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0" r:id="rId2"/>
    <p:sldId id="281" r:id="rId3"/>
    <p:sldId id="282" r:id="rId4"/>
    <p:sldId id="284" r:id="rId5"/>
    <p:sldId id="283" r:id="rId6"/>
    <p:sldId id="285" r:id="rId7"/>
    <p:sldId id="289" r:id="rId8"/>
    <p:sldId id="286" r:id="rId9"/>
    <p:sldId id="287" r:id="rId10"/>
    <p:sldId id="288" r:id="rId11"/>
    <p:sldId id="292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CB7B2-A130-42C4-9B16-398D61592F7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8920-C40B-4854-BD86-21201DD0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6E6B4C-815B-4510-9643-7506E44D4A8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47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the procedure DBMS_STANDARD.RAISE_APPLICATION_ERROR.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6E6B4C-815B-4510-9643-7506E44D4A8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05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6B4C-815B-4510-9643-7506E44D4A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9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6B4C-815B-4510-9643-7506E44D4A8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4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5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05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4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2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5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7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xmlns="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xmlns="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PL/SQL-III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CBC509-B6F4-4177-A59D-7D71854435D8}"/>
              </a:ext>
            </a:extLst>
          </p:cNvPr>
          <p:cNvSpPr txBox="1"/>
          <p:nvPr/>
        </p:nvSpPr>
        <p:spPr>
          <a:xfrm>
            <a:off x="1248229" y="696686"/>
            <a:ext cx="78957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declare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 number:=3;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 number:=0;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 number;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 exception;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if b=0 then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raise 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end if;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c:=a/b;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dbms_output.put_line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('result='||c);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exception when e then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dbms_output.put_line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('error!- your divisor is zero');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end;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5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05452-6FEC-4B7D-AD0B-427B25D3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78972"/>
            <a:ext cx="10353762" cy="531222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Which of the following is not true about the exception handling section of a PL/SQL block?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 - This section starts with the EXCEPTION keyword.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B - It is a mandatory section.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C - It contains exception(s) that handle errors in the program.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 - None of the above.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42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28120-064D-4B96-A835-4A14F509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9080"/>
            <a:ext cx="10353762" cy="5532119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sz="3200" dirty="0"/>
              <a:t>The pre-defined exception CASE_NOT_FOUND is raised when</a:t>
            </a:r>
          </a:p>
          <a:p>
            <a:endParaRPr lang="en-US" sz="3200" dirty="0"/>
          </a:p>
          <a:p>
            <a:r>
              <a:rPr lang="en-US" sz="3200" dirty="0"/>
              <a:t>A - None of the choices in the WHEN clauses of a CASE statement is selected, and there is no ELSE clause.</a:t>
            </a:r>
          </a:p>
          <a:p>
            <a:r>
              <a:rPr lang="en-US" sz="3200" dirty="0"/>
              <a:t>B - PL/SQL has an internal problem.</a:t>
            </a:r>
          </a:p>
          <a:p>
            <a:r>
              <a:rPr lang="en-US" sz="3200" dirty="0"/>
              <a:t>C - A cursor fetches value in a variable having incompatible data type.</a:t>
            </a:r>
          </a:p>
          <a:p>
            <a:r>
              <a:rPr lang="en-US" sz="3200" dirty="0"/>
              <a:t>D - None of the above.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340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E4AB8-01CE-4954-94B6-7A4DC2B5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4639C9-2E1D-4F44-8736-FC5742ED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An exception is an error condition during a program execution. PL/SQL supports programmers to catch such conditions using EXCEPTION block in the program and an appropriate action is taken against the error condition. </a:t>
            </a:r>
          </a:p>
          <a:p>
            <a:pPr marL="36900" indent="0">
              <a:buNone/>
            </a:pPr>
            <a:r>
              <a:rPr lang="en-US" dirty="0"/>
              <a:t>There are two types of exceptions −</a:t>
            </a:r>
          </a:p>
          <a:p>
            <a:pPr marL="36900" indent="0">
              <a:buNone/>
            </a:pPr>
            <a:r>
              <a:rPr lang="en-US" dirty="0"/>
              <a:t>System-defined exceptions</a:t>
            </a:r>
          </a:p>
          <a:p>
            <a:pPr marL="36900" indent="0">
              <a:buNone/>
            </a:pPr>
            <a:r>
              <a:rPr lang="en-US" dirty="0"/>
              <a:t>User-defined exceptions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99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E6127-F66C-4817-A180-3099A24B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for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336060-C80C-4488-A9CF-6A5CCF6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8858"/>
            <a:ext cx="3614662" cy="5152572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dirty="0"/>
              <a:t>DECLARE </a:t>
            </a:r>
          </a:p>
          <a:p>
            <a:pPr marL="36900" indent="0">
              <a:buNone/>
            </a:pPr>
            <a:r>
              <a:rPr lang="en-US" dirty="0"/>
              <a:t>   &lt;declarations section&gt; </a:t>
            </a:r>
          </a:p>
          <a:p>
            <a:pPr marL="36900" indent="0">
              <a:buNone/>
            </a:pPr>
            <a:r>
              <a:rPr lang="en-US" dirty="0"/>
              <a:t>BEGIN </a:t>
            </a:r>
          </a:p>
          <a:p>
            <a:pPr marL="36900" indent="0">
              <a:buNone/>
            </a:pPr>
            <a:r>
              <a:rPr lang="en-US" dirty="0"/>
              <a:t>   &lt;executable command(s)&gt; </a:t>
            </a:r>
          </a:p>
          <a:p>
            <a:pPr marL="36900" indent="0">
              <a:buNone/>
            </a:pPr>
            <a:r>
              <a:rPr lang="en-US" dirty="0"/>
              <a:t>EXCEPTION </a:t>
            </a:r>
          </a:p>
          <a:p>
            <a:pPr marL="36900" indent="0">
              <a:buNone/>
            </a:pPr>
            <a:r>
              <a:rPr lang="en-US" dirty="0"/>
              <a:t>   &lt;exception handling goes here &gt; </a:t>
            </a:r>
          </a:p>
          <a:p>
            <a:pPr marL="36900" indent="0">
              <a:buNone/>
            </a:pPr>
            <a:r>
              <a:rPr lang="en-US" dirty="0"/>
              <a:t>   WHEN exception1 THEN  </a:t>
            </a:r>
          </a:p>
          <a:p>
            <a:pPr marL="36900" indent="0">
              <a:buNone/>
            </a:pPr>
            <a:r>
              <a:rPr lang="en-US" dirty="0"/>
              <a:t>      exception1-handling-statements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DDBF60-3FDD-4E84-B371-D1DABA38BA25}"/>
              </a:ext>
            </a:extLst>
          </p:cNvPr>
          <p:cNvSpPr txBox="1"/>
          <p:nvPr/>
        </p:nvSpPr>
        <p:spPr>
          <a:xfrm>
            <a:off x="6090676" y="1866900"/>
            <a:ext cx="44994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"/>
                <a:ea typeface="+mn-ea"/>
                <a:cs typeface="+mn-cs"/>
              </a:rPr>
              <a:t> WHEN exception2  THEN  </a:t>
            </a:r>
          </a:p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"/>
                <a:ea typeface="+mn-ea"/>
                <a:cs typeface="+mn-cs"/>
              </a:rPr>
              <a:t>      exception2-handling-statements  </a:t>
            </a:r>
          </a:p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"/>
                <a:ea typeface="+mn-ea"/>
                <a:cs typeface="+mn-cs"/>
              </a:rPr>
              <a:t>   WHEN exception3 THEN  </a:t>
            </a:r>
          </a:p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"/>
                <a:ea typeface="+mn-ea"/>
                <a:cs typeface="+mn-cs"/>
              </a:rPr>
              <a:t>      exception3-handling-statements </a:t>
            </a:r>
          </a:p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"/>
                <a:ea typeface="+mn-ea"/>
                <a:cs typeface="+mn-cs"/>
              </a:rPr>
              <a:t>   ........ </a:t>
            </a:r>
          </a:p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"/>
                <a:ea typeface="+mn-ea"/>
                <a:cs typeface="+mn-cs"/>
              </a:rPr>
              <a:t>   WHEN others THEN </a:t>
            </a:r>
          </a:p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"/>
                <a:ea typeface="+mn-ea"/>
                <a:cs typeface="+mn-cs"/>
              </a:rPr>
              <a:t>      exception3-handling-statements </a:t>
            </a:r>
          </a:p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"/>
                <a:ea typeface="+mn-ea"/>
                <a:cs typeface="+mn-cs"/>
              </a:rPr>
              <a:t>END;</a:t>
            </a:r>
            <a:endParaRPr kumimoji="0" lang="en-IN" sz="21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CEDBE6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99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D9B1BE-B6A0-41F3-900E-A752A6D7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Predefined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FD6E1-1C08-455F-826A-494C3D39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NO_DATA_FOUND - </a:t>
            </a:r>
            <a:r>
              <a:rPr lang="en-US" b="0" i="0" dirty="0">
                <a:effectLst/>
                <a:latin typeface="Arial" panose="020B0604020202020204" pitchFamily="34" charset="0"/>
              </a:rPr>
              <a:t>It is raised when a SELECT INTO statement returns no rows.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TOO_MANY_ROWS</a:t>
            </a:r>
            <a:r>
              <a:rPr lang="en-US" b="0" i="0" dirty="0">
                <a:effectLst/>
                <a:latin typeface="Arial" panose="020B0604020202020204" pitchFamily="34" charset="0"/>
              </a:rPr>
              <a:t> - It is raised when a SELECT INTO statement returns more than one row.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ZERO_DIVIDE</a:t>
            </a:r>
            <a:r>
              <a:rPr lang="en-US" dirty="0">
                <a:effectLst/>
                <a:latin typeface="Arial" panose="020B0604020202020204" pitchFamily="34" charset="0"/>
              </a:rPr>
              <a:t> - </a:t>
            </a:r>
            <a:r>
              <a:rPr lang="en-US" b="0" i="0" dirty="0">
                <a:effectLst/>
                <a:latin typeface="Arial" panose="020B0604020202020204" pitchFamily="34" charset="0"/>
              </a:rPr>
              <a:t>It is raised when an attempt is made to divide a number by zero.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CASE_NOT_FOUND - </a:t>
            </a:r>
            <a:r>
              <a:rPr lang="en-US" b="0" i="0" dirty="0">
                <a:effectLst/>
                <a:latin typeface="Arial" panose="020B0604020202020204" pitchFamily="34" charset="0"/>
              </a:rPr>
              <a:t>It is raised when none of the choices in the WHEN clause of a CASE statement is selected, and there is no ELSE clause.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83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3A7EAB-3077-4D4F-A90E-A0ADA0CF3B34}"/>
              </a:ext>
            </a:extLst>
          </p:cNvPr>
          <p:cNvSpPr txBox="1"/>
          <p:nvPr/>
        </p:nvSpPr>
        <p:spPr>
          <a:xfrm>
            <a:off x="1683657" y="797510"/>
            <a:ext cx="89698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declare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n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student.marks%type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 select marks into n from student where marks=77;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dbms_output.put_line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 exception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 when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too_many_rows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then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dbms_output.put_line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('more than one rows returned');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 end;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  /</a:t>
            </a:r>
          </a:p>
        </p:txBody>
      </p:sp>
    </p:spTree>
    <p:extLst>
      <p:ext uri="{BB962C8B-B14F-4D97-AF65-F5344CB8AC3E}">
        <p14:creationId xmlns:p14="http://schemas.microsoft.com/office/powerpoint/2010/main" val="307374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2ECFC3-955E-4859-B84C-5136584927EB}"/>
              </a:ext>
            </a:extLst>
          </p:cNvPr>
          <p:cNvSpPr txBox="1"/>
          <p:nvPr/>
        </p:nvSpPr>
        <p:spPr>
          <a:xfrm>
            <a:off x="1117600" y="330507"/>
            <a:ext cx="10218057" cy="560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n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student.marks%type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begin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select marks into n from student where marks=17;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dbms_output.put_line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exception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no_data_found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dbms_output.put_line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(‘no rows returned’);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end;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/</a:t>
            </a:r>
          </a:p>
        </p:txBody>
      </p:sp>
    </p:spTree>
    <p:extLst>
      <p:ext uri="{BB962C8B-B14F-4D97-AF65-F5344CB8AC3E}">
        <p14:creationId xmlns:p14="http://schemas.microsoft.com/office/powerpoint/2010/main" val="253829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655E3-9206-437A-B05E-51B19BAA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32343" cy="6749143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1800" dirty="0"/>
              <a:t>DECLARE</a:t>
            </a:r>
          </a:p>
          <a:p>
            <a:pPr marL="3690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grd</a:t>
            </a:r>
            <a:r>
              <a:rPr lang="en-US" sz="1800" dirty="0"/>
              <a:t> CHAR(1);</a:t>
            </a:r>
          </a:p>
          <a:p>
            <a:pPr marL="36900" indent="0">
              <a:buNone/>
            </a:pPr>
            <a:r>
              <a:rPr lang="en-US" sz="1800" dirty="0"/>
              <a:t>  BEGIN</a:t>
            </a:r>
          </a:p>
          <a:p>
            <a:pPr marL="36900" indent="0">
              <a:buNone/>
            </a:pPr>
            <a:r>
              <a:rPr lang="en-US" sz="1800" dirty="0"/>
              <a:t>    -- Accept value for grade</a:t>
            </a:r>
          </a:p>
          <a:p>
            <a:pPr marL="3690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grd</a:t>
            </a:r>
            <a:r>
              <a:rPr lang="en-US" sz="1800" dirty="0"/>
              <a:t> := :</a:t>
            </a:r>
            <a:r>
              <a:rPr lang="en-US" sz="1800" dirty="0" err="1"/>
              <a:t>grd</a:t>
            </a:r>
            <a:r>
              <a:rPr lang="en-US" sz="1800" dirty="0"/>
              <a:t>;</a:t>
            </a:r>
          </a:p>
          <a:p>
            <a:pPr marL="36900" indent="0">
              <a:buNone/>
            </a:pPr>
            <a:r>
              <a:rPr lang="en-US" sz="1800" dirty="0"/>
              <a:t>  CASE </a:t>
            </a:r>
          </a:p>
          <a:p>
            <a:pPr marL="36900" indent="0">
              <a:buNone/>
            </a:pPr>
            <a:r>
              <a:rPr lang="en-US" sz="1800" dirty="0"/>
              <a:t>    WHEN </a:t>
            </a:r>
            <a:r>
              <a:rPr lang="en-US" sz="1800" dirty="0" err="1"/>
              <a:t>grd</a:t>
            </a:r>
            <a:r>
              <a:rPr lang="en-US" sz="1800" dirty="0"/>
              <a:t> = 'A' THEN </a:t>
            </a:r>
            <a:r>
              <a:rPr lang="en-US" sz="1800" dirty="0" err="1"/>
              <a:t>dbms_output.Put_line</a:t>
            </a:r>
            <a:r>
              <a:rPr lang="en-US" sz="1800" dirty="0"/>
              <a:t>('Your Grade is: Outstanding');</a:t>
            </a:r>
          </a:p>
          <a:p>
            <a:pPr marL="36900" indent="0">
              <a:buNone/>
            </a:pPr>
            <a:r>
              <a:rPr lang="en-US" sz="1800" dirty="0"/>
              <a:t>    WHEN </a:t>
            </a:r>
            <a:r>
              <a:rPr lang="en-US" sz="1800" dirty="0" err="1"/>
              <a:t>grd</a:t>
            </a:r>
            <a:r>
              <a:rPr lang="en-US" sz="1800" dirty="0"/>
              <a:t> = 'B' THEN </a:t>
            </a:r>
            <a:r>
              <a:rPr lang="en-US" sz="1800" dirty="0" err="1"/>
              <a:t>dbms_output.Put_line</a:t>
            </a:r>
            <a:r>
              <a:rPr lang="en-US" sz="1800" dirty="0"/>
              <a:t>('Your Grade is: Excellent');</a:t>
            </a:r>
          </a:p>
          <a:p>
            <a:pPr marL="36900" indent="0">
              <a:buNone/>
            </a:pPr>
            <a:r>
              <a:rPr lang="en-US" sz="1800" dirty="0"/>
              <a:t>    WHEN </a:t>
            </a:r>
            <a:r>
              <a:rPr lang="en-US" sz="1800" dirty="0" err="1"/>
              <a:t>grd</a:t>
            </a:r>
            <a:r>
              <a:rPr lang="en-US" sz="1800" dirty="0"/>
              <a:t> = 'C' THEN </a:t>
            </a:r>
            <a:r>
              <a:rPr lang="en-US" sz="1800" dirty="0" err="1"/>
              <a:t>dbms_output.Put_line</a:t>
            </a:r>
            <a:r>
              <a:rPr lang="en-US" sz="1800" dirty="0"/>
              <a:t>('Your Grade is: Very Good');</a:t>
            </a:r>
          </a:p>
          <a:p>
            <a:pPr marL="36900" indent="0">
              <a:buNone/>
            </a:pPr>
            <a:r>
              <a:rPr lang="en-US" sz="1800" dirty="0"/>
              <a:t>    WHEN </a:t>
            </a:r>
            <a:r>
              <a:rPr lang="en-US" sz="1800" dirty="0" err="1"/>
              <a:t>grd</a:t>
            </a:r>
            <a:r>
              <a:rPr lang="en-US" sz="1800" dirty="0"/>
              <a:t> = 'D' THEN </a:t>
            </a:r>
            <a:r>
              <a:rPr lang="en-US" sz="1800" dirty="0" err="1"/>
              <a:t>dbms_output.Put_line</a:t>
            </a:r>
            <a:r>
              <a:rPr lang="en-US" sz="1800" dirty="0"/>
              <a:t>('Your Grade is: Average');</a:t>
            </a:r>
          </a:p>
          <a:p>
            <a:pPr marL="36900" indent="0">
              <a:buNone/>
            </a:pPr>
            <a:r>
              <a:rPr lang="en-US" sz="1800" dirty="0"/>
              <a:t>    WHEN </a:t>
            </a:r>
            <a:r>
              <a:rPr lang="en-US" sz="1800" dirty="0" err="1"/>
              <a:t>grd</a:t>
            </a:r>
            <a:r>
              <a:rPr lang="en-US" sz="1800" dirty="0"/>
              <a:t> = 'F' THEN </a:t>
            </a:r>
            <a:r>
              <a:rPr lang="en-US" sz="1800" dirty="0" err="1"/>
              <a:t>dbms_output.Put_line</a:t>
            </a:r>
            <a:r>
              <a:rPr lang="en-US" sz="1800" dirty="0"/>
              <a:t>('Your Grade is: Poor');</a:t>
            </a:r>
          </a:p>
          <a:p>
            <a:pPr marL="36900" indent="0">
              <a:buNone/>
            </a:pPr>
            <a:r>
              <a:rPr lang="en-US" sz="1800" dirty="0"/>
              <a:t>  END CASE;</a:t>
            </a:r>
          </a:p>
          <a:p>
            <a:pPr marL="36900" indent="0">
              <a:buNone/>
            </a:pPr>
            <a:r>
              <a:rPr lang="en-US" sz="1800" dirty="0"/>
              <a:t>EXCEPTION</a:t>
            </a:r>
          </a:p>
          <a:p>
            <a:pPr marL="36900" indent="0">
              <a:buNone/>
            </a:pPr>
            <a:r>
              <a:rPr lang="en-US" sz="1800" dirty="0"/>
              <a:t>  WHEN CASE_NOT_FOUND THEN</a:t>
            </a:r>
          </a:p>
          <a:p>
            <a:pPr marL="3690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dbms_output.Put_line</a:t>
            </a:r>
            <a:r>
              <a:rPr lang="en-US" sz="1800" dirty="0"/>
              <a:t>('No such grade in the list.');</a:t>
            </a:r>
          </a:p>
          <a:p>
            <a:pPr marL="36900" indent="0">
              <a:buNone/>
            </a:pPr>
            <a:r>
              <a:rPr lang="en-US" sz="18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288784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90AEC-0535-464E-881D-A20E09FF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User-defined 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94465-93B6-43BC-BF71-448C298B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PL/SQL allows you to define your own exceptions according to the need of your program. A user-defined exception must be declared and then raised explicitly, using either a RAISE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22BA6-A8A7-47B7-816C-A27A6144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B6199-2C9D-42FB-BE74-80A64854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syntax for declaring an exception is −</a:t>
            </a:r>
          </a:p>
          <a:p>
            <a:pPr marL="36900" indent="0">
              <a:buNone/>
            </a:pPr>
            <a:r>
              <a:rPr lang="en-IN" dirty="0"/>
              <a:t>DECLARE </a:t>
            </a:r>
          </a:p>
          <a:p>
            <a:pPr marL="36900" indent="0">
              <a:buNone/>
            </a:pPr>
            <a:r>
              <a:rPr lang="en-IN" dirty="0"/>
              <a:t>   my-exception EXCEPTION; </a:t>
            </a:r>
          </a:p>
        </p:txBody>
      </p:sp>
    </p:spTree>
    <p:extLst>
      <p:ext uri="{BB962C8B-B14F-4D97-AF65-F5344CB8AC3E}">
        <p14:creationId xmlns:p14="http://schemas.microsoft.com/office/powerpoint/2010/main" val="352364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616</Words>
  <Application>Microsoft Office PowerPoint</Application>
  <PresentationFormat>Widescreen</PresentationFormat>
  <Paragraphs>106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Nova</vt:lpstr>
      <vt:lpstr>Arial Nova Light</vt:lpstr>
      <vt:lpstr>Calibri</vt:lpstr>
      <vt:lpstr>Times New Roman</vt:lpstr>
      <vt:lpstr>Trebuchet MS</vt:lpstr>
      <vt:lpstr>Wingdings 2</vt:lpstr>
      <vt:lpstr>SlateVTI</vt:lpstr>
      <vt:lpstr>PL/SQL-III</vt:lpstr>
      <vt:lpstr>Exception</vt:lpstr>
      <vt:lpstr>Syntax for Exception Handling</vt:lpstr>
      <vt:lpstr>Some Predefined Exceptions</vt:lpstr>
      <vt:lpstr>PowerPoint Presentation</vt:lpstr>
      <vt:lpstr>PowerPoint Presentation</vt:lpstr>
      <vt:lpstr>PowerPoint Presentation</vt:lpstr>
      <vt:lpstr>User-defined Exceptions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PL/SQL-III</dc:title>
  <dc:creator>nahita pathania</dc:creator>
  <cp:lastModifiedBy>nahita</cp:lastModifiedBy>
  <cp:revision>3</cp:revision>
  <dcterms:created xsi:type="dcterms:W3CDTF">2020-10-27T16:58:37Z</dcterms:created>
  <dcterms:modified xsi:type="dcterms:W3CDTF">2020-11-01T04:01:30Z</dcterms:modified>
</cp:coreProperties>
</file>