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95" r:id="rId3"/>
    <p:sldId id="303" r:id="rId4"/>
    <p:sldId id="314" r:id="rId5"/>
    <p:sldId id="299" r:id="rId6"/>
    <p:sldId id="300" r:id="rId7"/>
    <p:sldId id="304" r:id="rId8"/>
    <p:sldId id="305" r:id="rId9"/>
    <p:sldId id="307" r:id="rId10"/>
    <p:sldId id="308" r:id="rId11"/>
    <p:sldId id="309" r:id="rId12"/>
    <p:sldId id="310" r:id="rId13"/>
    <p:sldId id="311" r:id="rId14"/>
    <p:sldId id="312" r:id="rId15"/>
    <p:sldId id="313" r:id="rId16"/>
    <p:sldId id="315" r:id="rId17"/>
    <p:sldId id="316" r:id="rId18"/>
    <p:sldId id="324" r:id="rId19"/>
    <p:sldId id="317" r:id="rId20"/>
    <p:sldId id="318" r:id="rId21"/>
    <p:sldId id="319" r:id="rId22"/>
    <p:sldId id="306" r:id="rId23"/>
    <p:sldId id="320" r:id="rId24"/>
    <p:sldId id="321" r:id="rId25"/>
    <p:sldId id="322" r:id="rId26"/>
    <p:sldId id="32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90E85-9304-4506-BDBE-22684E029787}" type="datetimeFigureOut">
              <a:rPr lang="en-IN" smtClean="0"/>
              <a:t>04-09-2021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FDB5D-31EC-46E5-8959-E07ED3AE4364}" type="slidenum">
              <a:rPr lang="en-IN" smtClean="0"/>
              <a:t>‹#›</a:t>
            </a:fld>
            <a:endParaRPr lang="en-IN"/>
          </a:p>
        </p:txBody>
      </p:sp>
    </p:spTree>
    <p:extLst>
      <p:ext uri="{BB962C8B-B14F-4D97-AF65-F5344CB8AC3E}">
        <p14:creationId xmlns:p14="http://schemas.microsoft.com/office/powerpoint/2010/main" val="98851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BF16245B-414C-4BAB-B370-8D12FF84CA86}"/>
              </a:ext>
            </a:extLst>
          </p:cNvPr>
          <p:cNvSpPr>
            <a:spLocks noGrp="1" noRot="1" noChangeAspect="1" noChangeArrowheads="1" noTextEdit="1"/>
          </p:cNvSpPr>
          <p:nvPr>
            <p:ph type="sldImg"/>
          </p:nvPr>
        </p:nvSpPr>
        <p:spPr>
          <a:ln/>
        </p:spPr>
      </p:sp>
      <p:sp>
        <p:nvSpPr>
          <p:cNvPr id="76803" name="Text Box 2">
            <a:extLst>
              <a:ext uri="{FF2B5EF4-FFF2-40B4-BE49-F238E27FC236}">
                <a16:creationId xmlns:a16="http://schemas.microsoft.com/office/drawing/2014/main" id="{4F0C7C6B-29C9-420A-86D3-7D35F4CC294B}"/>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8B284EF6-AEE5-4F9E-A1F8-5C67D6F568EE}"/>
              </a:ext>
            </a:extLst>
          </p:cNvPr>
          <p:cNvSpPr>
            <a:spLocks noGrp="1" noRot="1" noChangeAspect="1" noChangeArrowheads="1" noTextEdit="1"/>
          </p:cNvSpPr>
          <p:nvPr>
            <p:ph type="sldImg"/>
          </p:nvPr>
        </p:nvSpPr>
        <p:spPr>
          <a:ln/>
        </p:spPr>
      </p:sp>
      <p:sp>
        <p:nvSpPr>
          <p:cNvPr id="99331" name="Text Box 2">
            <a:extLst>
              <a:ext uri="{FF2B5EF4-FFF2-40B4-BE49-F238E27FC236}">
                <a16:creationId xmlns:a16="http://schemas.microsoft.com/office/drawing/2014/main" id="{B9066C42-A674-4AF1-BCBF-2CFA3088E2FB}"/>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35EF09B0-983E-4F09-A76A-485447D78E59}"/>
              </a:ext>
            </a:extLst>
          </p:cNvPr>
          <p:cNvSpPr>
            <a:spLocks noGrp="1" noRot="1" noChangeAspect="1" noChangeArrowheads="1" noTextEdit="1"/>
          </p:cNvSpPr>
          <p:nvPr>
            <p:ph type="sldImg"/>
          </p:nvPr>
        </p:nvSpPr>
        <p:spPr>
          <a:ln/>
        </p:spPr>
      </p:sp>
      <p:sp>
        <p:nvSpPr>
          <p:cNvPr id="80899" name="Text Box 2">
            <a:extLst>
              <a:ext uri="{FF2B5EF4-FFF2-40B4-BE49-F238E27FC236}">
                <a16:creationId xmlns:a16="http://schemas.microsoft.com/office/drawing/2014/main" id="{D0044AF0-DC27-4F45-9C93-D7B8D29D5DD0}"/>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id="{90E3B945-65DF-4722-90B0-D3AB2092CC4D}"/>
              </a:ext>
            </a:extLst>
          </p:cNvPr>
          <p:cNvSpPr>
            <a:spLocks noGrp="1" noRot="1" noChangeAspect="1" noChangeArrowheads="1" noTextEdit="1"/>
          </p:cNvSpPr>
          <p:nvPr>
            <p:ph type="sldImg"/>
          </p:nvPr>
        </p:nvSpPr>
        <p:spPr>
          <a:ln/>
        </p:spPr>
      </p:sp>
      <p:sp>
        <p:nvSpPr>
          <p:cNvPr id="82947" name="Text Box 2">
            <a:extLst>
              <a:ext uri="{FF2B5EF4-FFF2-40B4-BE49-F238E27FC236}">
                <a16:creationId xmlns:a16="http://schemas.microsoft.com/office/drawing/2014/main" id="{3C14BEB6-DDA5-4EDC-8F6D-C0252DC20234}"/>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a:extLst>
              <a:ext uri="{FF2B5EF4-FFF2-40B4-BE49-F238E27FC236}">
                <a16:creationId xmlns:a16="http://schemas.microsoft.com/office/drawing/2014/main" id="{7503A3B6-5C2E-49AE-9CE0-1E876D9E6B6A}"/>
              </a:ext>
            </a:extLst>
          </p:cNvPr>
          <p:cNvSpPr>
            <a:spLocks noGrp="1" noRot="1" noChangeAspect="1" noChangeArrowheads="1" noTextEdit="1"/>
          </p:cNvSpPr>
          <p:nvPr>
            <p:ph type="sldImg"/>
          </p:nvPr>
        </p:nvSpPr>
        <p:spPr>
          <a:ln/>
        </p:spPr>
      </p:sp>
      <p:sp>
        <p:nvSpPr>
          <p:cNvPr id="87043" name="Text Box 2">
            <a:extLst>
              <a:ext uri="{FF2B5EF4-FFF2-40B4-BE49-F238E27FC236}">
                <a16:creationId xmlns:a16="http://schemas.microsoft.com/office/drawing/2014/main" id="{6842DC96-2712-4824-9F9B-D49D6AE55BC1}"/>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a:extLst>
              <a:ext uri="{FF2B5EF4-FFF2-40B4-BE49-F238E27FC236}">
                <a16:creationId xmlns:a16="http://schemas.microsoft.com/office/drawing/2014/main" id="{F63EB402-9BFB-4168-8797-ED9E03C7B6B1}"/>
              </a:ext>
            </a:extLst>
          </p:cNvPr>
          <p:cNvSpPr>
            <a:spLocks noGrp="1" noRot="1" noChangeAspect="1" noChangeArrowheads="1" noTextEdit="1"/>
          </p:cNvSpPr>
          <p:nvPr>
            <p:ph type="sldImg"/>
          </p:nvPr>
        </p:nvSpPr>
        <p:spPr>
          <a:ln/>
        </p:spPr>
      </p:sp>
      <p:sp>
        <p:nvSpPr>
          <p:cNvPr id="89091" name="Text Box 2">
            <a:extLst>
              <a:ext uri="{FF2B5EF4-FFF2-40B4-BE49-F238E27FC236}">
                <a16:creationId xmlns:a16="http://schemas.microsoft.com/office/drawing/2014/main" id="{3834E779-26CC-4685-A93B-61A6CD73F06E}"/>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a:extLst>
              <a:ext uri="{FF2B5EF4-FFF2-40B4-BE49-F238E27FC236}">
                <a16:creationId xmlns:a16="http://schemas.microsoft.com/office/drawing/2014/main" id="{FC76F2A0-4455-4ADC-9094-1CFB78C7E3E9}"/>
              </a:ext>
            </a:extLst>
          </p:cNvPr>
          <p:cNvSpPr>
            <a:spLocks noGrp="1" noRot="1" noChangeAspect="1" noChangeArrowheads="1" noTextEdit="1"/>
          </p:cNvSpPr>
          <p:nvPr>
            <p:ph type="sldImg"/>
          </p:nvPr>
        </p:nvSpPr>
        <p:spPr>
          <a:ln/>
        </p:spPr>
      </p:sp>
      <p:sp>
        <p:nvSpPr>
          <p:cNvPr id="91139" name="Text Box 2">
            <a:extLst>
              <a:ext uri="{FF2B5EF4-FFF2-40B4-BE49-F238E27FC236}">
                <a16:creationId xmlns:a16="http://schemas.microsoft.com/office/drawing/2014/main" id="{C7385E16-4497-4574-81AA-9ADAEEF79D9A}"/>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904045B6-708D-4264-9410-772371A41FB6}"/>
              </a:ext>
            </a:extLst>
          </p:cNvPr>
          <p:cNvSpPr>
            <a:spLocks noGrp="1" noRot="1" noChangeAspect="1" noChangeArrowheads="1" noTextEdit="1"/>
          </p:cNvSpPr>
          <p:nvPr>
            <p:ph type="sldImg"/>
          </p:nvPr>
        </p:nvSpPr>
        <p:spPr>
          <a:ln/>
        </p:spPr>
      </p:sp>
      <p:sp>
        <p:nvSpPr>
          <p:cNvPr id="93187" name="Text Box 2">
            <a:extLst>
              <a:ext uri="{FF2B5EF4-FFF2-40B4-BE49-F238E27FC236}">
                <a16:creationId xmlns:a16="http://schemas.microsoft.com/office/drawing/2014/main" id="{40651E10-C720-4A19-944B-A1F401F56C60}"/>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B62F642B-6CCD-4A6B-B356-8340DAEAB435}"/>
              </a:ext>
            </a:extLst>
          </p:cNvPr>
          <p:cNvSpPr>
            <a:spLocks noGrp="1" noRot="1" noChangeAspect="1" noChangeArrowheads="1" noTextEdit="1"/>
          </p:cNvSpPr>
          <p:nvPr>
            <p:ph type="sldImg"/>
          </p:nvPr>
        </p:nvSpPr>
        <p:spPr>
          <a:ln/>
        </p:spPr>
      </p:sp>
      <p:sp>
        <p:nvSpPr>
          <p:cNvPr id="95235" name="Text Box 2">
            <a:extLst>
              <a:ext uri="{FF2B5EF4-FFF2-40B4-BE49-F238E27FC236}">
                <a16:creationId xmlns:a16="http://schemas.microsoft.com/office/drawing/2014/main" id="{52B761E4-2370-47BC-8406-3477609840B7}"/>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a:extLst>
              <a:ext uri="{FF2B5EF4-FFF2-40B4-BE49-F238E27FC236}">
                <a16:creationId xmlns:a16="http://schemas.microsoft.com/office/drawing/2014/main" id="{6CE44D97-BD52-4521-A233-782B384F0580}"/>
              </a:ext>
            </a:extLst>
          </p:cNvPr>
          <p:cNvSpPr>
            <a:spLocks noGrp="1" noRot="1" noChangeAspect="1" noChangeArrowheads="1" noTextEdit="1"/>
          </p:cNvSpPr>
          <p:nvPr>
            <p:ph type="sldImg"/>
          </p:nvPr>
        </p:nvSpPr>
        <p:spPr>
          <a:ln/>
        </p:spPr>
      </p:sp>
      <p:sp>
        <p:nvSpPr>
          <p:cNvPr id="97283" name="Text Box 2">
            <a:extLst>
              <a:ext uri="{FF2B5EF4-FFF2-40B4-BE49-F238E27FC236}">
                <a16:creationId xmlns:a16="http://schemas.microsoft.com/office/drawing/2014/main" id="{E467CED1-4429-440B-AED0-872A75B26ADB}"/>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0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07407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53041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415263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8517A-15DD-4061-9C06-D01A63B7FBD3}"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18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8517A-15DD-4061-9C06-D01A63B7FBD3}"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84915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8517A-15DD-4061-9C06-D01A63B7FBD3}" type="datetimeFigureOut">
              <a:rPr lang="en-IN" smtClean="0"/>
              <a:t>04-09-2021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80490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8517A-15DD-4061-9C06-D01A63B7FBD3}" type="datetimeFigureOut">
              <a:rPr lang="en-IN" smtClean="0"/>
              <a:t>04-09-2021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203906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38517A-15DD-4061-9C06-D01A63B7FBD3}" type="datetimeFigureOut">
              <a:rPr lang="en-IN" smtClean="0"/>
              <a:t>04-09-2021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402560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38517A-15DD-4061-9C06-D01A63B7FBD3}" type="datetimeFigureOut">
              <a:rPr lang="en-IN" smtClean="0"/>
              <a:t>04-09-2021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A21513-EB06-4BC3-B355-C1DD7B03F3BA}" type="slidenum">
              <a:rPr lang="en-IN" smtClean="0"/>
              <a:t>‹#›</a:t>
            </a:fld>
            <a:endParaRPr lang="en-IN"/>
          </a:p>
        </p:txBody>
      </p:sp>
    </p:spTree>
    <p:extLst>
      <p:ext uri="{BB962C8B-B14F-4D97-AF65-F5344CB8AC3E}">
        <p14:creationId xmlns:p14="http://schemas.microsoft.com/office/powerpoint/2010/main" val="336097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8517A-15DD-4061-9C06-D01A63B7FBD3}"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322714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38517A-15DD-4061-9C06-D01A63B7FBD3}" type="datetimeFigureOut">
              <a:rPr lang="en-IN" smtClean="0"/>
              <a:t>04-09-2021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A21513-EB06-4BC3-B355-C1DD7B03F3B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775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8E15-44D1-420C-B73D-E0DAC9EB4093}"/>
              </a:ext>
            </a:extLst>
          </p:cNvPr>
          <p:cNvSpPr>
            <a:spLocks noGrp="1"/>
          </p:cNvSpPr>
          <p:nvPr>
            <p:ph type="ctrTitle"/>
          </p:nvPr>
        </p:nvSpPr>
        <p:spPr/>
        <p:txBody>
          <a:bodyPr/>
          <a:lstStyle/>
          <a:p>
            <a:r>
              <a:rPr lang="en-GB" altLang="en-US" b="1" dirty="0">
                <a:solidFill>
                  <a:srgbClr val="0033CC"/>
                </a:solidFill>
              </a:rPr>
              <a:t>Prototyping Model</a:t>
            </a:r>
            <a:endParaRPr lang="en-IN" b="1" dirty="0"/>
          </a:p>
        </p:txBody>
      </p:sp>
    </p:spTree>
    <p:extLst>
      <p:ext uri="{BB962C8B-B14F-4D97-AF65-F5344CB8AC3E}">
        <p14:creationId xmlns:p14="http://schemas.microsoft.com/office/powerpoint/2010/main" val="298923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6299-5CB0-453B-834F-9F9F25B8ECAE}"/>
              </a:ext>
            </a:extLst>
          </p:cNvPr>
          <p:cNvSpPr>
            <a:spLocks noGrp="1"/>
          </p:cNvSpPr>
          <p:nvPr>
            <p:ph type="title"/>
          </p:nvPr>
        </p:nvSpPr>
        <p:spPr/>
        <p:txBody>
          <a:bodyPr>
            <a:normAutofit/>
          </a:bodyPr>
          <a:lstStyle/>
          <a:p>
            <a:r>
              <a:rPr lang="en-IN" sz="5400" b="1" i="0" dirty="0">
                <a:solidFill>
                  <a:srgbClr val="0070C0"/>
                </a:solidFill>
                <a:effectLst/>
              </a:rPr>
              <a:t>Throwaway Prototypes </a:t>
            </a:r>
            <a:endParaRPr lang="en-IN" sz="5400" b="1" dirty="0">
              <a:solidFill>
                <a:srgbClr val="0070C0"/>
              </a:solidFill>
            </a:endParaRPr>
          </a:p>
        </p:txBody>
      </p:sp>
      <p:sp>
        <p:nvSpPr>
          <p:cNvPr id="3" name="Content Placeholder 2">
            <a:extLst>
              <a:ext uri="{FF2B5EF4-FFF2-40B4-BE49-F238E27FC236}">
                <a16:creationId xmlns:a16="http://schemas.microsoft.com/office/drawing/2014/main" id="{81CF6C2A-EF0D-4702-BFE1-4F80F027DB0B}"/>
              </a:ext>
            </a:extLst>
          </p:cNvPr>
          <p:cNvSpPr>
            <a:spLocks noGrp="1"/>
          </p:cNvSpPr>
          <p:nvPr>
            <p:ph idx="1"/>
          </p:nvPr>
        </p:nvSpPr>
        <p:spPr/>
        <p:txBody>
          <a:bodyPr>
            <a:normAutofit/>
          </a:bodyPr>
          <a:lstStyle/>
          <a:p>
            <a:pPr>
              <a:buFont typeface="Arial" panose="020B0604020202020204" pitchFamily="34" charset="0"/>
              <a:buChar char="•"/>
            </a:pPr>
            <a:r>
              <a:rPr lang="en-US" sz="3200" b="0" i="0" dirty="0">
                <a:solidFill>
                  <a:srgbClr val="282829"/>
                </a:solidFill>
                <a:effectLst/>
                <a:latin typeface="Segoe UI" panose="020B0502040204020203" pitchFamily="34" charset="0"/>
              </a:rPr>
              <a:t>The prototype is developed rapidly based on the initial requirements and given to the client for review. </a:t>
            </a:r>
          </a:p>
          <a:p>
            <a:pPr>
              <a:buFont typeface="Arial" panose="020B0604020202020204" pitchFamily="34" charset="0"/>
              <a:buChar char="•"/>
            </a:pPr>
            <a:r>
              <a:rPr lang="en-US" sz="3200" b="0" i="0" dirty="0">
                <a:solidFill>
                  <a:srgbClr val="282829"/>
                </a:solidFill>
                <a:effectLst/>
                <a:latin typeface="Segoe UI" panose="020B0502040204020203" pitchFamily="34" charset="0"/>
              </a:rPr>
              <a:t>Once the client provides feedback, final requirements are updated and work on the final product begins. As the name suggests, the developed prototype is discarded, and it will not be part of the final product. </a:t>
            </a:r>
          </a:p>
          <a:p>
            <a:pPr>
              <a:buFont typeface="Arial" panose="020B0604020202020204" pitchFamily="34" charset="0"/>
              <a:buChar char="•"/>
            </a:pPr>
            <a:r>
              <a:rPr lang="en-US" sz="3200" b="0" i="0" dirty="0">
                <a:solidFill>
                  <a:srgbClr val="282829"/>
                </a:solidFill>
                <a:effectLst/>
                <a:latin typeface="Segoe UI" panose="020B0502040204020203" pitchFamily="34" charset="0"/>
              </a:rPr>
              <a:t>It is also known as close-ended prototyping.</a:t>
            </a:r>
            <a:endParaRPr lang="en-IN" sz="3200" dirty="0"/>
          </a:p>
        </p:txBody>
      </p:sp>
    </p:spTree>
    <p:extLst>
      <p:ext uri="{BB962C8B-B14F-4D97-AF65-F5344CB8AC3E}">
        <p14:creationId xmlns:p14="http://schemas.microsoft.com/office/powerpoint/2010/main" val="427143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D2C8-D5B5-41F8-8759-D055D303E07B}"/>
              </a:ext>
            </a:extLst>
          </p:cNvPr>
          <p:cNvSpPr>
            <a:spLocks noGrp="1"/>
          </p:cNvSpPr>
          <p:nvPr>
            <p:ph type="title"/>
          </p:nvPr>
        </p:nvSpPr>
        <p:spPr/>
        <p:txBody>
          <a:bodyPr>
            <a:normAutofit/>
          </a:bodyPr>
          <a:lstStyle/>
          <a:p>
            <a:r>
              <a:rPr lang="en-IN" sz="5400" b="1" i="0" dirty="0">
                <a:solidFill>
                  <a:srgbClr val="0070C0"/>
                </a:solidFill>
                <a:effectLst/>
              </a:rPr>
              <a:t>Evolutionary Prototypes</a:t>
            </a:r>
            <a:endParaRPr lang="en-IN" sz="5400" b="1" dirty="0">
              <a:solidFill>
                <a:srgbClr val="0070C0"/>
              </a:solidFill>
            </a:endParaRPr>
          </a:p>
        </p:txBody>
      </p:sp>
      <p:sp>
        <p:nvSpPr>
          <p:cNvPr id="3" name="Content Placeholder 2">
            <a:extLst>
              <a:ext uri="{FF2B5EF4-FFF2-40B4-BE49-F238E27FC236}">
                <a16:creationId xmlns:a16="http://schemas.microsoft.com/office/drawing/2014/main" id="{0A51B121-B694-48FF-A1D3-E57360E0FBBE}"/>
              </a:ext>
            </a:extLst>
          </p:cNvPr>
          <p:cNvSpPr>
            <a:spLocks noGrp="1"/>
          </p:cNvSpPr>
          <p:nvPr>
            <p:ph idx="1"/>
          </p:nvPr>
        </p:nvSpPr>
        <p:spPr/>
        <p:txBody>
          <a:bodyPr>
            <a:normAutofit/>
          </a:bodyPr>
          <a:lstStyle/>
          <a:p>
            <a:pPr>
              <a:buFont typeface="Arial" panose="020B0604020202020204" pitchFamily="34" charset="0"/>
              <a:buChar char="•"/>
            </a:pPr>
            <a:r>
              <a:rPr lang="en-US" sz="2800" b="0" i="0" dirty="0">
                <a:solidFill>
                  <a:srgbClr val="282829"/>
                </a:solidFill>
                <a:effectLst/>
                <a:latin typeface="Segoe UI" panose="020B0502040204020203" pitchFamily="34" charset="0"/>
              </a:rPr>
              <a:t>A prototype is made, and the client feedback is received. Based on the feedback, the prototype is refined until the client considers it the final product. </a:t>
            </a:r>
          </a:p>
          <a:p>
            <a:pPr>
              <a:buFont typeface="Arial" panose="020B0604020202020204" pitchFamily="34" charset="0"/>
              <a:buChar char="•"/>
            </a:pPr>
            <a:r>
              <a:rPr lang="en-US" sz="2800" b="0" i="0" dirty="0">
                <a:solidFill>
                  <a:srgbClr val="282829"/>
                </a:solidFill>
                <a:effectLst/>
                <a:latin typeface="Segoe UI" panose="020B0502040204020203" pitchFamily="34" charset="0"/>
              </a:rPr>
              <a:t>It follows an incremental development approach and saves time compared to the rapid throwaway prototyping method as in evolutionary prototyping old prototype is reworked rather than developing a new prototype from scratch. </a:t>
            </a:r>
          </a:p>
          <a:p>
            <a:pPr>
              <a:buFont typeface="Arial" panose="020B0604020202020204" pitchFamily="34" charset="0"/>
              <a:buChar char="•"/>
            </a:pPr>
            <a:r>
              <a:rPr lang="en-US" sz="2800" b="0" i="0" dirty="0">
                <a:solidFill>
                  <a:srgbClr val="282829"/>
                </a:solidFill>
                <a:effectLst/>
                <a:latin typeface="Segoe UI" panose="020B0502040204020203" pitchFamily="34" charset="0"/>
              </a:rPr>
              <a:t>It is also known as breadboard prototyping.</a:t>
            </a:r>
            <a:endParaRPr lang="en-IN" sz="2800" dirty="0"/>
          </a:p>
        </p:txBody>
      </p:sp>
    </p:spTree>
    <p:extLst>
      <p:ext uri="{BB962C8B-B14F-4D97-AF65-F5344CB8AC3E}">
        <p14:creationId xmlns:p14="http://schemas.microsoft.com/office/powerpoint/2010/main" val="60879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2A9C-AB46-4051-97AA-8FF5361F2F81}"/>
              </a:ext>
            </a:extLst>
          </p:cNvPr>
          <p:cNvSpPr>
            <a:spLocks noGrp="1"/>
          </p:cNvSpPr>
          <p:nvPr>
            <p:ph type="title"/>
          </p:nvPr>
        </p:nvSpPr>
        <p:spPr/>
        <p:txBody>
          <a:bodyPr>
            <a:normAutofit/>
          </a:bodyPr>
          <a:lstStyle/>
          <a:p>
            <a:r>
              <a:rPr lang="en-IN" sz="5400" b="1" dirty="0">
                <a:solidFill>
                  <a:srgbClr val="0070C0"/>
                </a:solidFill>
                <a:effectLst/>
              </a:rPr>
              <a:t>Incremental Prototypes</a:t>
            </a:r>
            <a:endParaRPr lang="en-IN" sz="5400" b="1" dirty="0">
              <a:solidFill>
                <a:srgbClr val="0070C0"/>
              </a:solidFill>
            </a:endParaRPr>
          </a:p>
        </p:txBody>
      </p:sp>
      <p:sp>
        <p:nvSpPr>
          <p:cNvPr id="3" name="Content Placeholder 2">
            <a:extLst>
              <a:ext uri="{FF2B5EF4-FFF2-40B4-BE49-F238E27FC236}">
                <a16:creationId xmlns:a16="http://schemas.microsoft.com/office/drawing/2014/main" id="{520D6299-2977-44A1-BAAD-CF06C659BA90}"/>
              </a:ext>
            </a:extLst>
          </p:cNvPr>
          <p:cNvSpPr>
            <a:spLocks noGrp="1"/>
          </p:cNvSpPr>
          <p:nvPr>
            <p:ph idx="1"/>
          </p:nvPr>
        </p:nvSpPr>
        <p:spPr/>
        <p:txBody>
          <a:bodyPr>
            <a:normAutofit/>
          </a:bodyPr>
          <a:lstStyle/>
          <a:p>
            <a:pPr>
              <a:buFont typeface="Arial" panose="020B0604020202020204" pitchFamily="34" charset="0"/>
              <a:buChar char="•"/>
            </a:pPr>
            <a:r>
              <a:rPr lang="en-US" sz="2800" b="0" i="0" dirty="0">
                <a:solidFill>
                  <a:srgbClr val="282829"/>
                </a:solidFill>
                <a:effectLst/>
                <a:latin typeface="Segoe UI" panose="020B0502040204020203" pitchFamily="34" charset="0"/>
              </a:rPr>
              <a:t>In this type of prototype model, final product requirements are break into smaller parts and each part is developed as a separate prototype. </a:t>
            </a:r>
          </a:p>
          <a:p>
            <a:pPr>
              <a:buFont typeface="Arial" panose="020B0604020202020204" pitchFamily="34" charset="0"/>
              <a:buChar char="•"/>
            </a:pPr>
            <a:r>
              <a:rPr lang="en-US" sz="2800" b="0" i="0" dirty="0">
                <a:solidFill>
                  <a:srgbClr val="282829"/>
                </a:solidFill>
                <a:effectLst/>
                <a:latin typeface="Segoe UI" panose="020B0502040204020203" pitchFamily="34" charset="0"/>
              </a:rPr>
              <a:t>All the parts (prototypes) are merged which becomes a final product.</a:t>
            </a:r>
            <a:endParaRPr lang="en-IN" sz="2800" dirty="0"/>
          </a:p>
        </p:txBody>
      </p:sp>
    </p:spTree>
    <p:extLst>
      <p:ext uri="{BB962C8B-B14F-4D97-AF65-F5344CB8AC3E}">
        <p14:creationId xmlns:p14="http://schemas.microsoft.com/office/powerpoint/2010/main" val="327042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5D72-2904-467C-9A33-FDCC5381D62C}"/>
              </a:ext>
            </a:extLst>
          </p:cNvPr>
          <p:cNvSpPr>
            <a:spLocks noGrp="1"/>
          </p:cNvSpPr>
          <p:nvPr>
            <p:ph type="title"/>
          </p:nvPr>
        </p:nvSpPr>
        <p:spPr/>
        <p:txBody>
          <a:bodyPr>
            <a:normAutofit/>
          </a:bodyPr>
          <a:lstStyle/>
          <a:p>
            <a:r>
              <a:rPr lang="en-IN" sz="5400" b="1" i="0" dirty="0">
                <a:solidFill>
                  <a:srgbClr val="0070C0"/>
                </a:solidFill>
                <a:effectLst/>
              </a:rPr>
              <a:t>Extreme Prototypes</a:t>
            </a:r>
            <a:endParaRPr lang="en-IN" sz="5400" b="1" dirty="0">
              <a:solidFill>
                <a:srgbClr val="0070C0"/>
              </a:solidFill>
            </a:endParaRPr>
          </a:p>
        </p:txBody>
      </p:sp>
      <p:sp>
        <p:nvSpPr>
          <p:cNvPr id="3" name="Content Placeholder 2">
            <a:extLst>
              <a:ext uri="{FF2B5EF4-FFF2-40B4-BE49-F238E27FC236}">
                <a16:creationId xmlns:a16="http://schemas.microsoft.com/office/drawing/2014/main" id="{BB4473F5-1063-4CB6-B18F-5C9CB265EC09}"/>
              </a:ext>
            </a:extLst>
          </p:cNvPr>
          <p:cNvSpPr>
            <a:spLocks noGrp="1"/>
          </p:cNvSpPr>
          <p:nvPr>
            <p:ph idx="1"/>
          </p:nvPr>
        </p:nvSpPr>
        <p:spPr/>
        <p:txBody>
          <a:bodyPr/>
          <a:lstStyle/>
          <a:p>
            <a:pPr algn="l">
              <a:buFont typeface="Arial" panose="020B0604020202020204" pitchFamily="34" charset="0"/>
              <a:buChar char="•"/>
            </a:pPr>
            <a:r>
              <a:rPr lang="en-US" sz="2800" b="0" i="0" dirty="0">
                <a:solidFill>
                  <a:srgbClr val="282829"/>
                </a:solidFill>
                <a:effectLst/>
                <a:latin typeface="Segoe UI" panose="020B0502040204020203" pitchFamily="34" charset="0"/>
              </a:rPr>
              <a:t>This type of prototyping model is mainly used for web applications. It is divided into three phases</a:t>
            </a:r>
          </a:p>
          <a:p>
            <a:pPr lvl="1">
              <a:buFont typeface="Courier New" panose="02070309020205020404" pitchFamily="49" charset="0"/>
              <a:buChar char="o"/>
            </a:pPr>
            <a:r>
              <a:rPr lang="en-US" sz="2800" b="0" i="0" dirty="0">
                <a:solidFill>
                  <a:srgbClr val="282829"/>
                </a:solidFill>
                <a:effectLst/>
                <a:latin typeface="Segoe UI" panose="020B0502040204020203" pitchFamily="34" charset="0"/>
              </a:rPr>
              <a:t>First, a basic prototype with static pages is created, it consists of HTML pages.</a:t>
            </a:r>
          </a:p>
          <a:p>
            <a:pPr lvl="1">
              <a:buFont typeface="Courier New" panose="02070309020205020404" pitchFamily="49" charset="0"/>
              <a:buChar char="o"/>
            </a:pPr>
            <a:r>
              <a:rPr lang="en-US" sz="2800" b="0" i="0" dirty="0">
                <a:solidFill>
                  <a:srgbClr val="282829"/>
                </a:solidFill>
                <a:effectLst/>
                <a:latin typeface="Segoe UI" panose="020B0502040204020203" pitchFamily="34" charset="0"/>
              </a:rPr>
              <a:t>Next, using a services layer, data processing is simulated.</a:t>
            </a:r>
          </a:p>
          <a:p>
            <a:pPr lvl="1">
              <a:buFont typeface="Courier New" panose="02070309020205020404" pitchFamily="49" charset="0"/>
              <a:buChar char="o"/>
            </a:pPr>
            <a:r>
              <a:rPr lang="en-US" sz="2800" b="0" i="0" dirty="0">
                <a:solidFill>
                  <a:srgbClr val="282829"/>
                </a:solidFill>
                <a:effectLst/>
                <a:latin typeface="Segoe UI" panose="020B0502040204020203" pitchFamily="34" charset="0"/>
              </a:rPr>
              <a:t>In the last phase, services are implemented.</a:t>
            </a:r>
          </a:p>
          <a:p>
            <a:endParaRPr lang="en-IN" dirty="0"/>
          </a:p>
        </p:txBody>
      </p:sp>
    </p:spTree>
    <p:extLst>
      <p:ext uri="{BB962C8B-B14F-4D97-AF65-F5344CB8AC3E}">
        <p14:creationId xmlns:p14="http://schemas.microsoft.com/office/powerpoint/2010/main" val="207112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36B2-E64E-4A5B-808D-2AEC7306F0A8}"/>
              </a:ext>
            </a:extLst>
          </p:cNvPr>
          <p:cNvSpPr>
            <a:spLocks noGrp="1"/>
          </p:cNvSpPr>
          <p:nvPr>
            <p:ph type="title"/>
          </p:nvPr>
        </p:nvSpPr>
        <p:spPr/>
        <p:txBody>
          <a:bodyPr>
            <a:normAutofit/>
          </a:bodyPr>
          <a:lstStyle/>
          <a:p>
            <a:r>
              <a:rPr lang="en-IN" sz="5400" b="1" i="0" dirty="0">
                <a:solidFill>
                  <a:srgbClr val="0070C0"/>
                </a:solidFill>
                <a:effectLst/>
                <a:latin typeface="+mn-lt"/>
              </a:rPr>
              <a:t>Advantages of Prototype Model</a:t>
            </a:r>
            <a:endParaRPr lang="en-IN" sz="5400" dirty="0">
              <a:solidFill>
                <a:srgbClr val="0070C0"/>
              </a:solidFill>
              <a:latin typeface="+mn-lt"/>
            </a:endParaRPr>
          </a:p>
        </p:txBody>
      </p:sp>
      <p:sp>
        <p:nvSpPr>
          <p:cNvPr id="3" name="Content Placeholder 2">
            <a:extLst>
              <a:ext uri="{FF2B5EF4-FFF2-40B4-BE49-F238E27FC236}">
                <a16:creationId xmlns:a16="http://schemas.microsoft.com/office/drawing/2014/main" id="{B21B1EBA-0D00-444A-8ED8-51C7B5A6D776}"/>
              </a:ext>
            </a:extLst>
          </p:cNvPr>
          <p:cNvSpPr>
            <a:spLocks noGrp="1"/>
          </p:cNvSpPr>
          <p:nvPr>
            <p:ph idx="1"/>
          </p:nvPr>
        </p:nvSpPr>
        <p:spPr/>
        <p:txBody>
          <a:bodyPr/>
          <a:lstStyle/>
          <a:p>
            <a:pPr algn="l">
              <a:buFont typeface="Arial" panose="020B0604020202020204" pitchFamily="34" charset="0"/>
              <a:buChar char="•"/>
            </a:pPr>
            <a:r>
              <a:rPr lang="en-US" sz="2600" b="0" i="0" dirty="0">
                <a:solidFill>
                  <a:srgbClr val="282829"/>
                </a:solidFill>
                <a:effectLst/>
                <a:latin typeface="Segoe UI" panose="020B0502040204020203" pitchFamily="34" charset="0"/>
              </a:rPr>
              <a:t>Quick client feedback is received which speeds up the development process. Also, it helps the development team to understand the client’s needs.</a:t>
            </a:r>
          </a:p>
          <a:p>
            <a:pPr algn="l">
              <a:buFont typeface="Arial" panose="020B0604020202020204" pitchFamily="34" charset="0"/>
              <a:buChar char="•"/>
            </a:pPr>
            <a:r>
              <a:rPr lang="en-US" sz="2600" b="0" i="0" dirty="0">
                <a:solidFill>
                  <a:srgbClr val="282829"/>
                </a:solidFill>
                <a:effectLst/>
                <a:latin typeface="Segoe UI" panose="020B0502040204020203" pitchFamily="34" charset="0"/>
              </a:rPr>
              <a:t>Developed prototypes can be used later for any similar projects.</a:t>
            </a:r>
          </a:p>
          <a:p>
            <a:pPr algn="l">
              <a:buFont typeface="Arial" panose="020B0604020202020204" pitchFamily="34" charset="0"/>
              <a:buChar char="•"/>
            </a:pPr>
            <a:r>
              <a:rPr lang="en-US" sz="2600" b="0" i="0" dirty="0">
                <a:solidFill>
                  <a:srgbClr val="282829"/>
                </a:solidFill>
                <a:effectLst/>
                <a:latin typeface="Segoe UI" panose="020B0502040204020203" pitchFamily="34" charset="0"/>
              </a:rPr>
              <a:t>Any missing functionality and any error can be detected early.</a:t>
            </a:r>
          </a:p>
          <a:p>
            <a:pPr algn="l">
              <a:buFont typeface="Arial" panose="020B0604020202020204" pitchFamily="34" charset="0"/>
              <a:buChar char="•"/>
            </a:pPr>
            <a:r>
              <a:rPr lang="en-US" sz="2600" b="0" i="0" dirty="0">
                <a:solidFill>
                  <a:srgbClr val="282829"/>
                </a:solidFill>
                <a:effectLst/>
                <a:latin typeface="Segoe UI" panose="020B0502040204020203" pitchFamily="34" charset="0"/>
              </a:rPr>
              <a:t>It is useful when requirements are not clear from the client’s end, even with limited requirements, the development team can start the development process.</a:t>
            </a:r>
          </a:p>
          <a:p>
            <a:endParaRPr lang="en-IN" dirty="0"/>
          </a:p>
        </p:txBody>
      </p:sp>
    </p:spTree>
    <p:extLst>
      <p:ext uri="{BB962C8B-B14F-4D97-AF65-F5344CB8AC3E}">
        <p14:creationId xmlns:p14="http://schemas.microsoft.com/office/powerpoint/2010/main" val="358784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6BED-509A-4B62-8EB3-B8AC8D79F06C}"/>
              </a:ext>
            </a:extLst>
          </p:cNvPr>
          <p:cNvSpPr>
            <a:spLocks noGrp="1"/>
          </p:cNvSpPr>
          <p:nvPr>
            <p:ph type="title"/>
          </p:nvPr>
        </p:nvSpPr>
        <p:spPr/>
        <p:txBody>
          <a:bodyPr>
            <a:normAutofit/>
          </a:bodyPr>
          <a:lstStyle/>
          <a:p>
            <a:r>
              <a:rPr lang="en-IN" sz="5400" b="1" i="0" dirty="0">
                <a:solidFill>
                  <a:srgbClr val="0070C0"/>
                </a:solidFill>
                <a:effectLst/>
                <a:latin typeface="+mn-lt"/>
              </a:rPr>
              <a:t>Disadvantages of Prototype Model</a:t>
            </a:r>
            <a:endParaRPr lang="en-IN" sz="5400" dirty="0">
              <a:solidFill>
                <a:srgbClr val="0070C0"/>
              </a:solidFill>
              <a:latin typeface="+mn-lt"/>
            </a:endParaRPr>
          </a:p>
        </p:txBody>
      </p:sp>
      <p:sp>
        <p:nvSpPr>
          <p:cNvPr id="3" name="Content Placeholder 2">
            <a:extLst>
              <a:ext uri="{FF2B5EF4-FFF2-40B4-BE49-F238E27FC236}">
                <a16:creationId xmlns:a16="http://schemas.microsoft.com/office/drawing/2014/main" id="{EF49344B-C9CC-4439-ABC7-B6C5B8D8C8A9}"/>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282829"/>
                </a:solidFill>
                <a:effectLst/>
                <a:latin typeface="Segoe UI" panose="020B0502040204020203" pitchFamily="34" charset="0"/>
              </a:rPr>
              <a:t>It is a time-consuming process or method as multiple prototypes might be needed until the client reaches the final requirements. The Client may not have an explicit idea about what they want.</a:t>
            </a:r>
          </a:p>
          <a:p>
            <a:pPr algn="l">
              <a:buFont typeface="Arial" panose="020B0604020202020204" pitchFamily="34" charset="0"/>
              <a:buChar char="•"/>
            </a:pPr>
            <a:r>
              <a:rPr lang="en-US" sz="2400" b="0" i="0" dirty="0">
                <a:solidFill>
                  <a:srgbClr val="282829"/>
                </a:solidFill>
                <a:effectLst/>
                <a:latin typeface="Segoe UI" panose="020B0502040204020203" pitchFamily="34" charset="0"/>
              </a:rPr>
              <a:t>This method involves too much client interaction and involvement, which can be done only with a committed client.</a:t>
            </a:r>
          </a:p>
          <a:p>
            <a:pPr algn="l">
              <a:buFont typeface="Arial" panose="020B0604020202020204" pitchFamily="34" charset="0"/>
              <a:buChar char="•"/>
            </a:pPr>
            <a:r>
              <a:rPr lang="en-US" sz="2400" b="0" i="0" dirty="0">
                <a:solidFill>
                  <a:srgbClr val="282829"/>
                </a:solidFill>
                <a:effectLst/>
                <a:latin typeface="Segoe UI" panose="020B0502040204020203" pitchFamily="34" charset="0"/>
              </a:rPr>
              <a:t>In the beginning, it is a bit difficult to predict the exact amount of time needed to reach the final product.</a:t>
            </a:r>
          </a:p>
          <a:p>
            <a:pPr algn="l">
              <a:buFont typeface="Arial" panose="020B0604020202020204" pitchFamily="34" charset="0"/>
              <a:buChar char="•"/>
            </a:pPr>
            <a:r>
              <a:rPr lang="en-US" sz="2400" b="0" i="0" dirty="0">
                <a:solidFill>
                  <a:srgbClr val="282829"/>
                </a:solidFill>
                <a:effectLst/>
                <a:latin typeface="Segoe UI" panose="020B0502040204020203" pitchFamily="34" charset="0"/>
              </a:rPr>
              <a:t>While coding, developers do not have a broad perspective of what is coming, because of which they might use an underlying architecture that is not suitable for a final product.</a:t>
            </a:r>
          </a:p>
        </p:txBody>
      </p:sp>
    </p:spTree>
    <p:extLst>
      <p:ext uri="{BB962C8B-B14F-4D97-AF65-F5344CB8AC3E}">
        <p14:creationId xmlns:p14="http://schemas.microsoft.com/office/powerpoint/2010/main" val="297806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57E6-EA45-408F-BBC8-23F24200F0C8}"/>
              </a:ext>
            </a:extLst>
          </p:cNvPr>
          <p:cNvSpPr>
            <a:spLocks noGrp="1"/>
          </p:cNvSpPr>
          <p:nvPr>
            <p:ph type="title"/>
          </p:nvPr>
        </p:nvSpPr>
        <p:spPr/>
        <p:txBody>
          <a:bodyPr/>
          <a:lstStyle/>
          <a:p>
            <a:r>
              <a:rPr lang="en-IN" b="1" dirty="0">
                <a:solidFill>
                  <a:srgbClr val="0070C0"/>
                </a:solidFill>
              </a:rPr>
              <a:t>Difference Between Prototype and waterfall model.</a:t>
            </a:r>
          </a:p>
        </p:txBody>
      </p:sp>
      <p:sp>
        <p:nvSpPr>
          <p:cNvPr id="3" name="Content Placeholder 2">
            <a:extLst>
              <a:ext uri="{FF2B5EF4-FFF2-40B4-BE49-F238E27FC236}">
                <a16:creationId xmlns:a16="http://schemas.microsoft.com/office/drawing/2014/main" id="{CF2580DD-495F-44E4-A9F6-A340FF11B4B7}"/>
              </a:ext>
            </a:extLst>
          </p:cNvPr>
          <p:cNvSpPr>
            <a:spLocks noGrp="1"/>
          </p:cNvSpPr>
          <p:nvPr>
            <p:ph idx="1"/>
          </p:nvPr>
        </p:nvSpPr>
        <p:spPr/>
        <p:txBody>
          <a:bodyPr>
            <a:normAutofit/>
          </a:bodyPr>
          <a:lstStyle/>
          <a:p>
            <a:r>
              <a:rPr lang="en-US" sz="3200" b="1" i="0" dirty="0">
                <a:solidFill>
                  <a:srgbClr val="C00000"/>
                </a:solidFill>
                <a:effectLst/>
              </a:rPr>
              <a:t>In Waterfall Model:</a:t>
            </a:r>
          </a:p>
          <a:p>
            <a:pPr>
              <a:buFont typeface="Arial" panose="020B0604020202020204" pitchFamily="34" charset="0"/>
              <a:buChar char="•"/>
            </a:pPr>
            <a:r>
              <a:rPr lang="en-US" sz="2800" b="0" i="0" dirty="0">
                <a:solidFill>
                  <a:srgbClr val="4D5968"/>
                </a:solidFill>
                <a:effectLst/>
              </a:rPr>
              <a:t>The waterfall model directly delivers the final product to the user and his feedback is only taken in, before the design phase.</a:t>
            </a:r>
          </a:p>
          <a:p>
            <a:r>
              <a:rPr lang="en-US" sz="3200" b="1" dirty="0">
                <a:solidFill>
                  <a:srgbClr val="C00000"/>
                </a:solidFill>
              </a:rPr>
              <a:t>In prototype Model:</a:t>
            </a:r>
          </a:p>
          <a:p>
            <a:pPr>
              <a:buFont typeface="Arial" panose="020B0604020202020204" pitchFamily="34" charset="0"/>
              <a:buChar char="•"/>
            </a:pPr>
            <a:r>
              <a:rPr lang="en-US" sz="2800" b="0" i="0" dirty="0">
                <a:solidFill>
                  <a:srgbClr val="4D5968"/>
                </a:solidFill>
                <a:effectLst/>
              </a:rPr>
              <a:t>The prototype model creates several rough working applications and involves constant user interaction, until the developers come up with the final application</a:t>
            </a:r>
            <a:endParaRPr lang="en-IN" sz="2800" dirty="0"/>
          </a:p>
        </p:txBody>
      </p:sp>
    </p:spTree>
    <p:extLst>
      <p:ext uri="{BB962C8B-B14F-4D97-AF65-F5344CB8AC3E}">
        <p14:creationId xmlns:p14="http://schemas.microsoft.com/office/powerpoint/2010/main" val="121179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EDFF-31F7-4CB1-9B78-4D85FF47BFE1}"/>
              </a:ext>
            </a:extLst>
          </p:cNvPr>
          <p:cNvSpPr>
            <a:spLocks noGrp="1"/>
          </p:cNvSpPr>
          <p:nvPr>
            <p:ph type="title"/>
          </p:nvPr>
        </p:nvSpPr>
        <p:spPr/>
        <p:txBody>
          <a:bodyPr/>
          <a:lstStyle/>
          <a:p>
            <a:r>
              <a:rPr lang="en-IN" b="1" dirty="0">
                <a:solidFill>
                  <a:srgbClr val="0070C0"/>
                </a:solidFill>
              </a:rPr>
              <a:t>Difference Between Prototype and waterfall model.</a:t>
            </a:r>
            <a:r>
              <a:rPr lang="en-IN" sz="2000" b="1" dirty="0">
                <a:solidFill>
                  <a:srgbClr val="0070C0"/>
                </a:solidFill>
              </a:rPr>
              <a:t>(Cont.)</a:t>
            </a:r>
            <a:endParaRPr lang="en-IN" dirty="0"/>
          </a:p>
        </p:txBody>
      </p:sp>
      <p:sp>
        <p:nvSpPr>
          <p:cNvPr id="3" name="Content Placeholder 2">
            <a:extLst>
              <a:ext uri="{FF2B5EF4-FFF2-40B4-BE49-F238E27FC236}">
                <a16:creationId xmlns:a16="http://schemas.microsoft.com/office/drawing/2014/main" id="{DE5CDDFC-9B80-41EE-AE12-E7DABC80DF15}"/>
              </a:ext>
            </a:extLst>
          </p:cNvPr>
          <p:cNvSpPr>
            <a:spLocks noGrp="1"/>
          </p:cNvSpPr>
          <p:nvPr>
            <p:ph idx="1"/>
          </p:nvPr>
        </p:nvSpPr>
        <p:spPr/>
        <p:txBody>
          <a:bodyPr>
            <a:normAutofit/>
          </a:bodyPr>
          <a:lstStyle/>
          <a:p>
            <a:r>
              <a:rPr lang="en-US" sz="3200" b="1" i="0" dirty="0">
                <a:solidFill>
                  <a:srgbClr val="C00000"/>
                </a:solidFill>
                <a:effectLst/>
              </a:rPr>
              <a:t>In Waterfall Model:</a:t>
            </a:r>
          </a:p>
          <a:p>
            <a:r>
              <a:rPr lang="en-US" sz="2800" b="0" i="0" dirty="0">
                <a:solidFill>
                  <a:srgbClr val="4D5968"/>
                </a:solidFill>
                <a:effectLst/>
              </a:rPr>
              <a:t>The waterfall model is better suited for a more conventional software projects, where user requirements are clear, right from the start.</a:t>
            </a:r>
            <a:endParaRPr lang="en-US" sz="2800" b="1" i="0" dirty="0">
              <a:solidFill>
                <a:srgbClr val="C00000"/>
              </a:solidFill>
              <a:effectLst/>
            </a:endParaRPr>
          </a:p>
          <a:p>
            <a:r>
              <a:rPr lang="en-US" sz="3200" b="1" dirty="0">
                <a:solidFill>
                  <a:srgbClr val="C00000"/>
                </a:solidFill>
              </a:rPr>
              <a:t>In prototype Model:</a:t>
            </a:r>
          </a:p>
          <a:p>
            <a:r>
              <a:rPr lang="en-US" sz="2800" b="0" i="0" dirty="0">
                <a:solidFill>
                  <a:srgbClr val="4D5968"/>
                </a:solidFill>
                <a:effectLst/>
              </a:rPr>
              <a:t>The prototype model is well suited for online applications where user interfaces are the most important component.</a:t>
            </a:r>
          </a:p>
          <a:p>
            <a:endParaRPr lang="en-IN" sz="2800" dirty="0"/>
          </a:p>
        </p:txBody>
      </p:sp>
    </p:spTree>
    <p:extLst>
      <p:ext uri="{BB962C8B-B14F-4D97-AF65-F5344CB8AC3E}">
        <p14:creationId xmlns:p14="http://schemas.microsoft.com/office/powerpoint/2010/main" val="8726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D23A-5F96-494F-966E-3DE2DC48FADB}"/>
              </a:ext>
            </a:extLst>
          </p:cNvPr>
          <p:cNvSpPr>
            <a:spLocks noGrp="1"/>
          </p:cNvSpPr>
          <p:nvPr>
            <p:ph type="title"/>
          </p:nvPr>
        </p:nvSpPr>
        <p:spPr/>
        <p:txBody>
          <a:bodyPr/>
          <a:lstStyle/>
          <a:p>
            <a:r>
              <a:rPr lang="en-IN" b="1" dirty="0">
                <a:solidFill>
                  <a:srgbClr val="0070C0"/>
                </a:solidFill>
              </a:rPr>
              <a:t>Question</a:t>
            </a:r>
          </a:p>
        </p:txBody>
      </p:sp>
      <p:sp>
        <p:nvSpPr>
          <p:cNvPr id="3" name="Content Placeholder 2">
            <a:extLst>
              <a:ext uri="{FF2B5EF4-FFF2-40B4-BE49-F238E27FC236}">
                <a16:creationId xmlns:a16="http://schemas.microsoft.com/office/drawing/2014/main" id="{953C560F-45BB-4FEA-ABEB-D0096F1F19A1}"/>
              </a:ext>
            </a:extLst>
          </p:cNvPr>
          <p:cNvSpPr>
            <a:spLocks noGrp="1"/>
          </p:cNvSpPr>
          <p:nvPr>
            <p:ph idx="1"/>
          </p:nvPr>
        </p:nvSpPr>
        <p:spPr/>
        <p:txBody>
          <a:bodyPr/>
          <a:lstStyle/>
          <a:p>
            <a:r>
              <a:rPr lang="en-US" sz="2800" b="1" i="0" dirty="0">
                <a:solidFill>
                  <a:srgbClr val="000000"/>
                </a:solidFill>
                <a:effectLst/>
              </a:rPr>
              <a:t>Which of the following are advantages of iterative model?</a:t>
            </a:r>
          </a:p>
          <a:p>
            <a:pPr marL="457200" indent="-457200">
              <a:buFont typeface="+mj-lt"/>
              <a:buAutoNum type="alphaUcPeriod"/>
            </a:pPr>
            <a:r>
              <a:rPr lang="en-US" sz="2800" b="0" i="0" dirty="0">
                <a:solidFill>
                  <a:srgbClr val="000000"/>
                </a:solidFill>
                <a:effectLst/>
              </a:rPr>
              <a:t>To iterate the phases to find the missing necessity</a:t>
            </a:r>
          </a:p>
          <a:p>
            <a:pPr marL="457200" indent="-457200">
              <a:buFont typeface="+mj-lt"/>
              <a:buAutoNum type="alphaUcPeriod"/>
            </a:pPr>
            <a:r>
              <a:rPr lang="en-IN" sz="2800" b="0" i="0" dirty="0">
                <a:solidFill>
                  <a:srgbClr val="000000"/>
                </a:solidFill>
                <a:effectLst/>
              </a:rPr>
              <a:t>Simpler to manage</a:t>
            </a:r>
          </a:p>
          <a:p>
            <a:pPr marL="457200" indent="-457200">
              <a:buFont typeface="+mj-lt"/>
              <a:buAutoNum type="alphaUcPeriod"/>
            </a:pPr>
            <a:r>
              <a:rPr lang="en-IN" sz="2800" b="0" i="0" dirty="0">
                <a:solidFill>
                  <a:srgbClr val="000000"/>
                </a:solidFill>
                <a:effectLst/>
              </a:rPr>
              <a:t>Early feedback</a:t>
            </a:r>
          </a:p>
          <a:p>
            <a:pPr marL="457200" indent="-457200">
              <a:buFont typeface="+mj-lt"/>
              <a:buAutoNum type="alphaUcPeriod"/>
            </a:pPr>
            <a:r>
              <a:rPr lang="en-US" sz="2800" b="0" i="0" dirty="0">
                <a:solidFill>
                  <a:srgbClr val="000000"/>
                </a:solidFill>
                <a:effectLst/>
              </a:rPr>
              <a:t>All of the mentioned above</a:t>
            </a:r>
          </a:p>
        </p:txBody>
      </p:sp>
    </p:spTree>
    <p:extLst>
      <p:ext uri="{BB962C8B-B14F-4D97-AF65-F5344CB8AC3E}">
        <p14:creationId xmlns:p14="http://schemas.microsoft.com/office/powerpoint/2010/main" val="268033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2ECA3208-B3EE-4554-976A-8BB81D4C40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484E9B2-B677-4A6A-9006-456B949E0E7B}" type="slidenum">
              <a:rPr kumimoji="0" lang="en-US" altLang="en-US" sz="1400">
                <a:solidFill>
                  <a:schemeClr val="bg2"/>
                </a:solidFill>
                <a:latin typeface="Arial" panose="020B0604020202020204" pitchFamily="34" charset="0"/>
              </a:rPr>
              <a:pPr>
                <a:spcBef>
                  <a:spcPct val="50000"/>
                </a:spcBef>
                <a:buClrTx/>
                <a:buFontTx/>
                <a:buNone/>
              </a:pPr>
              <a:t>19</a:t>
            </a:fld>
            <a:endParaRPr kumimoji="0" lang="en-US" altLang="en-US" sz="1400">
              <a:solidFill>
                <a:schemeClr val="bg2"/>
              </a:solidFill>
              <a:latin typeface="Arial" panose="020B0604020202020204" pitchFamily="34" charset="0"/>
            </a:endParaRPr>
          </a:p>
        </p:txBody>
      </p:sp>
      <p:sp>
        <p:nvSpPr>
          <p:cNvPr id="86019" name="Rectangle 1">
            <a:extLst>
              <a:ext uri="{FF2B5EF4-FFF2-40B4-BE49-F238E27FC236}">
                <a16:creationId xmlns:a16="http://schemas.microsoft.com/office/drawing/2014/main" id="{B572E854-15EC-46C8-BF79-DD0CAF0467B3}"/>
              </a:ext>
            </a:extLst>
          </p:cNvPr>
          <p:cNvSpPr>
            <a:spLocks noGrp="1" noChangeArrowheads="1"/>
          </p:cNvSpPr>
          <p:nvPr>
            <p:ph type="title"/>
          </p:nvPr>
        </p:nvSpPr>
        <p:spPr>
          <a:xfrm>
            <a:off x="1282701" y="800101"/>
            <a:ext cx="7770813" cy="1141413"/>
          </a:xfrm>
        </p:spPr>
        <p:txBody>
          <a:bodyPr vert="horz" lIns="18000" tIns="46800" rIns="18000" bIns="46800" rtlCol="0" anchor="ctr">
            <a:normAutofit/>
          </a:bodyPr>
          <a:lstStyle/>
          <a:p>
            <a:pPr>
              <a:spcBef>
                <a:spcPts val="1000"/>
              </a:spcBef>
            </a:pPr>
            <a:r>
              <a:rPr lang="en-GB" altLang="en-US" b="1" dirty="0">
                <a:solidFill>
                  <a:srgbClr val="0033CC"/>
                </a:solidFill>
              </a:rPr>
              <a:t>Evolutionary Model</a:t>
            </a:r>
          </a:p>
        </p:txBody>
      </p:sp>
      <p:sp>
        <p:nvSpPr>
          <p:cNvPr id="86020" name="Rectangle 2">
            <a:extLst>
              <a:ext uri="{FF2B5EF4-FFF2-40B4-BE49-F238E27FC236}">
                <a16:creationId xmlns:a16="http://schemas.microsoft.com/office/drawing/2014/main" id="{45245039-6AC5-42E3-84F6-2118DFBC88D0}"/>
              </a:ext>
            </a:extLst>
          </p:cNvPr>
          <p:cNvSpPr>
            <a:spLocks noGrp="1" noChangeArrowheads="1"/>
          </p:cNvSpPr>
          <p:nvPr>
            <p:ph type="body" idx="1"/>
          </p:nvPr>
        </p:nvSpPr>
        <p:spPr>
          <a:xfrm>
            <a:off x="1514476" y="2009775"/>
            <a:ext cx="7770813" cy="4935538"/>
          </a:xfrm>
        </p:spPr>
        <p:txBody>
          <a:bodyPr vert="horz" lIns="18000" tIns="46800" rIns="18000" bIns="46800" rtlCol="0">
            <a:normAutofit/>
          </a:bodyPr>
          <a:lstStyle/>
          <a:p>
            <a:pPr>
              <a:spcBef>
                <a:spcPts val="638"/>
              </a:spcBef>
            </a:pPr>
            <a:r>
              <a:rPr lang="en-GB" altLang="en-US" sz="2800" b="1" dirty="0"/>
              <a:t>Evolutionary model:</a:t>
            </a:r>
          </a:p>
          <a:p>
            <a:pPr lvl="1">
              <a:spcBef>
                <a:spcPts val="550"/>
              </a:spcBef>
            </a:pPr>
            <a:r>
              <a:rPr lang="en-GB" altLang="en-US" sz="2400" b="1" dirty="0"/>
              <a:t>The system is broken down into several modules which can be incrementally implemented and delivered.</a:t>
            </a:r>
          </a:p>
          <a:p>
            <a:pPr>
              <a:spcBef>
                <a:spcPts val="638"/>
              </a:spcBef>
            </a:pPr>
            <a:r>
              <a:rPr lang="en-GB" altLang="en-US" sz="2800" b="1" dirty="0"/>
              <a:t>First develop the core modules of the system. </a:t>
            </a:r>
          </a:p>
          <a:p>
            <a:pPr>
              <a:spcBef>
                <a:spcPts val="638"/>
              </a:spcBef>
            </a:pPr>
            <a:r>
              <a:rPr lang="en-GB" altLang="en-US" sz="2800" b="1" dirty="0"/>
              <a:t>The initial product skeleton is refined into increasing levels of capability:</a:t>
            </a:r>
          </a:p>
          <a:p>
            <a:pPr lvl="1">
              <a:spcBef>
                <a:spcPts val="550"/>
              </a:spcBef>
            </a:pPr>
            <a:r>
              <a:rPr lang="en-GB" altLang="en-US" sz="2400" b="1" dirty="0"/>
              <a:t>by adding new functionalities in successive versions.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1">
            <a:extLst>
              <a:ext uri="{FF2B5EF4-FFF2-40B4-BE49-F238E27FC236}">
                <a16:creationId xmlns:a16="http://schemas.microsoft.com/office/drawing/2014/main" id="{CD461D0E-B02E-41BE-AF51-C564D8746CF2}"/>
              </a:ext>
            </a:extLst>
          </p:cNvPr>
          <p:cNvSpPr>
            <a:spLocks noGrp="1" noChangeArrowheads="1"/>
          </p:cNvSpPr>
          <p:nvPr>
            <p:ph type="title"/>
          </p:nvPr>
        </p:nvSpPr>
        <p:spPr>
          <a:xfrm>
            <a:off x="1358901" y="687387"/>
            <a:ext cx="7770813" cy="1141413"/>
          </a:xfrm>
        </p:spPr>
        <p:txBody>
          <a:bodyPr vert="horz" lIns="18000" tIns="46800" rIns="18000" bIns="46800" rtlCol="0" anchor="ctr">
            <a:normAutofit/>
          </a:bodyPr>
          <a:lstStyle/>
          <a:p>
            <a:pPr>
              <a:spcBef>
                <a:spcPts val="1000"/>
              </a:spcBef>
            </a:pPr>
            <a:r>
              <a:rPr lang="en-GB" altLang="en-US" sz="5400" b="1" dirty="0">
                <a:solidFill>
                  <a:srgbClr val="0033CC"/>
                </a:solidFill>
              </a:rPr>
              <a:t>Prototyping Model</a:t>
            </a:r>
          </a:p>
        </p:txBody>
      </p:sp>
      <p:sp>
        <p:nvSpPr>
          <p:cNvPr id="44034" name="Rectangle 2">
            <a:extLst>
              <a:ext uri="{FF2B5EF4-FFF2-40B4-BE49-F238E27FC236}">
                <a16:creationId xmlns:a16="http://schemas.microsoft.com/office/drawing/2014/main" id="{3803D7AC-8AD8-4B18-99BB-B61C3C15B00E}"/>
              </a:ext>
            </a:extLst>
          </p:cNvPr>
          <p:cNvSpPr>
            <a:spLocks noGrp="1" noChangeArrowheads="1"/>
          </p:cNvSpPr>
          <p:nvPr>
            <p:ph idx="1"/>
          </p:nvPr>
        </p:nvSpPr>
        <p:spPr>
          <a:xfrm>
            <a:off x="1714501" y="1990725"/>
            <a:ext cx="7770813" cy="4179888"/>
          </a:xfrm>
        </p:spPr>
        <p:txBody>
          <a:bodyPr vert="horz" lIns="18000" tIns="46800" rIns="18000" bIns="46800" rtlCol="0">
            <a:normAutofit lnSpcReduction="10000"/>
          </a:bodyPr>
          <a:lstStyle/>
          <a:p>
            <a:r>
              <a:rPr lang="en-GB" altLang="en-US" sz="3200" b="1" dirty="0"/>
              <a:t>Before  starting actual development, </a:t>
            </a:r>
          </a:p>
          <a:p>
            <a:pPr lvl="1">
              <a:spcBef>
                <a:spcPts val="725"/>
              </a:spcBef>
            </a:pPr>
            <a:r>
              <a:rPr lang="en-GB" altLang="en-US" sz="3200" b="1" dirty="0">
                <a:solidFill>
                  <a:srgbClr val="800000"/>
                </a:solidFill>
              </a:rPr>
              <a:t>a working prototype of the system should first be built.</a:t>
            </a:r>
          </a:p>
          <a:p>
            <a:r>
              <a:rPr lang="en-GB" altLang="en-US" sz="3200" b="1" dirty="0">
                <a:solidFill>
                  <a:srgbClr val="000099"/>
                </a:solidFill>
              </a:rPr>
              <a:t>A prototype is a toy implementation of a system</a:t>
            </a:r>
            <a:r>
              <a:rPr lang="en-GB" altLang="en-US" sz="3200" b="1" dirty="0"/>
              <a:t>:</a:t>
            </a:r>
          </a:p>
          <a:p>
            <a:pPr lvl="1">
              <a:spcBef>
                <a:spcPts val="725"/>
              </a:spcBef>
            </a:pPr>
            <a:r>
              <a:rPr lang="en-GB" altLang="en-US" sz="3200" b="1" dirty="0"/>
              <a:t>limited functional capabilities, </a:t>
            </a:r>
          </a:p>
          <a:p>
            <a:pPr lvl="1">
              <a:spcBef>
                <a:spcPts val="725"/>
              </a:spcBef>
            </a:pPr>
            <a:r>
              <a:rPr lang="en-GB" altLang="en-US" sz="3200" b="1" dirty="0"/>
              <a:t>low reliability,  </a:t>
            </a:r>
          </a:p>
          <a:p>
            <a:pPr lvl="1">
              <a:spcBef>
                <a:spcPts val="725"/>
              </a:spcBef>
            </a:pPr>
            <a:r>
              <a:rPr lang="en-GB" altLang="en-US" sz="3200" b="1" dirty="0"/>
              <a:t>inefficient performance.</a:t>
            </a:r>
          </a:p>
        </p:txBody>
      </p:sp>
      <p:sp>
        <p:nvSpPr>
          <p:cNvPr id="75778" name="Slide Number Placeholder 5">
            <a:extLst>
              <a:ext uri="{FF2B5EF4-FFF2-40B4-BE49-F238E27FC236}">
                <a16:creationId xmlns:a16="http://schemas.microsoft.com/office/drawing/2014/main" id="{3CCF7823-2575-4A6B-AF4F-F3A22D02C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9829417-CDFC-41CB-962A-71E39F073303}" type="slidenum">
              <a:rPr kumimoji="0" lang="en-US" altLang="en-US" sz="1400">
                <a:solidFill>
                  <a:schemeClr val="bg2"/>
                </a:solidFill>
                <a:latin typeface="Arial" panose="020B0604020202020204" pitchFamily="34" charset="0"/>
              </a:rPr>
              <a:pPr>
                <a:spcBef>
                  <a:spcPct val="50000"/>
                </a:spcBef>
                <a:buClrTx/>
                <a:buFontTx/>
                <a:buNone/>
              </a:pPr>
              <a:t>2</a:t>
            </a:fld>
            <a:endParaRPr kumimoji="0" lang="en-US" altLang="en-US" sz="1400">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out)">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AA4E8BB7-7A9A-4DC3-B0F7-227EF9248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7227158-3450-49AB-92DC-E74BF9D15B97}" type="slidenum">
              <a:rPr kumimoji="0" lang="en-US" altLang="en-US" sz="1400">
                <a:solidFill>
                  <a:schemeClr val="bg2"/>
                </a:solidFill>
                <a:latin typeface="Arial" panose="020B0604020202020204" pitchFamily="34" charset="0"/>
              </a:rPr>
              <a:pPr>
                <a:spcBef>
                  <a:spcPct val="50000"/>
                </a:spcBef>
                <a:buClrTx/>
                <a:buFontTx/>
                <a:buNone/>
              </a:pPr>
              <a:t>20</a:t>
            </a:fld>
            <a:endParaRPr kumimoji="0" lang="en-US" altLang="en-US" sz="1400">
              <a:solidFill>
                <a:schemeClr val="bg2"/>
              </a:solidFill>
              <a:latin typeface="Arial" panose="020B0604020202020204" pitchFamily="34" charset="0"/>
            </a:endParaRPr>
          </a:p>
        </p:txBody>
      </p:sp>
      <p:sp>
        <p:nvSpPr>
          <p:cNvPr id="88067" name="Rectangle 1">
            <a:extLst>
              <a:ext uri="{FF2B5EF4-FFF2-40B4-BE49-F238E27FC236}">
                <a16:creationId xmlns:a16="http://schemas.microsoft.com/office/drawing/2014/main" id="{3F6F2884-1F66-4472-BD88-C0A1440A5292}"/>
              </a:ext>
            </a:extLst>
          </p:cNvPr>
          <p:cNvSpPr>
            <a:spLocks noGrp="1" noChangeArrowheads="1"/>
          </p:cNvSpPr>
          <p:nvPr>
            <p:ph type="title"/>
          </p:nvPr>
        </p:nvSpPr>
        <p:spPr>
          <a:xfrm>
            <a:off x="1581150" y="685801"/>
            <a:ext cx="7770813" cy="1141413"/>
          </a:xfrm>
        </p:spPr>
        <p:txBody>
          <a:bodyPr vert="horz" lIns="18000" tIns="46800" rIns="18000" bIns="46800" rtlCol="0" anchor="ctr">
            <a:normAutofit/>
          </a:bodyPr>
          <a:lstStyle/>
          <a:p>
            <a:pPr>
              <a:spcBef>
                <a:spcPts val="1000"/>
              </a:spcBef>
            </a:pPr>
            <a:r>
              <a:rPr lang="en-GB" altLang="en-US" dirty="0">
                <a:solidFill>
                  <a:srgbClr val="0033CC"/>
                </a:solidFill>
              </a:rPr>
              <a:t>Evolutionary Model </a:t>
            </a:r>
            <a:r>
              <a:rPr lang="en-GB" altLang="en-US" sz="1600" dirty="0">
                <a:solidFill>
                  <a:srgbClr val="0033CC"/>
                </a:solidFill>
              </a:rPr>
              <a:t>(CONT.)</a:t>
            </a:r>
          </a:p>
        </p:txBody>
      </p:sp>
      <p:sp>
        <p:nvSpPr>
          <p:cNvPr id="88068" name="Rectangle 2">
            <a:extLst>
              <a:ext uri="{FF2B5EF4-FFF2-40B4-BE49-F238E27FC236}">
                <a16:creationId xmlns:a16="http://schemas.microsoft.com/office/drawing/2014/main" id="{FD68758F-459B-4423-92A7-4A1ACC68B49E}"/>
              </a:ext>
            </a:extLst>
          </p:cNvPr>
          <p:cNvSpPr>
            <a:spLocks noGrp="1" noChangeArrowheads="1"/>
          </p:cNvSpPr>
          <p:nvPr>
            <p:ph type="body" idx="1"/>
          </p:nvPr>
        </p:nvSpPr>
        <p:spPr>
          <a:xfrm>
            <a:off x="1581151" y="1973509"/>
            <a:ext cx="7770813" cy="4668838"/>
          </a:xfrm>
        </p:spPr>
        <p:txBody>
          <a:bodyPr vert="horz" lIns="18000" tIns="46800" rIns="18000" bIns="46800" rtlCol="0">
            <a:normAutofit/>
          </a:bodyPr>
          <a:lstStyle/>
          <a:p>
            <a:pPr>
              <a:spcBef>
                <a:spcPts val="825"/>
              </a:spcBef>
            </a:pPr>
            <a:r>
              <a:rPr lang="en-GB" altLang="en-US" sz="3600" b="1" dirty="0">
                <a:solidFill>
                  <a:srgbClr val="000099"/>
                </a:solidFill>
              </a:rPr>
              <a:t>Successive version of the product:</a:t>
            </a:r>
          </a:p>
          <a:p>
            <a:pPr lvl="1">
              <a:spcBef>
                <a:spcPts val="725"/>
              </a:spcBef>
            </a:pPr>
            <a:r>
              <a:rPr lang="en-GB" altLang="en-US" sz="3200" b="1" dirty="0">
                <a:solidFill>
                  <a:srgbClr val="000099"/>
                </a:solidFill>
              </a:rPr>
              <a:t>functioning systems capable of performing some useful work. </a:t>
            </a:r>
          </a:p>
          <a:p>
            <a:pPr lvl="1">
              <a:spcBef>
                <a:spcPts val="725"/>
              </a:spcBef>
            </a:pPr>
            <a:r>
              <a:rPr lang="en-GB" altLang="en-US" sz="3200" b="1" dirty="0"/>
              <a:t>A new release may include new functionality:</a:t>
            </a:r>
          </a:p>
          <a:p>
            <a:pPr lvl="2">
              <a:spcBef>
                <a:spcPts val="638"/>
              </a:spcBef>
            </a:pPr>
            <a:r>
              <a:rPr lang="en-GB" altLang="en-US" sz="2800" b="1" dirty="0"/>
              <a:t>also existing functionality in the current release might have been enhanced.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B060688B-1BCE-4B02-8C4F-E46F03B205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CB73C67-1DB2-45D9-A7F2-2C888F7B114D}" type="slidenum">
              <a:rPr kumimoji="0" lang="en-US" altLang="en-US" sz="1400">
                <a:solidFill>
                  <a:schemeClr val="bg2"/>
                </a:solidFill>
                <a:latin typeface="Arial" panose="020B0604020202020204" pitchFamily="34" charset="0"/>
              </a:rPr>
              <a:pPr>
                <a:spcBef>
                  <a:spcPct val="50000"/>
                </a:spcBef>
                <a:buClrTx/>
                <a:buFontTx/>
                <a:buNone/>
              </a:pPr>
              <a:t>21</a:t>
            </a:fld>
            <a:endParaRPr kumimoji="0" lang="en-US" altLang="en-US" sz="1400">
              <a:solidFill>
                <a:schemeClr val="bg2"/>
              </a:solidFill>
              <a:latin typeface="Arial" panose="020B0604020202020204" pitchFamily="34" charset="0"/>
            </a:endParaRPr>
          </a:p>
        </p:txBody>
      </p:sp>
      <p:sp>
        <p:nvSpPr>
          <p:cNvPr id="90115" name="Oval 1">
            <a:extLst>
              <a:ext uri="{FF2B5EF4-FFF2-40B4-BE49-F238E27FC236}">
                <a16:creationId xmlns:a16="http://schemas.microsoft.com/office/drawing/2014/main" id="{815DE9A6-9938-4926-96D2-5E80F46F1140}"/>
              </a:ext>
            </a:extLst>
          </p:cNvPr>
          <p:cNvSpPr>
            <a:spLocks noChangeArrowheads="1"/>
          </p:cNvSpPr>
          <p:nvPr/>
        </p:nvSpPr>
        <p:spPr bwMode="auto">
          <a:xfrm>
            <a:off x="6858001" y="2762251"/>
            <a:ext cx="1598613" cy="1598613"/>
          </a:xfrm>
          <a:prstGeom prst="ellipse">
            <a:avLst/>
          </a:prstGeom>
          <a:solidFill>
            <a:srgbClr val="FF66FF"/>
          </a:solidFill>
          <a:ln w="9525">
            <a:solidFill>
              <a:srgbClr val="003300"/>
            </a:solidFill>
            <a:round/>
            <a:headEnd/>
            <a:tailEnd/>
          </a:ln>
        </p:spPr>
        <p:txBody>
          <a:bodyPr wrap="none" anchor="ct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Arial Black" panose="020B0A04020102020204" pitchFamily="34" charset="0"/>
            </a:endParaRPr>
          </a:p>
        </p:txBody>
      </p:sp>
      <p:sp>
        <p:nvSpPr>
          <p:cNvPr id="90116" name="Oval 2">
            <a:extLst>
              <a:ext uri="{FF2B5EF4-FFF2-40B4-BE49-F238E27FC236}">
                <a16:creationId xmlns:a16="http://schemas.microsoft.com/office/drawing/2014/main" id="{C395E074-8F02-41CD-91A0-5B3CAEE08C82}"/>
              </a:ext>
            </a:extLst>
          </p:cNvPr>
          <p:cNvSpPr>
            <a:spLocks noChangeArrowheads="1"/>
          </p:cNvSpPr>
          <p:nvPr/>
        </p:nvSpPr>
        <p:spPr bwMode="auto">
          <a:xfrm>
            <a:off x="7096126" y="3053556"/>
            <a:ext cx="1141413" cy="1065213"/>
          </a:xfrm>
          <a:prstGeom prst="ellipse">
            <a:avLst/>
          </a:prstGeom>
          <a:solidFill>
            <a:srgbClr val="F1F7E9"/>
          </a:solidFill>
          <a:ln w="9525">
            <a:solidFill>
              <a:srgbClr val="003300"/>
            </a:solidFill>
            <a:round/>
            <a:headEnd/>
            <a:tailEnd/>
          </a:ln>
        </p:spPr>
        <p:txBody>
          <a:bodyPr wrap="none" anchor="ct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Arial Black" panose="020B0A04020102020204" pitchFamily="34" charset="0"/>
            </a:endParaRPr>
          </a:p>
        </p:txBody>
      </p:sp>
      <p:sp>
        <p:nvSpPr>
          <p:cNvPr id="90117" name="Rectangle 3">
            <a:extLst>
              <a:ext uri="{FF2B5EF4-FFF2-40B4-BE49-F238E27FC236}">
                <a16:creationId xmlns:a16="http://schemas.microsoft.com/office/drawing/2014/main" id="{59336136-4BD1-4C39-88A9-17B99528F9F7}"/>
              </a:ext>
            </a:extLst>
          </p:cNvPr>
          <p:cNvSpPr>
            <a:spLocks noGrp="1" noChangeArrowheads="1"/>
          </p:cNvSpPr>
          <p:nvPr>
            <p:ph type="title"/>
          </p:nvPr>
        </p:nvSpPr>
        <p:spPr>
          <a:xfrm>
            <a:off x="1368426" y="707232"/>
            <a:ext cx="7770813" cy="1141413"/>
          </a:xfrm>
        </p:spPr>
        <p:txBody>
          <a:bodyPr vert="horz" lIns="18000" tIns="46800" rIns="18000" bIns="46800" rtlCol="0" anchor="ctr">
            <a:normAutofit/>
          </a:bodyPr>
          <a:lstStyle/>
          <a:p>
            <a:pPr>
              <a:spcBef>
                <a:spcPts val="1000"/>
              </a:spcBef>
            </a:pPr>
            <a:r>
              <a:rPr lang="en-GB" altLang="en-US" dirty="0">
                <a:solidFill>
                  <a:srgbClr val="0033CC"/>
                </a:solidFill>
              </a:rPr>
              <a:t>Evolutionary Model </a:t>
            </a:r>
            <a:r>
              <a:rPr lang="en-GB" altLang="en-US" sz="1600" dirty="0">
                <a:solidFill>
                  <a:srgbClr val="0033CC"/>
                </a:solidFill>
              </a:rPr>
              <a:t>(CONT.)</a:t>
            </a:r>
          </a:p>
        </p:txBody>
      </p:sp>
      <p:sp>
        <p:nvSpPr>
          <p:cNvPr id="90118" name="Oval 4">
            <a:extLst>
              <a:ext uri="{FF2B5EF4-FFF2-40B4-BE49-F238E27FC236}">
                <a16:creationId xmlns:a16="http://schemas.microsoft.com/office/drawing/2014/main" id="{53F2EF0E-42F7-4756-9FF5-360C2C70E0C4}"/>
              </a:ext>
            </a:extLst>
          </p:cNvPr>
          <p:cNvSpPr>
            <a:spLocks noChangeArrowheads="1"/>
          </p:cNvSpPr>
          <p:nvPr/>
        </p:nvSpPr>
        <p:spPr bwMode="auto">
          <a:xfrm>
            <a:off x="3057526" y="3282156"/>
            <a:ext cx="531813" cy="455613"/>
          </a:xfrm>
          <a:prstGeom prst="ellipse">
            <a:avLst/>
          </a:prstGeom>
          <a:solidFill>
            <a:srgbClr val="000099"/>
          </a:solidFill>
          <a:ln w="9525">
            <a:solidFill>
              <a:srgbClr val="003300"/>
            </a:solidFill>
            <a:round/>
            <a:headEnd/>
            <a:tailEnd/>
          </a:ln>
        </p:spPr>
        <p:txBody>
          <a:bodyPr lIns="18000" tIns="46800" rIns="18000" bIns="46800" anchor="ctr" anchorCtr="1"/>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lnSpc>
                <a:spcPct val="85000"/>
              </a:lnSpc>
              <a:spcBef>
                <a:spcPts val="725"/>
              </a:spcBef>
              <a:buClrTx/>
              <a:buNone/>
            </a:pPr>
            <a:r>
              <a:rPr kumimoji="0" lang="en-GB" altLang="en-US" b="1">
                <a:solidFill>
                  <a:srgbClr val="FFFFFF"/>
                </a:solidFill>
                <a:latin typeface="times" panose="02020603050405020304" pitchFamily="18" charset="0"/>
              </a:rPr>
              <a:t>A</a:t>
            </a:r>
          </a:p>
        </p:txBody>
      </p:sp>
      <p:sp>
        <p:nvSpPr>
          <p:cNvPr id="90119" name="Oval 5">
            <a:extLst>
              <a:ext uri="{FF2B5EF4-FFF2-40B4-BE49-F238E27FC236}">
                <a16:creationId xmlns:a16="http://schemas.microsoft.com/office/drawing/2014/main" id="{EC7BA789-A2A8-4EB2-8DBE-226C34CD1A1C}"/>
              </a:ext>
            </a:extLst>
          </p:cNvPr>
          <p:cNvSpPr>
            <a:spLocks noChangeArrowheads="1"/>
          </p:cNvSpPr>
          <p:nvPr/>
        </p:nvSpPr>
        <p:spPr bwMode="auto">
          <a:xfrm>
            <a:off x="7400926" y="3358356"/>
            <a:ext cx="531813" cy="455613"/>
          </a:xfrm>
          <a:prstGeom prst="ellipse">
            <a:avLst/>
          </a:prstGeom>
          <a:noFill/>
          <a:ln w="9525">
            <a:solidFill>
              <a:srgbClr val="00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Arial Black" panose="020B0A04020102020204" pitchFamily="34" charset="0"/>
            </a:endParaRPr>
          </a:p>
        </p:txBody>
      </p:sp>
      <p:sp>
        <p:nvSpPr>
          <p:cNvPr id="90120" name="Oval 6">
            <a:extLst>
              <a:ext uri="{FF2B5EF4-FFF2-40B4-BE49-F238E27FC236}">
                <a16:creationId xmlns:a16="http://schemas.microsoft.com/office/drawing/2014/main" id="{23A4BB6E-9173-4CEE-8939-FFA051EFC984}"/>
              </a:ext>
            </a:extLst>
          </p:cNvPr>
          <p:cNvSpPr>
            <a:spLocks noChangeArrowheads="1"/>
          </p:cNvSpPr>
          <p:nvPr/>
        </p:nvSpPr>
        <p:spPr bwMode="auto">
          <a:xfrm>
            <a:off x="4733926" y="3053556"/>
            <a:ext cx="1141413" cy="1065213"/>
          </a:xfrm>
          <a:prstGeom prst="ellipse">
            <a:avLst/>
          </a:prstGeom>
          <a:noFill/>
          <a:ln w="38160">
            <a:solidFill>
              <a:srgbClr val="00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Arial Black" panose="020B0A04020102020204" pitchFamily="34" charset="0"/>
            </a:endParaRPr>
          </a:p>
        </p:txBody>
      </p:sp>
      <p:sp>
        <p:nvSpPr>
          <p:cNvPr id="90121" name="Line 7">
            <a:extLst>
              <a:ext uri="{FF2B5EF4-FFF2-40B4-BE49-F238E27FC236}">
                <a16:creationId xmlns:a16="http://schemas.microsoft.com/office/drawing/2014/main" id="{00979EDC-50E8-42A1-9212-7E716A5C6942}"/>
              </a:ext>
            </a:extLst>
          </p:cNvPr>
          <p:cNvSpPr>
            <a:spLocks noChangeShapeType="1"/>
          </p:cNvSpPr>
          <p:nvPr/>
        </p:nvSpPr>
        <p:spPr bwMode="auto">
          <a:xfrm>
            <a:off x="3667125" y="3510755"/>
            <a:ext cx="990600" cy="0"/>
          </a:xfrm>
          <a:prstGeom prst="line">
            <a:avLst/>
          </a:prstGeom>
          <a:noFill/>
          <a:ln w="38160">
            <a:solidFill>
              <a:srgbClr val="0033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90122" name="Line 8">
            <a:extLst>
              <a:ext uri="{FF2B5EF4-FFF2-40B4-BE49-F238E27FC236}">
                <a16:creationId xmlns:a16="http://schemas.microsoft.com/office/drawing/2014/main" id="{7AE10744-D2CF-4A16-8CFF-0A1A82664ED0}"/>
              </a:ext>
            </a:extLst>
          </p:cNvPr>
          <p:cNvSpPr>
            <a:spLocks noChangeShapeType="1"/>
          </p:cNvSpPr>
          <p:nvPr/>
        </p:nvSpPr>
        <p:spPr bwMode="auto">
          <a:xfrm>
            <a:off x="5876925" y="3586955"/>
            <a:ext cx="990600" cy="0"/>
          </a:xfrm>
          <a:prstGeom prst="line">
            <a:avLst/>
          </a:prstGeom>
          <a:noFill/>
          <a:ln w="38160">
            <a:solidFill>
              <a:srgbClr val="0033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90123" name="Text Box 9">
            <a:extLst>
              <a:ext uri="{FF2B5EF4-FFF2-40B4-BE49-F238E27FC236}">
                <a16:creationId xmlns:a16="http://schemas.microsoft.com/office/drawing/2014/main" id="{845C14C6-A1FB-4A5E-840C-12FDC37AF34D}"/>
              </a:ext>
            </a:extLst>
          </p:cNvPr>
          <p:cNvSpPr txBox="1">
            <a:spLocks noChangeArrowheads="1"/>
          </p:cNvSpPr>
          <p:nvPr/>
        </p:nvSpPr>
        <p:spPr bwMode="auto">
          <a:xfrm>
            <a:off x="5419726" y="3586956"/>
            <a:ext cx="3794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nSpc>
                <a:spcPct val="85000"/>
              </a:lnSpc>
              <a:spcBef>
                <a:spcPts val="1375"/>
              </a:spcBef>
              <a:buClrTx/>
              <a:buNone/>
            </a:pPr>
            <a:r>
              <a:rPr kumimoji="0" lang="en-GB" altLang="en-US" sz="2400" b="1">
                <a:solidFill>
                  <a:srgbClr val="800000"/>
                </a:solidFill>
                <a:latin typeface="times" panose="02020603050405020304" pitchFamily="18" charset="0"/>
              </a:rPr>
              <a:t>B</a:t>
            </a:r>
          </a:p>
        </p:txBody>
      </p:sp>
      <p:sp>
        <p:nvSpPr>
          <p:cNvPr id="90124" name="Text Box 10">
            <a:extLst>
              <a:ext uri="{FF2B5EF4-FFF2-40B4-BE49-F238E27FC236}">
                <a16:creationId xmlns:a16="http://schemas.microsoft.com/office/drawing/2014/main" id="{148AFA85-225D-4F04-8AA1-6B4DE3064F29}"/>
              </a:ext>
            </a:extLst>
          </p:cNvPr>
          <p:cNvSpPr txBox="1">
            <a:spLocks noChangeArrowheads="1"/>
          </p:cNvSpPr>
          <p:nvPr/>
        </p:nvSpPr>
        <p:spPr bwMode="auto">
          <a:xfrm>
            <a:off x="7620001" y="2686051"/>
            <a:ext cx="3794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nSpc>
                <a:spcPct val="85000"/>
              </a:lnSpc>
              <a:spcBef>
                <a:spcPts val="1600"/>
              </a:spcBef>
              <a:buClrTx/>
              <a:buNone/>
            </a:pPr>
            <a:r>
              <a:rPr kumimoji="0" lang="en-GB" altLang="en-US" sz="2800" b="1">
                <a:latin typeface="times" panose="02020603050405020304" pitchFamily="18" charset="0"/>
              </a:rPr>
              <a:t>C</a:t>
            </a:r>
          </a:p>
        </p:txBody>
      </p:sp>
      <p:sp>
        <p:nvSpPr>
          <p:cNvPr id="90125" name="Oval 11">
            <a:extLst>
              <a:ext uri="{FF2B5EF4-FFF2-40B4-BE49-F238E27FC236}">
                <a16:creationId xmlns:a16="http://schemas.microsoft.com/office/drawing/2014/main" id="{E53049E8-3EE6-47E5-86D5-B0609D78434B}"/>
              </a:ext>
            </a:extLst>
          </p:cNvPr>
          <p:cNvSpPr>
            <a:spLocks noChangeArrowheads="1"/>
          </p:cNvSpPr>
          <p:nvPr/>
        </p:nvSpPr>
        <p:spPr bwMode="auto">
          <a:xfrm>
            <a:off x="5038726" y="3358356"/>
            <a:ext cx="531813" cy="455613"/>
          </a:xfrm>
          <a:prstGeom prst="ellipse">
            <a:avLst/>
          </a:prstGeom>
          <a:solidFill>
            <a:srgbClr val="000099"/>
          </a:solidFill>
          <a:ln w="9525">
            <a:solidFill>
              <a:srgbClr val="003300"/>
            </a:solidFill>
            <a:round/>
            <a:headEnd/>
            <a:tailEnd/>
          </a:ln>
        </p:spPr>
        <p:txBody>
          <a:bodyPr lIns="18000" tIns="46800" rIns="18000" bIns="46800" anchor="ctr" anchorCtr="1"/>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lnSpc>
                <a:spcPct val="85000"/>
              </a:lnSpc>
              <a:spcBef>
                <a:spcPts val="725"/>
              </a:spcBef>
              <a:buClrTx/>
              <a:buNone/>
            </a:pPr>
            <a:r>
              <a:rPr kumimoji="0" lang="en-GB" altLang="en-US" b="1">
                <a:solidFill>
                  <a:srgbClr val="FFFFFF"/>
                </a:solidFill>
                <a:latin typeface="times" panose="02020603050405020304" pitchFamily="18" charset="0"/>
              </a:rPr>
              <a:t>A</a:t>
            </a:r>
          </a:p>
        </p:txBody>
      </p:sp>
      <p:sp>
        <p:nvSpPr>
          <p:cNvPr id="90126" name="Oval 12">
            <a:extLst>
              <a:ext uri="{FF2B5EF4-FFF2-40B4-BE49-F238E27FC236}">
                <a16:creationId xmlns:a16="http://schemas.microsoft.com/office/drawing/2014/main" id="{BBEAC791-298D-460D-9DF8-45DEAB9F6626}"/>
              </a:ext>
            </a:extLst>
          </p:cNvPr>
          <p:cNvSpPr>
            <a:spLocks noChangeArrowheads="1"/>
          </p:cNvSpPr>
          <p:nvPr/>
        </p:nvSpPr>
        <p:spPr bwMode="auto">
          <a:xfrm>
            <a:off x="7400926" y="3358356"/>
            <a:ext cx="531813" cy="455613"/>
          </a:xfrm>
          <a:prstGeom prst="ellipse">
            <a:avLst/>
          </a:prstGeom>
          <a:solidFill>
            <a:srgbClr val="000099"/>
          </a:solidFill>
          <a:ln w="9525">
            <a:solidFill>
              <a:srgbClr val="003300"/>
            </a:solidFill>
            <a:round/>
            <a:headEnd/>
            <a:tailEnd/>
          </a:ln>
        </p:spPr>
        <p:txBody>
          <a:bodyPr lIns="18000" tIns="46800" rIns="18000" bIns="46800" anchor="ctr" anchorCtr="1"/>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lnSpc>
                <a:spcPct val="85000"/>
              </a:lnSpc>
              <a:spcBef>
                <a:spcPts val="725"/>
              </a:spcBef>
              <a:buClrTx/>
              <a:buNone/>
            </a:pPr>
            <a:r>
              <a:rPr kumimoji="0" lang="en-GB" altLang="en-US" b="1">
                <a:solidFill>
                  <a:srgbClr val="FFFFFF"/>
                </a:solidFill>
                <a:latin typeface="times" panose="02020603050405020304" pitchFamily="18" charset="0"/>
              </a:rPr>
              <a:t>A</a:t>
            </a:r>
          </a:p>
        </p:txBody>
      </p:sp>
      <p:sp>
        <p:nvSpPr>
          <p:cNvPr id="90127" name="Text Box 13">
            <a:extLst>
              <a:ext uri="{FF2B5EF4-FFF2-40B4-BE49-F238E27FC236}">
                <a16:creationId xmlns:a16="http://schemas.microsoft.com/office/drawing/2014/main" id="{43E33217-CBEC-49DC-94E0-81604CB880C7}"/>
              </a:ext>
            </a:extLst>
          </p:cNvPr>
          <p:cNvSpPr txBox="1">
            <a:spLocks noChangeArrowheads="1"/>
          </p:cNvSpPr>
          <p:nvPr/>
        </p:nvSpPr>
        <p:spPr bwMode="auto">
          <a:xfrm>
            <a:off x="7705726" y="3663156"/>
            <a:ext cx="3794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nSpc>
                <a:spcPct val="85000"/>
              </a:lnSpc>
              <a:spcBef>
                <a:spcPts val="1375"/>
              </a:spcBef>
              <a:buClrTx/>
              <a:buNone/>
            </a:pPr>
            <a:r>
              <a:rPr kumimoji="0" lang="en-GB" altLang="en-US" sz="2400" b="1">
                <a:solidFill>
                  <a:srgbClr val="800000"/>
                </a:solidFill>
                <a:latin typeface="times" panose="02020603050405020304" pitchFamily="18" charset="0"/>
              </a:rPr>
              <a:t>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EF530008-46BE-4934-A740-336E0A0A83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5CD3BD6-516D-425C-B7E3-831CBA819BEC}" type="slidenum">
              <a:rPr kumimoji="0" lang="en-US" altLang="en-US" sz="1400">
                <a:solidFill>
                  <a:schemeClr val="bg2"/>
                </a:solidFill>
                <a:latin typeface="Arial" panose="020B0604020202020204" pitchFamily="34" charset="0"/>
              </a:rPr>
              <a:pPr>
                <a:spcBef>
                  <a:spcPct val="50000"/>
                </a:spcBef>
                <a:buClrTx/>
                <a:buFontTx/>
                <a:buNone/>
              </a:pPr>
              <a:t>22</a:t>
            </a:fld>
            <a:endParaRPr kumimoji="0" lang="en-US" altLang="en-US" sz="1400">
              <a:solidFill>
                <a:schemeClr val="bg2"/>
              </a:solidFill>
              <a:latin typeface="Arial" panose="020B0604020202020204" pitchFamily="34" charset="0"/>
            </a:endParaRPr>
          </a:p>
        </p:txBody>
      </p:sp>
      <p:sp>
        <p:nvSpPr>
          <p:cNvPr id="92163" name="Rectangle 1">
            <a:extLst>
              <a:ext uri="{FF2B5EF4-FFF2-40B4-BE49-F238E27FC236}">
                <a16:creationId xmlns:a16="http://schemas.microsoft.com/office/drawing/2014/main" id="{35226760-D59C-41EC-BDDB-6DC1F0C11F3C}"/>
              </a:ext>
            </a:extLst>
          </p:cNvPr>
          <p:cNvSpPr>
            <a:spLocks noGrp="1" noChangeArrowheads="1"/>
          </p:cNvSpPr>
          <p:nvPr>
            <p:ph type="title"/>
          </p:nvPr>
        </p:nvSpPr>
        <p:spPr>
          <a:xfrm>
            <a:off x="1216026" y="618455"/>
            <a:ext cx="7770813" cy="1273175"/>
          </a:xfrm>
        </p:spPr>
        <p:txBody>
          <a:bodyPr vert="horz" lIns="18000" tIns="46800" rIns="18000" bIns="46800" rtlCol="0" anchor="ctr">
            <a:normAutofit fontScale="90000"/>
          </a:bodyPr>
          <a:lstStyle/>
          <a:p>
            <a:pPr>
              <a:spcBef>
                <a:spcPts val="1000"/>
              </a:spcBef>
            </a:pPr>
            <a:r>
              <a:rPr lang="en-GB" altLang="en-US" dirty="0">
                <a:solidFill>
                  <a:srgbClr val="0033CC"/>
                </a:solidFill>
              </a:rPr>
              <a:t>Advantages of Evolutionary Model</a:t>
            </a:r>
          </a:p>
        </p:txBody>
      </p:sp>
      <p:sp>
        <p:nvSpPr>
          <p:cNvPr id="92164" name="Rectangle 2">
            <a:extLst>
              <a:ext uri="{FF2B5EF4-FFF2-40B4-BE49-F238E27FC236}">
                <a16:creationId xmlns:a16="http://schemas.microsoft.com/office/drawing/2014/main" id="{6A114A0B-65A1-44AF-9AC1-C49C2583CDC8}"/>
              </a:ext>
            </a:extLst>
          </p:cNvPr>
          <p:cNvSpPr>
            <a:spLocks noGrp="1" noChangeArrowheads="1"/>
          </p:cNvSpPr>
          <p:nvPr>
            <p:ph type="body" idx="1"/>
          </p:nvPr>
        </p:nvSpPr>
        <p:spPr/>
        <p:txBody>
          <a:bodyPr vert="horz" lIns="18000" tIns="46800" rIns="18000" bIns="46800" rtlCol="0">
            <a:normAutofit/>
          </a:bodyPr>
          <a:lstStyle/>
          <a:p>
            <a:pPr>
              <a:spcBef>
                <a:spcPct val="0"/>
              </a:spcBef>
            </a:pPr>
            <a:r>
              <a:rPr lang="en-GB" altLang="en-US" sz="2800" b="1"/>
              <a:t>Users get a chance to experiment with a partially developed system: </a:t>
            </a:r>
          </a:p>
          <a:p>
            <a:pPr lvl="1">
              <a:spcBef>
                <a:spcPct val="0"/>
              </a:spcBef>
            </a:pPr>
            <a:r>
              <a:rPr lang="en-GB" altLang="en-US" sz="2400" b="1"/>
              <a:t>much before the full working version is released,</a:t>
            </a:r>
          </a:p>
          <a:p>
            <a:pPr>
              <a:spcBef>
                <a:spcPct val="0"/>
              </a:spcBef>
            </a:pPr>
            <a:r>
              <a:rPr lang="en-GB" altLang="en-US" sz="2800" b="1"/>
              <a:t>Helps finding  exact user requirements:</a:t>
            </a:r>
          </a:p>
          <a:p>
            <a:pPr lvl="1">
              <a:spcBef>
                <a:spcPct val="0"/>
              </a:spcBef>
            </a:pPr>
            <a:r>
              <a:rPr lang="en-GB" altLang="en-US" sz="2400" b="1"/>
              <a:t>much before  fully working system is developed.</a:t>
            </a:r>
          </a:p>
          <a:p>
            <a:pPr>
              <a:spcBef>
                <a:spcPct val="0"/>
              </a:spcBef>
            </a:pPr>
            <a:r>
              <a:rPr lang="en-GB" altLang="en-US" sz="2800" b="1"/>
              <a:t>Core modules get tested thoroughly:</a:t>
            </a:r>
          </a:p>
          <a:p>
            <a:pPr lvl="1">
              <a:spcBef>
                <a:spcPct val="0"/>
              </a:spcBef>
            </a:pPr>
            <a:r>
              <a:rPr lang="en-GB" altLang="en-US" sz="2400" b="1"/>
              <a:t>reduces chances of  errors in final product.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A1CA9785-53E3-4180-926C-32DDA7877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162D5A8-6D92-443B-8CF7-EEB6DBFD21AA}" type="slidenum">
              <a:rPr kumimoji="0" lang="en-US" altLang="en-US" sz="1400">
                <a:solidFill>
                  <a:schemeClr val="bg2"/>
                </a:solidFill>
                <a:latin typeface="Arial" panose="020B0604020202020204" pitchFamily="34" charset="0"/>
              </a:rPr>
              <a:pPr>
                <a:spcBef>
                  <a:spcPct val="50000"/>
                </a:spcBef>
                <a:buClrTx/>
                <a:buFontTx/>
                <a:buNone/>
              </a:pPr>
              <a:t>23</a:t>
            </a:fld>
            <a:endParaRPr kumimoji="0" lang="en-US" altLang="en-US" sz="1400">
              <a:solidFill>
                <a:schemeClr val="bg2"/>
              </a:solidFill>
              <a:latin typeface="Arial" panose="020B0604020202020204" pitchFamily="34" charset="0"/>
            </a:endParaRPr>
          </a:p>
        </p:txBody>
      </p:sp>
      <p:sp>
        <p:nvSpPr>
          <p:cNvPr id="94211" name="Rectangle 1">
            <a:extLst>
              <a:ext uri="{FF2B5EF4-FFF2-40B4-BE49-F238E27FC236}">
                <a16:creationId xmlns:a16="http://schemas.microsoft.com/office/drawing/2014/main" id="{E14F0E5B-1576-456A-B2F9-99A5B8D1F167}"/>
              </a:ext>
            </a:extLst>
          </p:cNvPr>
          <p:cNvSpPr>
            <a:spLocks noGrp="1" noChangeArrowheads="1"/>
          </p:cNvSpPr>
          <p:nvPr>
            <p:ph type="title"/>
          </p:nvPr>
        </p:nvSpPr>
        <p:spPr>
          <a:xfrm>
            <a:off x="1482726" y="495301"/>
            <a:ext cx="7770813" cy="1273175"/>
          </a:xfrm>
        </p:spPr>
        <p:txBody>
          <a:bodyPr vert="horz" lIns="18000" tIns="46800" rIns="18000" bIns="46800" rtlCol="0" anchor="ctr">
            <a:normAutofit fontScale="90000"/>
          </a:bodyPr>
          <a:lstStyle/>
          <a:p>
            <a:pPr>
              <a:spcBef>
                <a:spcPts val="1000"/>
              </a:spcBef>
            </a:pPr>
            <a:r>
              <a:rPr lang="en-GB" altLang="en-US" dirty="0">
                <a:solidFill>
                  <a:srgbClr val="0033CC"/>
                </a:solidFill>
              </a:rPr>
              <a:t>Disadvantages of Evolutionary Model</a:t>
            </a:r>
          </a:p>
        </p:txBody>
      </p:sp>
      <p:sp>
        <p:nvSpPr>
          <p:cNvPr id="94212" name="Rectangle 2">
            <a:extLst>
              <a:ext uri="{FF2B5EF4-FFF2-40B4-BE49-F238E27FC236}">
                <a16:creationId xmlns:a16="http://schemas.microsoft.com/office/drawing/2014/main" id="{DB5D3625-FC99-4F9C-886F-7BBF6FB17D6F}"/>
              </a:ext>
            </a:extLst>
          </p:cNvPr>
          <p:cNvSpPr>
            <a:spLocks noGrp="1" noChangeArrowheads="1"/>
          </p:cNvSpPr>
          <p:nvPr>
            <p:ph type="body" idx="1"/>
          </p:nvPr>
        </p:nvSpPr>
        <p:spPr>
          <a:xfrm>
            <a:off x="1724026" y="1992313"/>
            <a:ext cx="7770813" cy="4113212"/>
          </a:xfrm>
        </p:spPr>
        <p:txBody>
          <a:bodyPr vert="horz" lIns="18000" tIns="46800" rIns="18000" bIns="46800" rtlCol="0">
            <a:normAutofit/>
          </a:bodyPr>
          <a:lstStyle/>
          <a:p>
            <a:pPr>
              <a:spcBef>
                <a:spcPts val="200"/>
              </a:spcBef>
            </a:pPr>
            <a:r>
              <a:rPr lang="en-GB" altLang="en-US" sz="3600" b="1" dirty="0"/>
              <a:t>Often, difficult to subdivide problems into functional units: </a:t>
            </a:r>
          </a:p>
          <a:p>
            <a:pPr lvl="1">
              <a:spcBef>
                <a:spcPts val="175"/>
              </a:spcBef>
            </a:pPr>
            <a:r>
              <a:rPr lang="en-GB" altLang="en-US" sz="3200" b="1" dirty="0"/>
              <a:t>which can be incrementally implemented and delivered. </a:t>
            </a:r>
          </a:p>
          <a:p>
            <a:pPr lvl="1">
              <a:spcBef>
                <a:spcPts val="175"/>
              </a:spcBef>
            </a:pPr>
            <a:r>
              <a:rPr lang="en-GB" altLang="en-US" sz="3200" b="1" dirty="0">
                <a:solidFill>
                  <a:srgbClr val="0033CC"/>
                </a:solidFill>
              </a:rPr>
              <a:t>evolutionary model is useful  for very large problems</a:t>
            </a:r>
            <a:r>
              <a:rPr lang="en-GB" altLang="en-US" sz="3200" b="1" dirty="0"/>
              <a:t>, </a:t>
            </a:r>
          </a:p>
          <a:p>
            <a:pPr lvl="2">
              <a:spcBef>
                <a:spcPts val="150"/>
              </a:spcBef>
            </a:pPr>
            <a:r>
              <a:rPr lang="en-GB" altLang="en-US" sz="2800" b="1" dirty="0"/>
              <a:t>where it is easier to find modules for incremental implementation.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a:extLst>
              <a:ext uri="{FF2B5EF4-FFF2-40B4-BE49-F238E27FC236}">
                <a16:creationId xmlns:a16="http://schemas.microsoft.com/office/drawing/2014/main" id="{1D950E3A-92B2-40B3-8447-D81FD07B23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C1EB2D5-57B6-4152-81D7-A5815D4D5407}" type="slidenum">
              <a:rPr kumimoji="0" lang="en-US" altLang="en-US" sz="1400">
                <a:solidFill>
                  <a:schemeClr val="bg2"/>
                </a:solidFill>
                <a:latin typeface="Arial" panose="020B0604020202020204" pitchFamily="34" charset="0"/>
              </a:rPr>
              <a:pPr>
                <a:spcBef>
                  <a:spcPct val="50000"/>
                </a:spcBef>
                <a:buClrTx/>
                <a:buFontTx/>
                <a:buNone/>
              </a:pPr>
              <a:t>24</a:t>
            </a:fld>
            <a:endParaRPr kumimoji="0" lang="en-US" altLang="en-US" sz="1400">
              <a:solidFill>
                <a:schemeClr val="bg2"/>
              </a:solidFill>
              <a:latin typeface="Arial" panose="020B0604020202020204" pitchFamily="34" charset="0"/>
            </a:endParaRPr>
          </a:p>
        </p:txBody>
      </p:sp>
      <p:sp>
        <p:nvSpPr>
          <p:cNvPr id="96259" name="Rectangle 1">
            <a:extLst>
              <a:ext uri="{FF2B5EF4-FFF2-40B4-BE49-F238E27FC236}">
                <a16:creationId xmlns:a16="http://schemas.microsoft.com/office/drawing/2014/main" id="{C60D1CBE-133F-44D5-920B-4E7B74956386}"/>
              </a:ext>
            </a:extLst>
          </p:cNvPr>
          <p:cNvSpPr>
            <a:spLocks noGrp="1" noChangeArrowheads="1"/>
          </p:cNvSpPr>
          <p:nvPr>
            <p:ph type="title"/>
          </p:nvPr>
        </p:nvSpPr>
        <p:spPr>
          <a:xfrm>
            <a:off x="1533527" y="666750"/>
            <a:ext cx="7770812" cy="1149350"/>
          </a:xfrm>
        </p:spPr>
        <p:txBody>
          <a:bodyPr vert="horz" lIns="18000" tIns="46800" rIns="18000" bIns="46800" rtlCol="0" anchor="ctr">
            <a:normAutofit fontScale="90000"/>
          </a:bodyPr>
          <a:lstStyle/>
          <a:p>
            <a:pPr>
              <a:spcBef>
                <a:spcPts val="1600"/>
              </a:spcBef>
            </a:pPr>
            <a:r>
              <a:rPr lang="en-GB" altLang="en-US" dirty="0">
                <a:solidFill>
                  <a:srgbClr val="0033CC"/>
                </a:solidFill>
              </a:rPr>
              <a:t>Evolutionary Model</a:t>
            </a:r>
            <a:r>
              <a:rPr lang="en-GB" altLang="en-US" sz="7100" dirty="0">
                <a:solidFill>
                  <a:srgbClr val="0033CC"/>
                </a:solidFill>
              </a:rPr>
              <a:t> </a:t>
            </a:r>
            <a:r>
              <a:rPr lang="en-GB" altLang="en-US" dirty="0">
                <a:solidFill>
                  <a:srgbClr val="0033CC"/>
                </a:solidFill>
              </a:rPr>
              <a:t>with Iteration</a:t>
            </a:r>
          </a:p>
        </p:txBody>
      </p:sp>
      <p:sp>
        <p:nvSpPr>
          <p:cNvPr id="96260" name="Rectangle 2">
            <a:extLst>
              <a:ext uri="{FF2B5EF4-FFF2-40B4-BE49-F238E27FC236}">
                <a16:creationId xmlns:a16="http://schemas.microsoft.com/office/drawing/2014/main" id="{CB1CD190-A2B5-4276-9F08-7C165B507FE3}"/>
              </a:ext>
            </a:extLst>
          </p:cNvPr>
          <p:cNvSpPr>
            <a:spLocks noGrp="1" noChangeArrowheads="1"/>
          </p:cNvSpPr>
          <p:nvPr>
            <p:ph type="body" idx="1"/>
          </p:nvPr>
        </p:nvSpPr>
        <p:spPr>
          <a:xfrm>
            <a:off x="1533526" y="1946276"/>
            <a:ext cx="7770813" cy="4340225"/>
          </a:xfrm>
        </p:spPr>
        <p:txBody>
          <a:bodyPr vert="horz" lIns="18000" tIns="46800" rIns="18000" bIns="46800" rtlCol="0">
            <a:normAutofit/>
          </a:bodyPr>
          <a:lstStyle/>
          <a:p>
            <a:pPr>
              <a:spcBef>
                <a:spcPts val="825"/>
              </a:spcBef>
            </a:pPr>
            <a:r>
              <a:rPr lang="en-GB" altLang="en-US" sz="3600" b="1" dirty="0"/>
              <a:t>Many organizations use a combination of  iterative and incremental development:</a:t>
            </a:r>
          </a:p>
          <a:p>
            <a:pPr lvl="1">
              <a:spcBef>
                <a:spcPts val="725"/>
              </a:spcBef>
            </a:pPr>
            <a:r>
              <a:rPr lang="en-GB" altLang="en-US" sz="3200" b="1" dirty="0"/>
              <a:t>a new release may include new functionality</a:t>
            </a:r>
          </a:p>
          <a:p>
            <a:pPr lvl="1">
              <a:spcBef>
                <a:spcPts val="725"/>
              </a:spcBef>
            </a:pPr>
            <a:r>
              <a:rPr lang="en-GB" altLang="en-US" sz="3200" b="1" dirty="0"/>
              <a:t>existing functionality from the current release may also have been modified.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a:extLst>
              <a:ext uri="{FF2B5EF4-FFF2-40B4-BE49-F238E27FC236}">
                <a16:creationId xmlns:a16="http://schemas.microsoft.com/office/drawing/2014/main" id="{93192CE1-3A1F-4EAB-83AF-D45F4BD665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FA525C5-4F70-469B-82C2-DE63569ECBA0}" type="slidenum">
              <a:rPr kumimoji="0" lang="en-US" altLang="en-US" sz="1400">
                <a:solidFill>
                  <a:schemeClr val="bg2"/>
                </a:solidFill>
                <a:latin typeface="Arial" panose="020B0604020202020204" pitchFamily="34" charset="0"/>
              </a:rPr>
              <a:pPr>
                <a:spcBef>
                  <a:spcPct val="50000"/>
                </a:spcBef>
                <a:buClrTx/>
                <a:buFontTx/>
                <a:buNone/>
              </a:pPr>
              <a:t>25</a:t>
            </a:fld>
            <a:endParaRPr kumimoji="0" lang="en-US" altLang="en-US" sz="1400">
              <a:solidFill>
                <a:schemeClr val="bg2"/>
              </a:solidFill>
              <a:latin typeface="Arial" panose="020B0604020202020204" pitchFamily="34" charset="0"/>
            </a:endParaRPr>
          </a:p>
        </p:txBody>
      </p:sp>
      <p:sp>
        <p:nvSpPr>
          <p:cNvPr id="98307" name="Rectangle 1">
            <a:extLst>
              <a:ext uri="{FF2B5EF4-FFF2-40B4-BE49-F238E27FC236}">
                <a16:creationId xmlns:a16="http://schemas.microsoft.com/office/drawing/2014/main" id="{96E350E5-D77D-4B9E-9819-3A13559DACC9}"/>
              </a:ext>
            </a:extLst>
          </p:cNvPr>
          <p:cNvSpPr>
            <a:spLocks noGrp="1" noChangeArrowheads="1"/>
          </p:cNvSpPr>
          <p:nvPr>
            <p:ph type="title"/>
          </p:nvPr>
        </p:nvSpPr>
        <p:spPr>
          <a:xfrm>
            <a:off x="1330326" y="809626"/>
            <a:ext cx="7770813" cy="1141413"/>
          </a:xfrm>
        </p:spPr>
        <p:txBody>
          <a:bodyPr vert="horz" lIns="18000" tIns="46800" rIns="18000" bIns="46800" rtlCol="0" anchor="ctr">
            <a:normAutofit fontScale="90000"/>
          </a:bodyPr>
          <a:lstStyle/>
          <a:p>
            <a:pPr>
              <a:spcBef>
                <a:spcPts val="1000"/>
              </a:spcBef>
            </a:pPr>
            <a:r>
              <a:rPr lang="en-GB" altLang="en-US" b="1" dirty="0">
                <a:solidFill>
                  <a:srgbClr val="0033CC"/>
                </a:solidFill>
              </a:rPr>
              <a:t>Evolutionary Model with iteration</a:t>
            </a:r>
          </a:p>
        </p:txBody>
      </p:sp>
      <p:sp>
        <p:nvSpPr>
          <p:cNvPr id="98308" name="Rectangle 2">
            <a:extLst>
              <a:ext uri="{FF2B5EF4-FFF2-40B4-BE49-F238E27FC236}">
                <a16:creationId xmlns:a16="http://schemas.microsoft.com/office/drawing/2014/main" id="{09E11329-12A0-4D77-997F-4BC403A36CC0}"/>
              </a:ext>
            </a:extLst>
          </p:cNvPr>
          <p:cNvSpPr>
            <a:spLocks noGrp="1" noChangeArrowheads="1"/>
          </p:cNvSpPr>
          <p:nvPr>
            <p:ph type="body" idx="1"/>
          </p:nvPr>
        </p:nvSpPr>
        <p:spPr>
          <a:xfrm>
            <a:off x="1638301" y="2097088"/>
            <a:ext cx="7770813" cy="4113212"/>
          </a:xfrm>
        </p:spPr>
        <p:txBody>
          <a:bodyPr vert="horz" lIns="18000" tIns="46800" rIns="18000" bIns="46800" rtlCol="0">
            <a:normAutofit/>
          </a:bodyPr>
          <a:lstStyle/>
          <a:p>
            <a:pPr>
              <a:spcBef>
                <a:spcPts val="1000"/>
              </a:spcBef>
            </a:pPr>
            <a:r>
              <a:rPr lang="en-GB" altLang="en-US" sz="2800" b="1" dirty="0"/>
              <a:t>Several advantages:</a:t>
            </a:r>
          </a:p>
          <a:p>
            <a:pPr lvl="1">
              <a:spcBef>
                <a:spcPts val="725"/>
              </a:spcBef>
            </a:pPr>
            <a:r>
              <a:rPr lang="en-GB" altLang="en-US" sz="2800" b="1" dirty="0"/>
              <a:t>Training can start on an earlier release</a:t>
            </a:r>
          </a:p>
          <a:p>
            <a:pPr lvl="2">
              <a:spcBef>
                <a:spcPts val="638"/>
              </a:spcBef>
            </a:pPr>
            <a:r>
              <a:rPr lang="en-GB" altLang="en-US" sz="2800" b="1" dirty="0"/>
              <a:t>customer feedback taken into account</a:t>
            </a:r>
          </a:p>
          <a:p>
            <a:pPr lvl="1">
              <a:spcBef>
                <a:spcPts val="725"/>
              </a:spcBef>
            </a:pPr>
            <a:r>
              <a:rPr lang="en-GB" altLang="en-US" sz="2800" b="1" dirty="0"/>
              <a:t>Markets can be created:</a:t>
            </a:r>
          </a:p>
          <a:p>
            <a:pPr lvl="2">
              <a:spcBef>
                <a:spcPts val="638"/>
              </a:spcBef>
            </a:pPr>
            <a:r>
              <a:rPr lang="en-GB" altLang="en-US" sz="2800" b="1" dirty="0"/>
              <a:t>for functionality that has never been offered.</a:t>
            </a:r>
          </a:p>
          <a:p>
            <a:pPr lvl="1">
              <a:spcBef>
                <a:spcPts val="725"/>
              </a:spcBef>
            </a:pPr>
            <a:r>
              <a:rPr lang="en-GB" altLang="en-US" sz="2800" b="1" dirty="0"/>
              <a:t>Frequent releases allow developers to fix unanticipated problems quickly.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4AD68F-B894-4A96-8B28-B1146A084AC9}"/>
              </a:ext>
            </a:extLst>
          </p:cNvPr>
          <p:cNvSpPr>
            <a:spLocks noGrp="1"/>
          </p:cNvSpPr>
          <p:nvPr>
            <p:ph type="ctrTitle"/>
          </p:nvPr>
        </p:nvSpPr>
        <p:spPr/>
        <p:txBody>
          <a:bodyPr>
            <a:normAutofit/>
          </a:bodyPr>
          <a:lstStyle/>
          <a:p>
            <a:r>
              <a:rPr lang="en-IN" sz="7200" b="1" dirty="0"/>
              <a:t>Next Lecture: Spiral Model</a:t>
            </a:r>
          </a:p>
        </p:txBody>
      </p:sp>
    </p:spTree>
    <p:extLst>
      <p:ext uri="{BB962C8B-B14F-4D97-AF65-F5344CB8AC3E}">
        <p14:creationId xmlns:p14="http://schemas.microsoft.com/office/powerpoint/2010/main" val="76793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7F97-42E2-4C07-9C8E-8BE3C517F3D2}"/>
              </a:ext>
            </a:extLst>
          </p:cNvPr>
          <p:cNvSpPr>
            <a:spLocks noGrp="1"/>
          </p:cNvSpPr>
          <p:nvPr>
            <p:ph type="title"/>
          </p:nvPr>
        </p:nvSpPr>
        <p:spPr/>
        <p:txBody>
          <a:bodyPr/>
          <a:lstStyle/>
          <a:p>
            <a:r>
              <a:rPr lang="en-GB" altLang="en-US" sz="5400" b="1" dirty="0">
                <a:solidFill>
                  <a:srgbClr val="0033CC"/>
                </a:solidFill>
              </a:rPr>
              <a:t>Prototyping Model </a:t>
            </a:r>
            <a:r>
              <a:rPr lang="en-GB" altLang="en-US" sz="1800" b="1" dirty="0">
                <a:solidFill>
                  <a:srgbClr val="0033CC"/>
                </a:solidFill>
              </a:rPr>
              <a:t>(CONT.)</a:t>
            </a:r>
            <a:endParaRPr lang="en-IN" dirty="0"/>
          </a:p>
        </p:txBody>
      </p:sp>
      <p:sp>
        <p:nvSpPr>
          <p:cNvPr id="3" name="Content Placeholder 2">
            <a:extLst>
              <a:ext uri="{FF2B5EF4-FFF2-40B4-BE49-F238E27FC236}">
                <a16:creationId xmlns:a16="http://schemas.microsoft.com/office/drawing/2014/main" id="{A64FF18E-E676-444F-812F-4F574851B2D1}"/>
              </a:ext>
            </a:extLst>
          </p:cNvPr>
          <p:cNvSpPr>
            <a:spLocks noGrp="1"/>
          </p:cNvSpPr>
          <p:nvPr>
            <p:ph idx="1"/>
          </p:nvPr>
        </p:nvSpPr>
        <p:spPr/>
        <p:txBody>
          <a:bodyPr>
            <a:normAutofit/>
          </a:bodyPr>
          <a:lstStyle/>
          <a:p>
            <a:r>
              <a:rPr lang="en-US" sz="3200" b="0" i="0" dirty="0">
                <a:solidFill>
                  <a:srgbClr val="3B3835"/>
                </a:solidFill>
                <a:effectLst/>
                <a:latin typeface="HelveticaNeue-Light"/>
              </a:rPr>
              <a:t>In many instances the client only has a general view of what is to be expected from the software product. In such a scenario where there is an </a:t>
            </a:r>
            <a:r>
              <a:rPr lang="en-US" sz="3200" b="0" i="0" dirty="0">
                <a:solidFill>
                  <a:srgbClr val="FF0000"/>
                </a:solidFill>
                <a:effectLst/>
                <a:latin typeface="HelveticaNeue-Light"/>
              </a:rPr>
              <a:t>absence</a:t>
            </a:r>
            <a:r>
              <a:rPr lang="en-US" sz="3200" b="0" i="0" dirty="0">
                <a:solidFill>
                  <a:srgbClr val="3B3835"/>
                </a:solidFill>
                <a:effectLst/>
                <a:latin typeface="HelveticaNeue-Light"/>
              </a:rPr>
              <a:t> of detailed information regarding the input to the system, the processing needs and the output requirements, the prototyping model may be employed.</a:t>
            </a:r>
            <a:endParaRPr lang="en-IN" sz="3200" dirty="0"/>
          </a:p>
        </p:txBody>
      </p:sp>
    </p:spTree>
    <p:extLst>
      <p:ext uri="{BB962C8B-B14F-4D97-AF65-F5344CB8AC3E}">
        <p14:creationId xmlns:p14="http://schemas.microsoft.com/office/powerpoint/2010/main" val="81372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E07B-FB62-428F-974E-4B17E5C6635E}"/>
              </a:ext>
            </a:extLst>
          </p:cNvPr>
          <p:cNvSpPr>
            <a:spLocks noGrp="1"/>
          </p:cNvSpPr>
          <p:nvPr>
            <p:ph type="title"/>
          </p:nvPr>
        </p:nvSpPr>
        <p:spPr/>
        <p:txBody>
          <a:bodyPr/>
          <a:lstStyle/>
          <a:p>
            <a:r>
              <a:rPr lang="en-IN" b="1" dirty="0">
                <a:solidFill>
                  <a:srgbClr val="0070C0"/>
                </a:solidFill>
              </a:rPr>
              <a:t>Question</a:t>
            </a:r>
          </a:p>
        </p:txBody>
      </p:sp>
      <p:sp>
        <p:nvSpPr>
          <p:cNvPr id="3" name="Content Placeholder 2">
            <a:extLst>
              <a:ext uri="{FF2B5EF4-FFF2-40B4-BE49-F238E27FC236}">
                <a16:creationId xmlns:a16="http://schemas.microsoft.com/office/drawing/2014/main" id="{713BF5A1-90AE-4699-B2E2-8F4C8BAB92E6}"/>
              </a:ext>
            </a:extLst>
          </p:cNvPr>
          <p:cNvSpPr>
            <a:spLocks noGrp="1"/>
          </p:cNvSpPr>
          <p:nvPr>
            <p:ph idx="1"/>
          </p:nvPr>
        </p:nvSpPr>
        <p:spPr/>
        <p:txBody>
          <a:bodyPr>
            <a:normAutofit/>
          </a:bodyPr>
          <a:lstStyle/>
          <a:p>
            <a:r>
              <a:rPr lang="en-IN" sz="3200" b="1" dirty="0">
                <a:solidFill>
                  <a:srgbClr val="0070C0"/>
                </a:solidFill>
              </a:rPr>
              <a:t>When we should choose Prototyping model?</a:t>
            </a:r>
            <a:endParaRPr lang="en-IN" sz="3200" dirty="0"/>
          </a:p>
          <a:p>
            <a:r>
              <a:rPr lang="en-IN" sz="3200" dirty="0"/>
              <a:t>A) When complete requirement is given</a:t>
            </a:r>
          </a:p>
          <a:p>
            <a:r>
              <a:rPr lang="en-IN" sz="3200" dirty="0"/>
              <a:t>B) </a:t>
            </a:r>
            <a:r>
              <a:rPr lang="en-US" sz="3200" b="0" i="0" dirty="0">
                <a:solidFill>
                  <a:srgbClr val="111111"/>
                </a:solidFill>
                <a:effectLst/>
              </a:rPr>
              <a:t>When requirements are not properly cleared.</a:t>
            </a:r>
          </a:p>
          <a:p>
            <a:r>
              <a:rPr lang="en-US" sz="3200" dirty="0">
                <a:solidFill>
                  <a:srgbClr val="111111"/>
                </a:solidFill>
              </a:rPr>
              <a:t>C) When client understand the development process.</a:t>
            </a:r>
          </a:p>
          <a:p>
            <a:r>
              <a:rPr lang="en-US" sz="3200" dirty="0">
                <a:solidFill>
                  <a:srgbClr val="111111"/>
                </a:solidFill>
              </a:rPr>
              <a:t>D) None of the mentioned.</a:t>
            </a:r>
            <a:endParaRPr lang="en-IN" sz="3200" dirty="0"/>
          </a:p>
        </p:txBody>
      </p:sp>
    </p:spTree>
    <p:extLst>
      <p:ext uri="{BB962C8B-B14F-4D97-AF65-F5344CB8AC3E}">
        <p14:creationId xmlns:p14="http://schemas.microsoft.com/office/powerpoint/2010/main" val="54477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1">
            <a:extLst>
              <a:ext uri="{FF2B5EF4-FFF2-40B4-BE49-F238E27FC236}">
                <a16:creationId xmlns:a16="http://schemas.microsoft.com/office/drawing/2014/main" id="{00E2E215-71CE-411D-83F9-58A3514626A6}"/>
              </a:ext>
            </a:extLst>
          </p:cNvPr>
          <p:cNvSpPr>
            <a:spLocks noGrp="1" noChangeArrowheads="1"/>
          </p:cNvSpPr>
          <p:nvPr>
            <p:ph type="title"/>
          </p:nvPr>
        </p:nvSpPr>
        <p:spPr>
          <a:xfrm>
            <a:off x="1263651" y="839788"/>
            <a:ext cx="7770813" cy="1141413"/>
          </a:xfrm>
        </p:spPr>
        <p:txBody>
          <a:bodyPr vert="horz" lIns="18000" tIns="46800" rIns="18000" bIns="46800" rtlCol="0" anchor="ctr">
            <a:normAutofit/>
          </a:bodyPr>
          <a:lstStyle/>
          <a:p>
            <a:pPr>
              <a:spcBef>
                <a:spcPts val="1000"/>
              </a:spcBef>
            </a:pPr>
            <a:r>
              <a:rPr lang="en-GB" altLang="en-US" sz="5400" b="1" dirty="0">
                <a:solidFill>
                  <a:srgbClr val="0033CC"/>
                </a:solidFill>
              </a:rPr>
              <a:t>Prototyping Model </a:t>
            </a:r>
            <a:r>
              <a:rPr lang="en-GB" altLang="en-US" sz="2000" b="1" dirty="0">
                <a:solidFill>
                  <a:srgbClr val="0033CC"/>
                </a:solidFill>
              </a:rPr>
              <a:t>(CONT.)</a:t>
            </a:r>
          </a:p>
        </p:txBody>
      </p:sp>
      <p:sp>
        <p:nvSpPr>
          <p:cNvPr id="79876" name="Rectangle 2">
            <a:extLst>
              <a:ext uri="{FF2B5EF4-FFF2-40B4-BE49-F238E27FC236}">
                <a16:creationId xmlns:a16="http://schemas.microsoft.com/office/drawing/2014/main" id="{33B60E6E-63EE-4522-BDE7-15EBDDD8F451}"/>
              </a:ext>
            </a:extLst>
          </p:cNvPr>
          <p:cNvSpPr>
            <a:spLocks noGrp="1" noChangeArrowheads="1"/>
          </p:cNvSpPr>
          <p:nvPr>
            <p:ph idx="1"/>
          </p:nvPr>
        </p:nvSpPr>
        <p:spPr>
          <a:xfrm>
            <a:off x="1495426" y="1981201"/>
            <a:ext cx="7770813" cy="4113213"/>
          </a:xfrm>
        </p:spPr>
        <p:txBody>
          <a:bodyPr vert="horz" lIns="18000" tIns="46800" rIns="18000" bIns="46800" rtlCol="0">
            <a:normAutofit/>
          </a:bodyPr>
          <a:lstStyle/>
          <a:p>
            <a:pPr>
              <a:spcBef>
                <a:spcPts val="638"/>
              </a:spcBef>
            </a:pPr>
            <a:r>
              <a:rPr lang="en-GB" altLang="en-US" sz="3200" b="1" dirty="0"/>
              <a:t>The developed prototype is submitted to the customer for his evaluation:</a:t>
            </a:r>
          </a:p>
          <a:p>
            <a:pPr lvl="1">
              <a:spcBef>
                <a:spcPts val="550"/>
              </a:spcBef>
            </a:pPr>
            <a:r>
              <a:rPr lang="en-GB" altLang="en-US" sz="3200" dirty="0"/>
              <a:t>Based on the user feedback,  requirements are refined.</a:t>
            </a:r>
          </a:p>
          <a:p>
            <a:pPr lvl="1">
              <a:spcBef>
                <a:spcPts val="550"/>
              </a:spcBef>
            </a:pPr>
            <a:r>
              <a:rPr lang="en-GB" altLang="en-US" sz="3200" dirty="0"/>
              <a:t>This cycle continues until the user approves the prototype.</a:t>
            </a:r>
          </a:p>
          <a:p>
            <a:pPr>
              <a:spcBef>
                <a:spcPts val="638"/>
              </a:spcBef>
            </a:pPr>
            <a:r>
              <a:rPr lang="en-GB" altLang="en-US" sz="3200" b="1" dirty="0"/>
              <a:t>The actual system is developed using the classical waterfall approach.</a:t>
            </a:r>
          </a:p>
        </p:txBody>
      </p:sp>
      <p:sp>
        <p:nvSpPr>
          <p:cNvPr id="79874" name="Slide Number Placeholder 5">
            <a:extLst>
              <a:ext uri="{FF2B5EF4-FFF2-40B4-BE49-F238E27FC236}">
                <a16:creationId xmlns:a16="http://schemas.microsoft.com/office/drawing/2014/main" id="{4617402E-C8DA-4D12-B339-EC6BDAD72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D8D1782-892B-45BA-98C5-9170F4780640}" type="slidenum">
              <a:rPr kumimoji="0" lang="en-US" altLang="en-US" sz="1400">
                <a:solidFill>
                  <a:schemeClr val="bg2"/>
                </a:solidFill>
                <a:latin typeface="Arial" panose="020B0604020202020204" pitchFamily="34" charset="0"/>
              </a:rPr>
              <a:pPr>
                <a:spcBef>
                  <a:spcPct val="50000"/>
                </a:spcBef>
                <a:buClrTx/>
                <a:buFontTx/>
                <a:buNone/>
              </a:pPr>
              <a:t>5</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1">
            <a:extLst>
              <a:ext uri="{FF2B5EF4-FFF2-40B4-BE49-F238E27FC236}">
                <a16:creationId xmlns:a16="http://schemas.microsoft.com/office/drawing/2014/main" id="{72F91AAA-9D71-4847-88D6-B24B761C3EB1}"/>
              </a:ext>
            </a:extLst>
          </p:cNvPr>
          <p:cNvSpPr>
            <a:spLocks noGrp="1" noChangeArrowheads="1"/>
          </p:cNvSpPr>
          <p:nvPr>
            <p:ph type="title"/>
          </p:nvPr>
        </p:nvSpPr>
        <p:spPr>
          <a:xfrm>
            <a:off x="1331911" y="561775"/>
            <a:ext cx="7770813" cy="1141413"/>
          </a:xfrm>
        </p:spPr>
        <p:txBody>
          <a:bodyPr vert="horz" lIns="18000" tIns="46800" rIns="18000" bIns="46800" rtlCol="0" anchor="ctr">
            <a:normAutofit/>
          </a:bodyPr>
          <a:lstStyle/>
          <a:p>
            <a:pPr>
              <a:spcBef>
                <a:spcPts val="1000"/>
              </a:spcBef>
            </a:pPr>
            <a:r>
              <a:rPr lang="en-GB" altLang="en-US" sz="5400" b="1" dirty="0">
                <a:solidFill>
                  <a:srgbClr val="0033CC"/>
                </a:solidFill>
              </a:rPr>
              <a:t>Prototyping Model </a:t>
            </a:r>
            <a:r>
              <a:rPr lang="en-GB" altLang="en-US" sz="1600" dirty="0">
                <a:solidFill>
                  <a:srgbClr val="0033CC"/>
                </a:solidFill>
              </a:rPr>
              <a:t>(CONT.)</a:t>
            </a:r>
          </a:p>
        </p:txBody>
      </p:sp>
      <p:sp>
        <p:nvSpPr>
          <p:cNvPr id="81922" name="Slide Number Placeholder 4">
            <a:extLst>
              <a:ext uri="{FF2B5EF4-FFF2-40B4-BE49-F238E27FC236}">
                <a16:creationId xmlns:a16="http://schemas.microsoft.com/office/drawing/2014/main" id="{6D17D0DB-C71B-4443-A348-FB95428EA6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87D3400-CD5A-43D4-9ACD-770FD337F63A}" type="slidenum">
              <a:rPr kumimoji="0" lang="en-US" altLang="en-US" sz="1400">
                <a:solidFill>
                  <a:schemeClr val="bg2"/>
                </a:solidFill>
                <a:latin typeface="Arial" panose="020B0604020202020204" pitchFamily="34" charset="0"/>
              </a:rPr>
              <a:pPr>
                <a:spcBef>
                  <a:spcPct val="50000"/>
                </a:spcBef>
                <a:buClrTx/>
                <a:buFontTx/>
                <a:buNone/>
              </a:pPr>
              <a:t>6</a:t>
            </a:fld>
            <a:endParaRPr kumimoji="0" lang="en-US" altLang="en-US" sz="1400">
              <a:solidFill>
                <a:schemeClr val="bg2"/>
              </a:solidFill>
              <a:latin typeface="Arial" panose="020B0604020202020204" pitchFamily="34" charset="0"/>
            </a:endParaRPr>
          </a:p>
        </p:txBody>
      </p:sp>
      <p:sp>
        <p:nvSpPr>
          <p:cNvPr id="81924" name="Text Box 2">
            <a:extLst>
              <a:ext uri="{FF2B5EF4-FFF2-40B4-BE49-F238E27FC236}">
                <a16:creationId xmlns:a16="http://schemas.microsoft.com/office/drawing/2014/main" id="{158380AE-11D3-4B37-BE05-77CA367EE750}"/>
              </a:ext>
            </a:extLst>
          </p:cNvPr>
          <p:cNvSpPr txBox="1">
            <a:spLocks noChangeArrowheads="1"/>
          </p:cNvSpPr>
          <p:nvPr/>
        </p:nvSpPr>
        <p:spPr bwMode="auto">
          <a:xfrm>
            <a:off x="1491453" y="2808289"/>
            <a:ext cx="14033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363"/>
              </a:spcBef>
              <a:buClrTx/>
              <a:buNone/>
            </a:pPr>
            <a:r>
              <a:rPr kumimoji="0" lang="en-GB" altLang="en-US" sz="1600" b="1" dirty="0">
                <a:solidFill>
                  <a:srgbClr val="0033CC"/>
                </a:solidFill>
                <a:latin typeface="times" panose="02020603050405020304" pitchFamily="18" charset="0"/>
              </a:rPr>
              <a:t>Requirements</a:t>
            </a:r>
          </a:p>
          <a:p>
            <a:pPr>
              <a:lnSpc>
                <a:spcPct val="85000"/>
              </a:lnSpc>
              <a:spcBef>
                <a:spcPts val="363"/>
              </a:spcBef>
              <a:buClrTx/>
              <a:buNone/>
            </a:pPr>
            <a:r>
              <a:rPr kumimoji="0" lang="en-GB" altLang="en-US" sz="1600" b="1" dirty="0">
                <a:solidFill>
                  <a:srgbClr val="0033CC"/>
                </a:solidFill>
                <a:latin typeface="times" panose="02020603050405020304" pitchFamily="18" charset="0"/>
              </a:rPr>
              <a:t>Gathering</a:t>
            </a:r>
          </a:p>
        </p:txBody>
      </p:sp>
      <p:sp>
        <p:nvSpPr>
          <p:cNvPr id="81925" name="Text Box 3">
            <a:extLst>
              <a:ext uri="{FF2B5EF4-FFF2-40B4-BE49-F238E27FC236}">
                <a16:creationId xmlns:a16="http://schemas.microsoft.com/office/drawing/2014/main" id="{28BF2D17-E9F4-417F-A042-9C3F14FAEA39}"/>
              </a:ext>
            </a:extLst>
          </p:cNvPr>
          <p:cNvSpPr txBox="1">
            <a:spLocks noChangeArrowheads="1"/>
          </p:cNvSpPr>
          <p:nvPr/>
        </p:nvSpPr>
        <p:spPr bwMode="auto">
          <a:xfrm>
            <a:off x="3504403" y="2970212"/>
            <a:ext cx="13700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Quick Design</a:t>
            </a:r>
          </a:p>
        </p:txBody>
      </p:sp>
      <p:sp>
        <p:nvSpPr>
          <p:cNvPr id="81926" name="Text Box 4">
            <a:extLst>
              <a:ext uri="{FF2B5EF4-FFF2-40B4-BE49-F238E27FC236}">
                <a16:creationId xmlns:a16="http://schemas.microsoft.com/office/drawing/2014/main" id="{22D9BD7B-70D2-4671-90A4-00B086899B4C}"/>
              </a:ext>
            </a:extLst>
          </p:cNvPr>
          <p:cNvSpPr txBox="1">
            <a:spLocks noChangeArrowheads="1"/>
          </p:cNvSpPr>
          <p:nvPr/>
        </p:nvSpPr>
        <p:spPr bwMode="auto">
          <a:xfrm>
            <a:off x="4727574" y="4037806"/>
            <a:ext cx="1598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Refine Requirements</a:t>
            </a:r>
          </a:p>
        </p:txBody>
      </p:sp>
      <p:sp>
        <p:nvSpPr>
          <p:cNvPr id="81927" name="Text Box 5">
            <a:extLst>
              <a:ext uri="{FF2B5EF4-FFF2-40B4-BE49-F238E27FC236}">
                <a16:creationId xmlns:a16="http://schemas.microsoft.com/office/drawing/2014/main" id="{F419BBD0-7AF5-42D0-81AB-B2FBA5960D90}"/>
              </a:ext>
            </a:extLst>
          </p:cNvPr>
          <p:cNvSpPr txBox="1">
            <a:spLocks noChangeArrowheads="1"/>
          </p:cNvSpPr>
          <p:nvPr/>
        </p:nvSpPr>
        <p:spPr bwMode="auto">
          <a:xfrm>
            <a:off x="4573587" y="2080024"/>
            <a:ext cx="1522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Build Prototype</a:t>
            </a:r>
          </a:p>
        </p:txBody>
      </p:sp>
      <p:sp>
        <p:nvSpPr>
          <p:cNvPr id="81928" name="Text Box 6">
            <a:extLst>
              <a:ext uri="{FF2B5EF4-FFF2-40B4-BE49-F238E27FC236}">
                <a16:creationId xmlns:a16="http://schemas.microsoft.com/office/drawing/2014/main" id="{7BD33A15-38D3-4310-B8C0-92467B3983F6}"/>
              </a:ext>
            </a:extLst>
          </p:cNvPr>
          <p:cNvSpPr txBox="1">
            <a:spLocks noChangeArrowheads="1"/>
          </p:cNvSpPr>
          <p:nvPr/>
        </p:nvSpPr>
        <p:spPr bwMode="auto">
          <a:xfrm>
            <a:off x="5830092" y="2886075"/>
            <a:ext cx="160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63000"/>
              </a:lnSpc>
              <a:spcBef>
                <a:spcPts val="363"/>
              </a:spcBef>
              <a:buClrTx/>
              <a:buNone/>
            </a:pPr>
            <a:r>
              <a:rPr kumimoji="0" lang="en-GB" altLang="en-US" sz="1600" b="1">
                <a:solidFill>
                  <a:srgbClr val="0033CC"/>
                </a:solidFill>
                <a:latin typeface="times" panose="02020603050405020304" pitchFamily="18" charset="0"/>
              </a:rPr>
              <a:t>Customer </a:t>
            </a:r>
          </a:p>
          <a:p>
            <a:pPr>
              <a:lnSpc>
                <a:spcPct val="63000"/>
              </a:lnSpc>
              <a:spcBef>
                <a:spcPts val="363"/>
              </a:spcBef>
              <a:buClrTx/>
              <a:buNone/>
            </a:pPr>
            <a:r>
              <a:rPr kumimoji="0" lang="en-GB" altLang="en-US" sz="1600" b="1">
                <a:solidFill>
                  <a:srgbClr val="0033CC"/>
                </a:solidFill>
                <a:latin typeface="times" panose="02020603050405020304" pitchFamily="18" charset="0"/>
              </a:rPr>
              <a:t>Evaluation of </a:t>
            </a:r>
          </a:p>
          <a:p>
            <a:pPr>
              <a:lnSpc>
                <a:spcPct val="63000"/>
              </a:lnSpc>
              <a:spcBef>
                <a:spcPts val="363"/>
              </a:spcBef>
              <a:buClrTx/>
              <a:buNone/>
            </a:pPr>
            <a:r>
              <a:rPr kumimoji="0" lang="en-GB" altLang="en-US" sz="1600" b="1">
                <a:solidFill>
                  <a:srgbClr val="0033CC"/>
                </a:solidFill>
                <a:latin typeface="times" panose="02020603050405020304" pitchFamily="18" charset="0"/>
              </a:rPr>
              <a:t>Prototype</a:t>
            </a:r>
          </a:p>
        </p:txBody>
      </p:sp>
      <p:sp>
        <p:nvSpPr>
          <p:cNvPr id="81929" name="Line 7">
            <a:extLst>
              <a:ext uri="{FF2B5EF4-FFF2-40B4-BE49-F238E27FC236}">
                <a16:creationId xmlns:a16="http://schemas.microsoft.com/office/drawing/2014/main" id="{88B9BB73-683D-42D2-85F0-2BD884502F5C}"/>
              </a:ext>
            </a:extLst>
          </p:cNvPr>
          <p:cNvSpPr>
            <a:spLocks noChangeShapeType="1"/>
          </p:cNvSpPr>
          <p:nvPr/>
        </p:nvSpPr>
        <p:spPr bwMode="auto">
          <a:xfrm>
            <a:off x="2894803" y="3129757"/>
            <a:ext cx="457200" cy="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30" name="Freeform 8">
            <a:extLst>
              <a:ext uri="{FF2B5EF4-FFF2-40B4-BE49-F238E27FC236}">
                <a16:creationId xmlns:a16="http://schemas.microsoft.com/office/drawing/2014/main" id="{C0ECB415-6905-4173-AD62-A33CA8D08031}"/>
              </a:ext>
            </a:extLst>
          </p:cNvPr>
          <p:cNvSpPr>
            <a:spLocks/>
          </p:cNvSpPr>
          <p:nvPr/>
        </p:nvSpPr>
        <p:spPr bwMode="auto">
          <a:xfrm>
            <a:off x="3963989" y="2369743"/>
            <a:ext cx="533400" cy="455613"/>
          </a:xfrm>
          <a:custGeom>
            <a:avLst/>
            <a:gdLst>
              <a:gd name="T0" fmla="*/ 0 w 636"/>
              <a:gd name="T1" fmla="*/ 2147483646 h 1481"/>
              <a:gd name="T2" fmla="*/ 2147483646 w 636"/>
              <a:gd name="T3" fmla="*/ 2147483646 h 1481"/>
              <a:gd name="T4" fmla="*/ 2147483646 w 636"/>
              <a:gd name="T5" fmla="*/ 0 h 1481"/>
              <a:gd name="T6" fmla="*/ 0 60000 65536"/>
              <a:gd name="T7" fmla="*/ 0 60000 65536"/>
              <a:gd name="T8" fmla="*/ 0 60000 65536"/>
              <a:gd name="T9" fmla="*/ 0 w 636"/>
              <a:gd name="T10" fmla="*/ 0 h 1481"/>
              <a:gd name="T11" fmla="*/ 636 w 636"/>
              <a:gd name="T12" fmla="*/ 1481 h 1481"/>
            </a:gdLst>
            <a:ahLst/>
            <a:cxnLst>
              <a:cxn ang="T6">
                <a:pos x="T0" y="T1"/>
              </a:cxn>
              <a:cxn ang="T7">
                <a:pos x="T2" y="T3"/>
              </a:cxn>
              <a:cxn ang="T8">
                <a:pos x="T4" y="T5"/>
              </a:cxn>
            </a:cxnLst>
            <a:rect l="T9" t="T10" r="T11" b="T12"/>
            <a:pathLst>
              <a:path w="636" h="1481">
                <a:moveTo>
                  <a:pt x="0" y="1480"/>
                </a:moveTo>
                <a:cubicBezTo>
                  <a:pt x="53" y="1233"/>
                  <a:pt x="106" y="987"/>
                  <a:pt x="212" y="740"/>
                </a:cubicBezTo>
                <a:cubicBezTo>
                  <a:pt x="318" y="493"/>
                  <a:pt x="476" y="247"/>
                  <a:pt x="635" y="0"/>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1" name="Freeform 9">
            <a:extLst>
              <a:ext uri="{FF2B5EF4-FFF2-40B4-BE49-F238E27FC236}">
                <a16:creationId xmlns:a16="http://schemas.microsoft.com/office/drawing/2014/main" id="{4D59D33A-77DA-4C51-9B9E-E5498CEE6039}"/>
              </a:ext>
            </a:extLst>
          </p:cNvPr>
          <p:cNvSpPr>
            <a:spLocks/>
          </p:cNvSpPr>
          <p:nvPr/>
        </p:nvSpPr>
        <p:spPr bwMode="auto">
          <a:xfrm>
            <a:off x="5983285" y="2422524"/>
            <a:ext cx="455613" cy="379413"/>
          </a:xfrm>
          <a:custGeom>
            <a:avLst/>
            <a:gdLst>
              <a:gd name="T0" fmla="*/ 0 w 1270"/>
              <a:gd name="T1" fmla="*/ 0 h 1059"/>
              <a:gd name="T2" fmla="*/ 2147483646 w 1270"/>
              <a:gd name="T3" fmla="*/ 2147483646 h 1059"/>
              <a:gd name="T4" fmla="*/ 2147483646 w 1270"/>
              <a:gd name="T5" fmla="*/ 2147483646 h 1059"/>
              <a:gd name="T6" fmla="*/ 0 60000 65536"/>
              <a:gd name="T7" fmla="*/ 0 60000 65536"/>
              <a:gd name="T8" fmla="*/ 0 60000 65536"/>
              <a:gd name="T9" fmla="*/ 0 w 1270"/>
              <a:gd name="T10" fmla="*/ 0 h 1059"/>
              <a:gd name="T11" fmla="*/ 1270 w 1270"/>
              <a:gd name="T12" fmla="*/ 1059 h 1059"/>
            </a:gdLst>
            <a:ahLst/>
            <a:cxnLst>
              <a:cxn ang="T6">
                <a:pos x="T0" y="T1"/>
              </a:cxn>
              <a:cxn ang="T7">
                <a:pos x="T2" y="T3"/>
              </a:cxn>
              <a:cxn ang="T8">
                <a:pos x="T4" y="T5"/>
              </a:cxn>
            </a:cxnLst>
            <a:rect l="T9" t="T10" r="T11" b="T12"/>
            <a:pathLst>
              <a:path w="1270" h="1059">
                <a:moveTo>
                  <a:pt x="0" y="0"/>
                </a:moveTo>
                <a:cubicBezTo>
                  <a:pt x="370" y="123"/>
                  <a:pt x="740" y="247"/>
                  <a:pt x="951" y="423"/>
                </a:cubicBezTo>
                <a:cubicBezTo>
                  <a:pt x="1163" y="600"/>
                  <a:pt x="1215" y="829"/>
                  <a:pt x="1269" y="1058"/>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2" name="Freeform 10">
            <a:extLst>
              <a:ext uri="{FF2B5EF4-FFF2-40B4-BE49-F238E27FC236}">
                <a16:creationId xmlns:a16="http://schemas.microsoft.com/office/drawing/2014/main" id="{A8ABCC35-4BE5-44B1-948D-DD65A10E76AA}"/>
              </a:ext>
            </a:extLst>
          </p:cNvPr>
          <p:cNvSpPr>
            <a:spLocks/>
          </p:cNvSpPr>
          <p:nvPr/>
        </p:nvSpPr>
        <p:spPr bwMode="auto">
          <a:xfrm>
            <a:off x="5830092" y="3571875"/>
            <a:ext cx="381000" cy="609600"/>
          </a:xfrm>
          <a:custGeom>
            <a:avLst/>
            <a:gdLst>
              <a:gd name="T0" fmla="*/ 2147483646 w 1059"/>
              <a:gd name="T1" fmla="*/ 0 h 847"/>
              <a:gd name="T2" fmla="*/ 2147483646 w 1059"/>
              <a:gd name="T3" fmla="*/ 2147483646 h 847"/>
              <a:gd name="T4" fmla="*/ 0 w 1059"/>
              <a:gd name="T5" fmla="*/ 2147483646 h 847"/>
              <a:gd name="T6" fmla="*/ 0 60000 65536"/>
              <a:gd name="T7" fmla="*/ 0 60000 65536"/>
              <a:gd name="T8" fmla="*/ 0 60000 65536"/>
              <a:gd name="T9" fmla="*/ 0 w 1059"/>
              <a:gd name="T10" fmla="*/ 0 h 847"/>
              <a:gd name="T11" fmla="*/ 1059 w 1059"/>
              <a:gd name="T12" fmla="*/ 847 h 847"/>
            </a:gdLst>
            <a:ahLst/>
            <a:cxnLst>
              <a:cxn ang="T6">
                <a:pos x="T0" y="T1"/>
              </a:cxn>
              <a:cxn ang="T7">
                <a:pos x="T2" y="T3"/>
              </a:cxn>
              <a:cxn ang="T8">
                <a:pos x="T4" y="T5"/>
              </a:cxn>
            </a:cxnLst>
            <a:rect l="T9" t="T10" r="T11" b="T12"/>
            <a:pathLst>
              <a:path w="1059" h="847">
                <a:moveTo>
                  <a:pt x="1058" y="0"/>
                </a:moveTo>
                <a:cubicBezTo>
                  <a:pt x="994" y="171"/>
                  <a:pt x="931" y="342"/>
                  <a:pt x="755" y="483"/>
                </a:cubicBezTo>
                <a:cubicBezTo>
                  <a:pt x="579" y="624"/>
                  <a:pt x="289" y="735"/>
                  <a:pt x="0" y="846"/>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3" name="Freeform 11">
            <a:extLst>
              <a:ext uri="{FF2B5EF4-FFF2-40B4-BE49-F238E27FC236}">
                <a16:creationId xmlns:a16="http://schemas.microsoft.com/office/drawing/2014/main" id="{5C2901E0-385C-4F14-A94A-82285FCFE97F}"/>
              </a:ext>
            </a:extLst>
          </p:cNvPr>
          <p:cNvSpPr>
            <a:spLocks/>
          </p:cNvSpPr>
          <p:nvPr/>
        </p:nvSpPr>
        <p:spPr bwMode="auto">
          <a:xfrm>
            <a:off x="4039392" y="3648868"/>
            <a:ext cx="531813" cy="455613"/>
          </a:xfrm>
          <a:custGeom>
            <a:avLst/>
            <a:gdLst>
              <a:gd name="T0" fmla="*/ 2147483646 w 1482"/>
              <a:gd name="T1" fmla="*/ 2147483646 h 1271"/>
              <a:gd name="T2" fmla="*/ 2147483646 w 1482"/>
              <a:gd name="T3" fmla="*/ 2147483646 h 1271"/>
              <a:gd name="T4" fmla="*/ 0 w 1482"/>
              <a:gd name="T5" fmla="*/ 0 h 1271"/>
              <a:gd name="T6" fmla="*/ 0 60000 65536"/>
              <a:gd name="T7" fmla="*/ 0 60000 65536"/>
              <a:gd name="T8" fmla="*/ 0 60000 65536"/>
              <a:gd name="T9" fmla="*/ 0 w 1482"/>
              <a:gd name="T10" fmla="*/ 0 h 1271"/>
              <a:gd name="T11" fmla="*/ 1482 w 1482"/>
              <a:gd name="T12" fmla="*/ 1271 h 1271"/>
            </a:gdLst>
            <a:ahLst/>
            <a:cxnLst>
              <a:cxn ang="T6">
                <a:pos x="T0" y="T1"/>
              </a:cxn>
              <a:cxn ang="T7">
                <a:pos x="T2" y="T3"/>
              </a:cxn>
              <a:cxn ang="T8">
                <a:pos x="T4" y="T5"/>
              </a:cxn>
            </a:cxnLst>
            <a:rect l="T9" t="T10" r="T11" b="T12"/>
            <a:pathLst>
              <a:path w="1482" h="1271">
                <a:moveTo>
                  <a:pt x="1481" y="1270"/>
                </a:moveTo>
                <a:cubicBezTo>
                  <a:pt x="1111" y="1193"/>
                  <a:pt x="740" y="1118"/>
                  <a:pt x="493" y="906"/>
                </a:cubicBezTo>
                <a:cubicBezTo>
                  <a:pt x="247" y="695"/>
                  <a:pt x="123" y="347"/>
                  <a:pt x="0" y="0"/>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4" name="Line 12">
            <a:extLst>
              <a:ext uri="{FF2B5EF4-FFF2-40B4-BE49-F238E27FC236}">
                <a16:creationId xmlns:a16="http://schemas.microsoft.com/office/drawing/2014/main" id="{E93CC8D5-B14A-4A40-83BF-A22013D5DE55}"/>
              </a:ext>
            </a:extLst>
          </p:cNvPr>
          <p:cNvSpPr>
            <a:spLocks noChangeShapeType="1"/>
          </p:cNvSpPr>
          <p:nvPr/>
        </p:nvSpPr>
        <p:spPr bwMode="auto">
          <a:xfrm>
            <a:off x="7239792" y="3233739"/>
            <a:ext cx="1524000" cy="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35" name="Text Box 13">
            <a:extLst>
              <a:ext uri="{FF2B5EF4-FFF2-40B4-BE49-F238E27FC236}">
                <a16:creationId xmlns:a16="http://schemas.microsoft.com/office/drawing/2014/main" id="{BB600813-B4B7-4B34-A3FA-F9EB310A41C2}"/>
              </a:ext>
            </a:extLst>
          </p:cNvPr>
          <p:cNvSpPr txBox="1">
            <a:spLocks noChangeArrowheads="1"/>
          </p:cNvSpPr>
          <p:nvPr/>
        </p:nvSpPr>
        <p:spPr bwMode="auto">
          <a:xfrm>
            <a:off x="8991599" y="3106737"/>
            <a:ext cx="11414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Design</a:t>
            </a:r>
          </a:p>
        </p:txBody>
      </p:sp>
      <p:sp>
        <p:nvSpPr>
          <p:cNvPr id="81936" name="Text Box 14">
            <a:extLst>
              <a:ext uri="{FF2B5EF4-FFF2-40B4-BE49-F238E27FC236}">
                <a16:creationId xmlns:a16="http://schemas.microsoft.com/office/drawing/2014/main" id="{982C3749-30AF-4727-A639-1B64F526322D}"/>
              </a:ext>
            </a:extLst>
          </p:cNvPr>
          <p:cNvSpPr txBox="1">
            <a:spLocks noChangeArrowheads="1"/>
          </p:cNvSpPr>
          <p:nvPr/>
        </p:nvSpPr>
        <p:spPr bwMode="auto">
          <a:xfrm>
            <a:off x="8828087" y="3846039"/>
            <a:ext cx="11414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Implement</a:t>
            </a:r>
          </a:p>
        </p:txBody>
      </p:sp>
      <p:sp>
        <p:nvSpPr>
          <p:cNvPr id="81937" name="Text Box 15">
            <a:extLst>
              <a:ext uri="{FF2B5EF4-FFF2-40B4-BE49-F238E27FC236}">
                <a16:creationId xmlns:a16="http://schemas.microsoft.com/office/drawing/2014/main" id="{2129BFA3-6309-4011-932F-D26476D7F820}"/>
              </a:ext>
            </a:extLst>
          </p:cNvPr>
          <p:cNvSpPr txBox="1">
            <a:spLocks noChangeArrowheads="1"/>
          </p:cNvSpPr>
          <p:nvPr/>
        </p:nvSpPr>
        <p:spPr bwMode="auto">
          <a:xfrm>
            <a:off x="9102724" y="4646216"/>
            <a:ext cx="11414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Test</a:t>
            </a:r>
          </a:p>
        </p:txBody>
      </p:sp>
      <p:sp>
        <p:nvSpPr>
          <p:cNvPr id="81938" name="Text Box 16">
            <a:extLst>
              <a:ext uri="{FF2B5EF4-FFF2-40B4-BE49-F238E27FC236}">
                <a16:creationId xmlns:a16="http://schemas.microsoft.com/office/drawing/2014/main" id="{5941AC76-E3AA-4F55-BAFC-FF8799B3EACD}"/>
              </a:ext>
            </a:extLst>
          </p:cNvPr>
          <p:cNvSpPr txBox="1">
            <a:spLocks noChangeArrowheads="1"/>
          </p:cNvSpPr>
          <p:nvPr/>
        </p:nvSpPr>
        <p:spPr bwMode="auto">
          <a:xfrm>
            <a:off x="8761412" y="5445920"/>
            <a:ext cx="1371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Maintenance</a:t>
            </a:r>
          </a:p>
        </p:txBody>
      </p:sp>
      <p:sp>
        <p:nvSpPr>
          <p:cNvPr id="81939" name="Line 17">
            <a:extLst>
              <a:ext uri="{FF2B5EF4-FFF2-40B4-BE49-F238E27FC236}">
                <a16:creationId xmlns:a16="http://schemas.microsoft.com/office/drawing/2014/main" id="{54778D4D-5D3B-44D6-A672-D5E7CD640B0F}"/>
              </a:ext>
            </a:extLst>
          </p:cNvPr>
          <p:cNvSpPr>
            <a:spLocks noChangeShapeType="1"/>
          </p:cNvSpPr>
          <p:nvPr/>
        </p:nvSpPr>
        <p:spPr bwMode="auto">
          <a:xfrm>
            <a:off x="9296399" y="3401218"/>
            <a:ext cx="0" cy="45720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40" name="Line 18">
            <a:extLst>
              <a:ext uri="{FF2B5EF4-FFF2-40B4-BE49-F238E27FC236}">
                <a16:creationId xmlns:a16="http://schemas.microsoft.com/office/drawing/2014/main" id="{BA39590E-C104-43CF-8628-45B8BA36CDA9}"/>
              </a:ext>
            </a:extLst>
          </p:cNvPr>
          <p:cNvSpPr>
            <a:spLocks noChangeShapeType="1"/>
          </p:cNvSpPr>
          <p:nvPr/>
        </p:nvSpPr>
        <p:spPr bwMode="auto">
          <a:xfrm>
            <a:off x="9296399" y="4181475"/>
            <a:ext cx="0" cy="45720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41" name="Line 19">
            <a:extLst>
              <a:ext uri="{FF2B5EF4-FFF2-40B4-BE49-F238E27FC236}">
                <a16:creationId xmlns:a16="http://schemas.microsoft.com/office/drawing/2014/main" id="{31D77E87-3454-41A8-87F2-3C94D78BFB21}"/>
              </a:ext>
            </a:extLst>
          </p:cNvPr>
          <p:cNvSpPr>
            <a:spLocks noChangeShapeType="1"/>
          </p:cNvSpPr>
          <p:nvPr/>
        </p:nvSpPr>
        <p:spPr bwMode="auto">
          <a:xfrm>
            <a:off x="9296399" y="4988720"/>
            <a:ext cx="0" cy="45720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42" name="Text Box 20">
            <a:extLst>
              <a:ext uri="{FF2B5EF4-FFF2-40B4-BE49-F238E27FC236}">
                <a16:creationId xmlns:a16="http://schemas.microsoft.com/office/drawing/2014/main" id="{FD2CB7B3-2D3C-4A87-B962-2AB49015A494}"/>
              </a:ext>
            </a:extLst>
          </p:cNvPr>
          <p:cNvSpPr txBox="1">
            <a:spLocks noChangeArrowheads="1"/>
          </p:cNvSpPr>
          <p:nvPr/>
        </p:nvSpPr>
        <p:spPr bwMode="auto">
          <a:xfrm>
            <a:off x="7506493" y="2762250"/>
            <a:ext cx="1522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Customer satisfied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010C-D59C-4153-A3C3-45122685E966}"/>
              </a:ext>
            </a:extLst>
          </p:cNvPr>
          <p:cNvSpPr>
            <a:spLocks noGrp="1"/>
          </p:cNvSpPr>
          <p:nvPr>
            <p:ph type="title"/>
          </p:nvPr>
        </p:nvSpPr>
        <p:spPr/>
        <p:txBody>
          <a:bodyPr/>
          <a:lstStyle/>
          <a:p>
            <a:r>
              <a:rPr lang="en-GB" altLang="en-US" sz="5400" b="1" dirty="0">
                <a:solidFill>
                  <a:srgbClr val="0033CC"/>
                </a:solidFill>
              </a:rPr>
              <a:t>Prototyping Model </a:t>
            </a:r>
            <a:r>
              <a:rPr lang="en-GB" altLang="en-US" sz="1400" dirty="0">
                <a:solidFill>
                  <a:srgbClr val="0033CC"/>
                </a:solidFill>
              </a:rPr>
              <a:t>(CONT.)</a:t>
            </a:r>
            <a:endParaRPr lang="en-IN" dirty="0"/>
          </a:p>
        </p:txBody>
      </p:sp>
      <p:sp>
        <p:nvSpPr>
          <p:cNvPr id="3" name="Content Placeholder 2">
            <a:extLst>
              <a:ext uri="{FF2B5EF4-FFF2-40B4-BE49-F238E27FC236}">
                <a16:creationId xmlns:a16="http://schemas.microsoft.com/office/drawing/2014/main" id="{2FA7CAE9-1217-43D0-839C-5B67ED2502F4}"/>
              </a:ext>
            </a:extLst>
          </p:cNvPr>
          <p:cNvSpPr>
            <a:spLocks noGrp="1"/>
          </p:cNvSpPr>
          <p:nvPr>
            <p:ph idx="1"/>
          </p:nvPr>
        </p:nvSpPr>
        <p:spPr/>
        <p:txBody>
          <a:bodyPr>
            <a:normAutofit/>
          </a:bodyPr>
          <a:lstStyle/>
          <a:p>
            <a:r>
              <a:rPr lang="en-IN" sz="2400" b="0" i="0" dirty="0">
                <a:solidFill>
                  <a:srgbClr val="C00000"/>
                </a:solidFill>
                <a:effectLst/>
                <a:latin typeface="HelveticaNeue-Light"/>
              </a:rPr>
              <a:t>REQUIREMENTS AND GATHERING ANALYSIS:</a:t>
            </a:r>
            <a:endParaRPr lang="en-US" sz="2400" b="0" i="0" dirty="0">
              <a:solidFill>
                <a:srgbClr val="C00000"/>
              </a:solidFill>
              <a:effectLst/>
              <a:latin typeface="HelveticaNeue-Light"/>
            </a:endParaRPr>
          </a:p>
          <a:p>
            <a:pPr lvl="1"/>
            <a:r>
              <a:rPr lang="en-US" sz="2400" b="0" i="0" dirty="0">
                <a:solidFill>
                  <a:srgbClr val="3B3835"/>
                </a:solidFill>
                <a:effectLst/>
                <a:latin typeface="HelveticaNeue-Light"/>
              </a:rPr>
              <a:t>The user is interviewed to gather information regarding the requirement of the software.</a:t>
            </a:r>
            <a:endParaRPr lang="en-IN" sz="2400" b="0" i="0" dirty="0">
              <a:solidFill>
                <a:srgbClr val="3B3835"/>
              </a:solidFill>
              <a:effectLst/>
              <a:latin typeface="HelveticaNeue-Light"/>
            </a:endParaRPr>
          </a:p>
          <a:p>
            <a:r>
              <a:rPr lang="en-IN" sz="2400" b="0" i="0" dirty="0">
                <a:solidFill>
                  <a:srgbClr val="C00000"/>
                </a:solidFill>
                <a:effectLst/>
                <a:latin typeface="HelveticaNeue-Light"/>
              </a:rPr>
              <a:t>DESIGN:</a:t>
            </a:r>
            <a:endParaRPr lang="en-IN" sz="2400" dirty="0">
              <a:solidFill>
                <a:srgbClr val="C00000"/>
              </a:solidFill>
              <a:latin typeface="HelveticaNeue-Light"/>
            </a:endParaRPr>
          </a:p>
          <a:p>
            <a:pPr lvl="1"/>
            <a:r>
              <a:rPr lang="en-US" sz="2400" b="0" i="0" dirty="0">
                <a:solidFill>
                  <a:srgbClr val="3B3835"/>
                </a:solidFill>
                <a:effectLst/>
                <a:latin typeface="HelveticaNeue-Light"/>
              </a:rPr>
              <a:t> Preliminary design or quick design involving only the important aspects is created.</a:t>
            </a:r>
          </a:p>
          <a:p>
            <a:r>
              <a:rPr lang="en-IN" sz="2400" b="0" i="0" dirty="0">
                <a:solidFill>
                  <a:srgbClr val="C00000"/>
                </a:solidFill>
                <a:effectLst/>
                <a:latin typeface="HelveticaNeue-Light"/>
              </a:rPr>
              <a:t>BUILD PROTOTYPE:</a:t>
            </a:r>
            <a:endParaRPr lang="en-US" sz="2400" b="0" i="0" dirty="0">
              <a:solidFill>
                <a:srgbClr val="C00000"/>
              </a:solidFill>
              <a:effectLst/>
              <a:latin typeface="HelveticaNeue-Light"/>
            </a:endParaRPr>
          </a:p>
          <a:p>
            <a:pPr lvl="1"/>
            <a:r>
              <a:rPr lang="en-US" sz="2400" b="0" i="0" dirty="0">
                <a:solidFill>
                  <a:srgbClr val="3B3835"/>
                </a:solidFill>
                <a:effectLst/>
                <a:latin typeface="HelveticaNeue-Light"/>
              </a:rPr>
              <a:t>Information from the quick design is modified to form a prototype.</a:t>
            </a:r>
          </a:p>
        </p:txBody>
      </p:sp>
    </p:spTree>
    <p:extLst>
      <p:ext uri="{BB962C8B-B14F-4D97-AF65-F5344CB8AC3E}">
        <p14:creationId xmlns:p14="http://schemas.microsoft.com/office/powerpoint/2010/main" val="158625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8FB2-6FC8-4EE2-8FE0-4107598E3FB3}"/>
              </a:ext>
            </a:extLst>
          </p:cNvPr>
          <p:cNvSpPr>
            <a:spLocks noGrp="1"/>
          </p:cNvSpPr>
          <p:nvPr>
            <p:ph type="title"/>
          </p:nvPr>
        </p:nvSpPr>
        <p:spPr/>
        <p:txBody>
          <a:bodyPr/>
          <a:lstStyle/>
          <a:p>
            <a:r>
              <a:rPr lang="en-GB" altLang="en-US" sz="5400" b="1" dirty="0">
                <a:solidFill>
                  <a:srgbClr val="0033CC"/>
                </a:solidFill>
              </a:rPr>
              <a:t>Prototyping Model </a:t>
            </a:r>
            <a:r>
              <a:rPr lang="en-GB" altLang="en-US" sz="1200" dirty="0">
                <a:solidFill>
                  <a:srgbClr val="0033CC"/>
                </a:solidFill>
              </a:rPr>
              <a:t>(CONT.)</a:t>
            </a:r>
            <a:endParaRPr lang="en-IN" dirty="0"/>
          </a:p>
        </p:txBody>
      </p:sp>
      <p:sp>
        <p:nvSpPr>
          <p:cNvPr id="3" name="Content Placeholder 2">
            <a:extLst>
              <a:ext uri="{FF2B5EF4-FFF2-40B4-BE49-F238E27FC236}">
                <a16:creationId xmlns:a16="http://schemas.microsoft.com/office/drawing/2014/main" id="{64FACE7B-B23C-4DD9-83DD-3E83336924F5}"/>
              </a:ext>
            </a:extLst>
          </p:cNvPr>
          <p:cNvSpPr>
            <a:spLocks noGrp="1"/>
          </p:cNvSpPr>
          <p:nvPr>
            <p:ph idx="1"/>
          </p:nvPr>
        </p:nvSpPr>
        <p:spPr/>
        <p:txBody>
          <a:bodyPr>
            <a:normAutofit/>
          </a:bodyPr>
          <a:lstStyle/>
          <a:p>
            <a:r>
              <a:rPr lang="en-IN" sz="2400" b="1" dirty="0">
                <a:solidFill>
                  <a:srgbClr val="C00000"/>
                </a:solidFill>
              </a:rPr>
              <a:t>CUSTOMER EVALUATION OF PROTOTYPE:</a:t>
            </a:r>
          </a:p>
          <a:p>
            <a:pPr lvl="1"/>
            <a:r>
              <a:rPr lang="en-US" sz="2400" b="0" i="0" dirty="0">
                <a:solidFill>
                  <a:srgbClr val="3B3835"/>
                </a:solidFill>
                <a:effectLst/>
                <a:latin typeface="HelveticaNeue-Light"/>
              </a:rPr>
              <a:t>The proposed system is now presented to the user for consideration.</a:t>
            </a:r>
            <a:endParaRPr lang="en-IN" sz="2400" b="0" i="0" dirty="0">
              <a:solidFill>
                <a:srgbClr val="3B3835"/>
              </a:solidFill>
              <a:effectLst/>
              <a:latin typeface="HelveticaNeue-Light"/>
            </a:endParaRPr>
          </a:p>
          <a:p>
            <a:r>
              <a:rPr lang="en-IN" sz="2400" b="1" i="0" dirty="0">
                <a:solidFill>
                  <a:srgbClr val="C00000"/>
                </a:solidFill>
                <a:effectLst/>
              </a:rPr>
              <a:t>PROTOTYPE REFINEMENT:</a:t>
            </a:r>
            <a:endParaRPr lang="en-IN" sz="2400" b="1" dirty="0">
              <a:solidFill>
                <a:srgbClr val="C00000"/>
              </a:solidFill>
            </a:endParaRPr>
          </a:p>
          <a:p>
            <a:pPr lvl="1"/>
            <a:r>
              <a:rPr lang="en-US" sz="2400" b="0" i="0" dirty="0">
                <a:solidFill>
                  <a:srgbClr val="3B3835"/>
                </a:solidFill>
                <a:effectLst/>
                <a:latin typeface="HelveticaNeue-Light"/>
              </a:rPr>
              <a:t>Once the user evaluates the prototype the required changes are made and the final prototype is used to make the final system.</a:t>
            </a:r>
            <a:endParaRPr lang="en-IN" sz="2400" b="0" i="0" dirty="0">
              <a:solidFill>
                <a:srgbClr val="3B3835"/>
              </a:solidFill>
              <a:effectLst/>
              <a:latin typeface="HelveticaNeue-Light"/>
            </a:endParaRPr>
          </a:p>
          <a:p>
            <a:r>
              <a:rPr lang="en-IN" sz="2400" b="1" i="0" dirty="0">
                <a:solidFill>
                  <a:srgbClr val="C00000"/>
                </a:solidFill>
                <a:effectLst/>
              </a:rPr>
              <a:t>ENGINEER PRODUCT: </a:t>
            </a:r>
            <a:endParaRPr lang="en-IN" sz="2400" b="1" dirty="0">
              <a:solidFill>
                <a:srgbClr val="C00000"/>
              </a:solidFill>
            </a:endParaRPr>
          </a:p>
          <a:p>
            <a:pPr lvl="1"/>
            <a:r>
              <a:rPr lang="en-US" sz="2400" b="0" i="0" dirty="0">
                <a:solidFill>
                  <a:srgbClr val="3B3835"/>
                </a:solidFill>
                <a:effectLst/>
                <a:latin typeface="HelveticaNeue-Light"/>
              </a:rPr>
              <a:t>The final thoroughly tested and undergoes routine maintenance in order to avoid any future system failures.</a:t>
            </a:r>
            <a:r>
              <a:rPr lang="en-IN" sz="2400" dirty="0"/>
              <a:t> </a:t>
            </a:r>
          </a:p>
        </p:txBody>
      </p:sp>
    </p:spTree>
    <p:extLst>
      <p:ext uri="{BB962C8B-B14F-4D97-AF65-F5344CB8AC3E}">
        <p14:creationId xmlns:p14="http://schemas.microsoft.com/office/powerpoint/2010/main" val="147614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5042-6469-4705-B196-79F9557F0ADD}"/>
              </a:ext>
            </a:extLst>
          </p:cNvPr>
          <p:cNvSpPr>
            <a:spLocks noGrp="1"/>
          </p:cNvSpPr>
          <p:nvPr>
            <p:ph type="title"/>
          </p:nvPr>
        </p:nvSpPr>
        <p:spPr/>
        <p:txBody>
          <a:bodyPr>
            <a:normAutofit/>
          </a:bodyPr>
          <a:lstStyle/>
          <a:p>
            <a:r>
              <a:rPr lang="en-IN" sz="5400" b="1" dirty="0">
                <a:solidFill>
                  <a:srgbClr val="0070C0"/>
                </a:solidFill>
              </a:rPr>
              <a:t>Types of Prototyping</a:t>
            </a:r>
          </a:p>
        </p:txBody>
      </p:sp>
      <p:sp>
        <p:nvSpPr>
          <p:cNvPr id="3" name="Content Placeholder 2">
            <a:extLst>
              <a:ext uri="{FF2B5EF4-FFF2-40B4-BE49-F238E27FC236}">
                <a16:creationId xmlns:a16="http://schemas.microsoft.com/office/drawing/2014/main" id="{8FC2ED99-8F94-4593-991D-84FEE993038D}"/>
              </a:ext>
            </a:extLst>
          </p:cNvPr>
          <p:cNvSpPr>
            <a:spLocks noGrp="1"/>
          </p:cNvSpPr>
          <p:nvPr>
            <p:ph idx="1"/>
          </p:nvPr>
        </p:nvSpPr>
        <p:spPr/>
        <p:txBody>
          <a:bodyPr>
            <a:normAutofit/>
          </a:bodyPr>
          <a:lstStyle/>
          <a:p>
            <a:pPr marL="457200" indent="-457200">
              <a:buFont typeface="+mj-lt"/>
              <a:buAutoNum type="arabicPeriod"/>
            </a:pPr>
            <a:r>
              <a:rPr lang="en-IN" sz="4000" b="0" i="0" dirty="0">
                <a:solidFill>
                  <a:srgbClr val="3B3835"/>
                </a:solidFill>
                <a:effectLst/>
              </a:rPr>
              <a:t>Throwaway prototypes </a:t>
            </a:r>
          </a:p>
          <a:p>
            <a:pPr marL="457200" indent="-457200">
              <a:buFont typeface="+mj-lt"/>
              <a:buAutoNum type="arabicPeriod"/>
            </a:pPr>
            <a:r>
              <a:rPr lang="en-IN" sz="4000" b="0" i="0" dirty="0">
                <a:solidFill>
                  <a:srgbClr val="3B3835"/>
                </a:solidFill>
                <a:effectLst/>
              </a:rPr>
              <a:t>Evolutionary prototypes </a:t>
            </a:r>
          </a:p>
          <a:p>
            <a:pPr marL="457200" indent="-457200">
              <a:buFont typeface="+mj-lt"/>
              <a:buAutoNum type="arabicPeriod"/>
            </a:pPr>
            <a:r>
              <a:rPr lang="en-IN" sz="4000" b="0" i="0" dirty="0">
                <a:solidFill>
                  <a:srgbClr val="3B3835"/>
                </a:solidFill>
                <a:effectLst/>
              </a:rPr>
              <a:t>Incremental prototypes </a:t>
            </a:r>
          </a:p>
          <a:p>
            <a:pPr marL="457200" indent="-457200">
              <a:buFont typeface="+mj-lt"/>
              <a:buAutoNum type="arabicPeriod"/>
            </a:pPr>
            <a:r>
              <a:rPr lang="en-IN" sz="4000" b="0" i="0" dirty="0">
                <a:solidFill>
                  <a:srgbClr val="3B3835"/>
                </a:solidFill>
                <a:effectLst/>
              </a:rPr>
              <a:t>Extreme prototypes</a:t>
            </a:r>
            <a:endParaRPr lang="en-IN" sz="4000" dirty="0"/>
          </a:p>
        </p:txBody>
      </p:sp>
    </p:spTree>
    <p:extLst>
      <p:ext uri="{BB962C8B-B14F-4D97-AF65-F5344CB8AC3E}">
        <p14:creationId xmlns:p14="http://schemas.microsoft.com/office/powerpoint/2010/main" val="9569301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294</TotalTime>
  <Words>1215</Words>
  <Application>Microsoft Office PowerPoint</Application>
  <PresentationFormat>Widescreen</PresentationFormat>
  <Paragraphs>148</Paragraphs>
  <Slides>26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Black</vt:lpstr>
      <vt:lpstr>Calibri</vt:lpstr>
      <vt:lpstr>Calibri Light</vt:lpstr>
      <vt:lpstr>Courier New</vt:lpstr>
      <vt:lpstr>HelveticaNeue-Light</vt:lpstr>
      <vt:lpstr>Segoe UI</vt:lpstr>
      <vt:lpstr>Symbol</vt:lpstr>
      <vt:lpstr>times</vt:lpstr>
      <vt:lpstr>Retrospect</vt:lpstr>
      <vt:lpstr>Prototyping Model</vt:lpstr>
      <vt:lpstr>Prototyping Model</vt:lpstr>
      <vt:lpstr>Prototyping Model (CONT.)</vt:lpstr>
      <vt:lpstr>Question</vt:lpstr>
      <vt:lpstr>Prototyping Model (CONT.)</vt:lpstr>
      <vt:lpstr>Prototyping Model (CONT.)</vt:lpstr>
      <vt:lpstr>Prototyping Model (CONT.)</vt:lpstr>
      <vt:lpstr>Prototyping Model (CONT.)</vt:lpstr>
      <vt:lpstr>Types of Prototyping</vt:lpstr>
      <vt:lpstr>Throwaway Prototypes </vt:lpstr>
      <vt:lpstr>Evolutionary Prototypes</vt:lpstr>
      <vt:lpstr>Incremental Prototypes</vt:lpstr>
      <vt:lpstr>Extreme Prototypes</vt:lpstr>
      <vt:lpstr>Advantages of Prototype Model</vt:lpstr>
      <vt:lpstr>Disadvantages of Prototype Model</vt:lpstr>
      <vt:lpstr>Difference Between Prototype and waterfall model.</vt:lpstr>
      <vt:lpstr>Difference Between Prototype and waterfall model.(Cont.)</vt:lpstr>
      <vt:lpstr>Question</vt:lpstr>
      <vt:lpstr>Evolutionary Model</vt:lpstr>
      <vt:lpstr>Evolutionary Model (CONT.)</vt:lpstr>
      <vt:lpstr>Evolutionary Model (CONT.)</vt:lpstr>
      <vt:lpstr>Advantages of Evolutionary Model</vt:lpstr>
      <vt:lpstr>Disadvantages of Evolutionary Model</vt:lpstr>
      <vt:lpstr>Evolutionary Model with Iteration</vt:lpstr>
      <vt:lpstr>Evolutionary Model with iteration</vt:lpstr>
      <vt:lpstr>Next Lecture: Spiral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Prototyping Model</dc:title>
  <dc:creator>Parminder Singh</dc:creator>
  <cp:lastModifiedBy>Parminder Singh</cp:lastModifiedBy>
  <cp:revision>13</cp:revision>
  <dcterms:created xsi:type="dcterms:W3CDTF">2021-09-02T04:29:52Z</dcterms:created>
  <dcterms:modified xsi:type="dcterms:W3CDTF">2021-09-04T06:27:06Z</dcterms:modified>
</cp:coreProperties>
</file>