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317" r:id="rId3"/>
    <p:sldId id="318" r:id="rId4"/>
    <p:sldId id="319" r:id="rId5"/>
    <p:sldId id="326" r:id="rId6"/>
    <p:sldId id="306" r:id="rId7"/>
    <p:sldId id="320" r:id="rId8"/>
    <p:sldId id="321" r:id="rId9"/>
    <p:sldId id="322" r:id="rId10"/>
    <p:sldId id="323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24" r:id="rId19"/>
    <p:sldId id="32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5E98C-0ED8-47B4-A1B2-A71A0FBAF4E5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CE606-F79C-4F97-9709-C92B3159F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934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>
            <a:extLst>
              <a:ext uri="{FF2B5EF4-FFF2-40B4-BE49-F238E27FC236}">
                <a16:creationId xmlns:a16="http://schemas.microsoft.com/office/drawing/2014/main" id="{7503A3B6-5C2E-49AE-9CE0-1E876D9E6B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Text Box 2">
            <a:extLst>
              <a:ext uri="{FF2B5EF4-FFF2-40B4-BE49-F238E27FC236}">
                <a16:creationId xmlns:a16="http://schemas.microsoft.com/office/drawing/2014/main" id="{6842DC96-2712-4824-9F9B-D49D6AE55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>
            <a:extLst>
              <a:ext uri="{FF2B5EF4-FFF2-40B4-BE49-F238E27FC236}">
                <a16:creationId xmlns:a16="http://schemas.microsoft.com/office/drawing/2014/main" id="{AF2BD935-4A2D-4324-9B41-6A91FF09A5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Text Box 2">
            <a:extLst>
              <a:ext uri="{FF2B5EF4-FFF2-40B4-BE49-F238E27FC236}">
                <a16:creationId xmlns:a16="http://schemas.microsoft.com/office/drawing/2014/main" id="{6E5F74C3-7B5E-4985-91C2-455F5470A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>
            <a:extLst>
              <a:ext uri="{FF2B5EF4-FFF2-40B4-BE49-F238E27FC236}">
                <a16:creationId xmlns:a16="http://schemas.microsoft.com/office/drawing/2014/main" id="{1A6A1CEC-3A58-4CBF-81E0-214851FB1F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Text Box 2">
            <a:extLst>
              <a:ext uri="{FF2B5EF4-FFF2-40B4-BE49-F238E27FC236}">
                <a16:creationId xmlns:a16="http://schemas.microsoft.com/office/drawing/2014/main" id="{95A8E1D7-EFA4-4A8D-A658-19E44D2A0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>
            <a:extLst>
              <a:ext uri="{FF2B5EF4-FFF2-40B4-BE49-F238E27FC236}">
                <a16:creationId xmlns:a16="http://schemas.microsoft.com/office/drawing/2014/main" id="{289E8A9A-1813-4068-B163-7CD0DA6A32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Text Box 2">
            <a:extLst>
              <a:ext uri="{FF2B5EF4-FFF2-40B4-BE49-F238E27FC236}">
                <a16:creationId xmlns:a16="http://schemas.microsoft.com/office/drawing/2014/main" id="{6DBE5167-3E48-4D7C-8E26-CD930503C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>
            <a:extLst>
              <a:ext uri="{FF2B5EF4-FFF2-40B4-BE49-F238E27FC236}">
                <a16:creationId xmlns:a16="http://schemas.microsoft.com/office/drawing/2014/main" id="{4AD6DC24-17E5-4722-992C-359BBFFD4B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Text Box 2">
            <a:extLst>
              <a:ext uri="{FF2B5EF4-FFF2-40B4-BE49-F238E27FC236}">
                <a16:creationId xmlns:a16="http://schemas.microsoft.com/office/drawing/2014/main" id="{FE74C5D0-D796-4664-9719-186B6FE64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">
            <a:extLst>
              <a:ext uri="{FF2B5EF4-FFF2-40B4-BE49-F238E27FC236}">
                <a16:creationId xmlns:a16="http://schemas.microsoft.com/office/drawing/2014/main" id="{8437A3B7-0967-405D-8AAB-7E788AC86E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Text Box 2">
            <a:extLst>
              <a:ext uri="{FF2B5EF4-FFF2-40B4-BE49-F238E27FC236}">
                <a16:creationId xmlns:a16="http://schemas.microsoft.com/office/drawing/2014/main" id="{E378BD57-F91E-4409-9506-43E6009A4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">
            <a:extLst>
              <a:ext uri="{FF2B5EF4-FFF2-40B4-BE49-F238E27FC236}">
                <a16:creationId xmlns:a16="http://schemas.microsoft.com/office/drawing/2014/main" id="{1357134B-0173-4828-AE69-284BE76E2C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Text Box 2">
            <a:extLst>
              <a:ext uri="{FF2B5EF4-FFF2-40B4-BE49-F238E27FC236}">
                <a16:creationId xmlns:a16="http://schemas.microsoft.com/office/drawing/2014/main" id="{9F269600-8135-48D0-96BC-035215563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">
            <a:extLst>
              <a:ext uri="{FF2B5EF4-FFF2-40B4-BE49-F238E27FC236}">
                <a16:creationId xmlns:a16="http://schemas.microsoft.com/office/drawing/2014/main" id="{89963B2B-E030-4B5E-94A0-1278C7BA7D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Text Box 2">
            <a:extLst>
              <a:ext uri="{FF2B5EF4-FFF2-40B4-BE49-F238E27FC236}">
                <a16:creationId xmlns:a16="http://schemas.microsoft.com/office/drawing/2014/main" id="{70C48ED9-0865-4C0C-8AD4-E11F6A036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>
            <a:extLst>
              <a:ext uri="{FF2B5EF4-FFF2-40B4-BE49-F238E27FC236}">
                <a16:creationId xmlns:a16="http://schemas.microsoft.com/office/drawing/2014/main" id="{F63EB402-9BFB-4168-8797-ED9E03C7B6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Text Box 2">
            <a:extLst>
              <a:ext uri="{FF2B5EF4-FFF2-40B4-BE49-F238E27FC236}">
                <a16:creationId xmlns:a16="http://schemas.microsoft.com/office/drawing/2014/main" id="{3834E779-26CC-4685-A93B-61A6CD73F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>
            <a:extLst>
              <a:ext uri="{FF2B5EF4-FFF2-40B4-BE49-F238E27FC236}">
                <a16:creationId xmlns:a16="http://schemas.microsoft.com/office/drawing/2014/main" id="{FC76F2A0-4455-4ADC-9094-1CFB78C7E3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Text Box 2">
            <a:extLst>
              <a:ext uri="{FF2B5EF4-FFF2-40B4-BE49-F238E27FC236}">
                <a16:creationId xmlns:a16="http://schemas.microsoft.com/office/drawing/2014/main" id="{C7385E16-4497-4574-81AA-9ADAEEF79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>
            <a:extLst>
              <a:ext uri="{FF2B5EF4-FFF2-40B4-BE49-F238E27FC236}">
                <a16:creationId xmlns:a16="http://schemas.microsoft.com/office/drawing/2014/main" id="{904045B6-708D-4264-9410-772371A41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Text Box 2">
            <a:extLst>
              <a:ext uri="{FF2B5EF4-FFF2-40B4-BE49-F238E27FC236}">
                <a16:creationId xmlns:a16="http://schemas.microsoft.com/office/drawing/2014/main" id="{40651E10-C720-4A19-944B-A1F401F56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>
            <a:extLst>
              <a:ext uri="{FF2B5EF4-FFF2-40B4-BE49-F238E27FC236}">
                <a16:creationId xmlns:a16="http://schemas.microsoft.com/office/drawing/2014/main" id="{B62F642B-6CCD-4A6B-B356-8340DAEAB4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Text Box 2">
            <a:extLst>
              <a:ext uri="{FF2B5EF4-FFF2-40B4-BE49-F238E27FC236}">
                <a16:creationId xmlns:a16="http://schemas.microsoft.com/office/drawing/2014/main" id="{52B761E4-2370-47BC-8406-347760984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>
            <a:extLst>
              <a:ext uri="{FF2B5EF4-FFF2-40B4-BE49-F238E27FC236}">
                <a16:creationId xmlns:a16="http://schemas.microsoft.com/office/drawing/2014/main" id="{6CE44D97-BD52-4521-A233-782B384F05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Text Box 2">
            <a:extLst>
              <a:ext uri="{FF2B5EF4-FFF2-40B4-BE49-F238E27FC236}">
                <a16:creationId xmlns:a16="http://schemas.microsoft.com/office/drawing/2014/main" id="{E467CED1-4429-440B-AED0-872A75B26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>
            <a:extLst>
              <a:ext uri="{FF2B5EF4-FFF2-40B4-BE49-F238E27FC236}">
                <a16:creationId xmlns:a16="http://schemas.microsoft.com/office/drawing/2014/main" id="{8B284EF6-AEE5-4F9E-A1F8-5C67D6F568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Text Box 2">
            <a:extLst>
              <a:ext uri="{FF2B5EF4-FFF2-40B4-BE49-F238E27FC236}">
                <a16:creationId xmlns:a16="http://schemas.microsoft.com/office/drawing/2014/main" id="{B9066C42-A674-4AF1-BCBF-2CFA3088E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>
            <a:extLst>
              <a:ext uri="{FF2B5EF4-FFF2-40B4-BE49-F238E27FC236}">
                <a16:creationId xmlns:a16="http://schemas.microsoft.com/office/drawing/2014/main" id="{016EF8A2-CF5D-4240-B518-A6681E2868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Text Box 2">
            <a:extLst>
              <a:ext uri="{FF2B5EF4-FFF2-40B4-BE49-F238E27FC236}">
                <a16:creationId xmlns:a16="http://schemas.microsoft.com/office/drawing/2014/main" id="{9FDD49BD-70F9-4073-83DA-4A9099A61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>
            <a:extLst>
              <a:ext uri="{FF2B5EF4-FFF2-40B4-BE49-F238E27FC236}">
                <a16:creationId xmlns:a16="http://schemas.microsoft.com/office/drawing/2014/main" id="{F33A4C34-E758-4558-90C1-CFAB585D2C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Text Box 2">
            <a:extLst>
              <a:ext uri="{FF2B5EF4-FFF2-40B4-BE49-F238E27FC236}">
                <a16:creationId xmlns:a16="http://schemas.microsoft.com/office/drawing/2014/main" id="{16D193E6-9F0E-4B7B-8A4E-A676A18CC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A117-6798-44D4-9F82-32585BD18B51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E881B65-C763-4956-A69F-F47E01AA6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97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A117-6798-44D4-9F82-32585BD18B51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1B65-C763-4956-A69F-F47E01AA6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51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A117-6798-44D4-9F82-32585BD18B51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1B65-C763-4956-A69F-F47E01AA6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78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A117-6798-44D4-9F82-32585BD18B51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1B65-C763-4956-A69F-F47E01AA6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78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881A117-6798-44D4-9F82-32585BD18B51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E881B65-C763-4956-A69F-F47E01AA6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59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A117-6798-44D4-9F82-32585BD18B51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1B65-C763-4956-A69F-F47E01AA6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24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A117-6798-44D4-9F82-32585BD18B51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1B65-C763-4956-A69F-F47E01AA6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59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A117-6798-44D4-9F82-32585BD18B51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1B65-C763-4956-A69F-F47E01AA6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39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A117-6798-44D4-9F82-32585BD18B51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1B65-C763-4956-A69F-F47E01AA6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01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A117-6798-44D4-9F82-32585BD18B51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1B65-C763-4956-A69F-F47E01AA6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60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A117-6798-44D4-9F82-32585BD18B51}" type="datetimeFigureOut">
              <a:rPr lang="en-IN" smtClean="0"/>
              <a:t>05-09-2021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1B65-C763-4956-A69F-F47E01AA6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92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881A117-6798-44D4-9F82-32585BD18B51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E881B65-C763-4956-A69F-F47E01AA6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75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628F-EFE4-4684-A905-22A9E53FF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chemeClr val="tx1"/>
                </a:solidFill>
              </a:rPr>
              <a:t>Evolutionary Model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9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96FAE1-A3E9-4094-8527-D496FB3D2D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Spiral Model</a:t>
            </a:r>
          </a:p>
        </p:txBody>
      </p:sp>
    </p:spTree>
    <p:extLst>
      <p:ext uri="{BB962C8B-B14F-4D97-AF65-F5344CB8AC3E}">
        <p14:creationId xmlns:p14="http://schemas.microsoft.com/office/powerpoint/2010/main" val="232136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5">
            <a:extLst>
              <a:ext uri="{FF2B5EF4-FFF2-40B4-BE49-F238E27FC236}">
                <a16:creationId xmlns:a16="http://schemas.microsoft.com/office/drawing/2014/main" id="{EF178893-9DCE-4DD5-9F17-EDF7ECEE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8EF4A007-E601-4E7E-890B-8E1C0CE5DBC5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11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0355" name="Rectangle 1">
            <a:extLst>
              <a:ext uri="{FF2B5EF4-FFF2-40B4-BE49-F238E27FC236}">
                <a16:creationId xmlns:a16="http://schemas.microsoft.com/office/drawing/2014/main" id="{5B9D1438-2EDD-4378-ACD2-FE3B5A265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904" y="438151"/>
            <a:ext cx="7770813" cy="1141413"/>
          </a:xfrm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Spiral Model</a:t>
            </a:r>
          </a:p>
        </p:txBody>
      </p:sp>
      <p:sp>
        <p:nvSpPr>
          <p:cNvPr id="100356" name="Rectangle 2">
            <a:extLst>
              <a:ext uri="{FF2B5EF4-FFF2-40B4-BE49-F238E27FC236}">
                <a16:creationId xmlns:a16="http://schemas.microsoft.com/office/drawing/2014/main" id="{6CFF783E-0AE3-401E-806B-254F1CC82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8904" y="1707134"/>
            <a:ext cx="9729596" cy="5045075"/>
          </a:xfrm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638"/>
              </a:spcBef>
            </a:pPr>
            <a:r>
              <a:rPr lang="en-GB" altLang="en-US" sz="2800" b="1" dirty="0"/>
              <a:t>Proposed by </a:t>
            </a:r>
            <a:r>
              <a:rPr lang="en-GB" altLang="en-US" sz="2800" b="1" dirty="0">
                <a:solidFill>
                  <a:srgbClr val="C00000"/>
                </a:solidFill>
              </a:rPr>
              <a:t>Boehm in 1988</a:t>
            </a:r>
            <a:r>
              <a:rPr lang="en-GB" altLang="en-US" sz="2800" b="1" dirty="0"/>
              <a:t>.</a:t>
            </a:r>
          </a:p>
          <a:p>
            <a:pPr>
              <a:spcBef>
                <a:spcPts val="638"/>
              </a:spcBef>
            </a:pPr>
            <a:r>
              <a:rPr lang="en-GB" altLang="en-US" sz="2800" b="1" dirty="0"/>
              <a:t>Each loop of the spiral represents a phase of the software process:</a:t>
            </a:r>
          </a:p>
          <a:p>
            <a:pPr lvl="1">
              <a:spcBef>
                <a:spcPts val="550"/>
              </a:spcBef>
            </a:pPr>
            <a:r>
              <a:rPr lang="en-GB" altLang="en-US" sz="2400" b="1" dirty="0"/>
              <a:t>the innermost loop might be concerned with system feasibility, </a:t>
            </a:r>
          </a:p>
          <a:p>
            <a:pPr lvl="1">
              <a:spcBef>
                <a:spcPts val="550"/>
              </a:spcBef>
            </a:pPr>
            <a:r>
              <a:rPr lang="en-GB" altLang="en-US" sz="2400" b="1" dirty="0"/>
              <a:t>the next loop with system requirements definition,</a:t>
            </a:r>
          </a:p>
          <a:p>
            <a:pPr lvl="1">
              <a:spcBef>
                <a:spcPts val="550"/>
              </a:spcBef>
            </a:pPr>
            <a:r>
              <a:rPr lang="en-GB" altLang="en-US" sz="2400" b="1" dirty="0"/>
              <a:t>the next one with system design, and so on.</a:t>
            </a:r>
          </a:p>
          <a:p>
            <a:pPr>
              <a:spcBef>
                <a:spcPts val="638"/>
              </a:spcBef>
            </a:pPr>
            <a:r>
              <a:rPr lang="en-GB" altLang="en-US" sz="2800" b="1" dirty="0">
                <a:solidFill>
                  <a:srgbClr val="0033CC"/>
                </a:solidFill>
              </a:rPr>
              <a:t>There are no fixed phases in this model, the phases shown in the figure are just examples.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>
            <a:extLst>
              <a:ext uri="{FF2B5EF4-FFF2-40B4-BE49-F238E27FC236}">
                <a16:creationId xmlns:a16="http://schemas.microsoft.com/office/drawing/2014/main" id="{3A2ED526-BBF3-490B-80F7-4FDAA2E8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B7DC75AA-803C-4EB6-AD89-BEA7C5C5312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12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2403" name="Rectangle 1">
            <a:extLst>
              <a:ext uri="{FF2B5EF4-FFF2-40B4-BE49-F238E27FC236}">
                <a16:creationId xmlns:a16="http://schemas.microsoft.com/office/drawing/2014/main" id="{F33CB520-5E7C-424A-A072-A12CFC1F0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848" y="600076"/>
            <a:ext cx="7770813" cy="1141413"/>
          </a:xfrm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Spiral Model </a:t>
            </a:r>
            <a:r>
              <a:rPr lang="en-GB" altLang="en-US" sz="1600" dirty="0">
                <a:solidFill>
                  <a:srgbClr val="0033CC"/>
                </a:solidFill>
              </a:rPr>
              <a:t>(CONT.)</a:t>
            </a:r>
          </a:p>
        </p:txBody>
      </p:sp>
      <p:sp>
        <p:nvSpPr>
          <p:cNvPr id="102404" name="Rectangle 2">
            <a:extLst>
              <a:ext uri="{FF2B5EF4-FFF2-40B4-BE49-F238E27FC236}">
                <a16:creationId xmlns:a16="http://schemas.microsoft.com/office/drawing/2014/main" id="{4D00DF76-658D-4F95-A8CF-36086E7CD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9848" y="1978533"/>
            <a:ext cx="9436227" cy="4050792"/>
          </a:xfrm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ct val="0"/>
              </a:spcBef>
            </a:pPr>
            <a:r>
              <a:rPr lang="en-GB" altLang="en-US" sz="2800" b="1" dirty="0"/>
              <a:t>The team must decide: </a:t>
            </a:r>
          </a:p>
          <a:p>
            <a:pPr lvl="1">
              <a:spcBef>
                <a:spcPct val="0"/>
              </a:spcBef>
            </a:pPr>
            <a:r>
              <a:rPr lang="en-GB" altLang="en-US" sz="2800" dirty="0"/>
              <a:t>how to structure the project into phases.</a:t>
            </a:r>
          </a:p>
          <a:p>
            <a:pPr>
              <a:spcBef>
                <a:spcPct val="0"/>
              </a:spcBef>
            </a:pPr>
            <a:r>
              <a:rPr lang="en-GB" altLang="en-US" sz="2800" b="1" dirty="0"/>
              <a:t>Start work using some generic model:</a:t>
            </a:r>
          </a:p>
          <a:p>
            <a:pPr lvl="1">
              <a:spcBef>
                <a:spcPct val="0"/>
              </a:spcBef>
            </a:pPr>
            <a:r>
              <a:rPr lang="en-GB" altLang="en-US" sz="2800" dirty="0"/>
              <a:t>add extra phases </a:t>
            </a:r>
          </a:p>
          <a:p>
            <a:pPr lvl="2">
              <a:spcBef>
                <a:spcPct val="0"/>
              </a:spcBef>
            </a:pPr>
            <a:r>
              <a:rPr lang="en-GB" altLang="en-US" sz="2800" dirty="0"/>
              <a:t>for specific projects or when problems are identified during a project</a:t>
            </a:r>
            <a:r>
              <a:rPr lang="en-GB" altLang="en-US" sz="2800" b="1" dirty="0"/>
              <a:t>.</a:t>
            </a:r>
          </a:p>
          <a:p>
            <a:pPr>
              <a:spcBef>
                <a:spcPct val="0"/>
              </a:spcBef>
            </a:pPr>
            <a:r>
              <a:rPr lang="en-GB" altLang="en-US" sz="2800" b="1" dirty="0"/>
              <a:t>Each loop in the spiral is split into four sectors (quadrants).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4">
            <a:extLst>
              <a:ext uri="{FF2B5EF4-FFF2-40B4-BE49-F238E27FC236}">
                <a16:creationId xmlns:a16="http://schemas.microsoft.com/office/drawing/2014/main" id="{A5BCD871-177B-40E3-ADEC-EF0F8C24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BA5E43E-3490-4E70-9E95-ED021EC913A8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13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4451" name="Rectangle 1">
            <a:extLst>
              <a:ext uri="{FF2B5EF4-FFF2-40B4-BE49-F238E27FC236}">
                <a16:creationId xmlns:a16="http://schemas.microsoft.com/office/drawing/2014/main" id="{6AB821B3-2836-4B26-94DB-D53F23434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399257"/>
            <a:ext cx="7770813" cy="1141413"/>
          </a:xfrm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Spiral Model </a:t>
            </a:r>
            <a:r>
              <a:rPr lang="en-GB" altLang="en-US" sz="1600" dirty="0">
                <a:solidFill>
                  <a:srgbClr val="0033CC"/>
                </a:solidFill>
              </a:rPr>
              <a:t>(CONT.)</a:t>
            </a:r>
          </a:p>
        </p:txBody>
      </p:sp>
      <p:sp>
        <p:nvSpPr>
          <p:cNvPr id="104452" name="Line 2">
            <a:extLst>
              <a:ext uri="{FF2B5EF4-FFF2-40B4-BE49-F238E27FC236}">
                <a16:creationId xmlns:a16="http://schemas.microsoft.com/office/drawing/2014/main" id="{95EBB031-5E4A-4C17-8B4F-78A32A2E5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266825"/>
            <a:ext cx="0" cy="5029200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4453" name="Line 3">
            <a:extLst>
              <a:ext uri="{FF2B5EF4-FFF2-40B4-BE49-F238E27FC236}">
                <a16:creationId xmlns:a16="http://schemas.microsoft.com/office/drawing/2014/main" id="{B9A7F294-9C24-438F-98D1-8ED554CC7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705225"/>
            <a:ext cx="9144000" cy="0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4454" name="Freeform 4">
            <a:extLst>
              <a:ext uri="{FF2B5EF4-FFF2-40B4-BE49-F238E27FC236}">
                <a16:creationId xmlns:a16="http://schemas.microsoft.com/office/drawing/2014/main" id="{7493AAB8-32F1-4ACB-A2F3-23864C70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1" y="1952626"/>
            <a:ext cx="3884613" cy="3808413"/>
          </a:xfrm>
          <a:custGeom>
            <a:avLst/>
            <a:gdLst>
              <a:gd name="T0" fmla="*/ 2147483646 w 10796"/>
              <a:gd name="T1" fmla="*/ 2147483646 h 10584"/>
              <a:gd name="T2" fmla="*/ 2147483646 w 10796"/>
              <a:gd name="T3" fmla="*/ 2147483646 h 10584"/>
              <a:gd name="T4" fmla="*/ 2147483646 w 10796"/>
              <a:gd name="T5" fmla="*/ 2147483646 h 10584"/>
              <a:gd name="T6" fmla="*/ 2147483646 w 10796"/>
              <a:gd name="T7" fmla="*/ 2147483646 h 10584"/>
              <a:gd name="T8" fmla="*/ 2147483646 w 10796"/>
              <a:gd name="T9" fmla="*/ 2147483646 h 10584"/>
              <a:gd name="T10" fmla="*/ 2147483646 w 10796"/>
              <a:gd name="T11" fmla="*/ 2147483646 h 10584"/>
              <a:gd name="T12" fmla="*/ 2147483646 w 10796"/>
              <a:gd name="T13" fmla="*/ 2147483646 h 10584"/>
              <a:gd name="T14" fmla="*/ 2147483646 w 10796"/>
              <a:gd name="T15" fmla="*/ 2147483646 h 10584"/>
              <a:gd name="T16" fmla="*/ 2147483646 w 10796"/>
              <a:gd name="T17" fmla="*/ 2147483646 h 10584"/>
              <a:gd name="T18" fmla="*/ 2147483646 w 10796"/>
              <a:gd name="T19" fmla="*/ 2147483646 h 10584"/>
              <a:gd name="T20" fmla="*/ 2147483646 w 10796"/>
              <a:gd name="T21" fmla="*/ 2147483646 h 10584"/>
              <a:gd name="T22" fmla="*/ 2147483646 w 10796"/>
              <a:gd name="T23" fmla="*/ 2147483646 h 10584"/>
              <a:gd name="T24" fmla="*/ 2147483646 w 10796"/>
              <a:gd name="T25" fmla="*/ 2147483646 h 10584"/>
              <a:gd name="T26" fmla="*/ 2147483646 w 10796"/>
              <a:gd name="T27" fmla="*/ 2147483646 h 10584"/>
              <a:gd name="T28" fmla="*/ 2147483646 w 10796"/>
              <a:gd name="T29" fmla="*/ 2147483646 h 10584"/>
              <a:gd name="T30" fmla="*/ 2147483646 w 10796"/>
              <a:gd name="T31" fmla="*/ 2147483646 h 10584"/>
              <a:gd name="T32" fmla="*/ 2147483646 w 10796"/>
              <a:gd name="T33" fmla="*/ 2147483646 h 10584"/>
              <a:gd name="T34" fmla="*/ 2147483646 w 10796"/>
              <a:gd name="T35" fmla="*/ 2147483646 h 10584"/>
              <a:gd name="T36" fmla="*/ 2147483646 w 10796"/>
              <a:gd name="T37" fmla="*/ 2147483646 h 10584"/>
              <a:gd name="T38" fmla="*/ 2147483646 w 10796"/>
              <a:gd name="T39" fmla="*/ 2147483646 h 10584"/>
              <a:gd name="T40" fmla="*/ 2147483646 w 10796"/>
              <a:gd name="T41" fmla="*/ 2147483646 h 10584"/>
              <a:gd name="T42" fmla="*/ 2147483646 w 10796"/>
              <a:gd name="T43" fmla="*/ 2147483646 h 10584"/>
              <a:gd name="T44" fmla="*/ 2147483646 w 10796"/>
              <a:gd name="T45" fmla="*/ 2147483646 h 10584"/>
              <a:gd name="T46" fmla="*/ 2147483646 w 10796"/>
              <a:gd name="T47" fmla="*/ 2147483646 h 10584"/>
              <a:gd name="T48" fmla="*/ 2147483646 w 10796"/>
              <a:gd name="T49" fmla="*/ 2147483646 h 10584"/>
              <a:gd name="T50" fmla="*/ 2147483646 w 10796"/>
              <a:gd name="T51" fmla="*/ 2147483646 h 10584"/>
              <a:gd name="T52" fmla="*/ 2147483646 w 10796"/>
              <a:gd name="T53" fmla="*/ 2147483646 h 10584"/>
              <a:gd name="T54" fmla="*/ 2147483646 w 10796"/>
              <a:gd name="T55" fmla="*/ 2147483646 h 10584"/>
              <a:gd name="T56" fmla="*/ 2147483646 w 10796"/>
              <a:gd name="T57" fmla="*/ 2147483646 h 10584"/>
              <a:gd name="T58" fmla="*/ 2147483646 w 10796"/>
              <a:gd name="T59" fmla="*/ 2147483646 h 10584"/>
              <a:gd name="T60" fmla="*/ 2147483646 w 10796"/>
              <a:gd name="T61" fmla="*/ 2147483646 h 10584"/>
              <a:gd name="T62" fmla="*/ 2147483646 w 10796"/>
              <a:gd name="T63" fmla="*/ 2147483646 h 10584"/>
              <a:gd name="T64" fmla="*/ 2147483646 w 10796"/>
              <a:gd name="T65" fmla="*/ 2147483646 h 10584"/>
              <a:gd name="T66" fmla="*/ 2147483646 w 10796"/>
              <a:gd name="T67" fmla="*/ 2147483646 h 10584"/>
              <a:gd name="T68" fmla="*/ 2147483646 w 10796"/>
              <a:gd name="T69" fmla="*/ 2147483646 h 10584"/>
              <a:gd name="T70" fmla="*/ 2147483646 w 10796"/>
              <a:gd name="T71" fmla="*/ 2147483646 h 10584"/>
              <a:gd name="T72" fmla="*/ 2147483646 w 10796"/>
              <a:gd name="T73" fmla="*/ 2147483646 h 10584"/>
              <a:gd name="T74" fmla="*/ 2147483646 w 10796"/>
              <a:gd name="T75" fmla="*/ 2147483646 h 10584"/>
              <a:gd name="T76" fmla="*/ 2147483646 w 10796"/>
              <a:gd name="T77" fmla="*/ 2147483646 h 10584"/>
              <a:gd name="T78" fmla="*/ 2147483646 w 10796"/>
              <a:gd name="T79" fmla="*/ 2147483646 h 10584"/>
              <a:gd name="T80" fmla="*/ 2147483646 w 10796"/>
              <a:gd name="T81" fmla="*/ 2147483646 h 1058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0796"/>
              <a:gd name="T124" fmla="*/ 0 h 10584"/>
              <a:gd name="T125" fmla="*/ 10796 w 10796"/>
              <a:gd name="T126" fmla="*/ 10584 h 10584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0796" h="10584">
                <a:moveTo>
                  <a:pt x="4681" y="4849"/>
                </a:moveTo>
                <a:cubicBezTo>
                  <a:pt x="4593" y="4796"/>
                  <a:pt x="4506" y="4743"/>
                  <a:pt x="4472" y="4636"/>
                </a:cubicBezTo>
                <a:cubicBezTo>
                  <a:pt x="4436" y="4531"/>
                  <a:pt x="4436" y="4318"/>
                  <a:pt x="4472" y="4212"/>
                </a:cubicBezTo>
                <a:cubicBezTo>
                  <a:pt x="4506" y="4105"/>
                  <a:pt x="4576" y="3999"/>
                  <a:pt x="4681" y="3999"/>
                </a:cubicBezTo>
                <a:cubicBezTo>
                  <a:pt x="4786" y="3999"/>
                  <a:pt x="5030" y="4105"/>
                  <a:pt x="5100" y="4212"/>
                </a:cubicBezTo>
                <a:cubicBezTo>
                  <a:pt x="5170" y="4318"/>
                  <a:pt x="5170" y="4460"/>
                  <a:pt x="5100" y="4636"/>
                </a:cubicBezTo>
                <a:cubicBezTo>
                  <a:pt x="5030" y="4814"/>
                  <a:pt x="4890" y="5168"/>
                  <a:pt x="4681" y="5273"/>
                </a:cubicBezTo>
                <a:cubicBezTo>
                  <a:pt x="4472" y="5380"/>
                  <a:pt x="4017" y="5345"/>
                  <a:pt x="3843" y="5273"/>
                </a:cubicBezTo>
                <a:cubicBezTo>
                  <a:pt x="3667" y="5203"/>
                  <a:pt x="3667" y="5062"/>
                  <a:pt x="3633" y="4849"/>
                </a:cubicBezTo>
                <a:cubicBezTo>
                  <a:pt x="3598" y="4636"/>
                  <a:pt x="3528" y="4247"/>
                  <a:pt x="3633" y="3999"/>
                </a:cubicBezTo>
                <a:cubicBezTo>
                  <a:pt x="3738" y="3751"/>
                  <a:pt x="3947" y="3468"/>
                  <a:pt x="4262" y="3362"/>
                </a:cubicBezTo>
                <a:cubicBezTo>
                  <a:pt x="4576" y="3257"/>
                  <a:pt x="5204" y="3220"/>
                  <a:pt x="5519" y="3362"/>
                </a:cubicBezTo>
                <a:cubicBezTo>
                  <a:pt x="5833" y="3504"/>
                  <a:pt x="6078" y="3858"/>
                  <a:pt x="6148" y="4212"/>
                </a:cubicBezTo>
                <a:cubicBezTo>
                  <a:pt x="6217" y="4566"/>
                  <a:pt x="6113" y="5132"/>
                  <a:pt x="5938" y="5486"/>
                </a:cubicBezTo>
                <a:cubicBezTo>
                  <a:pt x="5764" y="5840"/>
                  <a:pt x="5380" y="6195"/>
                  <a:pt x="5100" y="6336"/>
                </a:cubicBezTo>
                <a:cubicBezTo>
                  <a:pt x="4820" y="6478"/>
                  <a:pt x="4541" y="6371"/>
                  <a:pt x="4262" y="6336"/>
                </a:cubicBezTo>
                <a:cubicBezTo>
                  <a:pt x="3982" y="6300"/>
                  <a:pt x="3738" y="6336"/>
                  <a:pt x="3423" y="6123"/>
                </a:cubicBezTo>
                <a:cubicBezTo>
                  <a:pt x="3109" y="5911"/>
                  <a:pt x="2480" y="5521"/>
                  <a:pt x="2375" y="5062"/>
                </a:cubicBezTo>
                <a:cubicBezTo>
                  <a:pt x="2270" y="4601"/>
                  <a:pt x="2549" y="3823"/>
                  <a:pt x="2794" y="3362"/>
                </a:cubicBezTo>
                <a:cubicBezTo>
                  <a:pt x="3039" y="2902"/>
                  <a:pt x="3354" y="2548"/>
                  <a:pt x="3843" y="2300"/>
                </a:cubicBezTo>
                <a:cubicBezTo>
                  <a:pt x="4331" y="2052"/>
                  <a:pt x="5170" y="1840"/>
                  <a:pt x="5729" y="1876"/>
                </a:cubicBezTo>
                <a:cubicBezTo>
                  <a:pt x="6288" y="1911"/>
                  <a:pt x="6777" y="2159"/>
                  <a:pt x="7196" y="2513"/>
                </a:cubicBezTo>
                <a:cubicBezTo>
                  <a:pt x="7616" y="2867"/>
                  <a:pt x="8035" y="3540"/>
                  <a:pt x="8245" y="3999"/>
                </a:cubicBezTo>
                <a:cubicBezTo>
                  <a:pt x="8453" y="4460"/>
                  <a:pt x="8453" y="4884"/>
                  <a:pt x="8453" y="5273"/>
                </a:cubicBezTo>
                <a:cubicBezTo>
                  <a:pt x="8453" y="5663"/>
                  <a:pt x="8419" y="5982"/>
                  <a:pt x="8245" y="6336"/>
                </a:cubicBezTo>
                <a:cubicBezTo>
                  <a:pt x="8069" y="6690"/>
                  <a:pt x="7720" y="7115"/>
                  <a:pt x="7406" y="7398"/>
                </a:cubicBezTo>
                <a:cubicBezTo>
                  <a:pt x="7091" y="7681"/>
                  <a:pt x="6812" y="7858"/>
                  <a:pt x="6358" y="8035"/>
                </a:cubicBezTo>
                <a:cubicBezTo>
                  <a:pt x="5904" y="8211"/>
                  <a:pt x="5170" y="8389"/>
                  <a:pt x="4681" y="8459"/>
                </a:cubicBezTo>
                <a:cubicBezTo>
                  <a:pt x="4191" y="8531"/>
                  <a:pt x="3947" y="8566"/>
                  <a:pt x="3423" y="8459"/>
                </a:cubicBezTo>
                <a:cubicBezTo>
                  <a:pt x="2899" y="8354"/>
                  <a:pt x="2026" y="8176"/>
                  <a:pt x="1536" y="7822"/>
                </a:cubicBezTo>
                <a:cubicBezTo>
                  <a:pt x="1047" y="7469"/>
                  <a:pt x="733" y="6832"/>
                  <a:pt x="489" y="6336"/>
                </a:cubicBezTo>
                <a:cubicBezTo>
                  <a:pt x="244" y="5840"/>
                  <a:pt x="0" y="5416"/>
                  <a:pt x="70" y="4849"/>
                </a:cubicBezTo>
                <a:cubicBezTo>
                  <a:pt x="139" y="4283"/>
                  <a:pt x="384" y="3646"/>
                  <a:pt x="908" y="2937"/>
                </a:cubicBezTo>
                <a:cubicBezTo>
                  <a:pt x="1431" y="2230"/>
                  <a:pt x="2236" y="1061"/>
                  <a:pt x="3214" y="602"/>
                </a:cubicBezTo>
                <a:cubicBezTo>
                  <a:pt x="4191" y="141"/>
                  <a:pt x="5833" y="0"/>
                  <a:pt x="6777" y="176"/>
                </a:cubicBezTo>
                <a:cubicBezTo>
                  <a:pt x="7720" y="354"/>
                  <a:pt x="8349" y="1203"/>
                  <a:pt x="8873" y="1663"/>
                </a:cubicBezTo>
                <a:cubicBezTo>
                  <a:pt x="9397" y="2124"/>
                  <a:pt x="9606" y="2372"/>
                  <a:pt x="9921" y="2937"/>
                </a:cubicBezTo>
                <a:cubicBezTo>
                  <a:pt x="10235" y="3504"/>
                  <a:pt x="10795" y="4212"/>
                  <a:pt x="10760" y="5062"/>
                </a:cubicBezTo>
                <a:cubicBezTo>
                  <a:pt x="10724" y="5911"/>
                  <a:pt x="10340" y="7221"/>
                  <a:pt x="9711" y="8035"/>
                </a:cubicBezTo>
                <a:cubicBezTo>
                  <a:pt x="9082" y="8849"/>
                  <a:pt x="7825" y="9522"/>
                  <a:pt x="6987" y="9946"/>
                </a:cubicBezTo>
                <a:cubicBezTo>
                  <a:pt x="6148" y="10371"/>
                  <a:pt x="5414" y="10477"/>
                  <a:pt x="4681" y="10583"/>
                </a:cubicBezTo>
              </a:path>
            </a:pathLst>
          </a:custGeom>
          <a:noFill/>
          <a:ln w="57240">
            <a:solidFill>
              <a:srgbClr val="00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4455" name="Text Box 5">
            <a:extLst>
              <a:ext uri="{FF2B5EF4-FFF2-40B4-BE49-F238E27FC236}">
                <a16:creationId xmlns:a16="http://schemas.microsoft.com/office/drawing/2014/main" id="{2E0B88F4-85F9-4852-9B4F-08CDE5F54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2181225"/>
            <a:ext cx="15224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tabLst>
                <a:tab pos="863600" algn="l"/>
                <a:tab pos="1447800" algn="l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tabLst>
                <a:tab pos="863600" algn="l"/>
                <a:tab pos="144780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tabLst>
                <a:tab pos="863600" algn="l"/>
                <a:tab pos="144780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tabLst>
                <a:tab pos="863600" algn="l"/>
                <a:tab pos="14478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tabLst>
                <a:tab pos="863600" algn="l"/>
                <a:tab pos="14478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863600" algn="l"/>
                <a:tab pos="14478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863600" algn="l"/>
                <a:tab pos="14478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863600" algn="l"/>
                <a:tab pos="14478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863600" algn="l"/>
                <a:tab pos="14478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ts val="1150"/>
              </a:spcBef>
              <a:buClrTx/>
              <a:buNone/>
            </a:pPr>
            <a:r>
              <a:rPr kumimoji="0" lang="en-GB" altLang="en-US" sz="2000" b="1">
                <a:solidFill>
                  <a:srgbClr val="0033CC"/>
                </a:solidFill>
                <a:latin typeface="times" panose="02020603050405020304" pitchFamily="18" charset="0"/>
              </a:rPr>
              <a:t>Determine Objectives</a:t>
            </a:r>
          </a:p>
        </p:txBody>
      </p:sp>
      <p:sp>
        <p:nvSpPr>
          <p:cNvPr id="104456" name="Text Box 6">
            <a:extLst>
              <a:ext uri="{FF2B5EF4-FFF2-40B4-BE49-F238E27FC236}">
                <a16:creationId xmlns:a16="http://schemas.microsoft.com/office/drawing/2014/main" id="{5F8093FA-3EFF-4786-96F8-3C615C287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2105025"/>
            <a:ext cx="18272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tabLst>
                <a:tab pos="863600" algn="l"/>
                <a:tab pos="1728788" algn="l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tabLst>
                <a:tab pos="863600" algn="l"/>
                <a:tab pos="1728788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tabLst>
                <a:tab pos="863600" algn="l"/>
                <a:tab pos="1728788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ts val="1150"/>
              </a:spcBef>
              <a:buClrTx/>
              <a:buNone/>
            </a:pPr>
            <a:r>
              <a:rPr kumimoji="0" lang="en-GB" altLang="en-US" sz="2000" b="1">
                <a:solidFill>
                  <a:srgbClr val="0033CC"/>
                </a:solidFill>
                <a:latin typeface="times" panose="02020603050405020304" pitchFamily="18" charset="0"/>
              </a:rPr>
              <a:t>Identify &amp; Resolve Risks</a:t>
            </a:r>
          </a:p>
        </p:txBody>
      </p:sp>
      <p:sp>
        <p:nvSpPr>
          <p:cNvPr id="104457" name="Text Box 7">
            <a:extLst>
              <a:ext uri="{FF2B5EF4-FFF2-40B4-BE49-F238E27FC236}">
                <a16:creationId xmlns:a16="http://schemas.microsoft.com/office/drawing/2014/main" id="{54568CA7-AFB3-4F30-8ABD-D7C45EEC5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4614" y="4314825"/>
            <a:ext cx="21320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tabLst>
                <a:tab pos="863600" algn="l"/>
                <a:tab pos="1728788" algn="l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tabLst>
                <a:tab pos="863600" algn="l"/>
                <a:tab pos="1728788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tabLst>
                <a:tab pos="863600" algn="l"/>
                <a:tab pos="1728788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ts val="1150"/>
              </a:spcBef>
              <a:buClrTx/>
              <a:buNone/>
            </a:pPr>
            <a:r>
              <a:rPr kumimoji="0" lang="en-GB" altLang="en-US" sz="2000" b="1" dirty="0">
                <a:solidFill>
                  <a:srgbClr val="0033CC"/>
                </a:solidFill>
                <a:latin typeface="times" panose="02020603050405020304" pitchFamily="18" charset="0"/>
              </a:rPr>
              <a:t>Develop Next Level of Product</a:t>
            </a:r>
          </a:p>
        </p:txBody>
      </p:sp>
      <p:sp>
        <p:nvSpPr>
          <p:cNvPr id="104458" name="Text Box 8">
            <a:extLst>
              <a:ext uri="{FF2B5EF4-FFF2-40B4-BE49-F238E27FC236}">
                <a16:creationId xmlns:a16="http://schemas.microsoft.com/office/drawing/2014/main" id="{BC7B2B16-59FE-4597-B3BB-C186A407C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4026694"/>
            <a:ext cx="1827213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tabLst>
                <a:tab pos="863600" algn="l"/>
                <a:tab pos="1728788" algn="l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tabLst>
                <a:tab pos="863600" algn="l"/>
                <a:tab pos="1728788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tabLst>
                <a:tab pos="863600" algn="l"/>
                <a:tab pos="1728788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tabLst>
                <a:tab pos="863600" algn="l"/>
                <a:tab pos="1728788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ts val="1150"/>
              </a:spcBef>
              <a:buClrTx/>
              <a:buNone/>
            </a:pPr>
            <a:r>
              <a:rPr kumimoji="0" lang="en-GB" altLang="en-US" sz="2000" b="1" dirty="0">
                <a:solidFill>
                  <a:srgbClr val="0033CC"/>
                </a:solidFill>
                <a:latin typeface="times" panose="02020603050405020304" pitchFamily="18" charset="0"/>
              </a:rPr>
              <a:t>Review and plan for next phase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5">
            <a:extLst>
              <a:ext uri="{FF2B5EF4-FFF2-40B4-BE49-F238E27FC236}">
                <a16:creationId xmlns:a16="http://schemas.microsoft.com/office/drawing/2014/main" id="{462C41F7-E344-47A0-B1B6-ACFA96FA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1ECE4E9-0B8E-49FA-AD04-F61C104221CC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14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6499" name="Rectangle 1">
            <a:extLst>
              <a:ext uri="{FF2B5EF4-FFF2-40B4-BE49-F238E27FC236}">
                <a16:creationId xmlns:a16="http://schemas.microsoft.com/office/drawing/2014/main" id="{597EEFCD-F759-4248-A87D-469657761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848" y="447676"/>
            <a:ext cx="7770813" cy="1141413"/>
          </a:xfrm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800"/>
              </a:spcBef>
            </a:pPr>
            <a:r>
              <a:rPr lang="en-GB" altLang="en-US" sz="3600" dirty="0">
                <a:solidFill>
                  <a:srgbClr val="0033CC"/>
                </a:solidFill>
              </a:rPr>
              <a:t>Objective Setting (First Quadrant)</a:t>
            </a:r>
          </a:p>
        </p:txBody>
      </p:sp>
      <p:sp>
        <p:nvSpPr>
          <p:cNvPr id="106500" name="Rectangle 2">
            <a:extLst>
              <a:ext uri="{FF2B5EF4-FFF2-40B4-BE49-F238E27FC236}">
                <a16:creationId xmlns:a16="http://schemas.microsoft.com/office/drawing/2014/main" id="{857DBC8E-369D-42E3-8BFD-4C56CA8B7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en-GB" altLang="en-US" sz="2800" b="1" dirty="0"/>
              <a:t>Identify objectives  of the phase, </a:t>
            </a:r>
          </a:p>
          <a:p>
            <a:pPr>
              <a:spcBef>
                <a:spcPts val="1000"/>
              </a:spcBef>
            </a:pPr>
            <a:r>
              <a:rPr lang="en-GB" altLang="en-US" sz="2800" b="1" dirty="0"/>
              <a:t>Examine the </a:t>
            </a:r>
            <a:r>
              <a:rPr lang="en-GB" altLang="en-US" sz="2800" b="1" dirty="0">
                <a:solidFill>
                  <a:srgbClr val="0033CC"/>
                </a:solidFill>
              </a:rPr>
              <a:t>risks</a:t>
            </a:r>
            <a:r>
              <a:rPr lang="en-GB" altLang="en-US" sz="2800" b="1" dirty="0"/>
              <a:t> associated with these objectives.</a:t>
            </a:r>
          </a:p>
          <a:p>
            <a:pPr lvl="1">
              <a:spcBef>
                <a:spcPts val="725"/>
              </a:spcBef>
            </a:pPr>
            <a:r>
              <a:rPr lang="en-GB" altLang="en-US" sz="2800" b="1" dirty="0"/>
              <a:t>Risk:</a:t>
            </a:r>
          </a:p>
          <a:p>
            <a:pPr lvl="2">
              <a:spcBef>
                <a:spcPts val="638"/>
              </a:spcBef>
            </a:pPr>
            <a:r>
              <a:rPr lang="en-GB" altLang="en-US" sz="2800" dirty="0">
                <a:solidFill>
                  <a:srgbClr val="000099"/>
                </a:solidFill>
                <a:latin typeface="Lucida Console" panose="020B0609040504020204" pitchFamily="49" charset="0"/>
              </a:rPr>
              <a:t>any adverse circumstance that  might hamper successful completion of a software project</a:t>
            </a:r>
            <a:r>
              <a:rPr lang="en-GB" altLang="en-US" sz="2800" dirty="0">
                <a:solidFill>
                  <a:srgbClr val="000099"/>
                </a:solidFill>
              </a:rPr>
              <a:t>.</a:t>
            </a:r>
          </a:p>
          <a:p>
            <a:pPr>
              <a:spcBef>
                <a:spcPts val="1000"/>
              </a:spcBef>
            </a:pPr>
            <a:r>
              <a:rPr lang="en-GB" altLang="en-US" sz="2800" b="1" dirty="0"/>
              <a:t>Find alternate solutions possible.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5">
            <a:extLst>
              <a:ext uri="{FF2B5EF4-FFF2-40B4-BE49-F238E27FC236}">
                <a16:creationId xmlns:a16="http://schemas.microsoft.com/office/drawing/2014/main" id="{54BC1998-12F7-4935-8E6A-33D46C65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67B38C5-FBC1-4861-BA3C-B0935844F537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15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8547" name="Rectangle 1">
            <a:extLst>
              <a:ext uri="{FF2B5EF4-FFF2-40B4-BE49-F238E27FC236}">
                <a16:creationId xmlns:a16="http://schemas.microsoft.com/office/drawing/2014/main" id="{DB8E795E-F79D-481D-BB28-27DEC7AF3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4876" y="523876"/>
            <a:ext cx="8820150" cy="1141413"/>
          </a:xfrm>
        </p:spPr>
        <p:txBody>
          <a:bodyPr vert="horz" lIns="18000" tIns="46800" rIns="18000" bIns="46800" rtlCol="0" anchor="ctr">
            <a:noAutofit/>
          </a:bodyPr>
          <a:lstStyle/>
          <a:p>
            <a:pPr>
              <a:spcBef>
                <a:spcPts val="538"/>
              </a:spcBef>
            </a:pPr>
            <a:r>
              <a:rPr lang="en-GB" altLang="en-US" sz="4400" dirty="0">
                <a:solidFill>
                  <a:srgbClr val="0033CC"/>
                </a:solidFill>
              </a:rPr>
              <a:t>Risk Assessment and Reduction (Second Quadrant)</a:t>
            </a:r>
          </a:p>
        </p:txBody>
      </p:sp>
      <p:sp>
        <p:nvSpPr>
          <p:cNvPr id="108548" name="Rectangle 2">
            <a:extLst>
              <a:ext uri="{FF2B5EF4-FFF2-40B4-BE49-F238E27FC236}">
                <a16:creationId xmlns:a16="http://schemas.microsoft.com/office/drawing/2014/main" id="{0ACD5BFF-358C-45AE-B735-F15BE34534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6" y="2083308"/>
            <a:ext cx="10058400" cy="4050792"/>
          </a:xfrm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en-GB" altLang="en-US" sz="2800" b="1" dirty="0"/>
              <a:t>For each identified project risk, </a:t>
            </a:r>
          </a:p>
          <a:p>
            <a:pPr lvl="1">
              <a:spcBef>
                <a:spcPts val="725"/>
              </a:spcBef>
            </a:pPr>
            <a:r>
              <a:rPr lang="en-GB" altLang="en-US" sz="2800" dirty="0"/>
              <a:t>a detailed analysis is carried out. </a:t>
            </a:r>
          </a:p>
          <a:p>
            <a:pPr>
              <a:spcBef>
                <a:spcPts val="1000"/>
              </a:spcBef>
            </a:pPr>
            <a:r>
              <a:rPr lang="en-GB" altLang="en-US" sz="2800" b="1" dirty="0"/>
              <a:t>Steps are taken to reduce the risk.</a:t>
            </a:r>
          </a:p>
          <a:p>
            <a:pPr>
              <a:spcBef>
                <a:spcPts val="1000"/>
              </a:spcBef>
            </a:pPr>
            <a:r>
              <a:rPr lang="en-GB" altLang="en-US" sz="2800" b="1" dirty="0"/>
              <a:t>For example, if there is a risk that the requirements are inappropriate:</a:t>
            </a:r>
          </a:p>
          <a:p>
            <a:pPr lvl="1">
              <a:spcBef>
                <a:spcPts val="725"/>
              </a:spcBef>
            </a:pPr>
            <a:r>
              <a:rPr lang="en-GB" altLang="en-US" sz="2800" dirty="0"/>
              <a:t>a prototype system may be developed.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>
            <a:extLst>
              <a:ext uri="{FF2B5EF4-FFF2-40B4-BE49-F238E27FC236}">
                <a16:creationId xmlns:a16="http://schemas.microsoft.com/office/drawing/2014/main" id="{8FAD660A-A5E7-4D08-80BE-9E673A3D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B9F99528-8FDC-40FF-97BD-FD3893F23181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16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0595" name="Rectangle 1">
            <a:extLst>
              <a:ext uri="{FF2B5EF4-FFF2-40B4-BE49-F238E27FC236}">
                <a16:creationId xmlns:a16="http://schemas.microsoft.com/office/drawing/2014/main" id="{25E3A28D-682D-4624-B672-218B08021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848" y="561976"/>
            <a:ext cx="7770813" cy="1141413"/>
          </a:xfrm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Spiral Model </a:t>
            </a:r>
            <a:r>
              <a:rPr lang="en-GB" altLang="en-US" sz="1600" dirty="0">
                <a:solidFill>
                  <a:srgbClr val="0033CC"/>
                </a:solidFill>
              </a:rPr>
              <a:t>(CONT.)</a:t>
            </a: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2294880C-8DB9-4310-BCCB-3A8F073CE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550"/>
              </a:spcBef>
              <a:defRPr/>
            </a:pPr>
            <a:r>
              <a:rPr lang="en-GB" sz="2800" b="1" u="sng" dirty="0"/>
              <a:t>Development and Validation</a:t>
            </a:r>
            <a:r>
              <a:rPr lang="en-GB" sz="2800" b="1" dirty="0"/>
              <a:t> (</a:t>
            </a:r>
            <a:r>
              <a:rPr lang="en-GB" sz="28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Third quadrant</a:t>
            </a:r>
            <a:r>
              <a:rPr lang="en-GB" sz="2800" b="1" dirty="0"/>
              <a:t>):</a:t>
            </a:r>
          </a:p>
          <a:p>
            <a:pPr lvl="1">
              <a:spcBef>
                <a:spcPts val="463"/>
              </a:spcBef>
              <a:defRPr/>
            </a:pPr>
            <a:r>
              <a:rPr lang="en-GB" sz="2400" dirty="0"/>
              <a:t> develop and validate the next level of  the product. </a:t>
            </a:r>
          </a:p>
          <a:p>
            <a:pPr marL="274320" lvl="1" indent="0">
              <a:spcBef>
                <a:spcPts val="463"/>
              </a:spcBef>
              <a:buNone/>
              <a:defRPr/>
            </a:pPr>
            <a:endParaRPr lang="en-GB" sz="2400" dirty="0"/>
          </a:p>
          <a:p>
            <a:pPr>
              <a:spcBef>
                <a:spcPts val="550"/>
              </a:spcBef>
              <a:defRPr/>
            </a:pPr>
            <a:r>
              <a:rPr lang="en-GB" sz="2800" b="1" u="sng" dirty="0"/>
              <a:t>Review and Planning</a:t>
            </a:r>
            <a:r>
              <a:rPr lang="en-GB" sz="2800" b="1" dirty="0"/>
              <a:t> (</a:t>
            </a:r>
            <a:r>
              <a:rPr lang="en-GB" sz="28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Fourth quadrant</a:t>
            </a:r>
            <a:r>
              <a:rPr lang="en-GB" sz="2800" b="1" dirty="0"/>
              <a:t>): </a:t>
            </a:r>
          </a:p>
          <a:p>
            <a:pPr lvl="1">
              <a:spcBef>
                <a:spcPts val="463"/>
              </a:spcBef>
              <a:defRPr/>
            </a:pPr>
            <a:r>
              <a:rPr lang="en-GB" sz="2400" dirty="0"/>
              <a:t>review the  results  achieved so far with the customer and plan the next iteration around the spiral.  </a:t>
            </a:r>
          </a:p>
          <a:p>
            <a:pPr marL="274320" lvl="1" indent="0">
              <a:spcBef>
                <a:spcPts val="463"/>
              </a:spcBef>
              <a:buNone/>
              <a:defRPr/>
            </a:pPr>
            <a:endParaRPr lang="en-GB" sz="2400" dirty="0"/>
          </a:p>
          <a:p>
            <a:pPr>
              <a:spcBef>
                <a:spcPts val="550"/>
              </a:spcBef>
              <a:defRPr/>
            </a:pPr>
            <a:r>
              <a:rPr lang="en-GB" sz="2800" b="1" dirty="0"/>
              <a:t>With each iteration around the spiral:</a:t>
            </a:r>
          </a:p>
          <a:p>
            <a:pPr lvl="1">
              <a:spcBef>
                <a:spcPts val="463"/>
              </a:spcBef>
              <a:defRPr/>
            </a:pPr>
            <a:r>
              <a:rPr lang="en-GB" sz="2400" dirty="0"/>
              <a:t>progressively more complete version of the software gets built.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5">
            <a:extLst>
              <a:ext uri="{FF2B5EF4-FFF2-40B4-BE49-F238E27FC236}">
                <a16:creationId xmlns:a16="http://schemas.microsoft.com/office/drawing/2014/main" id="{321E3899-1C7C-4930-9567-98A4DACD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1A1401B-5E6F-4443-A666-B6394F9F342F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17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2643" name="Rectangle 1">
            <a:extLst>
              <a:ext uri="{FF2B5EF4-FFF2-40B4-BE49-F238E27FC236}">
                <a16:creationId xmlns:a16="http://schemas.microsoft.com/office/drawing/2014/main" id="{D012A8E0-00E3-4E56-99D6-FDFBCE0E6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8426" y="496093"/>
            <a:ext cx="7770813" cy="1141413"/>
          </a:xfrm>
        </p:spPr>
        <p:txBody>
          <a:bodyPr vert="horz" lIns="18000" tIns="46800" rIns="18000" bIns="46800" rtlCol="0" anchor="ctr"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Spiral Model as a meta model</a:t>
            </a:r>
          </a:p>
        </p:txBody>
      </p:sp>
      <p:sp>
        <p:nvSpPr>
          <p:cNvPr id="112644" name="Rectangle 2">
            <a:extLst>
              <a:ext uri="{FF2B5EF4-FFF2-40B4-BE49-F238E27FC236}">
                <a16:creationId xmlns:a16="http://schemas.microsoft.com/office/drawing/2014/main" id="{CD7F0D82-94BE-4687-9AAB-1320C40A6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8426" y="1820863"/>
            <a:ext cx="9613899" cy="4541044"/>
          </a:xfrm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638"/>
              </a:spcBef>
            </a:pPr>
            <a:r>
              <a:rPr lang="en-GB" altLang="en-US" dirty="0"/>
              <a:t> </a:t>
            </a:r>
            <a:r>
              <a:rPr lang="en-GB" altLang="en-US" sz="2800" b="1" dirty="0"/>
              <a:t>Subsumes all discussed models:</a:t>
            </a:r>
          </a:p>
          <a:p>
            <a:pPr lvl="1">
              <a:spcBef>
                <a:spcPts val="463"/>
              </a:spcBef>
            </a:pPr>
            <a:r>
              <a:rPr lang="en-GB" altLang="en-US" sz="2800" dirty="0"/>
              <a:t>a single loop spiral  represents waterfall model.</a:t>
            </a:r>
          </a:p>
          <a:p>
            <a:pPr lvl="1">
              <a:spcBef>
                <a:spcPts val="463"/>
              </a:spcBef>
            </a:pPr>
            <a:r>
              <a:rPr lang="en-GB" altLang="en-US" sz="2800" dirty="0"/>
              <a:t>uses an evolutionary approach  -- </a:t>
            </a:r>
          </a:p>
          <a:p>
            <a:pPr lvl="2">
              <a:spcBef>
                <a:spcPts val="413"/>
              </a:spcBef>
            </a:pPr>
            <a:r>
              <a:rPr lang="en-GB" altLang="en-US" sz="2800" dirty="0"/>
              <a:t>iterations through the spiral are evolutionary levels. </a:t>
            </a:r>
          </a:p>
          <a:p>
            <a:pPr lvl="1">
              <a:spcBef>
                <a:spcPts val="463"/>
              </a:spcBef>
            </a:pPr>
            <a:r>
              <a:rPr lang="en-GB" altLang="en-US" sz="2800" dirty="0"/>
              <a:t>enables understanding and  reacting to risks during each  iteration along the spiral.  </a:t>
            </a:r>
          </a:p>
          <a:p>
            <a:pPr lvl="1">
              <a:spcBef>
                <a:spcPts val="463"/>
              </a:spcBef>
            </a:pPr>
            <a:r>
              <a:rPr lang="en-GB" altLang="en-US" sz="2800" dirty="0"/>
              <a:t>uses:</a:t>
            </a:r>
          </a:p>
          <a:p>
            <a:pPr lvl="2">
              <a:spcBef>
                <a:spcPts val="413"/>
              </a:spcBef>
            </a:pPr>
            <a:r>
              <a:rPr lang="en-GB" altLang="en-US" sz="2800" dirty="0"/>
              <a:t>prototyping as a risk reduction mechanism</a:t>
            </a:r>
          </a:p>
          <a:p>
            <a:pPr lvl="2">
              <a:spcBef>
                <a:spcPts val="413"/>
              </a:spcBef>
            </a:pPr>
            <a:r>
              <a:rPr lang="en-GB" altLang="en-US" sz="2800" dirty="0"/>
              <a:t>retains the step-wise approach of the waterfall model.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5">
            <a:extLst>
              <a:ext uri="{FF2B5EF4-FFF2-40B4-BE49-F238E27FC236}">
                <a16:creationId xmlns:a16="http://schemas.microsoft.com/office/drawing/2014/main" id="{DDFC21E0-953B-42F6-A7D9-FA82049D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AD31A50-765A-4D90-B800-4B89833230CE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18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4691" name="Rectangle 1">
            <a:extLst>
              <a:ext uri="{FF2B5EF4-FFF2-40B4-BE49-F238E27FC236}">
                <a16:creationId xmlns:a16="http://schemas.microsoft.com/office/drawing/2014/main" id="{5ECAD981-6A9D-4D4C-BF6E-35C0657E4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1751" y="485776"/>
            <a:ext cx="8756649" cy="1141413"/>
          </a:xfrm>
        </p:spPr>
        <p:txBody>
          <a:bodyPr vert="horz" lIns="18000" tIns="46800" rIns="18000" bIns="46800" rtlCol="0" anchor="ctr">
            <a:noAutofit/>
          </a:bodyPr>
          <a:lstStyle/>
          <a:p>
            <a:pPr>
              <a:spcBef>
                <a:spcPts val="725"/>
              </a:spcBef>
            </a:pPr>
            <a:r>
              <a:rPr lang="en-GB" altLang="en-US" sz="4000" dirty="0">
                <a:solidFill>
                  <a:srgbClr val="0033CC"/>
                </a:solidFill>
              </a:rPr>
              <a:t>Comparison of Different Life Cycle Models</a:t>
            </a:r>
          </a:p>
        </p:txBody>
      </p:sp>
      <p:sp>
        <p:nvSpPr>
          <p:cNvPr id="114692" name="Rectangle 2">
            <a:extLst>
              <a:ext uri="{FF2B5EF4-FFF2-40B4-BE49-F238E27FC236}">
                <a16:creationId xmlns:a16="http://schemas.microsoft.com/office/drawing/2014/main" id="{44277C10-EA90-4FD5-BFC5-22AC38205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01751" y="1733550"/>
            <a:ext cx="9261474" cy="4179888"/>
          </a:xfrm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1000"/>
              </a:spcBef>
              <a:defRPr/>
            </a:pPr>
            <a:r>
              <a:rPr lang="en-GB" altLang="en-US" sz="2800" b="1" dirty="0"/>
              <a:t>Iterative waterfall model</a:t>
            </a:r>
          </a:p>
          <a:p>
            <a:pPr lvl="1">
              <a:spcBef>
                <a:spcPts val="725"/>
              </a:spcBef>
              <a:defRPr/>
            </a:pPr>
            <a:r>
              <a:rPr lang="en-GB" altLang="en-US" sz="2800" dirty="0"/>
              <a:t>most widely used model. </a:t>
            </a:r>
          </a:p>
          <a:p>
            <a:pPr lvl="1">
              <a:spcBef>
                <a:spcPts val="725"/>
              </a:spcBef>
              <a:defRPr/>
            </a:pPr>
            <a:r>
              <a:rPr lang="en-GB" altLang="en-US" sz="2800" dirty="0"/>
              <a:t>But, suitable only for well-understood problems</a:t>
            </a:r>
            <a:r>
              <a:rPr lang="en-GB" altLang="en-US" sz="2800" b="1" dirty="0"/>
              <a:t>. </a:t>
            </a:r>
          </a:p>
          <a:p>
            <a:pPr>
              <a:spcBef>
                <a:spcPts val="1000"/>
              </a:spcBef>
              <a:defRPr/>
            </a:pPr>
            <a:r>
              <a:rPr lang="en-GB" altLang="en-US" sz="2800" b="1" dirty="0"/>
              <a:t>Prototype model is suitable for projects not well understood:</a:t>
            </a:r>
          </a:p>
          <a:p>
            <a:pPr lvl="1">
              <a:spcBef>
                <a:spcPts val="725"/>
              </a:spcBef>
              <a:defRPr/>
            </a:pPr>
            <a:r>
              <a:rPr lang="en-GB" altLang="en-US" sz="2800" dirty="0"/>
              <a:t>user requirements</a:t>
            </a:r>
          </a:p>
          <a:p>
            <a:pPr lvl="1" indent="0">
              <a:spcBef>
                <a:spcPts val="725"/>
              </a:spcBef>
              <a:buNone/>
              <a:defRPr/>
            </a:pPr>
            <a:endParaRPr lang="en-GB" alt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5">
            <a:extLst>
              <a:ext uri="{FF2B5EF4-FFF2-40B4-BE49-F238E27FC236}">
                <a16:creationId xmlns:a16="http://schemas.microsoft.com/office/drawing/2014/main" id="{3A818B2C-B598-4CAF-87D8-E7938CFC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603EF45-6D79-41FD-A00F-99708A95F64C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19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6739" name="Rectangle 1">
            <a:extLst>
              <a:ext uri="{FF2B5EF4-FFF2-40B4-BE49-F238E27FC236}">
                <a16:creationId xmlns:a16="http://schemas.microsoft.com/office/drawing/2014/main" id="{A1DCD873-731A-4A32-9C8E-A79AD43CA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848" y="514351"/>
            <a:ext cx="8417052" cy="1141413"/>
          </a:xfrm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725"/>
              </a:spcBef>
            </a:pPr>
            <a:r>
              <a:rPr lang="en-GB" altLang="en-US" sz="4000" dirty="0">
                <a:solidFill>
                  <a:srgbClr val="0033CC"/>
                </a:solidFill>
              </a:rPr>
              <a:t>Comparison of Different Life Cycle Models </a:t>
            </a:r>
            <a:r>
              <a:rPr lang="en-GB" altLang="en-US" sz="1200" dirty="0">
                <a:solidFill>
                  <a:srgbClr val="0033CC"/>
                </a:solidFill>
              </a:rPr>
              <a:t>(CONT.)</a:t>
            </a:r>
          </a:p>
        </p:txBody>
      </p:sp>
      <p:sp>
        <p:nvSpPr>
          <p:cNvPr id="116740" name="Rectangle 2">
            <a:extLst>
              <a:ext uri="{FF2B5EF4-FFF2-40B4-BE49-F238E27FC236}">
                <a16:creationId xmlns:a16="http://schemas.microsoft.com/office/drawing/2014/main" id="{894CA671-60AA-42A9-878E-52DC84FAE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18000" tIns="46800" rIns="18000" bIns="46800" rtlCol="0">
            <a:normAutofit/>
          </a:bodyPr>
          <a:lstStyle/>
          <a:p>
            <a:pPr>
              <a:spcBef>
                <a:spcPct val="0"/>
              </a:spcBef>
            </a:pPr>
            <a:r>
              <a:rPr lang="en-GB" altLang="en-US" sz="2800" b="1" dirty="0"/>
              <a:t>Evolutionary model is suitable for  large problems:</a:t>
            </a:r>
          </a:p>
          <a:p>
            <a:pPr lvl="1">
              <a:spcBef>
                <a:spcPct val="0"/>
              </a:spcBef>
            </a:pPr>
            <a:r>
              <a:rPr lang="en-GB" altLang="en-US" sz="2800" dirty="0"/>
              <a:t>can be decomposed into a set of modules that can be incrementally implemented,   </a:t>
            </a:r>
          </a:p>
          <a:p>
            <a:pPr lvl="1">
              <a:spcBef>
                <a:spcPct val="0"/>
              </a:spcBef>
            </a:pPr>
            <a:r>
              <a:rPr lang="en-GB" altLang="en-US" sz="2800" dirty="0"/>
              <a:t>incremental delivery of the system is acceptable  to the customer.  </a:t>
            </a:r>
          </a:p>
          <a:p>
            <a:pPr>
              <a:spcBef>
                <a:spcPct val="0"/>
              </a:spcBef>
            </a:pPr>
            <a:r>
              <a:rPr lang="en-GB" altLang="en-US" sz="2800" b="1" dirty="0"/>
              <a:t>The spiral model: </a:t>
            </a:r>
          </a:p>
          <a:p>
            <a:pPr lvl="1">
              <a:spcBef>
                <a:spcPct val="0"/>
              </a:spcBef>
            </a:pPr>
            <a:r>
              <a:rPr lang="en-GB" altLang="en-US" sz="2800" dirty="0"/>
              <a:t>suitable for development of technically challenging software products  that are subject to several kinds of risks.</a:t>
            </a:r>
            <a:r>
              <a:rPr lang="en-GB" altLang="en-US" sz="2800" b="1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1">
            <a:extLst>
              <a:ext uri="{FF2B5EF4-FFF2-40B4-BE49-F238E27FC236}">
                <a16:creationId xmlns:a16="http://schemas.microsoft.com/office/drawing/2014/main" id="{B572E854-15EC-46C8-BF79-DD0CAF046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2701" y="800101"/>
            <a:ext cx="7770813" cy="1141413"/>
          </a:xfrm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GB" altLang="en-US" b="1" dirty="0">
                <a:solidFill>
                  <a:srgbClr val="0033CC"/>
                </a:solidFill>
              </a:rPr>
              <a:t>Evolutionary Model</a:t>
            </a:r>
          </a:p>
        </p:txBody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45245039-6AC5-42E3-84F6-2118DFBC88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14476" y="2009775"/>
            <a:ext cx="7770813" cy="4935538"/>
          </a:xfrm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638"/>
              </a:spcBef>
            </a:pPr>
            <a:r>
              <a:rPr lang="en-GB" altLang="en-US" sz="2800" b="1" dirty="0"/>
              <a:t>Evolutionary model:</a:t>
            </a:r>
          </a:p>
          <a:p>
            <a:pPr lvl="1">
              <a:spcBef>
                <a:spcPts val="550"/>
              </a:spcBef>
            </a:pPr>
            <a:r>
              <a:rPr lang="en-GB" altLang="en-US" sz="2400" b="1" dirty="0"/>
              <a:t>The system is broken down into several modules which can be incrementally implemented and delivered.</a:t>
            </a:r>
          </a:p>
          <a:p>
            <a:pPr>
              <a:spcBef>
                <a:spcPts val="638"/>
              </a:spcBef>
            </a:pPr>
            <a:r>
              <a:rPr lang="en-GB" altLang="en-US" sz="2800" b="1" dirty="0"/>
              <a:t>First develop the core modules of the system. </a:t>
            </a:r>
          </a:p>
          <a:p>
            <a:pPr>
              <a:spcBef>
                <a:spcPts val="638"/>
              </a:spcBef>
            </a:pPr>
            <a:r>
              <a:rPr lang="en-GB" altLang="en-US" sz="2800" b="1" dirty="0"/>
              <a:t>The initial product skeleton is refined into increasing levels of capability:</a:t>
            </a:r>
          </a:p>
          <a:p>
            <a:pPr lvl="1">
              <a:spcBef>
                <a:spcPts val="550"/>
              </a:spcBef>
            </a:pPr>
            <a:r>
              <a:rPr lang="en-GB" altLang="en-US" sz="2400" b="1" dirty="0"/>
              <a:t>by adding new functionalities in successive versions.</a:t>
            </a:r>
          </a:p>
        </p:txBody>
      </p:sp>
      <p:sp>
        <p:nvSpPr>
          <p:cNvPr id="86018" name="Slide Number Placeholder 5">
            <a:extLst>
              <a:ext uri="{FF2B5EF4-FFF2-40B4-BE49-F238E27FC236}">
                <a16:creationId xmlns:a16="http://schemas.microsoft.com/office/drawing/2014/main" id="{2ECA3208-B3EE-4554-976A-8BB81D4C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5484E9B2-B677-4A6A-9006-456B949E0E7B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1">
            <a:extLst>
              <a:ext uri="{FF2B5EF4-FFF2-40B4-BE49-F238E27FC236}">
                <a16:creationId xmlns:a16="http://schemas.microsoft.com/office/drawing/2014/main" id="{3F6F2884-1F66-4472-BD88-C0A1440A5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1150" y="685801"/>
            <a:ext cx="7770813" cy="1141413"/>
          </a:xfrm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Evolutionary Model </a:t>
            </a:r>
            <a:r>
              <a:rPr lang="en-GB" altLang="en-US" sz="1600" dirty="0">
                <a:solidFill>
                  <a:srgbClr val="0033CC"/>
                </a:solidFill>
              </a:rPr>
              <a:t>(CONT.)</a:t>
            </a:r>
          </a:p>
        </p:txBody>
      </p:sp>
      <p:sp>
        <p:nvSpPr>
          <p:cNvPr id="88068" name="Rectangle 2">
            <a:extLst>
              <a:ext uri="{FF2B5EF4-FFF2-40B4-BE49-F238E27FC236}">
                <a16:creationId xmlns:a16="http://schemas.microsoft.com/office/drawing/2014/main" id="{FD68758F-459B-4423-92A7-4A1ACC68B4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81151" y="1973509"/>
            <a:ext cx="7770813" cy="4668838"/>
          </a:xfrm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825"/>
              </a:spcBef>
            </a:pPr>
            <a:r>
              <a:rPr lang="en-GB" altLang="en-US" sz="3600" b="1" dirty="0">
                <a:solidFill>
                  <a:srgbClr val="000099"/>
                </a:solidFill>
              </a:rPr>
              <a:t>Successive version of the product:</a:t>
            </a:r>
          </a:p>
          <a:p>
            <a:pPr lvl="1">
              <a:spcBef>
                <a:spcPts val="725"/>
              </a:spcBef>
            </a:pPr>
            <a:r>
              <a:rPr lang="en-GB" altLang="en-US" sz="3200" b="1" dirty="0">
                <a:solidFill>
                  <a:srgbClr val="000099"/>
                </a:solidFill>
              </a:rPr>
              <a:t>functioning systems capable of performing some useful work. </a:t>
            </a:r>
          </a:p>
          <a:p>
            <a:pPr lvl="1">
              <a:spcBef>
                <a:spcPts val="725"/>
              </a:spcBef>
            </a:pPr>
            <a:r>
              <a:rPr lang="en-GB" altLang="en-US" sz="3200" b="1" dirty="0"/>
              <a:t>A new release may include new functionality:</a:t>
            </a:r>
          </a:p>
          <a:p>
            <a:pPr lvl="2">
              <a:spcBef>
                <a:spcPts val="638"/>
              </a:spcBef>
            </a:pPr>
            <a:r>
              <a:rPr lang="en-GB" altLang="en-US" sz="2800" b="1" dirty="0"/>
              <a:t>also existing functionality in the current release might have been enhanced.</a:t>
            </a:r>
          </a:p>
        </p:txBody>
      </p:sp>
      <p:sp>
        <p:nvSpPr>
          <p:cNvPr id="88066" name="Slide Number Placeholder 5">
            <a:extLst>
              <a:ext uri="{FF2B5EF4-FFF2-40B4-BE49-F238E27FC236}">
                <a16:creationId xmlns:a16="http://schemas.microsoft.com/office/drawing/2014/main" id="{AA4E8BB7-7A9A-4DC3-B0F7-227EF924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7227158-3450-49AB-92DC-E74BF9D15B97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3">
            <a:extLst>
              <a:ext uri="{FF2B5EF4-FFF2-40B4-BE49-F238E27FC236}">
                <a16:creationId xmlns:a16="http://schemas.microsoft.com/office/drawing/2014/main" id="{59336136-4BD1-4C39-88A9-17B99528F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8426" y="707232"/>
            <a:ext cx="7770813" cy="1141413"/>
          </a:xfrm>
        </p:spPr>
        <p:txBody>
          <a:bodyPr vert="horz" lIns="18000" tIns="46800" rIns="18000" bIns="46800" rtlCol="0"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Evolutionary Model </a:t>
            </a:r>
            <a:r>
              <a:rPr lang="en-GB" altLang="en-US" sz="1600" dirty="0">
                <a:solidFill>
                  <a:srgbClr val="0033CC"/>
                </a:solidFill>
              </a:rPr>
              <a:t>(CONT.)</a:t>
            </a:r>
          </a:p>
        </p:txBody>
      </p:sp>
      <p:sp>
        <p:nvSpPr>
          <p:cNvPr id="90114" name="Slide Number Placeholder 4">
            <a:extLst>
              <a:ext uri="{FF2B5EF4-FFF2-40B4-BE49-F238E27FC236}">
                <a16:creationId xmlns:a16="http://schemas.microsoft.com/office/drawing/2014/main" id="{B060688B-1BCE-4B02-8C4F-E46F03B2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CB73C67-1DB2-45D9-A7F2-2C888F7B114D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0115" name="Oval 1">
            <a:extLst>
              <a:ext uri="{FF2B5EF4-FFF2-40B4-BE49-F238E27FC236}">
                <a16:creationId xmlns:a16="http://schemas.microsoft.com/office/drawing/2014/main" id="{815DE9A6-9938-4926-96D2-5E80F46F1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757" y="2085182"/>
            <a:ext cx="2924174" cy="2924174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Arial Black" panose="020B0A04020102020204" pitchFamily="34" charset="0"/>
            </a:endParaRPr>
          </a:p>
        </p:txBody>
      </p:sp>
      <p:sp>
        <p:nvSpPr>
          <p:cNvPr id="90116" name="Oval 2">
            <a:extLst>
              <a:ext uri="{FF2B5EF4-FFF2-40B4-BE49-F238E27FC236}">
                <a16:creationId xmlns:a16="http://schemas.microsoft.com/office/drawing/2014/main" id="{C395E074-8F02-41CD-91A0-5B3CAEE08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911" y="2574174"/>
            <a:ext cx="2087866" cy="1948481"/>
          </a:xfrm>
          <a:prstGeom prst="ellipse">
            <a:avLst/>
          </a:prstGeom>
          <a:solidFill>
            <a:srgbClr val="F1F7E9"/>
          </a:solidFill>
          <a:ln w="9525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Arial Black" panose="020B0A04020102020204" pitchFamily="34" charset="0"/>
            </a:endParaRPr>
          </a:p>
        </p:txBody>
      </p:sp>
      <p:sp>
        <p:nvSpPr>
          <p:cNvPr id="90118" name="Oval 4">
            <a:extLst>
              <a:ext uri="{FF2B5EF4-FFF2-40B4-BE49-F238E27FC236}">
                <a16:creationId xmlns:a16="http://schemas.microsoft.com/office/drawing/2014/main" id="{53F2EF0E-42F7-4756-9FF5-360C2C70E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3131716"/>
            <a:ext cx="972789" cy="833404"/>
          </a:xfrm>
          <a:prstGeom prst="ellipse">
            <a:avLst/>
          </a:prstGeom>
          <a:solidFill>
            <a:srgbClr val="000099"/>
          </a:solidFill>
          <a:ln w="9525">
            <a:solidFill>
              <a:srgbClr val="0033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725"/>
              </a:spcBef>
              <a:buClrTx/>
              <a:buNone/>
            </a:pPr>
            <a:r>
              <a:rPr kumimoji="0" lang="en-GB" altLang="en-US" b="1">
                <a:solidFill>
                  <a:srgbClr val="FFFFFF"/>
                </a:solidFill>
                <a:latin typeface="times" panose="02020603050405020304" pitchFamily="18" charset="0"/>
              </a:rPr>
              <a:t>A</a:t>
            </a:r>
          </a:p>
        </p:txBody>
      </p:sp>
      <p:sp>
        <p:nvSpPr>
          <p:cNvPr id="90120" name="Oval 6">
            <a:extLst>
              <a:ext uri="{FF2B5EF4-FFF2-40B4-BE49-F238E27FC236}">
                <a16:creationId xmlns:a16="http://schemas.microsoft.com/office/drawing/2014/main" id="{23A4BB6E-9173-4CEE-8939-FFA051EFC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538" y="2574177"/>
            <a:ext cx="2087866" cy="1948481"/>
          </a:xfrm>
          <a:prstGeom prst="ellips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Arial Black" panose="020B0A04020102020204" pitchFamily="34" charset="0"/>
            </a:endParaRPr>
          </a:p>
        </p:txBody>
      </p:sp>
      <p:sp>
        <p:nvSpPr>
          <p:cNvPr id="90121" name="Line 7">
            <a:extLst>
              <a:ext uri="{FF2B5EF4-FFF2-40B4-BE49-F238E27FC236}">
                <a16:creationId xmlns:a16="http://schemas.microsoft.com/office/drawing/2014/main" id="{00979EDC-50E8-42A1-9212-7E716A5C69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5751" y="3548415"/>
            <a:ext cx="1812000" cy="2"/>
          </a:xfrm>
          <a:prstGeom prst="line">
            <a:avLst/>
          </a:prstGeom>
          <a:noFill/>
          <a:ln w="38160">
            <a:solidFill>
              <a:srgbClr val="0033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0122" name="Line 8">
            <a:extLst>
              <a:ext uri="{FF2B5EF4-FFF2-40B4-BE49-F238E27FC236}">
                <a16:creationId xmlns:a16="http://schemas.microsoft.com/office/drawing/2014/main" id="{7AE10744-D2CF-4A16-8CFF-0A1A82664E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32123" y="3517647"/>
            <a:ext cx="1812000" cy="2"/>
          </a:xfrm>
          <a:prstGeom prst="line">
            <a:avLst/>
          </a:prstGeom>
          <a:noFill/>
          <a:ln w="38160">
            <a:solidFill>
              <a:srgbClr val="0033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0123" name="Text Box 9">
            <a:extLst>
              <a:ext uri="{FF2B5EF4-FFF2-40B4-BE49-F238E27FC236}">
                <a16:creationId xmlns:a16="http://schemas.microsoft.com/office/drawing/2014/main" id="{845C14C6-A1FB-4A5E-840C-12FDC37AF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234" y="4105952"/>
            <a:ext cx="694020" cy="83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ts val="1375"/>
              </a:spcBef>
              <a:buClrTx/>
              <a:buNone/>
            </a:pPr>
            <a:r>
              <a:rPr kumimoji="0" lang="en-GB" altLang="en-US" sz="2400" b="1" dirty="0">
                <a:solidFill>
                  <a:srgbClr val="800000"/>
                </a:solidFill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90124" name="Text Box 10">
            <a:extLst>
              <a:ext uri="{FF2B5EF4-FFF2-40B4-BE49-F238E27FC236}">
                <a16:creationId xmlns:a16="http://schemas.microsoft.com/office/drawing/2014/main" id="{148AFA85-225D-4F04-8AA1-6B4DE3064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4833" y="4606870"/>
            <a:ext cx="694020" cy="94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ts val="1600"/>
              </a:spcBef>
              <a:buClrTx/>
              <a:buNone/>
            </a:pPr>
            <a:r>
              <a:rPr kumimoji="0" lang="en-GB" altLang="en-US" sz="2800" b="1" dirty="0">
                <a:latin typeface="times" panose="02020603050405020304" pitchFamily="18" charset="0"/>
              </a:rPr>
              <a:t>C</a:t>
            </a:r>
          </a:p>
        </p:txBody>
      </p:sp>
      <p:sp>
        <p:nvSpPr>
          <p:cNvPr id="90125" name="Oval 11">
            <a:extLst>
              <a:ext uri="{FF2B5EF4-FFF2-40B4-BE49-F238E27FC236}">
                <a16:creationId xmlns:a16="http://schemas.microsoft.com/office/drawing/2014/main" id="{E53049E8-3EE6-47E5-86D5-B0609D784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6222" y="3153614"/>
            <a:ext cx="972789" cy="833404"/>
          </a:xfrm>
          <a:prstGeom prst="ellipse">
            <a:avLst/>
          </a:prstGeom>
          <a:solidFill>
            <a:srgbClr val="000099"/>
          </a:solidFill>
          <a:ln w="9525">
            <a:solidFill>
              <a:srgbClr val="0033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725"/>
              </a:spcBef>
              <a:buClrTx/>
              <a:buNone/>
            </a:pPr>
            <a:r>
              <a:rPr kumimoji="0" lang="en-GB" altLang="en-US" b="1">
                <a:solidFill>
                  <a:srgbClr val="FFFFFF"/>
                </a:solidFill>
                <a:latin typeface="times" panose="02020603050405020304" pitchFamily="18" charset="0"/>
              </a:rPr>
              <a:t>A</a:t>
            </a:r>
          </a:p>
        </p:txBody>
      </p:sp>
      <p:sp>
        <p:nvSpPr>
          <p:cNvPr id="90126" name="Oval 12">
            <a:extLst>
              <a:ext uri="{FF2B5EF4-FFF2-40B4-BE49-F238E27FC236}">
                <a16:creationId xmlns:a16="http://schemas.microsoft.com/office/drawing/2014/main" id="{BBEAC791-298D-460D-9DF8-45DEAB9F6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450" y="3131716"/>
            <a:ext cx="972789" cy="833404"/>
          </a:xfrm>
          <a:prstGeom prst="ellipse">
            <a:avLst/>
          </a:prstGeom>
          <a:solidFill>
            <a:srgbClr val="000099"/>
          </a:solidFill>
          <a:ln w="9525">
            <a:solidFill>
              <a:srgbClr val="003300"/>
            </a:solidFill>
            <a:round/>
            <a:headEnd/>
            <a:tailEnd/>
          </a:ln>
        </p:spPr>
        <p:txBody>
          <a:bodyPr lIns="18000" tIns="46800" rIns="18000" bIns="46800" anchor="ctr" anchorCtr="1"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725"/>
              </a:spcBef>
              <a:buClrTx/>
              <a:buNone/>
            </a:pPr>
            <a:r>
              <a:rPr kumimoji="0" lang="en-GB" altLang="en-US" b="1">
                <a:solidFill>
                  <a:srgbClr val="FFFFFF"/>
                </a:solidFill>
                <a:latin typeface="times" panose="02020603050405020304" pitchFamily="18" charset="0"/>
              </a:rPr>
              <a:t>A</a:t>
            </a:r>
          </a:p>
        </p:txBody>
      </p:sp>
      <p:sp>
        <p:nvSpPr>
          <p:cNvPr id="90127" name="Text Box 13">
            <a:extLst>
              <a:ext uri="{FF2B5EF4-FFF2-40B4-BE49-F238E27FC236}">
                <a16:creationId xmlns:a16="http://schemas.microsoft.com/office/drawing/2014/main" id="{43E33217-CBEC-49DC-94E0-81604CB88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2954" y="4009831"/>
            <a:ext cx="694020" cy="83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ts val="1375"/>
              </a:spcBef>
              <a:buClrTx/>
              <a:buNone/>
            </a:pPr>
            <a:r>
              <a:rPr kumimoji="0" lang="en-GB" altLang="en-US" sz="2400" b="1" dirty="0">
                <a:solidFill>
                  <a:srgbClr val="800000"/>
                </a:solidFill>
                <a:latin typeface="times" panose="02020603050405020304" pitchFamily="18" charset="0"/>
              </a:rPr>
              <a:t>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4E6FDB-A413-48D5-BFB5-B0672B74256F}"/>
              </a:ext>
            </a:extLst>
          </p:cNvPr>
          <p:cNvSpPr/>
          <p:nvPr/>
        </p:nvSpPr>
        <p:spPr>
          <a:xfrm>
            <a:off x="2790823" y="1164813"/>
            <a:ext cx="179070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8C10A5-48AC-4CF0-AEE9-796FE424C9B3}"/>
              </a:ext>
            </a:extLst>
          </p:cNvPr>
          <p:cNvSpPr/>
          <p:nvPr/>
        </p:nvSpPr>
        <p:spPr>
          <a:xfrm>
            <a:off x="5229223" y="1650588"/>
            <a:ext cx="109537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37F926-0813-40FC-A64D-BF403899B6A4}"/>
              </a:ext>
            </a:extLst>
          </p:cNvPr>
          <p:cNvSpPr/>
          <p:nvPr/>
        </p:nvSpPr>
        <p:spPr>
          <a:xfrm>
            <a:off x="6838950" y="1913597"/>
            <a:ext cx="109537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3967A4-39C9-4B22-9B66-69778DC8C5D0}"/>
              </a:ext>
            </a:extLst>
          </p:cNvPr>
          <p:cNvSpPr/>
          <p:nvPr/>
        </p:nvSpPr>
        <p:spPr>
          <a:xfrm>
            <a:off x="8448677" y="2170772"/>
            <a:ext cx="109537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933E64-9FA0-45B5-987D-1C3B4F721DB6}"/>
              </a:ext>
            </a:extLst>
          </p:cNvPr>
          <p:cNvSpPr/>
          <p:nvPr/>
        </p:nvSpPr>
        <p:spPr>
          <a:xfrm>
            <a:off x="10010779" y="2427947"/>
            <a:ext cx="109537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95BA1C-CD70-4823-92F3-2D5739E066F5}"/>
              </a:ext>
            </a:extLst>
          </p:cNvPr>
          <p:cNvSpPr txBox="1"/>
          <p:nvPr/>
        </p:nvSpPr>
        <p:spPr>
          <a:xfrm>
            <a:off x="3014661" y="1223344"/>
            <a:ext cx="134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Version 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A392A-C339-472D-8C3B-B3D11E38CB09}"/>
              </a:ext>
            </a:extLst>
          </p:cNvPr>
          <p:cNvSpPr txBox="1"/>
          <p:nvPr/>
        </p:nvSpPr>
        <p:spPr>
          <a:xfrm>
            <a:off x="5276848" y="1728931"/>
            <a:ext cx="100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0DF7EF-4F15-41BE-B6FE-23DF02B8F3BF}"/>
              </a:ext>
            </a:extLst>
          </p:cNvPr>
          <p:cNvSpPr txBox="1"/>
          <p:nvPr/>
        </p:nvSpPr>
        <p:spPr>
          <a:xfrm>
            <a:off x="6934201" y="1986106"/>
            <a:ext cx="100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9C1AE8-2D14-4D49-AC02-731C14EA1851}"/>
              </a:ext>
            </a:extLst>
          </p:cNvPr>
          <p:cNvSpPr txBox="1"/>
          <p:nvPr/>
        </p:nvSpPr>
        <p:spPr>
          <a:xfrm>
            <a:off x="8639178" y="2243281"/>
            <a:ext cx="100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417F5A-FB04-4473-BBA8-271153BBF034}"/>
              </a:ext>
            </a:extLst>
          </p:cNvPr>
          <p:cNvSpPr txBox="1"/>
          <p:nvPr/>
        </p:nvSpPr>
        <p:spPr>
          <a:xfrm>
            <a:off x="10058404" y="2500456"/>
            <a:ext cx="100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Deploy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9346B77-91D1-435B-98B2-15A5C9A06E51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4581523" y="1436276"/>
            <a:ext cx="695325" cy="47732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32F6573-E12C-42BF-8325-158E354334AF}"/>
              </a:ext>
            </a:extLst>
          </p:cNvPr>
          <p:cNvCxnSpPr>
            <a:cxnSpLocks/>
          </p:cNvCxnSpPr>
          <p:nvPr/>
        </p:nvCxnSpPr>
        <p:spPr>
          <a:xfrm>
            <a:off x="6348410" y="1843231"/>
            <a:ext cx="466727" cy="285750"/>
          </a:xfrm>
          <a:prstGeom prst="bentConnector3">
            <a:avLst>
              <a:gd name="adj1" fmla="val 459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C47E821-E564-4032-A1DF-ACEA4460A923}"/>
              </a:ext>
            </a:extLst>
          </p:cNvPr>
          <p:cNvCxnSpPr>
            <a:cxnSpLocks/>
          </p:cNvCxnSpPr>
          <p:nvPr/>
        </p:nvCxnSpPr>
        <p:spPr>
          <a:xfrm>
            <a:off x="7958138" y="2212563"/>
            <a:ext cx="466727" cy="285750"/>
          </a:xfrm>
          <a:prstGeom prst="bentConnector3">
            <a:avLst>
              <a:gd name="adj1" fmla="val 459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B246F34-C001-4CF0-9DCA-5D3CB9BB9F8A}"/>
              </a:ext>
            </a:extLst>
          </p:cNvPr>
          <p:cNvCxnSpPr>
            <a:cxnSpLocks/>
          </p:cNvCxnSpPr>
          <p:nvPr/>
        </p:nvCxnSpPr>
        <p:spPr>
          <a:xfrm>
            <a:off x="9544051" y="2469738"/>
            <a:ext cx="466727" cy="285750"/>
          </a:xfrm>
          <a:prstGeom prst="bentConnector3">
            <a:avLst>
              <a:gd name="adj1" fmla="val 459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AB3084-8CE9-4A62-8229-B4766E78F286}"/>
              </a:ext>
            </a:extLst>
          </p:cNvPr>
          <p:cNvCxnSpPr>
            <a:stCxn id="13" idx="3"/>
          </p:cNvCxnSpPr>
          <p:nvPr/>
        </p:nvCxnSpPr>
        <p:spPr>
          <a:xfrm flipV="1">
            <a:off x="11058527" y="2685122"/>
            <a:ext cx="555494" cy="169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A53B2C8-81FF-4D54-BE14-881FC94488D9}"/>
              </a:ext>
            </a:extLst>
          </p:cNvPr>
          <p:cNvSpPr/>
          <p:nvPr/>
        </p:nvSpPr>
        <p:spPr>
          <a:xfrm>
            <a:off x="2843212" y="2462870"/>
            <a:ext cx="179070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2F17B5-59BD-4636-92D5-9CF58535B012}"/>
              </a:ext>
            </a:extLst>
          </p:cNvPr>
          <p:cNvSpPr/>
          <p:nvPr/>
        </p:nvSpPr>
        <p:spPr>
          <a:xfrm>
            <a:off x="5281612" y="2948645"/>
            <a:ext cx="109537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494E4E-8851-4744-9748-276E18FF7C59}"/>
              </a:ext>
            </a:extLst>
          </p:cNvPr>
          <p:cNvSpPr/>
          <p:nvPr/>
        </p:nvSpPr>
        <p:spPr>
          <a:xfrm>
            <a:off x="6891339" y="3211654"/>
            <a:ext cx="109537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1C44CC-E3DC-4C51-B28F-A7D03DF125C2}"/>
              </a:ext>
            </a:extLst>
          </p:cNvPr>
          <p:cNvSpPr/>
          <p:nvPr/>
        </p:nvSpPr>
        <p:spPr>
          <a:xfrm>
            <a:off x="8501066" y="3468829"/>
            <a:ext cx="109537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ACDD70-57F5-4DC6-98DF-13EE4A459D4C}"/>
              </a:ext>
            </a:extLst>
          </p:cNvPr>
          <p:cNvSpPr/>
          <p:nvPr/>
        </p:nvSpPr>
        <p:spPr>
          <a:xfrm>
            <a:off x="10063168" y="3726004"/>
            <a:ext cx="109537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18BF67-BA9D-4DB0-BBC3-D35FD349B627}"/>
              </a:ext>
            </a:extLst>
          </p:cNvPr>
          <p:cNvSpPr txBox="1"/>
          <p:nvPr/>
        </p:nvSpPr>
        <p:spPr>
          <a:xfrm>
            <a:off x="3014661" y="2530092"/>
            <a:ext cx="151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Version n-1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96A3EA-6190-4A01-BE0A-14007C107B07}"/>
              </a:ext>
            </a:extLst>
          </p:cNvPr>
          <p:cNvSpPr txBox="1"/>
          <p:nvPr/>
        </p:nvSpPr>
        <p:spPr>
          <a:xfrm>
            <a:off x="5329237" y="3026988"/>
            <a:ext cx="100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2BEB95-442A-4C3E-A489-68B1A5228D7A}"/>
              </a:ext>
            </a:extLst>
          </p:cNvPr>
          <p:cNvSpPr txBox="1"/>
          <p:nvPr/>
        </p:nvSpPr>
        <p:spPr>
          <a:xfrm>
            <a:off x="6986590" y="3284163"/>
            <a:ext cx="100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C56654-565C-456A-88E0-B4DED4EE61F8}"/>
              </a:ext>
            </a:extLst>
          </p:cNvPr>
          <p:cNvSpPr txBox="1"/>
          <p:nvPr/>
        </p:nvSpPr>
        <p:spPr>
          <a:xfrm>
            <a:off x="8691567" y="3541338"/>
            <a:ext cx="100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2C45BF-8C2A-41EF-9255-1BFF3976BD6F}"/>
              </a:ext>
            </a:extLst>
          </p:cNvPr>
          <p:cNvSpPr txBox="1"/>
          <p:nvPr/>
        </p:nvSpPr>
        <p:spPr>
          <a:xfrm>
            <a:off x="10110793" y="3798513"/>
            <a:ext cx="100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Deploy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FC99154-CC86-4920-B96C-3A0720A41DC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4633912" y="2734333"/>
            <a:ext cx="695325" cy="47732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1350C4A-80B8-4F1B-9956-3A4CD8C39C75}"/>
              </a:ext>
            </a:extLst>
          </p:cNvPr>
          <p:cNvCxnSpPr>
            <a:cxnSpLocks/>
          </p:cNvCxnSpPr>
          <p:nvPr/>
        </p:nvCxnSpPr>
        <p:spPr>
          <a:xfrm>
            <a:off x="6400799" y="3141288"/>
            <a:ext cx="466727" cy="285750"/>
          </a:xfrm>
          <a:prstGeom prst="bentConnector3">
            <a:avLst>
              <a:gd name="adj1" fmla="val 459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1DC3528-B003-43F5-A746-E08269E3FA2B}"/>
              </a:ext>
            </a:extLst>
          </p:cNvPr>
          <p:cNvCxnSpPr>
            <a:cxnSpLocks/>
          </p:cNvCxnSpPr>
          <p:nvPr/>
        </p:nvCxnSpPr>
        <p:spPr>
          <a:xfrm>
            <a:off x="8010527" y="3510620"/>
            <a:ext cx="466727" cy="285750"/>
          </a:xfrm>
          <a:prstGeom prst="bentConnector3">
            <a:avLst>
              <a:gd name="adj1" fmla="val 459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BC8CBFA-469D-4053-999C-BCE4210DBDF2}"/>
              </a:ext>
            </a:extLst>
          </p:cNvPr>
          <p:cNvCxnSpPr>
            <a:cxnSpLocks/>
          </p:cNvCxnSpPr>
          <p:nvPr/>
        </p:nvCxnSpPr>
        <p:spPr>
          <a:xfrm>
            <a:off x="9596440" y="3767795"/>
            <a:ext cx="466727" cy="285750"/>
          </a:xfrm>
          <a:prstGeom prst="bentConnector3">
            <a:avLst>
              <a:gd name="adj1" fmla="val 459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34E437-D221-4280-A0E0-90B2606468D6}"/>
              </a:ext>
            </a:extLst>
          </p:cNvPr>
          <p:cNvCxnSpPr>
            <a:stCxn id="36" idx="3"/>
          </p:cNvCxnSpPr>
          <p:nvPr/>
        </p:nvCxnSpPr>
        <p:spPr>
          <a:xfrm flipV="1">
            <a:off x="11110916" y="3983179"/>
            <a:ext cx="555494" cy="169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9549FF4-963D-419C-A0BE-5DB4770D67D9}"/>
              </a:ext>
            </a:extLst>
          </p:cNvPr>
          <p:cNvSpPr/>
          <p:nvPr/>
        </p:nvSpPr>
        <p:spPr>
          <a:xfrm>
            <a:off x="2790823" y="4254581"/>
            <a:ext cx="179070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380932-D7D9-4ED7-8259-721DC76E69EC}"/>
              </a:ext>
            </a:extLst>
          </p:cNvPr>
          <p:cNvSpPr/>
          <p:nvPr/>
        </p:nvSpPr>
        <p:spPr>
          <a:xfrm>
            <a:off x="5229223" y="4740356"/>
            <a:ext cx="109537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73F959-D2BF-4BEF-B008-CDFD95D4E20B}"/>
              </a:ext>
            </a:extLst>
          </p:cNvPr>
          <p:cNvSpPr/>
          <p:nvPr/>
        </p:nvSpPr>
        <p:spPr>
          <a:xfrm>
            <a:off x="6838950" y="5003365"/>
            <a:ext cx="109537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2D728D-D436-4F70-A9C1-051366E1524F}"/>
              </a:ext>
            </a:extLst>
          </p:cNvPr>
          <p:cNvSpPr/>
          <p:nvPr/>
        </p:nvSpPr>
        <p:spPr>
          <a:xfrm>
            <a:off x="8448677" y="5260540"/>
            <a:ext cx="109537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9A6BDE-4DC5-4D7E-8363-B6C43F076494}"/>
              </a:ext>
            </a:extLst>
          </p:cNvPr>
          <p:cNvSpPr/>
          <p:nvPr/>
        </p:nvSpPr>
        <p:spPr>
          <a:xfrm>
            <a:off x="10010779" y="5517715"/>
            <a:ext cx="109537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8F7731-88BD-4F62-B203-3B2D0B3C72CD}"/>
              </a:ext>
            </a:extLst>
          </p:cNvPr>
          <p:cNvSpPr txBox="1"/>
          <p:nvPr/>
        </p:nvSpPr>
        <p:spPr>
          <a:xfrm>
            <a:off x="3014661" y="4313112"/>
            <a:ext cx="134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Version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3E4F83-0324-42E7-B485-6E35FE8020B4}"/>
              </a:ext>
            </a:extLst>
          </p:cNvPr>
          <p:cNvSpPr txBox="1"/>
          <p:nvPr/>
        </p:nvSpPr>
        <p:spPr>
          <a:xfrm>
            <a:off x="5276848" y="4818699"/>
            <a:ext cx="100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B51DB9-2133-496B-99F2-4DE1B6A0F98C}"/>
              </a:ext>
            </a:extLst>
          </p:cNvPr>
          <p:cNvSpPr txBox="1"/>
          <p:nvPr/>
        </p:nvSpPr>
        <p:spPr>
          <a:xfrm>
            <a:off x="6934201" y="5075874"/>
            <a:ext cx="100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9668EF-BFAA-4783-BA53-6092CB0CD64B}"/>
              </a:ext>
            </a:extLst>
          </p:cNvPr>
          <p:cNvSpPr txBox="1"/>
          <p:nvPr/>
        </p:nvSpPr>
        <p:spPr>
          <a:xfrm>
            <a:off x="8639178" y="5333049"/>
            <a:ext cx="100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72F756-43DE-41E2-9BC8-4F8E08BF690C}"/>
              </a:ext>
            </a:extLst>
          </p:cNvPr>
          <p:cNvSpPr txBox="1"/>
          <p:nvPr/>
        </p:nvSpPr>
        <p:spPr>
          <a:xfrm>
            <a:off x="10058404" y="5590224"/>
            <a:ext cx="100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Deploy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F122E0C-2BCB-423D-8272-4C08E27A723E}"/>
              </a:ext>
            </a:extLst>
          </p:cNvPr>
          <p:cNvCxnSpPr>
            <a:cxnSpLocks/>
            <a:stCxn id="42" idx="3"/>
            <a:endCxn id="48" idx="1"/>
          </p:cNvCxnSpPr>
          <p:nvPr/>
        </p:nvCxnSpPr>
        <p:spPr>
          <a:xfrm>
            <a:off x="4581523" y="4526044"/>
            <a:ext cx="695325" cy="47732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792A57A-0B19-434B-8BCB-AD02D36E8349}"/>
              </a:ext>
            </a:extLst>
          </p:cNvPr>
          <p:cNvCxnSpPr>
            <a:cxnSpLocks/>
          </p:cNvCxnSpPr>
          <p:nvPr/>
        </p:nvCxnSpPr>
        <p:spPr>
          <a:xfrm>
            <a:off x="6348410" y="4932999"/>
            <a:ext cx="466727" cy="285750"/>
          </a:xfrm>
          <a:prstGeom prst="bentConnector3">
            <a:avLst>
              <a:gd name="adj1" fmla="val 459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9597173-B2C9-4375-ABD0-04DE8B7998B3}"/>
              </a:ext>
            </a:extLst>
          </p:cNvPr>
          <p:cNvCxnSpPr>
            <a:cxnSpLocks/>
          </p:cNvCxnSpPr>
          <p:nvPr/>
        </p:nvCxnSpPr>
        <p:spPr>
          <a:xfrm>
            <a:off x="7958138" y="5302331"/>
            <a:ext cx="466727" cy="285750"/>
          </a:xfrm>
          <a:prstGeom prst="bentConnector3">
            <a:avLst>
              <a:gd name="adj1" fmla="val 459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75BCC9F-443C-4B97-BA3D-8419AF19F979}"/>
              </a:ext>
            </a:extLst>
          </p:cNvPr>
          <p:cNvCxnSpPr>
            <a:cxnSpLocks/>
          </p:cNvCxnSpPr>
          <p:nvPr/>
        </p:nvCxnSpPr>
        <p:spPr>
          <a:xfrm>
            <a:off x="9544051" y="5559506"/>
            <a:ext cx="466727" cy="285750"/>
          </a:xfrm>
          <a:prstGeom prst="bentConnector3">
            <a:avLst>
              <a:gd name="adj1" fmla="val 459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011CDC7-D7A2-404D-960E-D597C0F96924}"/>
              </a:ext>
            </a:extLst>
          </p:cNvPr>
          <p:cNvCxnSpPr>
            <a:cxnSpLocks/>
          </p:cNvCxnSpPr>
          <p:nvPr/>
        </p:nvCxnSpPr>
        <p:spPr>
          <a:xfrm>
            <a:off x="11039478" y="5774890"/>
            <a:ext cx="6031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0815527-5D45-4F34-87DD-0F97EABAFB30}"/>
              </a:ext>
            </a:extLst>
          </p:cNvPr>
          <p:cNvCxnSpPr>
            <a:cxnSpLocks/>
          </p:cNvCxnSpPr>
          <p:nvPr/>
        </p:nvCxnSpPr>
        <p:spPr>
          <a:xfrm flipV="1">
            <a:off x="11633071" y="5075874"/>
            <a:ext cx="0" cy="6990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289BD8D3-86AB-428E-B2F0-BB0A6CE87661}"/>
              </a:ext>
            </a:extLst>
          </p:cNvPr>
          <p:cNvSpPr/>
          <p:nvPr/>
        </p:nvSpPr>
        <p:spPr>
          <a:xfrm>
            <a:off x="2790823" y="3251551"/>
            <a:ext cx="179070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5648C5-F5F4-47FB-A2DE-08C5D62F29DB}"/>
              </a:ext>
            </a:extLst>
          </p:cNvPr>
          <p:cNvSpPr txBox="1"/>
          <p:nvPr/>
        </p:nvSpPr>
        <p:spPr>
          <a:xfrm>
            <a:off x="3014661" y="3310082"/>
            <a:ext cx="134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Version 2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A00B498-4BB1-428D-AD83-22DAE42E51E7}"/>
              </a:ext>
            </a:extLst>
          </p:cNvPr>
          <p:cNvCxnSpPr>
            <a:cxnSpLocks/>
          </p:cNvCxnSpPr>
          <p:nvPr/>
        </p:nvCxnSpPr>
        <p:spPr>
          <a:xfrm flipH="1" flipV="1">
            <a:off x="4581522" y="3649804"/>
            <a:ext cx="7051549" cy="1445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0D5FA02-2AC8-453F-948C-AD044FAA9A26}"/>
              </a:ext>
            </a:extLst>
          </p:cNvPr>
          <p:cNvCxnSpPr>
            <a:cxnSpLocks/>
          </p:cNvCxnSpPr>
          <p:nvPr/>
        </p:nvCxnSpPr>
        <p:spPr>
          <a:xfrm flipV="1">
            <a:off x="11666410" y="3597355"/>
            <a:ext cx="0" cy="3773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9074AD9-AC8E-4DEE-B668-A6160728DD8F}"/>
              </a:ext>
            </a:extLst>
          </p:cNvPr>
          <p:cNvCxnSpPr>
            <a:cxnSpLocks/>
          </p:cNvCxnSpPr>
          <p:nvPr/>
        </p:nvCxnSpPr>
        <p:spPr>
          <a:xfrm>
            <a:off x="3924300" y="2025754"/>
            <a:ext cx="7742110" cy="157160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AAFD96E-4524-4F7F-8E10-DFA66575D0D8}"/>
              </a:ext>
            </a:extLst>
          </p:cNvPr>
          <p:cNvCxnSpPr>
            <a:cxnSpLocks/>
          </p:cNvCxnSpPr>
          <p:nvPr/>
        </p:nvCxnSpPr>
        <p:spPr>
          <a:xfrm flipV="1">
            <a:off x="3943350" y="1758032"/>
            <a:ext cx="0" cy="284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56E57095-D09A-496A-9E3D-631F0115DB62}"/>
              </a:ext>
            </a:extLst>
          </p:cNvPr>
          <p:cNvSpPr/>
          <p:nvPr/>
        </p:nvSpPr>
        <p:spPr>
          <a:xfrm>
            <a:off x="85723" y="2668729"/>
            <a:ext cx="1790700" cy="727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3503DD4-6935-49D7-AE04-39BFB01E0B92}"/>
              </a:ext>
            </a:extLst>
          </p:cNvPr>
          <p:cNvSpPr txBox="1"/>
          <p:nvPr/>
        </p:nvSpPr>
        <p:spPr>
          <a:xfrm>
            <a:off x="138113" y="2700067"/>
            <a:ext cx="168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Requirement Specification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66200FA-F16A-4AC5-99A5-F7372F000DF6}"/>
              </a:ext>
            </a:extLst>
          </p:cNvPr>
          <p:cNvCxnSpPr/>
          <p:nvPr/>
        </p:nvCxnSpPr>
        <p:spPr>
          <a:xfrm flipV="1">
            <a:off x="2019300" y="1592676"/>
            <a:ext cx="609600" cy="127711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86C4366-F4D5-4A04-BEC2-916B58478443}"/>
              </a:ext>
            </a:extLst>
          </p:cNvPr>
          <p:cNvCxnSpPr/>
          <p:nvPr/>
        </p:nvCxnSpPr>
        <p:spPr>
          <a:xfrm>
            <a:off x="1971674" y="3096592"/>
            <a:ext cx="676274" cy="142945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286918B-99CD-4042-8B50-38F56B2B768B}"/>
              </a:ext>
            </a:extLst>
          </p:cNvPr>
          <p:cNvCxnSpPr/>
          <p:nvPr/>
        </p:nvCxnSpPr>
        <p:spPr>
          <a:xfrm flipV="1">
            <a:off x="2066924" y="2755488"/>
            <a:ext cx="625608" cy="19895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B9FF01F-519C-4FDA-AD05-0C7C86BD267E}"/>
              </a:ext>
            </a:extLst>
          </p:cNvPr>
          <p:cNvCxnSpPr/>
          <p:nvPr/>
        </p:nvCxnSpPr>
        <p:spPr>
          <a:xfrm>
            <a:off x="2100261" y="3096592"/>
            <a:ext cx="576263" cy="41402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01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1">
            <a:extLst>
              <a:ext uri="{FF2B5EF4-FFF2-40B4-BE49-F238E27FC236}">
                <a16:creationId xmlns:a16="http://schemas.microsoft.com/office/drawing/2014/main" id="{35226760-D59C-41EC-BDDB-6DC1F0C11F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026" y="618455"/>
            <a:ext cx="7770813" cy="1273175"/>
          </a:xfrm>
        </p:spPr>
        <p:txBody>
          <a:bodyPr vert="horz" lIns="18000" tIns="46800" rIns="18000" bIns="46800" rtlCol="0" anchor="ctr"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Advantages of Evolutionary Model</a:t>
            </a:r>
          </a:p>
        </p:txBody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6A114A0B-65A1-44AF-9AC1-C49C2583CD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6026" y="2221992"/>
            <a:ext cx="10058400" cy="4050792"/>
          </a:xfrm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ct val="0"/>
              </a:spcBef>
            </a:pPr>
            <a:r>
              <a:rPr lang="en-GB" altLang="en-US" sz="2800" b="1" dirty="0"/>
              <a:t>Users get a chance to experiment with a partially developed system: </a:t>
            </a:r>
          </a:p>
          <a:p>
            <a:pPr lvl="1">
              <a:spcBef>
                <a:spcPct val="0"/>
              </a:spcBef>
            </a:pPr>
            <a:r>
              <a:rPr lang="en-GB" altLang="en-US" sz="2400" dirty="0"/>
              <a:t>much before the full working version is released,</a:t>
            </a:r>
          </a:p>
          <a:p>
            <a:pPr>
              <a:spcBef>
                <a:spcPct val="0"/>
              </a:spcBef>
            </a:pPr>
            <a:r>
              <a:rPr lang="en-GB" altLang="en-US" sz="2800" b="1" dirty="0"/>
              <a:t>Helps finding  exact user requirements:</a:t>
            </a:r>
          </a:p>
          <a:p>
            <a:pPr lvl="1">
              <a:spcBef>
                <a:spcPct val="0"/>
              </a:spcBef>
            </a:pPr>
            <a:r>
              <a:rPr lang="en-GB" altLang="en-US" sz="2400" dirty="0"/>
              <a:t>much before  fully working system is developed.</a:t>
            </a:r>
          </a:p>
          <a:p>
            <a:pPr>
              <a:spcBef>
                <a:spcPct val="0"/>
              </a:spcBef>
            </a:pPr>
            <a:r>
              <a:rPr lang="en-GB" altLang="en-US" sz="2800" b="1" dirty="0"/>
              <a:t>Core modules get tested thoroughly:</a:t>
            </a:r>
          </a:p>
          <a:p>
            <a:pPr lvl="1">
              <a:spcBef>
                <a:spcPct val="0"/>
              </a:spcBef>
            </a:pPr>
            <a:r>
              <a:rPr lang="en-GB" altLang="en-US" sz="2400" dirty="0"/>
              <a:t>reduces chances of  errors in final product.</a:t>
            </a:r>
          </a:p>
        </p:txBody>
      </p:sp>
      <p:sp>
        <p:nvSpPr>
          <p:cNvPr id="92162" name="Slide Number Placeholder 5">
            <a:extLst>
              <a:ext uri="{FF2B5EF4-FFF2-40B4-BE49-F238E27FC236}">
                <a16:creationId xmlns:a16="http://schemas.microsoft.com/office/drawing/2014/main" id="{EF530008-46BE-4934-A740-336E0A0A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05CD3BD6-516D-425C-B7E3-831CBA819BEC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6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1">
            <a:extLst>
              <a:ext uri="{FF2B5EF4-FFF2-40B4-BE49-F238E27FC236}">
                <a16:creationId xmlns:a16="http://schemas.microsoft.com/office/drawing/2014/main" id="{E14F0E5B-1576-456A-B2F9-99A5B8D1F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2726" y="495301"/>
            <a:ext cx="7770813" cy="1273175"/>
          </a:xfrm>
        </p:spPr>
        <p:txBody>
          <a:bodyPr vert="horz" lIns="18000" tIns="46800" rIns="18000" bIns="46800" rtlCol="0" anchor="ctr"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Disadvantages of Evolutionary Model</a:t>
            </a:r>
          </a:p>
        </p:txBody>
      </p:sp>
      <p:sp>
        <p:nvSpPr>
          <p:cNvPr id="94212" name="Rectangle 2">
            <a:extLst>
              <a:ext uri="{FF2B5EF4-FFF2-40B4-BE49-F238E27FC236}">
                <a16:creationId xmlns:a16="http://schemas.microsoft.com/office/drawing/2014/main" id="{DB5D3625-FC99-4F9C-886F-7BBF6FB17D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82726" y="2001838"/>
            <a:ext cx="9587102" cy="4113212"/>
          </a:xfrm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200"/>
              </a:spcBef>
            </a:pPr>
            <a:r>
              <a:rPr lang="en-GB" altLang="en-US" sz="3600" b="1" dirty="0"/>
              <a:t>Often, difficult to subdivide problems into functional units: </a:t>
            </a:r>
          </a:p>
          <a:p>
            <a:pPr lvl="1">
              <a:spcBef>
                <a:spcPts val="175"/>
              </a:spcBef>
            </a:pPr>
            <a:r>
              <a:rPr lang="en-GB" altLang="en-US" sz="3200" b="1" dirty="0"/>
              <a:t>which can be incrementally implemented and delivered. </a:t>
            </a:r>
          </a:p>
          <a:p>
            <a:pPr lvl="1">
              <a:spcBef>
                <a:spcPts val="175"/>
              </a:spcBef>
            </a:pPr>
            <a:r>
              <a:rPr lang="en-GB" altLang="en-US" sz="3200" b="1" dirty="0">
                <a:solidFill>
                  <a:srgbClr val="0033CC"/>
                </a:solidFill>
              </a:rPr>
              <a:t>evolutionary model is useful  for very large problems</a:t>
            </a:r>
            <a:r>
              <a:rPr lang="en-GB" altLang="en-US" sz="3200" b="1" dirty="0"/>
              <a:t>, </a:t>
            </a:r>
          </a:p>
          <a:p>
            <a:pPr lvl="2">
              <a:spcBef>
                <a:spcPts val="150"/>
              </a:spcBef>
            </a:pPr>
            <a:r>
              <a:rPr lang="en-GB" altLang="en-US" sz="2800" b="1" dirty="0"/>
              <a:t>where it is easier to find modules for incremental implementation. </a:t>
            </a:r>
          </a:p>
        </p:txBody>
      </p:sp>
      <p:sp>
        <p:nvSpPr>
          <p:cNvPr id="94210" name="Slide Number Placeholder 5">
            <a:extLst>
              <a:ext uri="{FF2B5EF4-FFF2-40B4-BE49-F238E27FC236}">
                <a16:creationId xmlns:a16="http://schemas.microsoft.com/office/drawing/2014/main" id="{A1CA9785-53E3-4180-926C-32DDA787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162D5A8-6D92-443B-8CF7-EEB6DBFD21A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7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1">
            <a:extLst>
              <a:ext uri="{FF2B5EF4-FFF2-40B4-BE49-F238E27FC236}">
                <a16:creationId xmlns:a16="http://schemas.microsoft.com/office/drawing/2014/main" id="{C60D1CBE-133F-44D5-920B-4E7B74956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3527" y="666750"/>
            <a:ext cx="7770812" cy="1149350"/>
          </a:xfrm>
        </p:spPr>
        <p:txBody>
          <a:bodyPr vert="horz" lIns="18000" tIns="46800" rIns="18000" bIns="46800" rtlCol="0" anchor="ctr">
            <a:normAutofit fontScale="90000"/>
          </a:bodyPr>
          <a:lstStyle/>
          <a:p>
            <a:pPr>
              <a:spcBef>
                <a:spcPts val="1600"/>
              </a:spcBef>
            </a:pPr>
            <a:r>
              <a:rPr lang="en-GB" altLang="en-US" dirty="0">
                <a:solidFill>
                  <a:srgbClr val="0033CC"/>
                </a:solidFill>
              </a:rPr>
              <a:t>Evolutionary Model</a:t>
            </a:r>
            <a:r>
              <a:rPr lang="en-GB" altLang="en-US" sz="7100" dirty="0">
                <a:solidFill>
                  <a:srgbClr val="0033CC"/>
                </a:solidFill>
              </a:rPr>
              <a:t> </a:t>
            </a:r>
            <a:r>
              <a:rPr lang="en-GB" altLang="en-US" dirty="0">
                <a:solidFill>
                  <a:srgbClr val="0033CC"/>
                </a:solidFill>
              </a:rPr>
              <a:t>with Iteration</a:t>
            </a:r>
          </a:p>
        </p:txBody>
      </p:sp>
      <p:sp>
        <p:nvSpPr>
          <p:cNvPr id="96260" name="Rectangle 2">
            <a:extLst>
              <a:ext uri="{FF2B5EF4-FFF2-40B4-BE49-F238E27FC236}">
                <a16:creationId xmlns:a16="http://schemas.microsoft.com/office/drawing/2014/main" id="{CB1CD190-A2B5-4276-9F08-7C165B507F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33526" y="2203451"/>
            <a:ext cx="9448799" cy="4340225"/>
          </a:xfrm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825"/>
              </a:spcBef>
            </a:pPr>
            <a:r>
              <a:rPr lang="en-GB" altLang="en-US" sz="3600" b="1" dirty="0"/>
              <a:t>Many organizations use a combination of  iterative and incremental development:</a:t>
            </a:r>
          </a:p>
          <a:p>
            <a:pPr lvl="1">
              <a:spcBef>
                <a:spcPts val="725"/>
              </a:spcBef>
            </a:pPr>
            <a:r>
              <a:rPr lang="en-GB" altLang="en-US" sz="3200" dirty="0"/>
              <a:t>a new release may include new functionality</a:t>
            </a:r>
          </a:p>
          <a:p>
            <a:pPr lvl="1">
              <a:spcBef>
                <a:spcPts val="725"/>
              </a:spcBef>
            </a:pPr>
            <a:r>
              <a:rPr lang="en-GB" altLang="en-US" sz="3200" dirty="0"/>
              <a:t>existing functionality from the current release may also have been modified.</a:t>
            </a:r>
          </a:p>
        </p:txBody>
      </p:sp>
      <p:sp>
        <p:nvSpPr>
          <p:cNvPr id="96258" name="Slide Number Placeholder 5">
            <a:extLst>
              <a:ext uri="{FF2B5EF4-FFF2-40B4-BE49-F238E27FC236}">
                <a16:creationId xmlns:a16="http://schemas.microsoft.com/office/drawing/2014/main" id="{1D950E3A-92B2-40B3-8447-D81FD07B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C1EB2D5-57B6-4152-81D7-A5815D4D5407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8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1">
            <a:extLst>
              <a:ext uri="{FF2B5EF4-FFF2-40B4-BE49-F238E27FC236}">
                <a16:creationId xmlns:a16="http://schemas.microsoft.com/office/drawing/2014/main" id="{96E350E5-D77D-4B9E-9819-3A13559DA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0326" y="809626"/>
            <a:ext cx="7770813" cy="1141413"/>
          </a:xfrm>
        </p:spPr>
        <p:txBody>
          <a:bodyPr vert="horz" lIns="18000" tIns="46800" rIns="18000" bIns="46800" rtlCol="0" anchor="ctr"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GB" altLang="en-US" b="1" dirty="0">
                <a:solidFill>
                  <a:srgbClr val="0033CC"/>
                </a:solidFill>
              </a:rPr>
              <a:t>Evolutionary Model with iteration</a:t>
            </a:r>
          </a:p>
        </p:txBody>
      </p:sp>
      <p:sp>
        <p:nvSpPr>
          <p:cNvPr id="98308" name="Rectangle 2">
            <a:extLst>
              <a:ext uri="{FF2B5EF4-FFF2-40B4-BE49-F238E27FC236}">
                <a16:creationId xmlns:a16="http://schemas.microsoft.com/office/drawing/2014/main" id="{09E11329-12A0-4D77-997F-4BC403A36C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8301" y="2342134"/>
            <a:ext cx="9267824" cy="4113212"/>
          </a:xfrm>
        </p:spPr>
        <p:txBody>
          <a:bodyPr vert="horz" lIns="18000" tIns="46800" rIns="18000" bIns="4680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en-GB" altLang="en-US" sz="2800" b="1" dirty="0">
                <a:solidFill>
                  <a:srgbClr val="C00000"/>
                </a:solidFill>
              </a:rPr>
              <a:t>Several advantages:</a:t>
            </a:r>
          </a:p>
          <a:p>
            <a:pPr lvl="1">
              <a:spcBef>
                <a:spcPts val="725"/>
              </a:spcBef>
            </a:pPr>
            <a:r>
              <a:rPr lang="en-GB" altLang="en-US" sz="2800" b="1" dirty="0"/>
              <a:t>Training can start on an earlier release</a:t>
            </a:r>
          </a:p>
          <a:p>
            <a:pPr lvl="2">
              <a:spcBef>
                <a:spcPts val="638"/>
              </a:spcBef>
            </a:pPr>
            <a:r>
              <a:rPr lang="en-GB" altLang="en-US" sz="2800" dirty="0"/>
              <a:t>customer feedback taken into account</a:t>
            </a:r>
          </a:p>
          <a:p>
            <a:pPr lvl="1">
              <a:spcBef>
                <a:spcPts val="725"/>
              </a:spcBef>
            </a:pPr>
            <a:r>
              <a:rPr lang="en-GB" altLang="en-US" sz="2800" b="1" dirty="0"/>
              <a:t>Markets can be created:</a:t>
            </a:r>
          </a:p>
          <a:p>
            <a:pPr lvl="2">
              <a:spcBef>
                <a:spcPts val="638"/>
              </a:spcBef>
            </a:pPr>
            <a:r>
              <a:rPr lang="en-GB" altLang="en-US" sz="2800" dirty="0"/>
              <a:t>for functionality that has never been offered.</a:t>
            </a:r>
          </a:p>
          <a:p>
            <a:pPr lvl="1">
              <a:spcBef>
                <a:spcPts val="725"/>
              </a:spcBef>
            </a:pPr>
            <a:r>
              <a:rPr lang="en-GB" altLang="en-US" sz="2800" b="1" dirty="0"/>
              <a:t>Frequent releases allow developers to fix unanticipated problems quickly.</a:t>
            </a:r>
          </a:p>
        </p:txBody>
      </p:sp>
      <p:sp>
        <p:nvSpPr>
          <p:cNvPr id="98306" name="Slide Number Placeholder 5">
            <a:extLst>
              <a:ext uri="{FF2B5EF4-FFF2-40B4-BE49-F238E27FC236}">
                <a16:creationId xmlns:a16="http://schemas.microsoft.com/office/drawing/2014/main" id="{93192CE1-3A1F-4EAB-83AF-D45F4BD6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·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-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Char char="*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6FA525C5-4F70-469B-82C2-DE63569ECBA0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9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90</TotalTime>
  <Words>773</Words>
  <Application>Microsoft Office PowerPoint</Application>
  <PresentationFormat>Widescreen</PresentationFormat>
  <Paragraphs>137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Black</vt:lpstr>
      <vt:lpstr>Calibri</vt:lpstr>
      <vt:lpstr>Lucida Console</vt:lpstr>
      <vt:lpstr>Rockwell</vt:lpstr>
      <vt:lpstr>Rockwell Condensed</vt:lpstr>
      <vt:lpstr>Symbol</vt:lpstr>
      <vt:lpstr>times</vt:lpstr>
      <vt:lpstr>Wingdings</vt:lpstr>
      <vt:lpstr>Wood Type</vt:lpstr>
      <vt:lpstr>Evolutionary Model</vt:lpstr>
      <vt:lpstr>Evolutionary Model</vt:lpstr>
      <vt:lpstr>Evolutionary Model (CONT.)</vt:lpstr>
      <vt:lpstr>Evolutionary Model (CONT.)</vt:lpstr>
      <vt:lpstr>PowerPoint Presentation</vt:lpstr>
      <vt:lpstr>Advantages of Evolutionary Model</vt:lpstr>
      <vt:lpstr>Disadvantages of Evolutionary Model</vt:lpstr>
      <vt:lpstr>Evolutionary Model with Iteration</vt:lpstr>
      <vt:lpstr>Evolutionary Model with iteration</vt:lpstr>
      <vt:lpstr>Spiral Model</vt:lpstr>
      <vt:lpstr>Spiral Model</vt:lpstr>
      <vt:lpstr>Spiral Model (CONT.)</vt:lpstr>
      <vt:lpstr>Spiral Model (CONT.)</vt:lpstr>
      <vt:lpstr>Objective Setting (First Quadrant)</vt:lpstr>
      <vt:lpstr>Risk Assessment and Reduction (Second Quadrant)</vt:lpstr>
      <vt:lpstr>Spiral Model (CONT.)</vt:lpstr>
      <vt:lpstr>Spiral Model as a meta model</vt:lpstr>
      <vt:lpstr>Comparison of Different Life Cycle Models</vt:lpstr>
      <vt:lpstr>Comparison of Different Life Cycle Models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Model</dc:title>
  <dc:creator>Parminder Singh</dc:creator>
  <cp:lastModifiedBy>Parminder Singh</cp:lastModifiedBy>
  <cp:revision>5</cp:revision>
  <dcterms:created xsi:type="dcterms:W3CDTF">2021-09-05T07:53:54Z</dcterms:created>
  <dcterms:modified xsi:type="dcterms:W3CDTF">2021-09-05T18:39:39Z</dcterms:modified>
</cp:coreProperties>
</file>