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3" r:id="rId1"/>
  </p:sldMasterIdLst>
  <p:sldIdLst>
    <p:sldId id="256" r:id="rId2"/>
    <p:sldId id="294" r:id="rId3"/>
    <p:sldId id="293" r:id="rId4"/>
    <p:sldId id="292" r:id="rId5"/>
    <p:sldId id="320" r:id="rId6"/>
    <p:sldId id="291" r:id="rId7"/>
    <p:sldId id="321" r:id="rId8"/>
    <p:sldId id="322" r:id="rId9"/>
    <p:sldId id="290" r:id="rId10"/>
    <p:sldId id="289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86" r:id="rId20"/>
    <p:sldId id="300" r:id="rId21"/>
    <p:sldId id="295" r:id="rId22"/>
    <p:sldId id="301" r:id="rId23"/>
    <p:sldId id="299" r:id="rId24"/>
    <p:sldId id="298" r:id="rId25"/>
    <p:sldId id="297" r:id="rId26"/>
    <p:sldId id="296" r:id="rId27"/>
    <p:sldId id="324" r:id="rId28"/>
    <p:sldId id="323" r:id="rId29"/>
    <p:sldId id="325" r:id="rId30"/>
    <p:sldId id="326" r:id="rId31"/>
    <p:sldId id="327" r:id="rId32"/>
    <p:sldId id="328" r:id="rId33"/>
    <p:sldId id="303" r:id="rId34"/>
    <p:sldId id="302" r:id="rId35"/>
    <p:sldId id="329" r:id="rId36"/>
    <p:sldId id="330" r:id="rId37"/>
    <p:sldId id="309" r:id="rId38"/>
    <p:sldId id="308" r:id="rId39"/>
    <p:sldId id="307" r:id="rId40"/>
    <p:sldId id="306" r:id="rId41"/>
    <p:sldId id="305" r:id="rId42"/>
    <p:sldId id="304" r:id="rId43"/>
    <p:sldId id="259" r:id="rId44"/>
    <p:sldId id="257" r:id="rId45"/>
    <p:sldId id="258" r:id="rId46"/>
    <p:sldId id="272" r:id="rId47"/>
    <p:sldId id="273" r:id="rId48"/>
    <p:sldId id="310" r:id="rId49"/>
    <p:sldId id="260" r:id="rId50"/>
    <p:sldId id="261" r:id="rId51"/>
    <p:sldId id="262" r:id="rId52"/>
    <p:sldId id="263" r:id="rId53"/>
    <p:sldId id="267" r:id="rId54"/>
    <p:sldId id="268" r:id="rId55"/>
    <p:sldId id="269" r:id="rId56"/>
    <p:sldId id="270" r:id="rId57"/>
    <p:sldId id="271" r:id="rId58"/>
    <p:sldId id="311" r:id="rId59"/>
    <p:sldId id="274" r:id="rId60"/>
    <p:sldId id="275" r:id="rId61"/>
    <p:sldId id="277" r:id="rId62"/>
    <p:sldId id="276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63DE56-941D-42F0-A8A8-16F9FDE2121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20F178-1D91-401A-A6FD-2D6871B982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package" Target="../embeddings/_________Microsoft_Word1.docx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blocks-pl-sql.html" TargetMode="Externa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FUNDAMENTALS OF PL/SQL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Character set</a:t>
            </a:r>
            <a:endParaRPr lang="en-IN" dirty="0"/>
          </a:p>
          <a:p>
            <a:pPr lvl="0"/>
            <a:r>
              <a:rPr lang="en-US" dirty="0"/>
              <a:t>Operators</a:t>
            </a:r>
            <a:endParaRPr lang="en-IN" dirty="0"/>
          </a:p>
          <a:p>
            <a:pPr lvl="0"/>
            <a:r>
              <a:rPr lang="en-US" dirty="0"/>
              <a:t>Literals</a:t>
            </a:r>
            <a:endParaRPr lang="en-IN" dirty="0"/>
          </a:p>
          <a:p>
            <a:pPr lvl="0"/>
            <a:r>
              <a:rPr lang="en-US" dirty="0"/>
              <a:t>Variables and constants</a:t>
            </a:r>
            <a:endParaRPr lang="en-IN" dirty="0"/>
          </a:p>
          <a:p>
            <a:pPr lvl="0"/>
            <a:r>
              <a:rPr lang="en-US" dirty="0"/>
              <a:t>Data types</a:t>
            </a:r>
            <a:endParaRPr lang="en-IN" dirty="0"/>
          </a:p>
          <a:p>
            <a:pPr lvl="0"/>
            <a:r>
              <a:rPr lang="en-US" dirty="0"/>
              <a:t>Declarations</a:t>
            </a:r>
            <a:endParaRPr lang="en-IN" dirty="0"/>
          </a:p>
          <a:p>
            <a:pPr lvl="0"/>
            <a:r>
              <a:rPr lang="en-US" dirty="0"/>
              <a:t>Assignments</a:t>
            </a:r>
            <a:endParaRPr lang="en-IN" dirty="0"/>
          </a:p>
          <a:p>
            <a:pPr lvl="0"/>
            <a:r>
              <a:rPr lang="en-US" dirty="0"/>
              <a:t>Comments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8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3618" y="2580146"/>
            <a:ext cx="88424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987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Character Set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PL/SQL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character set includes: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98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Upper and lower-case letters,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..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..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98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Numerals,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..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98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Symbols,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~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^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&amp;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98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Tabs and spaces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PL/SQL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 not case sensitive, so lower-case letters are equivalent to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corresponding upper-case letters except within string and character literals.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Operators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Operators: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Logical Operators: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Comparison Operators: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96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543800" cy="1450757"/>
          </a:xfrm>
        </p:spPr>
        <p:txBody>
          <a:bodyPr/>
          <a:lstStyle/>
          <a:p>
            <a:pPr lvl="0"/>
            <a:r>
              <a:rPr lang="en-US" b="1" dirty="0"/>
              <a:t>Literals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endParaRPr lang="en-IN" dirty="0"/>
          </a:p>
          <a:p>
            <a:r>
              <a:rPr lang="en-US" dirty="0"/>
              <a:t>A </a:t>
            </a:r>
            <a:r>
              <a:rPr lang="en-US" i="1" dirty="0"/>
              <a:t>literal</a:t>
            </a:r>
            <a:r>
              <a:rPr lang="en-US" dirty="0"/>
              <a:t> is an explicit numeric, character, string, or Boolean value that is used to initialize </a:t>
            </a:r>
            <a:r>
              <a:rPr lang="en-US" dirty="0" smtClean="0"/>
              <a:t>the </a:t>
            </a:r>
            <a:r>
              <a:rPr lang="en-US" dirty="0"/>
              <a:t>constants and variables.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Numeric Literal: </a:t>
            </a:r>
            <a:endParaRPr lang="en-US" b="1" dirty="0" smtClean="0"/>
          </a:p>
          <a:p>
            <a:r>
              <a:rPr lang="en-US" b="1" dirty="0"/>
              <a:t>Character Literal: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String Literal: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Boolean Literal: 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7600" y="3898738"/>
            <a:ext cx="556579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'Z'   '%'   '7'   ' '   'z'  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'('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4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SG" b="1" dirty="0"/>
              <a:t>Variable and Constant</a:t>
            </a:r>
            <a:r>
              <a:rPr lang="en-IN" sz="1200" dirty="0"/>
              <a:t/>
            </a:r>
            <a:br>
              <a:rPr lang="en-IN" sz="1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i="1" dirty="0"/>
              <a:t>variable</a:t>
            </a:r>
            <a:r>
              <a:rPr lang="en-SG" dirty="0"/>
              <a:t> in PL/SQL is a named variable which is used to hold some data value. </a:t>
            </a:r>
            <a:endParaRPr lang="en-SG" dirty="0" smtClean="0"/>
          </a:p>
          <a:p>
            <a:r>
              <a:rPr lang="en-SG" dirty="0" smtClean="0"/>
              <a:t>A </a:t>
            </a:r>
            <a:r>
              <a:rPr lang="en-SG" dirty="0"/>
              <a:t>variable name must start with a character and can be followed by a maximum of 29 other characters.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55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SG" b="1" dirty="0"/>
              <a:t>Data Types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NUMBER:</a:t>
            </a:r>
            <a:r>
              <a:rPr lang="en-US" dirty="0"/>
              <a:t> This data type is used to store numeric data (integers, real numbers, and floating-point numbers</a:t>
            </a:r>
            <a:r>
              <a:rPr lang="en-US" dirty="0" smtClean="0"/>
              <a:t>).</a:t>
            </a:r>
          </a:p>
          <a:p>
            <a:pPr lvl="0"/>
            <a:r>
              <a:rPr lang="en-IN" dirty="0"/>
              <a:t>CHAR:  This data type is used to store alphanumeric data (words and text). The CHAR </a:t>
            </a:r>
            <a:r>
              <a:rPr lang="en-IN" dirty="0" err="1"/>
              <a:t>datatype</a:t>
            </a:r>
            <a:r>
              <a:rPr lang="en-IN" dirty="0"/>
              <a:t> can have maximum size up to 32767 bytes.</a:t>
            </a:r>
          </a:p>
          <a:p>
            <a:r>
              <a:rPr lang="en-IN" dirty="0"/>
              <a:t>VARCHAR2: This data type is used to store variable length character data. For a VARCHAR2 that is 2000 bytes longer, PL/SQL dynamically allocates only enough memory to hold the actual </a:t>
            </a:r>
            <a:r>
              <a:rPr lang="en-IN" dirty="0" err="1" smtClean="0"/>
              <a:t>valu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DATE: This data type is used to store date and time data.</a:t>
            </a:r>
          </a:p>
          <a:p>
            <a:r>
              <a:rPr lang="en-IN" dirty="0"/>
              <a:t>BOOLEAN: This data type is used to store TRUE, FALSE or </a:t>
            </a:r>
            <a:r>
              <a:rPr lang="en-IN" dirty="0" err="1"/>
              <a:t>NULL.e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161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Syntax:      </a:t>
            </a:r>
            <a:endParaRPr lang="en-IN" dirty="0"/>
          </a:p>
          <a:p>
            <a:r>
              <a:rPr lang="en-SG" dirty="0"/>
              <a:t>                   Variable-name </a:t>
            </a:r>
            <a:r>
              <a:rPr lang="en-SG" dirty="0" err="1"/>
              <a:t>datatype</a:t>
            </a:r>
            <a:r>
              <a:rPr lang="en-SG" dirty="0"/>
              <a:t>(size);</a:t>
            </a:r>
            <a:endParaRPr lang="en-IN" dirty="0"/>
          </a:p>
          <a:p>
            <a:r>
              <a:rPr lang="en-SG" b="1" dirty="0"/>
              <a:t> </a:t>
            </a:r>
            <a:endParaRPr lang="en-IN" dirty="0"/>
          </a:p>
          <a:p>
            <a:r>
              <a:rPr lang="en-SG" b="1" dirty="0"/>
              <a:t>Examples:</a:t>
            </a:r>
            <a:endParaRPr lang="en-IN" dirty="0"/>
          </a:p>
          <a:p>
            <a:r>
              <a:rPr lang="en-SG" dirty="0"/>
              <a:t>                    </a:t>
            </a:r>
            <a:endParaRPr lang="en-IN" dirty="0"/>
          </a:p>
          <a:p>
            <a:r>
              <a:rPr lang="en-SG" dirty="0"/>
              <a:t>                   Age Number(5);</a:t>
            </a:r>
            <a:endParaRPr lang="en-IN" dirty="0"/>
          </a:p>
          <a:p>
            <a:r>
              <a:rPr lang="en-SG" dirty="0"/>
              <a:t>          A Number(10,2);</a:t>
            </a:r>
            <a:endParaRPr lang="en-IN" dirty="0"/>
          </a:p>
          <a:p>
            <a:r>
              <a:rPr lang="en-SG" dirty="0"/>
              <a:t>          Name Varchar2(20);</a:t>
            </a:r>
            <a:endParaRPr lang="en-IN" dirty="0"/>
          </a:p>
          <a:p>
            <a:r>
              <a:rPr lang="en-SG" dirty="0"/>
              <a:t>          DOB Date;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88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450757"/>
          </a:xfrm>
        </p:spPr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Assignment operator (:=) to get the value from the user.</a:t>
            </a:r>
          </a:p>
          <a:p>
            <a:r>
              <a:rPr lang="en-IN" sz="2400" dirty="0"/>
              <a:t>SELECT INTO clause to get the value from database object.</a:t>
            </a:r>
          </a:p>
          <a:p>
            <a:r>
              <a:rPr lang="en-IN" sz="2400" dirty="0" smtClean="0"/>
              <a:t>Some </a:t>
            </a:r>
            <a:r>
              <a:rPr lang="en-IN" sz="2400" dirty="0"/>
              <a:t>examples using assignment operator are:</a:t>
            </a:r>
          </a:p>
          <a:p>
            <a:r>
              <a:rPr lang="en-IN" sz="2400" dirty="0" smtClean="0"/>
              <a:t>                           </a:t>
            </a:r>
            <a:r>
              <a:rPr lang="en-IN" sz="2400" dirty="0"/>
              <a:t>A := 10;</a:t>
            </a:r>
          </a:p>
          <a:p>
            <a:r>
              <a:rPr lang="en-IN" sz="2400" dirty="0"/>
              <a:t>              B := c + d;</a:t>
            </a:r>
          </a:p>
          <a:p>
            <a:r>
              <a:rPr lang="en-IN" sz="2400" dirty="0"/>
              <a:t>              Sal := Salary+1000;</a:t>
            </a:r>
          </a:p>
          <a:p>
            <a:r>
              <a:rPr lang="en-IN" sz="2400" dirty="0" smtClean="0"/>
              <a:t>Example </a:t>
            </a:r>
            <a:r>
              <a:rPr lang="en-IN" sz="2400" dirty="0"/>
              <a:t>using SELECT INTO clause: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Select salary into </a:t>
            </a:r>
            <a:r>
              <a:rPr lang="en-IN" sz="2400" dirty="0" err="1"/>
              <a:t>sal</a:t>
            </a:r>
            <a:r>
              <a:rPr lang="en-IN" sz="2400" dirty="0"/>
              <a:t> from employee where </a:t>
            </a:r>
            <a:r>
              <a:rPr lang="en-IN" sz="2400" dirty="0" err="1"/>
              <a:t>empid</a:t>
            </a:r>
            <a:r>
              <a:rPr lang="en-IN" sz="2400" dirty="0"/>
              <a:t> = 12;</a:t>
            </a:r>
          </a:p>
        </p:txBody>
      </p:sp>
    </p:spTree>
    <p:extLst>
      <p:ext uri="{BB962C8B-B14F-4D97-AF65-F5344CB8AC3E}">
        <p14:creationId xmlns:p14="http://schemas.microsoft.com/office/powerpoint/2010/main" val="381229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SG" b="1" dirty="0"/>
              <a:t>Comments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Single-line comments and </a:t>
            </a:r>
          </a:p>
          <a:p>
            <a:r>
              <a:rPr lang="en-IN" dirty="0"/>
              <a:t>Multi-line </a:t>
            </a:r>
            <a:r>
              <a:rPr lang="en-IN" dirty="0" smtClean="0"/>
              <a:t>comments</a:t>
            </a:r>
          </a:p>
          <a:p>
            <a:endParaRPr lang="en-IN" dirty="0"/>
          </a:p>
          <a:p>
            <a:r>
              <a:rPr lang="en-IN" dirty="0"/>
              <a:t>A := 5;      ¬¬¬¬-- assign value 5 to variable A</a:t>
            </a:r>
          </a:p>
          <a:p>
            <a:endParaRPr lang="en-IN" dirty="0"/>
          </a:p>
          <a:p>
            <a:r>
              <a:rPr lang="en-IN" dirty="0"/>
              <a:t>A := b + c;     /* the values of variables b and c are added</a:t>
            </a:r>
          </a:p>
          <a:p>
            <a:r>
              <a:rPr lang="en-IN" dirty="0"/>
              <a:t>                                               and result is assigned to variable A */ </a:t>
            </a:r>
          </a:p>
        </p:txBody>
      </p:sp>
    </p:spTree>
    <p:extLst>
      <p:ext uri="{BB962C8B-B14F-4D97-AF65-F5344CB8AC3E}">
        <p14:creationId xmlns:p14="http://schemas.microsoft.com/office/powerpoint/2010/main" val="57877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HOW TO READ A VALUE DURING RUN TIME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 err="1" smtClean="0"/>
              <a:t>Num</a:t>
            </a:r>
            <a:r>
              <a:rPr lang="en-SG" dirty="0" smtClean="0"/>
              <a:t> </a:t>
            </a:r>
            <a:r>
              <a:rPr lang="en-SG" b="1" dirty="0"/>
              <a:t>:=</a:t>
            </a:r>
            <a:r>
              <a:rPr lang="en-SG" dirty="0"/>
              <a:t> :</a:t>
            </a:r>
            <a:r>
              <a:rPr lang="en-SG" dirty="0" err="1" smtClean="0"/>
              <a:t>Num</a:t>
            </a:r>
            <a:r>
              <a:rPr lang="en-SG" dirty="0" smtClean="0"/>
              <a:t>;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/>
              <a:t>When the program will execute, the system will ask to enter the value and the user can enter any value. This is shown as follows:</a:t>
            </a:r>
            <a:endParaRPr lang="en-IN" dirty="0"/>
          </a:p>
          <a:p>
            <a:r>
              <a:rPr lang="en-SG" dirty="0"/>
              <a:t> </a:t>
            </a:r>
            <a:endParaRPr lang="en-IN" dirty="0"/>
          </a:p>
          <a:p>
            <a:r>
              <a:rPr lang="en-SG" dirty="0"/>
              <a:t>                Enter the value of </a:t>
            </a:r>
            <a:r>
              <a:rPr lang="en-SG" dirty="0" err="1"/>
              <a:t>Num</a:t>
            </a:r>
            <a:r>
              <a:rPr lang="en-SG" dirty="0"/>
              <a:t>: 10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PL/SQL</a:t>
            </a:r>
            <a:r>
              <a:rPr lang="en-US" dirty="0"/>
              <a:t> is a database-oriented programming language that extends </a:t>
            </a:r>
            <a:r>
              <a:rPr lang="en-US" i="1" dirty="0"/>
              <a:t>Oracle</a:t>
            </a:r>
            <a:r>
              <a:rPr lang="en-US" dirty="0"/>
              <a:t> </a:t>
            </a:r>
            <a:r>
              <a:rPr lang="en-US" i="1" dirty="0"/>
              <a:t>SQL</a:t>
            </a:r>
            <a:r>
              <a:rPr lang="en-US" dirty="0"/>
              <a:t> with procedural capabilities.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DISPLAYING USER MESSAGE ON THE SCREEN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DBMS_OUTPUT</a:t>
            </a:r>
            <a:r>
              <a:rPr lang="en-US" sz="2400" b="1" dirty="0"/>
              <a:t>.</a:t>
            </a:r>
            <a:r>
              <a:rPr lang="en-US" sz="2400" dirty="0"/>
              <a:t>PUT_LINE(‘Well Come To Computer Lab’);</a:t>
            </a:r>
            <a:endParaRPr lang="en-IN" sz="2400" dirty="0"/>
          </a:p>
          <a:p>
            <a:r>
              <a:rPr lang="en-US" sz="2400" dirty="0"/>
              <a:t>DBMS_OUTPUT</a:t>
            </a:r>
            <a:r>
              <a:rPr lang="en-US" sz="2400" b="1" dirty="0"/>
              <a:t>.</a:t>
            </a:r>
            <a:r>
              <a:rPr lang="en-US" sz="2400" dirty="0"/>
              <a:t>PUT_LINE (A);</a:t>
            </a:r>
            <a:endParaRPr lang="en-IN" sz="2400" dirty="0"/>
          </a:p>
          <a:p>
            <a:r>
              <a:rPr lang="en-US" sz="2400" dirty="0"/>
              <a:t>DBMS_OUTPUT</a:t>
            </a:r>
            <a:r>
              <a:rPr lang="en-US" sz="2400" b="1" dirty="0"/>
              <a:t>.</a:t>
            </a:r>
            <a:r>
              <a:rPr lang="en-US" sz="2400" dirty="0"/>
              <a:t>PUT_LINE (‘Value of A is’ || A);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64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%</a:t>
            </a:r>
            <a:r>
              <a:rPr lang="en-US" b="1" dirty="0" smtClean="0"/>
              <a:t>TYPE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%TYPE</a:t>
            </a:r>
            <a:r>
              <a:rPr lang="en-US" dirty="0"/>
              <a:t> attribute provides the data type of a variable or database column. </a:t>
            </a:r>
            <a:endParaRPr lang="en-US" dirty="0" smtClean="0"/>
          </a:p>
          <a:p>
            <a:endParaRPr lang="en-US" dirty="0"/>
          </a:p>
          <a:p>
            <a:r>
              <a:rPr lang="en-IN" dirty="0" err="1"/>
              <a:t>sal</a:t>
            </a:r>
            <a:r>
              <a:rPr lang="en-IN" dirty="0"/>
              <a:t> </a:t>
            </a:r>
            <a:r>
              <a:rPr lang="en-IN" dirty="0" err="1"/>
              <a:t>employee.salary%TYPE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6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%ROWTYPE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%ROWTYPE</a:t>
            </a:r>
            <a:r>
              <a:rPr lang="en-US" dirty="0"/>
              <a:t> attribute provides a record type that represents a row in a table. 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DECLARE           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dept_rec</a:t>
            </a:r>
            <a:r>
              <a:rPr lang="en-IN" dirty="0" smtClean="0"/>
              <a:t> </a:t>
            </a:r>
            <a:r>
              <a:rPr lang="en-IN" dirty="0" err="1" smtClean="0"/>
              <a:t>dept%ROWTYPE</a:t>
            </a:r>
            <a:r>
              <a:rPr lang="en-IN" dirty="0" smtClean="0"/>
              <a:t>;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dept_rec.deptno</a:t>
            </a:r>
            <a:r>
              <a:rPr lang="en-IN" dirty="0"/>
              <a:t>;      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 err="1"/>
              <a:t>dept_rec.deptname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94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BASIC PL/SQL PROGRAMS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  <a:p>
            <a:r>
              <a:rPr lang="en-US" dirty="0"/>
              <a:t>   Declare</a:t>
            </a:r>
            <a:endParaRPr lang="en-IN" dirty="0"/>
          </a:p>
          <a:p>
            <a:r>
              <a:rPr lang="en-US" dirty="0"/>
              <a:t>   Begin</a:t>
            </a:r>
            <a:endParaRPr lang="en-IN" dirty="0"/>
          </a:p>
          <a:p>
            <a:r>
              <a:rPr lang="en-US" dirty="0"/>
              <a:t>             dbms_output</a:t>
            </a:r>
            <a:r>
              <a:rPr lang="en-US" b="1" dirty="0"/>
              <a:t>.</a:t>
            </a:r>
            <a:r>
              <a:rPr lang="en-US" dirty="0"/>
              <a:t>put_line ('Hello');</a:t>
            </a:r>
            <a:endParaRPr lang="en-IN" dirty="0"/>
          </a:p>
          <a:p>
            <a:r>
              <a:rPr lang="en-US" dirty="0"/>
              <a:t>   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</a:t>
            </a:r>
            <a:endParaRPr lang="en-IN" dirty="0"/>
          </a:p>
          <a:p>
            <a:r>
              <a:rPr lang="en-US" dirty="0"/>
              <a:t>              a number(2);</a:t>
            </a:r>
            <a:endParaRPr lang="en-IN" dirty="0"/>
          </a:p>
          <a:p>
            <a:r>
              <a:rPr lang="en-US" dirty="0"/>
              <a:t>              b number(2);</a:t>
            </a:r>
            <a:endParaRPr lang="en-IN" dirty="0"/>
          </a:p>
          <a:p>
            <a:r>
              <a:rPr lang="en-US" dirty="0"/>
              <a:t>              c number(2);</a:t>
            </a:r>
            <a:endParaRPr lang="en-IN" dirty="0"/>
          </a:p>
          <a:p>
            <a:r>
              <a:rPr lang="en-US" dirty="0"/>
              <a:t>   Begin</a:t>
            </a:r>
            <a:endParaRPr lang="en-IN" dirty="0"/>
          </a:p>
          <a:p>
            <a:r>
              <a:rPr lang="en-US" dirty="0"/>
              <a:t>              a</a:t>
            </a:r>
            <a:r>
              <a:rPr lang="en-US" b="1" dirty="0"/>
              <a:t>:=</a:t>
            </a:r>
            <a:r>
              <a:rPr lang="en-US" dirty="0"/>
              <a:t>5;</a:t>
            </a:r>
            <a:endParaRPr lang="en-IN" dirty="0"/>
          </a:p>
          <a:p>
            <a:r>
              <a:rPr lang="en-US" dirty="0"/>
              <a:t>              b</a:t>
            </a:r>
            <a:r>
              <a:rPr lang="en-US" b="1" dirty="0"/>
              <a:t>:=</a:t>
            </a:r>
            <a:r>
              <a:rPr lang="en-US" dirty="0"/>
              <a:t>4;</a:t>
            </a:r>
            <a:endParaRPr lang="en-IN" dirty="0"/>
          </a:p>
          <a:p>
            <a:r>
              <a:rPr lang="en-US" dirty="0"/>
              <a:t>              c</a:t>
            </a:r>
            <a:r>
              <a:rPr lang="en-US" b="1" dirty="0"/>
              <a:t>:=</a:t>
            </a:r>
            <a:r>
              <a:rPr lang="en-US" dirty="0"/>
              <a:t>a + b;</a:t>
            </a:r>
            <a:endParaRPr lang="en-IN" dirty="0"/>
          </a:p>
          <a:p>
            <a:r>
              <a:rPr lang="en-US" dirty="0"/>
              <a:t>             dbms_output</a:t>
            </a:r>
            <a:r>
              <a:rPr lang="en-US" b="1" dirty="0"/>
              <a:t>.</a:t>
            </a:r>
            <a:r>
              <a:rPr lang="en-US" dirty="0"/>
              <a:t>put_line ('sum='||c);</a:t>
            </a:r>
            <a:endParaRPr lang="en-IN" dirty="0"/>
          </a:p>
          <a:p>
            <a:r>
              <a:rPr lang="en-US" dirty="0"/>
              <a:t>   End;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Exapmle1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</a:t>
            </a:r>
            <a:endParaRPr lang="en-IN" dirty="0"/>
          </a:p>
          <a:p>
            <a:r>
              <a:rPr lang="en-US" dirty="0"/>
              <a:t>              a number(2);</a:t>
            </a:r>
            <a:endParaRPr lang="en-IN" dirty="0"/>
          </a:p>
          <a:p>
            <a:r>
              <a:rPr lang="en-US" dirty="0"/>
              <a:t>              b number(2);</a:t>
            </a:r>
            <a:endParaRPr lang="en-IN" dirty="0"/>
          </a:p>
          <a:p>
            <a:r>
              <a:rPr lang="en-US" dirty="0"/>
              <a:t>              c number(2);</a:t>
            </a:r>
            <a:endParaRPr lang="en-IN" dirty="0"/>
          </a:p>
          <a:p>
            <a:r>
              <a:rPr lang="en-US" dirty="0"/>
              <a:t>   Begin</a:t>
            </a:r>
            <a:endParaRPr lang="en-IN" dirty="0"/>
          </a:p>
          <a:p>
            <a:r>
              <a:rPr lang="en-US" dirty="0"/>
              <a:t>              a</a:t>
            </a:r>
            <a:r>
              <a:rPr lang="en-US" b="1" dirty="0"/>
              <a:t>:=</a:t>
            </a:r>
            <a:r>
              <a:rPr lang="en-US" dirty="0"/>
              <a:t>&amp;a;</a:t>
            </a:r>
            <a:endParaRPr lang="en-IN" dirty="0"/>
          </a:p>
          <a:p>
            <a:r>
              <a:rPr lang="en-US" dirty="0"/>
              <a:t>              b</a:t>
            </a:r>
            <a:r>
              <a:rPr lang="en-US" b="1" dirty="0"/>
              <a:t>:=</a:t>
            </a:r>
            <a:r>
              <a:rPr lang="en-US" dirty="0"/>
              <a:t>&amp;b;</a:t>
            </a:r>
            <a:endParaRPr lang="en-IN" dirty="0"/>
          </a:p>
          <a:p>
            <a:r>
              <a:rPr lang="en-US" dirty="0"/>
              <a:t>              c</a:t>
            </a:r>
            <a:r>
              <a:rPr lang="en-US" b="1" dirty="0"/>
              <a:t>:=</a:t>
            </a:r>
            <a:r>
              <a:rPr lang="en-US" dirty="0"/>
              <a:t>a + b;</a:t>
            </a:r>
            <a:endParaRPr lang="en-IN" dirty="0"/>
          </a:p>
          <a:p>
            <a:r>
              <a:rPr lang="en-US" dirty="0"/>
              <a:t>             dbms_output</a:t>
            </a:r>
            <a:r>
              <a:rPr lang="en-US" b="1" dirty="0"/>
              <a:t>.</a:t>
            </a:r>
            <a:r>
              <a:rPr lang="en-US" dirty="0"/>
              <a:t>put_line('sum='||c);</a:t>
            </a:r>
            <a:endParaRPr lang="en-IN" dirty="0"/>
          </a:p>
          <a:p>
            <a:r>
              <a:rPr lang="en-US" dirty="0"/>
              <a:t>   End;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1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Declare</a:t>
            </a:r>
            <a:endParaRPr lang="en-IN" sz="2600" dirty="0"/>
          </a:p>
          <a:p>
            <a:r>
              <a:rPr lang="en-US" sz="2600" dirty="0"/>
              <a:t>         a number(5);</a:t>
            </a:r>
            <a:endParaRPr lang="en-IN" sz="2600" dirty="0"/>
          </a:p>
          <a:p>
            <a:r>
              <a:rPr lang="en-US" sz="2600" dirty="0"/>
              <a:t>         b number(5);</a:t>
            </a:r>
            <a:endParaRPr lang="en-IN" sz="2600" dirty="0"/>
          </a:p>
          <a:p>
            <a:r>
              <a:rPr lang="en-US" sz="2600" dirty="0"/>
              <a:t>         t number(6);</a:t>
            </a:r>
            <a:endParaRPr lang="en-IN" sz="2600" dirty="0"/>
          </a:p>
          <a:p>
            <a:r>
              <a:rPr lang="en-US" sz="2600" dirty="0"/>
              <a:t>Begin</a:t>
            </a:r>
            <a:endParaRPr lang="en-IN" sz="2600" dirty="0"/>
          </a:p>
          <a:p>
            <a:r>
              <a:rPr lang="en-US" sz="2600" dirty="0"/>
              <a:t>         Select ta, da into a, b from emp where empid = 8;</a:t>
            </a:r>
            <a:endParaRPr lang="en-IN" sz="2600" dirty="0"/>
          </a:p>
          <a:p>
            <a:r>
              <a:rPr lang="en-US" sz="2600" dirty="0"/>
              <a:t>         t </a:t>
            </a:r>
            <a:r>
              <a:rPr lang="en-US" sz="2600" b="1" dirty="0"/>
              <a:t>:=</a:t>
            </a:r>
            <a:r>
              <a:rPr lang="en-US" sz="2600" dirty="0"/>
              <a:t> a + b;</a:t>
            </a:r>
            <a:endParaRPr lang="en-IN" sz="2600" dirty="0"/>
          </a:p>
          <a:p>
            <a:r>
              <a:rPr lang="en-US" sz="2600" dirty="0"/>
              <a:t>        Update emp set total = t where empid = 8;</a:t>
            </a:r>
            <a:endParaRPr lang="en-IN" sz="2600" dirty="0"/>
          </a:p>
          <a:p>
            <a:r>
              <a:rPr lang="en-US" sz="2600" dirty="0"/>
              <a:t>End;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4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305342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Variable Scope in PL/SQL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PL/SQL allows the nesting of blocks, i.e., each program block may contain another inner block. If a variable is declared within an inner block, it is not accessible to the outer block. However, if a variable is declared and accessible to an outer block, it is also accessible to all nested inner blocks. There are two types of variable scope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Local variables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− Variables declared in an inner block and not accessible to outer blocks.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Global variables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− Variables declared in the outermost block or a package.</a:t>
            </a:r>
          </a:p>
        </p:txBody>
      </p:sp>
    </p:spTree>
    <p:extLst>
      <p:ext uri="{BB962C8B-B14F-4D97-AF65-F5344CB8AC3E}">
        <p14:creationId xmlns:p14="http://schemas.microsoft.com/office/powerpoint/2010/main" val="167131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12845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DECLARE </a:t>
            </a:r>
          </a:p>
          <a:p>
            <a:r>
              <a:rPr lang="en-IN" dirty="0"/>
              <a:t>   -- Global variables  </a:t>
            </a:r>
          </a:p>
          <a:p>
            <a:r>
              <a:rPr lang="en-IN" dirty="0"/>
              <a:t>   num1 number := 95;  </a:t>
            </a:r>
          </a:p>
          <a:p>
            <a:r>
              <a:rPr lang="en-IN" dirty="0"/>
              <a:t>   num2 number := 85;  </a:t>
            </a:r>
          </a:p>
          <a:p>
            <a:r>
              <a:rPr lang="en-IN" dirty="0"/>
              <a:t>BEGIN  </a:t>
            </a:r>
          </a:p>
          <a:p>
            <a:r>
              <a:rPr lang="en-IN" dirty="0"/>
              <a:t>   </a:t>
            </a:r>
            <a:r>
              <a:rPr lang="en-IN" dirty="0" err="1"/>
              <a:t>dbms_output.put_line</a:t>
            </a:r>
            <a:r>
              <a:rPr lang="en-IN" dirty="0"/>
              <a:t>('Outer Variable num1: ' || num1); </a:t>
            </a:r>
          </a:p>
          <a:p>
            <a:r>
              <a:rPr lang="en-IN" dirty="0"/>
              <a:t>   </a:t>
            </a:r>
            <a:r>
              <a:rPr lang="en-IN" dirty="0" err="1"/>
              <a:t>dbms_output.put_line</a:t>
            </a:r>
            <a:r>
              <a:rPr lang="en-IN" dirty="0"/>
              <a:t>('Outer Variable num2: ' || num2); </a:t>
            </a:r>
          </a:p>
          <a:p>
            <a:r>
              <a:rPr lang="en-IN" dirty="0"/>
              <a:t>   DECLARE  </a:t>
            </a:r>
          </a:p>
          <a:p>
            <a:r>
              <a:rPr lang="en-IN" dirty="0"/>
              <a:t>      -- Local variables </a:t>
            </a:r>
          </a:p>
          <a:p>
            <a:r>
              <a:rPr lang="en-IN" dirty="0"/>
              <a:t>      num1 number := 195;  </a:t>
            </a:r>
          </a:p>
          <a:p>
            <a:r>
              <a:rPr lang="en-IN" dirty="0"/>
              <a:t>      num2 number := 185;  </a:t>
            </a:r>
          </a:p>
          <a:p>
            <a:r>
              <a:rPr lang="en-IN" dirty="0"/>
              <a:t>   BEGIN  </a:t>
            </a:r>
          </a:p>
          <a:p>
            <a:r>
              <a:rPr lang="en-IN" dirty="0"/>
              <a:t>      </a:t>
            </a:r>
            <a:r>
              <a:rPr lang="en-IN" dirty="0" err="1"/>
              <a:t>dbms_output.put_line</a:t>
            </a:r>
            <a:r>
              <a:rPr lang="en-IN" dirty="0"/>
              <a:t>('Inner Variable num1: ' || num1); </a:t>
            </a:r>
          </a:p>
          <a:p>
            <a:r>
              <a:rPr lang="en-IN" dirty="0"/>
              <a:t>      </a:t>
            </a:r>
            <a:r>
              <a:rPr lang="en-IN" dirty="0" err="1"/>
              <a:t>dbms_output.put_line</a:t>
            </a:r>
            <a:r>
              <a:rPr lang="en-IN" dirty="0"/>
              <a:t>('Inner Variable num2: ' || num2); </a:t>
            </a:r>
          </a:p>
          <a:p>
            <a:r>
              <a:rPr lang="en-IN" dirty="0"/>
              <a:t>   END;  </a:t>
            </a:r>
          </a:p>
          <a:p>
            <a:r>
              <a:rPr lang="en-IN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50936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624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Assigning SQL Query Results to PL/SQL Variables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You can use the 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SELECT INTO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statement of SQL to assign values to PL/SQL variables. For each item in the 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SELECT list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, there must be a corresponding, type-compatible variable in the 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INTO list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. The following example illustrates the concept. Let us create a table named CUSTOMERS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</a:p>
          <a:p>
            <a:pPr algn="just"/>
            <a:endParaRPr lang="en-IN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CREATE TABLE CUSTOMERS(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ID   INT NOT NULL,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NAME VARCHAR (20) NOT NULL,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AGE INT NOT NULL,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ADDRESS CHAR (25),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SALARY   DECIMAL (18, 2),       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  PRIMARY KEY (ID)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); </a:t>
            </a:r>
            <a:endParaRPr lang="en-IN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2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SQL</a:t>
            </a:r>
            <a:r>
              <a:rPr lang="en-US" dirty="0"/>
              <a:t> also has some disadvantages and they are: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SQL</a:t>
            </a:r>
            <a:r>
              <a:rPr lang="en-US" dirty="0"/>
              <a:t> can not be used for programming because </a:t>
            </a:r>
            <a:r>
              <a:rPr lang="en-US" i="1" dirty="0"/>
              <a:t>SQL</a:t>
            </a:r>
            <a:r>
              <a:rPr lang="en-US" dirty="0"/>
              <a:t> does not provide the programming techniques of condition checking, looping and branching etc.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0"/>
            <a:r>
              <a:rPr lang="en-US" i="1" dirty="0"/>
              <a:t>SQL</a:t>
            </a:r>
            <a:r>
              <a:rPr lang="en-US" dirty="0"/>
              <a:t> statements are passed to </a:t>
            </a:r>
            <a:r>
              <a:rPr lang="en-US" i="1" dirty="0"/>
              <a:t>Oracle</a:t>
            </a:r>
            <a:r>
              <a:rPr lang="en-US" dirty="0"/>
              <a:t> engine one at a time. Thus, it increases the traffic on the network which results in decrease of speed of data processing.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0"/>
            <a:r>
              <a:rPr lang="en-US" dirty="0"/>
              <a:t>On the occurrence of an error, the Oracle engine displays its own error message. SQL does not allow the programmer to handle the errors.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8847"/>
            <a:ext cx="6553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INSERT INTO CUSTOMERS (ID,NAME,AGE,ADDRESS,SALARY) </a:t>
            </a:r>
          </a:p>
          <a:p>
            <a:r>
              <a:rPr lang="en-IN" dirty="0"/>
              <a:t>VALUES (1, 'Ramesh', 32, 'Ahmedabad', 2000.00 );  </a:t>
            </a:r>
          </a:p>
          <a:p>
            <a:endParaRPr lang="en-IN" dirty="0"/>
          </a:p>
          <a:p>
            <a:r>
              <a:rPr lang="en-IN" dirty="0"/>
              <a:t>INSERT INTO CUSTOMERS (ID,NAME,AGE,ADDRESS,SALARY) </a:t>
            </a:r>
          </a:p>
          <a:p>
            <a:r>
              <a:rPr lang="en-IN" dirty="0"/>
              <a:t>VALUES (2, '</a:t>
            </a:r>
            <a:r>
              <a:rPr lang="en-IN" dirty="0" err="1"/>
              <a:t>Khilan</a:t>
            </a:r>
            <a:r>
              <a:rPr lang="en-IN" dirty="0"/>
              <a:t>', 25, 'Delhi', 1500.00 );  </a:t>
            </a:r>
          </a:p>
          <a:p>
            <a:endParaRPr lang="en-IN" dirty="0"/>
          </a:p>
          <a:p>
            <a:r>
              <a:rPr lang="en-IN" dirty="0"/>
              <a:t>INSERT INTO CUSTOMERS (ID,NAME,AGE,ADDRESS,SALARY) </a:t>
            </a:r>
          </a:p>
          <a:p>
            <a:r>
              <a:rPr lang="en-IN" dirty="0"/>
              <a:t>VALUES (3, '</a:t>
            </a:r>
            <a:r>
              <a:rPr lang="en-IN" dirty="0" err="1"/>
              <a:t>kaushik</a:t>
            </a:r>
            <a:r>
              <a:rPr lang="en-IN" dirty="0"/>
              <a:t>', 23, 'Kota', 2000.00 );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INSERT INTO CUSTOMERS (ID,NAME,AGE,ADDRESS,SALARY) </a:t>
            </a:r>
          </a:p>
          <a:p>
            <a:r>
              <a:rPr lang="en-IN" dirty="0"/>
              <a:t>VALUES (4, '</a:t>
            </a:r>
            <a:r>
              <a:rPr lang="en-IN" dirty="0" err="1"/>
              <a:t>Chaitali</a:t>
            </a:r>
            <a:r>
              <a:rPr lang="en-IN" dirty="0"/>
              <a:t>', 25, 'Mumbai', 6500.00 );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INSERT INTO CUSTOMERS (ID,NAME,AGE,ADDRESS,SALARY) </a:t>
            </a:r>
          </a:p>
          <a:p>
            <a:r>
              <a:rPr lang="en-IN" dirty="0"/>
              <a:t>VALUES (5, '</a:t>
            </a:r>
            <a:r>
              <a:rPr lang="en-IN" dirty="0" err="1"/>
              <a:t>Hardik</a:t>
            </a:r>
            <a:r>
              <a:rPr lang="en-IN" dirty="0"/>
              <a:t>', 27, 'Bhopal', 8500.00 );  </a:t>
            </a:r>
          </a:p>
          <a:p>
            <a:endParaRPr lang="en-IN" dirty="0"/>
          </a:p>
          <a:p>
            <a:r>
              <a:rPr lang="en-IN" dirty="0"/>
              <a:t>INSERT INTO CUSTOMERS (ID,NAME,AGE,ADDRESS,SALARY) </a:t>
            </a:r>
          </a:p>
          <a:p>
            <a:r>
              <a:rPr lang="en-IN" dirty="0"/>
              <a:t>VALUES (6, '</a:t>
            </a:r>
            <a:r>
              <a:rPr lang="en-IN" dirty="0" err="1"/>
              <a:t>Komal</a:t>
            </a:r>
            <a:r>
              <a:rPr lang="en-IN" dirty="0"/>
              <a:t>', 22, 'MP', 4500.00 ); </a:t>
            </a:r>
          </a:p>
        </p:txBody>
      </p:sp>
    </p:spTree>
    <p:extLst>
      <p:ext uri="{BB962C8B-B14F-4D97-AF65-F5344CB8AC3E}">
        <p14:creationId xmlns:p14="http://schemas.microsoft.com/office/powerpoint/2010/main" val="105156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The following program assigns values from the above table to PL/SQL variables using the 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SELECT INTO clause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of SQL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</a:p>
          <a:p>
            <a:endParaRPr lang="en-IN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dirty="0"/>
              <a:t>DECLARE </a:t>
            </a:r>
          </a:p>
          <a:p>
            <a:r>
              <a:rPr lang="en-IN" dirty="0"/>
              <a:t>   </a:t>
            </a:r>
            <a:r>
              <a:rPr lang="en-IN" dirty="0" err="1"/>
              <a:t>c_id</a:t>
            </a:r>
            <a:r>
              <a:rPr lang="en-IN" dirty="0"/>
              <a:t> </a:t>
            </a:r>
            <a:r>
              <a:rPr lang="en-IN" dirty="0" err="1"/>
              <a:t>customers.id%type</a:t>
            </a:r>
            <a:r>
              <a:rPr lang="en-IN" dirty="0"/>
              <a:t> := 1; </a:t>
            </a:r>
          </a:p>
          <a:p>
            <a:r>
              <a:rPr lang="en-IN" dirty="0"/>
              <a:t>   </a:t>
            </a:r>
            <a:r>
              <a:rPr lang="en-IN" dirty="0" err="1"/>
              <a:t>c_name</a:t>
            </a:r>
            <a:r>
              <a:rPr lang="en-IN" dirty="0"/>
              <a:t>  </a:t>
            </a:r>
            <a:r>
              <a:rPr lang="en-IN" dirty="0" err="1"/>
              <a:t>customers.name%type</a:t>
            </a:r>
            <a:r>
              <a:rPr lang="en-IN" dirty="0"/>
              <a:t>; </a:t>
            </a:r>
          </a:p>
          <a:p>
            <a:r>
              <a:rPr lang="en-IN" dirty="0"/>
              <a:t>   </a:t>
            </a:r>
            <a:r>
              <a:rPr lang="en-IN" dirty="0" err="1"/>
              <a:t>c_addr</a:t>
            </a:r>
            <a:r>
              <a:rPr lang="en-IN" dirty="0"/>
              <a:t> </a:t>
            </a:r>
            <a:r>
              <a:rPr lang="en-IN" dirty="0" err="1"/>
              <a:t>customers.address%type</a:t>
            </a:r>
            <a:r>
              <a:rPr lang="en-IN" dirty="0"/>
              <a:t>; </a:t>
            </a:r>
          </a:p>
          <a:p>
            <a:r>
              <a:rPr lang="en-IN" dirty="0"/>
              <a:t>   </a:t>
            </a:r>
            <a:r>
              <a:rPr lang="en-IN" dirty="0" err="1"/>
              <a:t>c_sal</a:t>
            </a:r>
            <a:r>
              <a:rPr lang="en-IN" dirty="0"/>
              <a:t>  </a:t>
            </a:r>
            <a:r>
              <a:rPr lang="en-IN" dirty="0" err="1"/>
              <a:t>customers.salary%type</a:t>
            </a:r>
            <a:r>
              <a:rPr lang="en-IN" dirty="0"/>
              <a:t>; </a:t>
            </a:r>
          </a:p>
          <a:p>
            <a:r>
              <a:rPr lang="en-IN" dirty="0"/>
              <a:t>BEGIN </a:t>
            </a:r>
          </a:p>
          <a:p>
            <a:r>
              <a:rPr lang="en-IN" dirty="0"/>
              <a:t>   SELECT name, address, salary INTO </a:t>
            </a:r>
            <a:r>
              <a:rPr lang="en-IN" dirty="0" err="1"/>
              <a:t>c_name</a:t>
            </a:r>
            <a:r>
              <a:rPr lang="en-IN" dirty="0"/>
              <a:t>, </a:t>
            </a:r>
            <a:r>
              <a:rPr lang="en-IN" dirty="0" err="1"/>
              <a:t>c_addr</a:t>
            </a:r>
            <a:r>
              <a:rPr lang="en-IN" dirty="0"/>
              <a:t>, </a:t>
            </a:r>
            <a:r>
              <a:rPr lang="en-IN" dirty="0" err="1"/>
              <a:t>c_sal</a:t>
            </a:r>
            <a:r>
              <a:rPr lang="en-IN" dirty="0"/>
              <a:t> </a:t>
            </a:r>
          </a:p>
          <a:p>
            <a:r>
              <a:rPr lang="en-IN" dirty="0"/>
              <a:t>   FROM customers </a:t>
            </a:r>
          </a:p>
          <a:p>
            <a:r>
              <a:rPr lang="en-IN" dirty="0"/>
              <a:t>   WHERE id = </a:t>
            </a:r>
            <a:r>
              <a:rPr lang="en-IN" dirty="0" err="1"/>
              <a:t>c_id</a:t>
            </a:r>
            <a:r>
              <a:rPr lang="en-IN" dirty="0"/>
              <a:t>;  </a:t>
            </a:r>
          </a:p>
          <a:p>
            <a:r>
              <a:rPr lang="en-IN" dirty="0"/>
              <a:t>   </a:t>
            </a:r>
            <a:r>
              <a:rPr lang="en-IN" dirty="0" err="1"/>
              <a:t>dbms_output.put_line</a:t>
            </a:r>
            <a:r>
              <a:rPr lang="en-IN" dirty="0"/>
              <a:t> </a:t>
            </a:r>
          </a:p>
          <a:p>
            <a:r>
              <a:rPr lang="en-IN" dirty="0"/>
              <a:t>   ('Customer ' ||</a:t>
            </a:r>
            <a:r>
              <a:rPr lang="en-IN" dirty="0" err="1"/>
              <a:t>c_name</a:t>
            </a:r>
            <a:r>
              <a:rPr lang="en-IN" dirty="0"/>
              <a:t> || ' from ' || </a:t>
            </a:r>
            <a:r>
              <a:rPr lang="en-IN" dirty="0" err="1"/>
              <a:t>c_addr</a:t>
            </a:r>
            <a:r>
              <a:rPr lang="en-IN" dirty="0"/>
              <a:t> || ' earns ' || </a:t>
            </a:r>
            <a:r>
              <a:rPr lang="en-IN" dirty="0" err="1"/>
              <a:t>c_sal</a:t>
            </a:r>
            <a:r>
              <a:rPr lang="en-IN" dirty="0"/>
              <a:t>); </a:t>
            </a:r>
          </a:p>
          <a:p>
            <a:r>
              <a:rPr lang="en-IN" dirty="0"/>
              <a:t>END; </a:t>
            </a:r>
          </a:p>
          <a:p>
            <a:r>
              <a:rPr lang="en-IN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675565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declare </a:t>
            </a:r>
          </a:p>
          <a:p>
            <a:r>
              <a:rPr lang="en-IN" dirty="0"/>
              <a:t>a </a:t>
            </a:r>
            <a:r>
              <a:rPr lang="en-IN" dirty="0" err="1"/>
              <a:t>int</a:t>
            </a:r>
            <a:r>
              <a:rPr lang="en-IN" dirty="0"/>
              <a:t>;</a:t>
            </a:r>
          </a:p>
          <a:p>
            <a:r>
              <a:rPr lang="en-IN" dirty="0"/>
              <a:t>n varchar(20);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select </a:t>
            </a:r>
            <a:r>
              <a:rPr lang="en-IN" dirty="0" err="1"/>
              <a:t>salary,name</a:t>
            </a:r>
            <a:r>
              <a:rPr lang="en-IN" dirty="0"/>
              <a:t> into </a:t>
            </a:r>
            <a:r>
              <a:rPr lang="en-IN" dirty="0" err="1"/>
              <a:t>a,n</a:t>
            </a:r>
            <a:r>
              <a:rPr lang="en-IN" dirty="0"/>
              <a:t> from customers where id=3;</a:t>
            </a:r>
          </a:p>
          <a:p>
            <a:r>
              <a:rPr lang="en-IN" dirty="0" err="1"/>
              <a:t>dbms_output.put_line</a:t>
            </a:r>
            <a:r>
              <a:rPr lang="en-IN" dirty="0"/>
              <a:t>(a ||' '||n);</a:t>
            </a:r>
          </a:p>
          <a:p>
            <a:r>
              <a:rPr lang="en-IN" dirty="0"/>
              <a:t>update customers set salary=a+500 where id=3;</a:t>
            </a:r>
          </a:p>
          <a:p>
            <a:r>
              <a:rPr lang="en-IN" dirty="0" err="1"/>
              <a:t>dbms_output.put_line</a:t>
            </a:r>
            <a:r>
              <a:rPr lang="en-IN" dirty="0"/>
              <a:t>(a);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91554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%type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</a:t>
            </a:r>
            <a:endParaRPr lang="en-IN" dirty="0"/>
          </a:p>
          <a:p>
            <a:r>
              <a:rPr lang="en-US" dirty="0"/>
              <a:t>         a </a:t>
            </a:r>
            <a:r>
              <a:rPr lang="en-US" dirty="0" err="1"/>
              <a:t>emp</a:t>
            </a:r>
            <a:r>
              <a:rPr lang="en-US" b="1" dirty="0" err="1"/>
              <a:t>.</a:t>
            </a:r>
            <a:r>
              <a:rPr lang="en-US" dirty="0" err="1"/>
              <a:t>ta%type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         b </a:t>
            </a:r>
            <a:r>
              <a:rPr lang="en-US" dirty="0" err="1"/>
              <a:t>emp</a:t>
            </a:r>
            <a:r>
              <a:rPr lang="en-US" b="1" dirty="0" err="1"/>
              <a:t>.</a:t>
            </a:r>
            <a:r>
              <a:rPr lang="en-US" dirty="0" err="1"/>
              <a:t>da%type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         t </a:t>
            </a:r>
            <a:r>
              <a:rPr lang="en-US" dirty="0" err="1"/>
              <a:t>emp</a:t>
            </a:r>
            <a:r>
              <a:rPr lang="en-US" b="1" dirty="0" err="1"/>
              <a:t>.</a:t>
            </a:r>
            <a:r>
              <a:rPr lang="en-US" dirty="0" err="1"/>
              <a:t>total%type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Begin</a:t>
            </a:r>
            <a:endParaRPr lang="en-IN" dirty="0"/>
          </a:p>
          <a:p>
            <a:r>
              <a:rPr lang="en-US" dirty="0"/>
              <a:t>         Select ta, da into a, b from emp where empid = 8;</a:t>
            </a:r>
            <a:endParaRPr lang="en-IN" dirty="0"/>
          </a:p>
          <a:p>
            <a:r>
              <a:rPr lang="en-US" dirty="0"/>
              <a:t>          t </a:t>
            </a:r>
            <a:r>
              <a:rPr lang="en-US" b="1" dirty="0"/>
              <a:t>:=</a:t>
            </a:r>
            <a:r>
              <a:rPr lang="en-US" dirty="0"/>
              <a:t> a + b;</a:t>
            </a:r>
            <a:endParaRPr lang="en-IN" dirty="0"/>
          </a:p>
          <a:p>
            <a:r>
              <a:rPr lang="en-US" dirty="0"/>
              <a:t>         Update emp set total = t where empid = 8;</a:t>
            </a:r>
            <a:endParaRPr lang="en-IN" dirty="0"/>
          </a:p>
          <a:p>
            <a:r>
              <a:rPr lang="en-US" dirty="0"/>
              <a:t>End;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%</a:t>
            </a:r>
            <a:r>
              <a:rPr lang="en-IN" dirty="0" err="1" smtClean="0"/>
              <a:t>rowtype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Declare</a:t>
            </a:r>
            <a:endParaRPr lang="en-IN" sz="2400" dirty="0"/>
          </a:p>
          <a:p>
            <a:r>
              <a:rPr lang="en-US" sz="2400" dirty="0"/>
              <a:t>           Record </a:t>
            </a:r>
            <a:r>
              <a:rPr lang="en-US" sz="2400" dirty="0" err="1"/>
              <a:t>emp%rowtype</a:t>
            </a:r>
            <a:r>
              <a:rPr lang="en-US" sz="2400" dirty="0"/>
              <a:t>;</a:t>
            </a:r>
            <a:endParaRPr lang="en-IN" sz="2400" dirty="0"/>
          </a:p>
          <a:p>
            <a:r>
              <a:rPr lang="en-US" sz="2400" dirty="0"/>
              <a:t> Begin</a:t>
            </a:r>
            <a:endParaRPr lang="en-IN" sz="2400" dirty="0"/>
          </a:p>
          <a:p>
            <a:r>
              <a:rPr lang="en-US" sz="2400" dirty="0"/>
              <a:t>           Select*into Record from emp where empid = 8;</a:t>
            </a:r>
            <a:endParaRPr lang="en-IN" sz="2400" dirty="0"/>
          </a:p>
          <a:p>
            <a:r>
              <a:rPr lang="en-SG" sz="2400" dirty="0"/>
              <a:t>           </a:t>
            </a:r>
            <a:r>
              <a:rPr lang="pt-BR" sz="2400" dirty="0"/>
              <a:t>Record</a:t>
            </a:r>
            <a:r>
              <a:rPr lang="pt-BR" sz="2400" b="1" dirty="0"/>
              <a:t>.</a:t>
            </a:r>
            <a:r>
              <a:rPr lang="pt-BR" sz="2400" dirty="0"/>
              <a:t>total </a:t>
            </a:r>
            <a:r>
              <a:rPr lang="pt-BR" sz="2400" b="1" dirty="0"/>
              <a:t>:= </a:t>
            </a:r>
            <a:r>
              <a:rPr lang="pt-BR" sz="2400" dirty="0"/>
              <a:t>Record</a:t>
            </a:r>
            <a:r>
              <a:rPr lang="pt-BR" sz="2400" b="1" dirty="0"/>
              <a:t>.</a:t>
            </a:r>
            <a:r>
              <a:rPr lang="pt-BR" sz="2400" dirty="0"/>
              <a:t>ta + Record</a:t>
            </a:r>
            <a:r>
              <a:rPr lang="pt-BR" sz="2400" b="1" dirty="0"/>
              <a:t>.</a:t>
            </a:r>
            <a:r>
              <a:rPr lang="pt-BR" sz="2400" dirty="0"/>
              <a:t>da;</a:t>
            </a:r>
            <a:endParaRPr lang="en-IN" sz="2400" dirty="0"/>
          </a:p>
          <a:p>
            <a:r>
              <a:rPr lang="en-SG" sz="2400" dirty="0"/>
              <a:t>           Update </a:t>
            </a:r>
            <a:r>
              <a:rPr lang="en-SG" sz="2400" dirty="0" err="1"/>
              <a:t>emp</a:t>
            </a:r>
            <a:r>
              <a:rPr lang="en-SG" sz="2400" dirty="0"/>
              <a:t> set total=</a:t>
            </a:r>
            <a:r>
              <a:rPr lang="en-SG" sz="2400" dirty="0" err="1"/>
              <a:t>Record</a:t>
            </a:r>
            <a:r>
              <a:rPr lang="en-SG" sz="2400" b="1" dirty="0" err="1"/>
              <a:t>.</a:t>
            </a:r>
            <a:r>
              <a:rPr lang="en-SG" sz="2400" dirty="0" err="1"/>
              <a:t>total</a:t>
            </a:r>
            <a:r>
              <a:rPr lang="en-SG" sz="2400" dirty="0"/>
              <a:t> where </a:t>
            </a:r>
            <a:r>
              <a:rPr lang="en-SG" sz="2400" dirty="0" err="1"/>
              <a:t>empid</a:t>
            </a:r>
            <a:r>
              <a:rPr lang="en-SG" sz="2400" dirty="0"/>
              <a:t> = 8;</a:t>
            </a:r>
            <a:endParaRPr lang="en-IN" sz="2400" dirty="0"/>
          </a:p>
          <a:p>
            <a:r>
              <a:rPr lang="en-SG" sz="2400" dirty="0"/>
              <a:t> End;</a:t>
            </a:r>
            <a:r>
              <a:rPr lang="en-SG" sz="2400" baseline="-25000" dirty="0"/>
              <a:t> 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4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</a:t>
            </a:r>
          </a:p>
          <a:p>
            <a:r>
              <a:rPr lang="en-US" dirty="0"/>
              <a:t>t </a:t>
            </a:r>
            <a:r>
              <a:rPr lang="en-US" dirty="0" err="1" smtClean="0"/>
              <a:t>customers%rowtype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select * into t from </a:t>
            </a:r>
            <a:r>
              <a:rPr lang="en-US" dirty="0" smtClean="0"/>
              <a:t>customers </a:t>
            </a:r>
            <a:r>
              <a:rPr lang="en-US" dirty="0"/>
              <a:t>where id=1;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(t.name ||' '||t.id||' '||</a:t>
            </a:r>
            <a:r>
              <a:rPr lang="en-US" dirty="0" err="1" smtClean="0"/>
              <a:t>t.salary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end;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40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90600"/>
            <a:ext cx="617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declare </a:t>
            </a:r>
          </a:p>
          <a:p>
            <a:r>
              <a:rPr lang="en-IN" dirty="0"/>
              <a:t>t </a:t>
            </a:r>
            <a:r>
              <a:rPr lang="en-IN" dirty="0" err="1"/>
              <a:t>customers%rowtype</a:t>
            </a:r>
            <a:r>
              <a:rPr lang="en-IN" dirty="0"/>
              <a:t>;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select * into t from customers where id=1;</a:t>
            </a:r>
          </a:p>
          <a:p>
            <a:r>
              <a:rPr lang="en-IN" dirty="0" err="1"/>
              <a:t>dbms_output.put_line</a:t>
            </a:r>
            <a:r>
              <a:rPr lang="en-IN" dirty="0"/>
              <a:t>(t.name ||' '||t.id||' '||</a:t>
            </a:r>
            <a:r>
              <a:rPr lang="en-IN" dirty="0" err="1"/>
              <a:t>t.salary</a:t>
            </a:r>
            <a:r>
              <a:rPr lang="en-IN" dirty="0"/>
              <a:t>||' ' || </a:t>
            </a:r>
            <a:r>
              <a:rPr lang="en-IN" dirty="0" err="1"/>
              <a:t>t.address</a:t>
            </a:r>
            <a:r>
              <a:rPr lang="en-IN" dirty="0"/>
              <a:t>);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061954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N" dirty="0" smtClean="0"/>
              <a:t>Branching statements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Declare</a:t>
            </a:r>
            <a:endParaRPr lang="en-IN" dirty="0"/>
          </a:p>
          <a:p>
            <a:r>
              <a:rPr lang="pt-BR" dirty="0"/>
              <a:t>            num1 number(2);</a:t>
            </a:r>
            <a:endParaRPr lang="en-IN" dirty="0"/>
          </a:p>
          <a:p>
            <a:r>
              <a:rPr lang="pt-BR" dirty="0"/>
              <a:t>            num2 number(2);</a:t>
            </a:r>
            <a:endParaRPr lang="en-IN" dirty="0"/>
          </a:p>
          <a:p>
            <a:r>
              <a:rPr lang="pt-BR" dirty="0"/>
              <a:t>Begin</a:t>
            </a:r>
            <a:endParaRPr lang="en-IN" dirty="0"/>
          </a:p>
          <a:p>
            <a:r>
              <a:rPr lang="pt-BR" dirty="0"/>
              <a:t>           num1</a:t>
            </a:r>
            <a:r>
              <a:rPr lang="pt-BR" b="1" dirty="0"/>
              <a:t>:=</a:t>
            </a:r>
            <a:r>
              <a:rPr lang="pt-BR" dirty="0"/>
              <a:t>&amp;num1;</a:t>
            </a:r>
            <a:endParaRPr lang="en-IN" dirty="0"/>
          </a:p>
          <a:p>
            <a:r>
              <a:rPr lang="pt-BR" dirty="0"/>
              <a:t>           num2</a:t>
            </a:r>
            <a:r>
              <a:rPr lang="pt-BR" b="1" dirty="0"/>
              <a:t>:=</a:t>
            </a:r>
            <a:r>
              <a:rPr lang="pt-BR" dirty="0"/>
              <a:t>&amp;num2;</a:t>
            </a:r>
            <a:endParaRPr lang="en-IN" dirty="0"/>
          </a:p>
          <a:p>
            <a:r>
              <a:rPr lang="pt-BR" dirty="0"/>
              <a:t>          IF num1 &gt; num2 THEN</a:t>
            </a:r>
            <a:endParaRPr lang="en-IN" dirty="0"/>
          </a:p>
          <a:p>
            <a:r>
              <a:rPr lang="en-SG" dirty="0"/>
              <a:t>                   </a:t>
            </a:r>
            <a:r>
              <a:rPr lang="en-US" dirty="0"/>
              <a:t>dbms_output</a:t>
            </a:r>
            <a:r>
              <a:rPr lang="en-US" b="1" dirty="0"/>
              <a:t>.</a:t>
            </a:r>
            <a:r>
              <a:rPr lang="en-US" dirty="0"/>
              <a:t>put_line('greater is num1='||num1);</a:t>
            </a:r>
            <a:endParaRPr lang="en-IN" dirty="0"/>
          </a:p>
          <a:p>
            <a:r>
              <a:rPr lang="en-US" dirty="0"/>
              <a:t>          ELSE</a:t>
            </a:r>
            <a:endParaRPr lang="en-IN" dirty="0"/>
          </a:p>
          <a:p>
            <a:r>
              <a:rPr lang="en-US" dirty="0"/>
              <a:t>                  dbms_output</a:t>
            </a:r>
            <a:r>
              <a:rPr lang="en-US" b="1" dirty="0"/>
              <a:t>.</a:t>
            </a:r>
            <a:r>
              <a:rPr lang="en-US" dirty="0"/>
              <a:t>put_line('greater is num2='||num2);</a:t>
            </a:r>
            <a:endParaRPr lang="en-IN" dirty="0"/>
          </a:p>
          <a:p>
            <a:r>
              <a:rPr lang="en-US" dirty="0"/>
              <a:t>          END IF;</a:t>
            </a:r>
            <a:endParaRPr lang="en-IN" dirty="0"/>
          </a:p>
          <a:p>
            <a:r>
              <a:rPr lang="en-US" dirty="0"/>
              <a:t>End;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819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3962400" cy="5334000"/>
          </a:xfrm>
        </p:spPr>
        <p:txBody>
          <a:bodyPr>
            <a:normAutofit fontScale="47500" lnSpcReduction="20000"/>
          </a:bodyPr>
          <a:lstStyle/>
          <a:p>
            <a:r>
              <a:rPr lang="pt-BR" sz="5600" dirty="0"/>
              <a:t>Declare</a:t>
            </a:r>
            <a:endParaRPr lang="en-IN" sz="5600" dirty="0"/>
          </a:p>
          <a:p>
            <a:r>
              <a:rPr lang="pt-BR" sz="5600" dirty="0"/>
              <a:t>           num1 number(2);</a:t>
            </a:r>
            <a:endParaRPr lang="en-IN" sz="5600" dirty="0"/>
          </a:p>
          <a:p>
            <a:r>
              <a:rPr lang="pt-BR" sz="5600" dirty="0"/>
              <a:t>           num2 number(2);</a:t>
            </a:r>
            <a:endParaRPr lang="en-IN" sz="5600" dirty="0"/>
          </a:p>
          <a:p>
            <a:r>
              <a:rPr lang="pt-BR" sz="5600" dirty="0"/>
              <a:t>           num3 number(2);</a:t>
            </a:r>
            <a:endParaRPr lang="en-IN" sz="5600" dirty="0"/>
          </a:p>
          <a:p>
            <a:r>
              <a:rPr lang="pt-BR" sz="5600" dirty="0"/>
              <a:t>Begin</a:t>
            </a:r>
            <a:endParaRPr lang="en-IN" sz="5600" dirty="0"/>
          </a:p>
          <a:p>
            <a:r>
              <a:rPr lang="pt-BR" sz="5600" dirty="0"/>
              <a:t>          num1</a:t>
            </a:r>
            <a:r>
              <a:rPr lang="pt-BR" sz="5600" b="1" dirty="0"/>
              <a:t>:=</a:t>
            </a:r>
            <a:r>
              <a:rPr lang="pt-BR" sz="5600" dirty="0"/>
              <a:t>&amp;num1;</a:t>
            </a:r>
            <a:endParaRPr lang="en-IN" sz="5600" dirty="0"/>
          </a:p>
          <a:p>
            <a:r>
              <a:rPr lang="pt-BR" sz="5600" dirty="0"/>
              <a:t>          num2</a:t>
            </a:r>
            <a:r>
              <a:rPr lang="pt-BR" sz="5600" b="1" dirty="0"/>
              <a:t>:=</a:t>
            </a:r>
            <a:r>
              <a:rPr lang="pt-BR" sz="5600" dirty="0"/>
              <a:t>&amp;num2;</a:t>
            </a:r>
            <a:endParaRPr lang="en-IN" sz="5600" dirty="0"/>
          </a:p>
          <a:p>
            <a:r>
              <a:rPr lang="pt-BR" sz="5600" dirty="0"/>
              <a:t>          num3</a:t>
            </a:r>
            <a:r>
              <a:rPr lang="pt-BR" sz="5600" b="1" dirty="0"/>
              <a:t>:=</a:t>
            </a:r>
            <a:r>
              <a:rPr lang="pt-BR" sz="5600" dirty="0"/>
              <a:t>&amp;num3;</a:t>
            </a:r>
            <a:endParaRPr lang="en-IN" sz="5600" dirty="0"/>
          </a:p>
          <a:p>
            <a:r>
              <a:rPr lang="pt-BR" sz="5600" dirty="0"/>
              <a:t>       </a:t>
            </a:r>
            <a:endParaRPr lang="en-IN" sz="5600" dirty="0"/>
          </a:p>
          <a:p>
            <a:r>
              <a:rPr lang="en-US" sz="5600" dirty="0" smtClean="0"/>
              <a:t>END </a:t>
            </a:r>
            <a:r>
              <a:rPr lang="en-US" sz="5600" dirty="0"/>
              <a:t>IF;</a:t>
            </a:r>
            <a:endParaRPr lang="en-IN" sz="5600" dirty="0"/>
          </a:p>
          <a:p>
            <a:r>
              <a:rPr lang="en-US" sz="5600" dirty="0"/>
              <a:t>End;</a:t>
            </a:r>
            <a:endParaRPr lang="en-IN" sz="5600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572000" y="1600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IF num1 &gt; num2 THEN</a:t>
            </a:r>
            <a:endParaRPr lang="en-IN" dirty="0"/>
          </a:p>
          <a:p>
            <a:r>
              <a:rPr lang="en-SG" dirty="0"/>
              <a:t>              </a:t>
            </a:r>
            <a:r>
              <a:rPr lang="en-US" dirty="0"/>
              <a:t>IF num2 &gt; num3 THEN</a:t>
            </a:r>
            <a:endParaRPr lang="en-IN" dirty="0"/>
          </a:p>
          <a:p>
            <a:r>
              <a:rPr lang="en-US" dirty="0"/>
              <a:t>                       </a:t>
            </a:r>
            <a:r>
              <a:rPr lang="en-US" dirty="0" err="1"/>
              <a:t>dbms_output</a:t>
            </a:r>
            <a:r>
              <a:rPr lang="en-US" b="1" dirty="0" err="1"/>
              <a:t>.</a:t>
            </a:r>
            <a:r>
              <a:rPr lang="en-US" dirty="0" err="1"/>
              <a:t>put_line</a:t>
            </a:r>
            <a:r>
              <a:rPr lang="en-US" dirty="0"/>
              <a:t>('greater is num1='||num1);</a:t>
            </a:r>
            <a:endParaRPr lang="en-IN" dirty="0"/>
          </a:p>
          <a:p>
            <a:r>
              <a:rPr lang="en-US" dirty="0"/>
              <a:t>              ELSE </a:t>
            </a:r>
            <a:endParaRPr lang="en-IN" dirty="0"/>
          </a:p>
          <a:p>
            <a:r>
              <a:rPr lang="en-US" dirty="0"/>
              <a:t>                       </a:t>
            </a:r>
            <a:r>
              <a:rPr lang="en-US" dirty="0" err="1"/>
              <a:t>dbms_output</a:t>
            </a:r>
            <a:r>
              <a:rPr lang="en-US" b="1" dirty="0" err="1"/>
              <a:t>.</a:t>
            </a:r>
            <a:r>
              <a:rPr lang="en-US" dirty="0" err="1"/>
              <a:t>put_line</a:t>
            </a:r>
            <a:r>
              <a:rPr lang="en-US" dirty="0"/>
              <a:t>('greater is num3='||num3);</a:t>
            </a:r>
            <a:endParaRPr lang="en-IN" dirty="0"/>
          </a:p>
          <a:p>
            <a:r>
              <a:rPr lang="en-US" dirty="0"/>
              <a:t>              END IF; </a:t>
            </a:r>
            <a:endParaRPr lang="en-IN" dirty="0"/>
          </a:p>
          <a:p>
            <a:r>
              <a:rPr lang="en-US" dirty="0"/>
              <a:t>         ELSE</a:t>
            </a:r>
            <a:endParaRPr lang="en-IN" dirty="0"/>
          </a:p>
          <a:p>
            <a:r>
              <a:rPr lang="en-US" dirty="0"/>
              <a:t>            IF num2 &gt; num3 THEN</a:t>
            </a:r>
            <a:endParaRPr lang="en-IN" dirty="0"/>
          </a:p>
          <a:p>
            <a:r>
              <a:rPr lang="en-US" dirty="0"/>
              <a:t>                     </a:t>
            </a:r>
            <a:r>
              <a:rPr lang="en-US" dirty="0" err="1"/>
              <a:t>dbms_output</a:t>
            </a:r>
            <a:r>
              <a:rPr lang="en-US" b="1" dirty="0" err="1"/>
              <a:t>.</a:t>
            </a:r>
            <a:r>
              <a:rPr lang="en-US" dirty="0" err="1"/>
              <a:t>put_line</a:t>
            </a:r>
            <a:r>
              <a:rPr lang="en-US" dirty="0"/>
              <a:t>('greater is num2='||num2);</a:t>
            </a:r>
            <a:endParaRPr lang="en-IN" dirty="0"/>
          </a:p>
          <a:p>
            <a:r>
              <a:rPr lang="en-US" dirty="0"/>
              <a:t>             ELSE</a:t>
            </a:r>
            <a:endParaRPr lang="en-IN" dirty="0"/>
          </a:p>
          <a:p>
            <a:r>
              <a:rPr lang="en-US" dirty="0"/>
              <a:t>                     </a:t>
            </a:r>
            <a:r>
              <a:rPr lang="en-US" dirty="0" err="1"/>
              <a:t>dbms_output</a:t>
            </a:r>
            <a:r>
              <a:rPr lang="en-US" b="1" dirty="0" err="1"/>
              <a:t>.</a:t>
            </a:r>
            <a:r>
              <a:rPr lang="en-US" dirty="0" err="1"/>
              <a:t>put_line</a:t>
            </a:r>
            <a:r>
              <a:rPr lang="en-US" dirty="0"/>
              <a:t>('greater is num3='||num3);</a:t>
            </a:r>
            <a:endParaRPr lang="en-IN" dirty="0"/>
          </a:p>
          <a:p>
            <a:r>
              <a:rPr lang="en-US" dirty="0"/>
              <a:t>             END IF;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076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</a:t>
            </a:r>
            <a:endParaRPr lang="en-IN" dirty="0"/>
          </a:p>
          <a:p>
            <a:r>
              <a:rPr lang="en-US" dirty="0"/>
              <a:t>           i number(2);</a:t>
            </a:r>
            <a:endParaRPr lang="en-IN" dirty="0"/>
          </a:p>
          <a:p>
            <a:r>
              <a:rPr lang="en-US" dirty="0"/>
              <a:t>Begin</a:t>
            </a:r>
            <a:endParaRPr lang="en-IN" dirty="0"/>
          </a:p>
          <a:p>
            <a:r>
              <a:rPr lang="en-US" dirty="0"/>
              <a:t>           i</a:t>
            </a:r>
            <a:r>
              <a:rPr lang="en-US" b="1" dirty="0"/>
              <a:t>:=</a:t>
            </a:r>
            <a:r>
              <a:rPr lang="en-US" dirty="0"/>
              <a:t>1;</a:t>
            </a:r>
            <a:endParaRPr lang="en-IN" dirty="0"/>
          </a:p>
          <a:p>
            <a:r>
              <a:rPr lang="en-US" dirty="0"/>
              <a:t>           LOOP</a:t>
            </a:r>
            <a:endParaRPr lang="en-IN" dirty="0"/>
          </a:p>
          <a:p>
            <a:r>
              <a:rPr lang="en-US" dirty="0"/>
              <a:t>                </a:t>
            </a:r>
            <a:r>
              <a:rPr lang="en-US" dirty="0" err="1"/>
              <a:t>dbms_output.put_line</a:t>
            </a:r>
            <a:r>
              <a:rPr lang="en-US" dirty="0"/>
              <a:t>(i);</a:t>
            </a:r>
            <a:endParaRPr lang="en-IN" dirty="0"/>
          </a:p>
          <a:p>
            <a:r>
              <a:rPr lang="en-US" dirty="0"/>
              <a:t>                 i</a:t>
            </a:r>
            <a:r>
              <a:rPr lang="en-US" b="1" dirty="0"/>
              <a:t>:=</a:t>
            </a:r>
            <a:r>
              <a:rPr lang="en-US" dirty="0"/>
              <a:t>i + 1;</a:t>
            </a:r>
            <a:endParaRPr lang="en-IN" dirty="0"/>
          </a:p>
          <a:p>
            <a:r>
              <a:rPr lang="en-US" dirty="0"/>
              <a:t>                 EXIT WHEN i &gt; 10;</a:t>
            </a:r>
            <a:endParaRPr lang="en-IN" dirty="0"/>
          </a:p>
          <a:p>
            <a:r>
              <a:rPr lang="en-US" dirty="0"/>
              <a:t>           END LOOP;</a:t>
            </a:r>
            <a:endParaRPr lang="en-IN" dirty="0"/>
          </a:p>
          <a:p>
            <a:r>
              <a:rPr lang="en-US" dirty="0"/>
              <a:t>End;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2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PL/SQL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PL/SQL</a:t>
            </a:r>
            <a:r>
              <a:rPr lang="en-US" dirty="0"/>
              <a:t> has </a:t>
            </a:r>
            <a:r>
              <a:rPr lang="en-US" i="1" dirty="0"/>
              <a:t>SQL</a:t>
            </a:r>
            <a:r>
              <a:rPr lang="en-US" dirty="0"/>
              <a:t> features as well as procedural capabilities.</a:t>
            </a:r>
            <a:endParaRPr lang="en-IN" dirty="0"/>
          </a:p>
          <a:p>
            <a:pPr lvl="0"/>
            <a:r>
              <a:rPr lang="en-US" i="1" dirty="0"/>
              <a:t>PL/SQL</a:t>
            </a:r>
            <a:r>
              <a:rPr lang="en-US" dirty="0"/>
              <a:t> sends entire block of </a:t>
            </a:r>
            <a:r>
              <a:rPr lang="en-US" i="1" dirty="0"/>
              <a:t>SQL</a:t>
            </a:r>
            <a:r>
              <a:rPr lang="en-US" dirty="0"/>
              <a:t> statements to </a:t>
            </a:r>
            <a:r>
              <a:rPr lang="en-US" i="1" dirty="0"/>
              <a:t>Oracle</a:t>
            </a:r>
            <a:r>
              <a:rPr lang="en-US" dirty="0"/>
              <a:t> engine in one go. Thus, it reduces the network traffic which results in an increase of speed of data processing.</a:t>
            </a:r>
            <a:endParaRPr lang="en-IN" dirty="0"/>
          </a:p>
          <a:p>
            <a:pPr lvl="0"/>
            <a:r>
              <a:rPr lang="en-US" i="1" dirty="0"/>
              <a:t>PL/SQL</a:t>
            </a:r>
            <a:r>
              <a:rPr lang="en-US" dirty="0"/>
              <a:t> allows the programmers to display user-friendly error messages.</a:t>
            </a:r>
            <a:endParaRPr lang="en-IN" dirty="0"/>
          </a:p>
          <a:p>
            <a:r>
              <a:rPr lang="en-US" i="1" dirty="0"/>
              <a:t>PL/SQL</a:t>
            </a:r>
            <a:r>
              <a:rPr lang="en-US" dirty="0"/>
              <a:t> programs are portable i.e., these can run on any computer hardware and operating system where </a:t>
            </a:r>
            <a:r>
              <a:rPr lang="en-US" i="1" dirty="0"/>
              <a:t>Oracle</a:t>
            </a:r>
            <a:r>
              <a:rPr lang="en-US" dirty="0"/>
              <a:t> is installed.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</a:t>
            </a:r>
            <a:endParaRPr lang="en-IN" dirty="0"/>
          </a:p>
          <a:p>
            <a:r>
              <a:rPr lang="en-US" dirty="0"/>
              <a:t>           a number(2);   </a:t>
            </a:r>
            <a:endParaRPr lang="en-IN" dirty="0"/>
          </a:p>
          <a:p>
            <a:r>
              <a:rPr lang="en-US" dirty="0"/>
              <a:t>Begin  </a:t>
            </a:r>
            <a:endParaRPr lang="en-IN" dirty="0"/>
          </a:p>
          <a:p>
            <a:r>
              <a:rPr lang="en-US" dirty="0"/>
              <a:t>          a</a:t>
            </a:r>
            <a:r>
              <a:rPr lang="en-US" b="1" dirty="0"/>
              <a:t>:=</a:t>
            </a:r>
            <a:r>
              <a:rPr lang="en-US" dirty="0"/>
              <a:t>1;</a:t>
            </a:r>
            <a:endParaRPr lang="en-IN" dirty="0"/>
          </a:p>
          <a:p>
            <a:r>
              <a:rPr lang="en-US" dirty="0"/>
              <a:t>         WHILE a&lt;=10</a:t>
            </a:r>
            <a:endParaRPr lang="en-IN" dirty="0"/>
          </a:p>
          <a:p>
            <a:r>
              <a:rPr lang="en-US" dirty="0"/>
              <a:t>             LOOP</a:t>
            </a:r>
            <a:endParaRPr lang="en-IN" dirty="0"/>
          </a:p>
          <a:p>
            <a:r>
              <a:rPr lang="en-US" dirty="0"/>
              <a:t>                  </a:t>
            </a:r>
            <a:r>
              <a:rPr lang="en-US" dirty="0" err="1"/>
              <a:t>dbms_output</a:t>
            </a:r>
            <a:r>
              <a:rPr lang="en-US" b="1" dirty="0" err="1"/>
              <a:t>.</a:t>
            </a:r>
            <a:r>
              <a:rPr lang="en-US" dirty="0" err="1"/>
              <a:t>put_line</a:t>
            </a:r>
            <a:r>
              <a:rPr lang="en-US" dirty="0"/>
              <a:t>(a*a);</a:t>
            </a:r>
            <a:endParaRPr lang="en-IN" dirty="0"/>
          </a:p>
          <a:p>
            <a:r>
              <a:rPr lang="en-US" dirty="0"/>
              <a:t>                  a</a:t>
            </a:r>
            <a:r>
              <a:rPr lang="en-US" b="1" dirty="0"/>
              <a:t>:=</a:t>
            </a:r>
            <a:r>
              <a:rPr lang="en-US" dirty="0"/>
              <a:t>a+1;   </a:t>
            </a:r>
            <a:endParaRPr lang="en-IN" dirty="0"/>
          </a:p>
          <a:p>
            <a:r>
              <a:rPr lang="en-US" dirty="0"/>
              <a:t>             END LOOP;</a:t>
            </a:r>
            <a:endParaRPr lang="en-IN" dirty="0"/>
          </a:p>
          <a:p>
            <a:r>
              <a:rPr lang="en-US" dirty="0"/>
              <a:t>End;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5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</a:t>
            </a:r>
            <a:endParaRPr lang="en-IN" dirty="0"/>
          </a:p>
          <a:p>
            <a:r>
              <a:rPr lang="en-US" dirty="0"/>
              <a:t>           Total number(4);</a:t>
            </a:r>
            <a:endParaRPr lang="en-IN" dirty="0"/>
          </a:p>
          <a:p>
            <a:r>
              <a:rPr lang="en-US" dirty="0"/>
              <a:t>            i Number(2);</a:t>
            </a:r>
            <a:endParaRPr lang="en-IN" dirty="0"/>
          </a:p>
          <a:p>
            <a:r>
              <a:rPr lang="en-US" dirty="0"/>
              <a:t>Begin</a:t>
            </a:r>
            <a:endParaRPr lang="en-IN" dirty="0"/>
          </a:p>
          <a:p>
            <a:r>
              <a:rPr lang="en-US" dirty="0"/>
              <a:t>           FOR i IN 1</a:t>
            </a:r>
            <a:r>
              <a:rPr lang="en-US" b="1" dirty="0"/>
              <a:t>..</a:t>
            </a:r>
            <a:r>
              <a:rPr lang="en-US" dirty="0"/>
              <a:t>10</a:t>
            </a:r>
            <a:endParaRPr lang="en-IN" dirty="0"/>
          </a:p>
          <a:p>
            <a:r>
              <a:rPr lang="en-US" dirty="0"/>
              <a:t>           LOOP</a:t>
            </a:r>
            <a:endParaRPr lang="en-IN" dirty="0"/>
          </a:p>
          <a:p>
            <a:r>
              <a:rPr lang="en-US" dirty="0"/>
              <a:t>                 Total</a:t>
            </a:r>
            <a:r>
              <a:rPr lang="en-US" b="1" dirty="0"/>
              <a:t>:=</a:t>
            </a:r>
            <a:r>
              <a:rPr lang="en-US" dirty="0"/>
              <a:t>2*i;</a:t>
            </a:r>
            <a:endParaRPr lang="en-IN" dirty="0"/>
          </a:p>
          <a:p>
            <a:r>
              <a:rPr lang="en-US" dirty="0"/>
              <a:t>                 dbms_output</a:t>
            </a:r>
            <a:r>
              <a:rPr lang="en-US" b="1" dirty="0"/>
              <a:t>.</a:t>
            </a:r>
            <a:r>
              <a:rPr lang="en-US" dirty="0"/>
              <a:t>put_line('2*' || i || '=' ||Total);</a:t>
            </a:r>
            <a:endParaRPr lang="en-IN" dirty="0"/>
          </a:p>
          <a:p>
            <a:r>
              <a:rPr lang="en-US" dirty="0"/>
              <a:t>           END LOOP;</a:t>
            </a:r>
            <a:endParaRPr lang="en-IN" dirty="0"/>
          </a:p>
          <a:p>
            <a:r>
              <a:rPr lang="en-US" dirty="0"/>
              <a:t>End;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1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Declare</a:t>
            </a:r>
            <a:endParaRPr lang="en-IN" dirty="0"/>
          </a:p>
          <a:p>
            <a:r>
              <a:rPr lang="pt-BR" dirty="0"/>
              <a:t>         num1 number(2);</a:t>
            </a:r>
            <a:endParaRPr lang="en-IN" dirty="0"/>
          </a:p>
          <a:p>
            <a:r>
              <a:rPr lang="pt-BR" dirty="0"/>
              <a:t>         num2 number(2);</a:t>
            </a:r>
            <a:endParaRPr lang="en-IN" dirty="0"/>
          </a:p>
          <a:p>
            <a:r>
              <a:rPr lang="pt-BR" dirty="0"/>
              <a:t>Begin</a:t>
            </a:r>
            <a:endParaRPr lang="en-IN" dirty="0"/>
          </a:p>
          <a:p>
            <a:r>
              <a:rPr lang="pt-BR" dirty="0"/>
              <a:t>         num1</a:t>
            </a:r>
            <a:r>
              <a:rPr lang="pt-BR" b="1" dirty="0"/>
              <a:t>:=</a:t>
            </a:r>
            <a:r>
              <a:rPr lang="pt-BR" dirty="0"/>
              <a:t>&amp;num1;</a:t>
            </a:r>
            <a:endParaRPr lang="en-IN" dirty="0"/>
          </a:p>
          <a:p>
            <a:r>
              <a:rPr lang="pt-BR" dirty="0"/>
              <a:t>         num2</a:t>
            </a:r>
            <a:r>
              <a:rPr lang="pt-BR" b="1" dirty="0"/>
              <a:t>:=</a:t>
            </a:r>
            <a:r>
              <a:rPr lang="pt-BR" dirty="0"/>
              <a:t>&amp;num2;</a:t>
            </a:r>
            <a:endParaRPr lang="en-IN" dirty="0"/>
          </a:p>
          <a:p>
            <a:r>
              <a:rPr lang="pt-BR" dirty="0"/>
              <a:t>         IF num1 &gt; num2 THEN</a:t>
            </a:r>
            <a:endParaRPr lang="en-IN" dirty="0"/>
          </a:p>
          <a:p>
            <a:r>
              <a:rPr lang="pt-BR" dirty="0"/>
              <a:t>                GOTO O1;</a:t>
            </a:r>
            <a:endParaRPr lang="en-IN" dirty="0"/>
          </a:p>
          <a:p>
            <a:r>
              <a:rPr lang="pt-BR" dirty="0"/>
              <a:t>         </a:t>
            </a:r>
            <a:r>
              <a:rPr lang="en-US" dirty="0"/>
              <a:t>ELSE</a:t>
            </a:r>
            <a:endParaRPr lang="en-IN" dirty="0"/>
          </a:p>
          <a:p>
            <a:r>
              <a:rPr lang="en-US" dirty="0"/>
              <a:t>                GOTO O2;  </a:t>
            </a:r>
            <a:endParaRPr lang="en-IN" dirty="0"/>
          </a:p>
          <a:p>
            <a:r>
              <a:rPr lang="en-US" dirty="0"/>
              <a:t>         END IF;</a:t>
            </a:r>
            <a:endParaRPr lang="en-IN" dirty="0"/>
          </a:p>
          <a:p>
            <a:r>
              <a:rPr lang="en-US" dirty="0"/>
              <a:t>         &lt;&lt;O1&gt;&gt;</a:t>
            </a:r>
            <a:endParaRPr lang="en-IN" dirty="0"/>
          </a:p>
          <a:p>
            <a:r>
              <a:rPr lang="en-US" dirty="0"/>
              <a:t>                dbms_output</a:t>
            </a:r>
            <a:r>
              <a:rPr lang="en-US" b="1" dirty="0"/>
              <a:t>.</a:t>
            </a:r>
            <a:r>
              <a:rPr lang="en-US" dirty="0"/>
              <a:t>put_line('greater is num1='||num1);</a:t>
            </a:r>
            <a:endParaRPr lang="en-IN" dirty="0"/>
          </a:p>
          <a:p>
            <a:r>
              <a:rPr lang="en-US" dirty="0"/>
              <a:t>                GOTO O3;</a:t>
            </a:r>
            <a:endParaRPr lang="en-IN" dirty="0"/>
          </a:p>
          <a:p>
            <a:r>
              <a:rPr lang="en-US" dirty="0"/>
              <a:t>          &lt;&lt;O2&gt;&gt;</a:t>
            </a:r>
            <a:endParaRPr lang="en-IN" dirty="0"/>
          </a:p>
          <a:p>
            <a:r>
              <a:rPr lang="en-US" dirty="0"/>
              <a:t>                dbms_output</a:t>
            </a:r>
            <a:r>
              <a:rPr lang="en-US" b="1" dirty="0"/>
              <a:t>.</a:t>
            </a:r>
            <a:r>
              <a:rPr lang="en-US" dirty="0"/>
              <a:t>put_line('greater is num2='||num2);</a:t>
            </a:r>
            <a:endParaRPr lang="en-IN" dirty="0"/>
          </a:p>
          <a:p>
            <a:r>
              <a:rPr lang="en-US" dirty="0"/>
              <a:t>          &lt;&lt;O3&gt;&gt;</a:t>
            </a:r>
            <a:endParaRPr lang="en-IN" dirty="0"/>
          </a:p>
          <a:p>
            <a:r>
              <a:rPr lang="en-US" dirty="0"/>
              <a:t>                dbms_output</a:t>
            </a:r>
            <a:r>
              <a:rPr lang="en-US" b="1" dirty="0"/>
              <a:t>.</a:t>
            </a:r>
            <a:r>
              <a:rPr lang="en-US" dirty="0"/>
              <a:t>put_line('successful');</a:t>
            </a:r>
            <a:endParaRPr lang="en-IN" dirty="0"/>
          </a:p>
          <a:p>
            <a:r>
              <a:rPr lang="en-US" dirty="0"/>
              <a:t>End;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3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Procedure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746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Declare</a:t>
            </a:r>
            <a:r>
              <a:rPr lang="en-IN" b="1" dirty="0"/>
              <a:t>                    </a:t>
            </a:r>
            <a:endParaRPr lang="en-IN" dirty="0"/>
          </a:p>
          <a:p>
            <a:r>
              <a:rPr lang="en-IN" dirty="0"/>
              <a:t>                                           </a:t>
            </a:r>
            <a:r>
              <a:rPr lang="en-IN" dirty="0" err="1"/>
              <a:t>Glogal</a:t>
            </a:r>
            <a:r>
              <a:rPr lang="en-IN" dirty="0"/>
              <a:t> Variable Declarations;   </a:t>
            </a:r>
          </a:p>
          <a:p>
            <a:r>
              <a:rPr lang="en-IN" dirty="0"/>
              <a:t>                                             Procedure </a:t>
            </a:r>
            <a:r>
              <a:rPr lang="en-IN" dirty="0" err="1"/>
              <a:t>ProcedureName</a:t>
            </a:r>
            <a:endParaRPr lang="en-IN" dirty="0"/>
          </a:p>
          <a:p>
            <a:r>
              <a:rPr lang="en-IN" dirty="0"/>
              <a:t>                                              ( Argument IN</a:t>
            </a:r>
            <a:r>
              <a:rPr lang="en-IN" b="1" dirty="0"/>
              <a:t>/</a:t>
            </a:r>
            <a:r>
              <a:rPr lang="en-IN" dirty="0"/>
              <a:t>OUT</a:t>
            </a:r>
            <a:r>
              <a:rPr lang="en-IN" b="1" dirty="0"/>
              <a:t>/</a:t>
            </a:r>
            <a:r>
              <a:rPr lang="en-IN" dirty="0"/>
              <a:t>IN OUT  </a:t>
            </a:r>
            <a:r>
              <a:rPr lang="en-IN" dirty="0" err="1"/>
              <a:t>Datatype</a:t>
            </a:r>
            <a:r>
              <a:rPr lang="en-IN" dirty="0"/>
              <a:t>, ……)</a:t>
            </a:r>
          </a:p>
          <a:p>
            <a:r>
              <a:rPr lang="en-IN" dirty="0"/>
              <a:t>                                              IS</a:t>
            </a:r>
            <a:r>
              <a:rPr lang="en-IN" b="1" dirty="0"/>
              <a:t>/</a:t>
            </a:r>
            <a:r>
              <a:rPr lang="en-IN" dirty="0"/>
              <a:t>AS</a:t>
            </a:r>
          </a:p>
          <a:p>
            <a:r>
              <a:rPr lang="en-IN" dirty="0"/>
              <a:t>                                             Variable and Constant Declarations;</a:t>
            </a:r>
          </a:p>
          <a:p>
            <a:r>
              <a:rPr lang="en-IN" dirty="0"/>
              <a:t>                                    Begin</a:t>
            </a:r>
          </a:p>
          <a:p>
            <a:r>
              <a:rPr lang="en-IN" dirty="0"/>
              <a:t>                                                PL/SQL Statements;</a:t>
            </a:r>
          </a:p>
          <a:p>
            <a:r>
              <a:rPr lang="en-IN" dirty="0"/>
              <a:t>                                    Exception</a:t>
            </a:r>
          </a:p>
          <a:p>
            <a:r>
              <a:rPr lang="en-IN" dirty="0"/>
              <a:t>                                                Exception Handling Statements;</a:t>
            </a:r>
          </a:p>
          <a:p>
            <a:r>
              <a:rPr lang="en-IN" dirty="0"/>
              <a:t>                                   End </a:t>
            </a:r>
            <a:r>
              <a:rPr lang="en-IN" dirty="0" err="1"/>
              <a:t>ProcedureName</a:t>
            </a:r>
            <a:r>
              <a:rPr lang="en-IN" dirty="0"/>
              <a:t>;</a:t>
            </a:r>
          </a:p>
          <a:p>
            <a:r>
              <a:rPr lang="en-IN" dirty="0"/>
              <a:t>                Begin</a:t>
            </a:r>
          </a:p>
          <a:p>
            <a:r>
              <a:rPr lang="en-IN" dirty="0"/>
              <a:t>                                 Executable Statements;  </a:t>
            </a:r>
          </a:p>
          <a:p>
            <a:r>
              <a:rPr lang="en-IN" dirty="0"/>
              <a:t>                                 Procedure Calling;</a:t>
            </a:r>
          </a:p>
          <a:p>
            <a:r>
              <a:rPr lang="en-IN" dirty="0"/>
              <a:t>                Exception</a:t>
            </a:r>
          </a:p>
          <a:p>
            <a:r>
              <a:rPr lang="en-IN" dirty="0"/>
              <a:t>                                   Exception Handling Statements;</a:t>
            </a:r>
          </a:p>
          <a:p>
            <a:r>
              <a:rPr lang="en-IN" dirty="0"/>
              <a:t>                End;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2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5" y="533400"/>
            <a:ext cx="917710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3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9906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Creating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6097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Declare</a:t>
            </a:r>
            <a:r>
              <a:rPr lang="en-IN" b="1" dirty="0"/>
              <a:t>                    </a:t>
            </a:r>
            <a:endParaRPr lang="en-IN" dirty="0"/>
          </a:p>
          <a:p>
            <a:r>
              <a:rPr lang="en-IN" dirty="0"/>
              <a:t>                                           </a:t>
            </a:r>
            <a:r>
              <a:rPr lang="en-IN" dirty="0" err="1"/>
              <a:t>Glogal</a:t>
            </a:r>
            <a:r>
              <a:rPr lang="en-IN" dirty="0"/>
              <a:t> Variable Declarations;   </a:t>
            </a:r>
          </a:p>
          <a:p>
            <a:r>
              <a:rPr lang="en-IN" dirty="0"/>
              <a:t>                                            Function </a:t>
            </a:r>
            <a:r>
              <a:rPr lang="en-IN" dirty="0" err="1"/>
              <a:t>FunctionName</a:t>
            </a:r>
            <a:endParaRPr lang="en-IN" dirty="0"/>
          </a:p>
          <a:p>
            <a:r>
              <a:rPr lang="en-IN" dirty="0"/>
              <a:t>                                              ( Argument IN </a:t>
            </a:r>
            <a:r>
              <a:rPr lang="en-IN" dirty="0" err="1"/>
              <a:t>Datatype</a:t>
            </a:r>
            <a:r>
              <a:rPr lang="en-IN" dirty="0"/>
              <a:t>, ……….)</a:t>
            </a:r>
          </a:p>
          <a:p>
            <a:r>
              <a:rPr lang="en-IN" dirty="0"/>
              <a:t>                                             Return </a:t>
            </a:r>
            <a:r>
              <a:rPr lang="en-IN" dirty="0" err="1"/>
              <a:t>DataType</a:t>
            </a:r>
            <a:r>
              <a:rPr lang="en-IN" dirty="0"/>
              <a:t> </a:t>
            </a:r>
          </a:p>
          <a:p>
            <a:r>
              <a:rPr lang="en-IN" dirty="0"/>
              <a:t>                                             IS</a:t>
            </a:r>
            <a:r>
              <a:rPr lang="en-IN" b="1" dirty="0"/>
              <a:t>/</a:t>
            </a:r>
            <a:r>
              <a:rPr lang="en-IN" dirty="0"/>
              <a:t>AS</a:t>
            </a:r>
          </a:p>
          <a:p>
            <a:r>
              <a:rPr lang="en-IN" dirty="0"/>
              <a:t>                                             Variable and Constant Declarations;</a:t>
            </a:r>
          </a:p>
          <a:p>
            <a:r>
              <a:rPr lang="en-IN" dirty="0"/>
              <a:t>                                    Begin</a:t>
            </a:r>
          </a:p>
          <a:p>
            <a:r>
              <a:rPr lang="en-IN" dirty="0"/>
              <a:t>                                                PL/SQL Statements;</a:t>
            </a:r>
          </a:p>
          <a:p>
            <a:r>
              <a:rPr lang="en-IN" dirty="0"/>
              <a:t>                                    Exception</a:t>
            </a:r>
          </a:p>
          <a:p>
            <a:r>
              <a:rPr lang="en-IN" dirty="0"/>
              <a:t>                                                Exception Handling Statements;</a:t>
            </a:r>
          </a:p>
          <a:p>
            <a:r>
              <a:rPr lang="en-IN" dirty="0"/>
              <a:t>                                   End </a:t>
            </a:r>
            <a:r>
              <a:rPr lang="en-IN" dirty="0" err="1"/>
              <a:t>FunctionName</a:t>
            </a:r>
            <a:r>
              <a:rPr lang="en-IN" dirty="0"/>
              <a:t>;</a:t>
            </a:r>
          </a:p>
          <a:p>
            <a:r>
              <a:rPr lang="en-IN" dirty="0"/>
              <a:t>                Begin</a:t>
            </a:r>
          </a:p>
          <a:p>
            <a:r>
              <a:rPr lang="en-IN" dirty="0"/>
              <a:t>                                   Executable Statements;</a:t>
            </a:r>
          </a:p>
          <a:p>
            <a:r>
              <a:rPr lang="en-IN" dirty="0"/>
              <a:t>                                   Function Calling;</a:t>
            </a:r>
          </a:p>
          <a:p>
            <a:r>
              <a:rPr lang="en-IN" dirty="0"/>
              <a:t>                Exception</a:t>
            </a:r>
          </a:p>
          <a:p>
            <a:r>
              <a:rPr lang="en-IN" dirty="0"/>
              <a:t>                                   Exception Handling Statements;</a:t>
            </a:r>
          </a:p>
          <a:p>
            <a:r>
              <a:rPr lang="en-IN" dirty="0"/>
              <a:t>                End;     </a:t>
            </a:r>
          </a:p>
        </p:txBody>
      </p:sp>
    </p:spTree>
    <p:extLst>
      <p:ext uri="{BB962C8B-B14F-4D97-AF65-F5344CB8AC3E}">
        <p14:creationId xmlns:p14="http://schemas.microsoft.com/office/powerpoint/2010/main" val="5390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457200"/>
            <a:ext cx="891243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9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a Stored Procedure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2002159"/>
          <a:ext cx="7543800" cy="3710932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43983"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SQL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>
                          <a:effectLst/>
                        </a:rPr>
                        <a:t>PL/SQL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59957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SQL is a single query that is used to perform DML and DDL operations.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PL/SQL is a block of codes that used to write the entire program blocks/ procedure/ function, etc.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9957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It is declarative, that defines what need to be done, rather than how things need to be done.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PL/SQL is procedural that defines how the things needs to be done.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3983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Execute as a single statement.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Execute as a whole block.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983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Mainly used to manipulate data.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Mainly used to create an application.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3983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Interaction with a Database server.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No interaction with the database server.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97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>
                          <a:effectLst/>
                        </a:rPr>
                        <a:t>Cannot contain PL/SQL code in it.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1700" dirty="0">
                          <a:effectLst/>
                        </a:rPr>
                        <a:t>It is an extension of SQL, so that it can contain SQL inside it.</a:t>
                      </a:r>
                    </a:p>
                  </a:txBody>
                  <a:tcPr marL="85996" marR="85996" marT="42998" marB="429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674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1656428"/>
            <a:ext cx="670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 Or Replace Procedure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ProcedureName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( Argument IN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OUT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…..)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IS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Variable and Constant Declarations;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Begin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PL/SQL Statements;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Exceptionz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Exception Handling Statements;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End;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565371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5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990601"/>
            <a:ext cx="8798059" cy="430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6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9232" y="3244334"/>
            <a:ext cx="218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CREATING A TRIGGER</a:t>
            </a:r>
          </a:p>
        </p:txBody>
      </p:sp>
    </p:spTree>
    <p:extLst>
      <p:ext uri="{BB962C8B-B14F-4D97-AF65-F5344CB8AC3E}">
        <p14:creationId xmlns:p14="http://schemas.microsoft.com/office/powerpoint/2010/main" val="30471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OR REPLACE TRIGGER </a:t>
            </a:r>
            <a:r>
              <a:rPr lang="en-US" dirty="0" err="1"/>
              <a:t>TriggerName</a:t>
            </a:r>
            <a:endParaRPr lang="en-US" dirty="0"/>
          </a:p>
          <a:p>
            <a:r>
              <a:rPr lang="en-US" dirty="0"/>
              <a:t>               BEFORE </a:t>
            </a:r>
            <a:r>
              <a:rPr lang="en-US" b="1" dirty="0"/>
              <a:t>/ </a:t>
            </a:r>
            <a:r>
              <a:rPr lang="en-US" dirty="0"/>
              <a:t>AFTER</a:t>
            </a:r>
          </a:p>
          <a:p>
            <a:r>
              <a:rPr lang="en-US" dirty="0"/>
              <a:t>               DELETE </a:t>
            </a:r>
            <a:r>
              <a:rPr lang="en-US" b="1" dirty="0"/>
              <a:t>/</a:t>
            </a:r>
            <a:r>
              <a:rPr lang="en-US" dirty="0"/>
              <a:t> INSERT </a:t>
            </a:r>
            <a:r>
              <a:rPr lang="en-US" b="1" dirty="0"/>
              <a:t>/</a:t>
            </a:r>
            <a:r>
              <a:rPr lang="en-US" dirty="0"/>
              <a:t> UPDATE OF </a:t>
            </a:r>
            <a:r>
              <a:rPr lang="en-US" dirty="0" err="1"/>
              <a:t>ColumnName</a:t>
            </a:r>
            <a:endParaRPr lang="en-US" dirty="0"/>
          </a:p>
          <a:p>
            <a:r>
              <a:rPr lang="en-US" dirty="0"/>
              <a:t>          ON </a:t>
            </a:r>
            <a:r>
              <a:rPr lang="en-US" dirty="0" err="1"/>
              <a:t>TableNamne</a:t>
            </a:r>
            <a:endParaRPr lang="en-US" dirty="0"/>
          </a:p>
          <a:p>
            <a:r>
              <a:rPr lang="en-US" dirty="0"/>
              <a:t>               REFERENCING OLD AS old, NEW AS new</a:t>
            </a:r>
          </a:p>
          <a:p>
            <a:r>
              <a:rPr lang="en-US" dirty="0"/>
              <a:t>               FOR EACH ROW</a:t>
            </a:r>
          </a:p>
          <a:p>
            <a:r>
              <a:rPr lang="en-US" dirty="0"/>
              <a:t>               WHEN Condition</a:t>
            </a:r>
          </a:p>
          <a:p>
            <a:r>
              <a:rPr lang="en-US" dirty="0"/>
              <a:t>          DECLARE</a:t>
            </a:r>
          </a:p>
          <a:p>
            <a:r>
              <a:rPr lang="en-US" dirty="0"/>
              <a:t>               Variable and Constant Declarations;</a:t>
            </a:r>
          </a:p>
          <a:p>
            <a:r>
              <a:rPr lang="en-US" dirty="0"/>
              <a:t>          BEGIN</a:t>
            </a:r>
          </a:p>
          <a:p>
            <a:r>
              <a:rPr lang="en-US" dirty="0"/>
              <a:t>               SQL and PL</a:t>
            </a:r>
            <a:r>
              <a:rPr lang="en-US" b="1" dirty="0"/>
              <a:t>/</a:t>
            </a:r>
            <a:r>
              <a:rPr lang="en-US" dirty="0"/>
              <a:t>SQL statements;</a:t>
            </a:r>
          </a:p>
          <a:p>
            <a:r>
              <a:rPr lang="en-US" dirty="0"/>
              <a:t>          EXCEPTION</a:t>
            </a:r>
          </a:p>
          <a:p>
            <a:r>
              <a:rPr lang="en-US" dirty="0"/>
              <a:t>               Error Handling Statements;</a:t>
            </a:r>
          </a:p>
          <a:p>
            <a:r>
              <a:rPr lang="en-US" dirty="0"/>
              <a:t>          END;</a:t>
            </a:r>
          </a:p>
        </p:txBody>
      </p:sp>
    </p:spTree>
    <p:extLst>
      <p:ext uri="{BB962C8B-B14F-4D97-AF65-F5344CB8AC3E}">
        <p14:creationId xmlns:p14="http://schemas.microsoft.com/office/powerpoint/2010/main" val="39315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1" y="1295400"/>
            <a:ext cx="8552556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2508"/>
            <a:ext cx="8305800" cy="6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6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63448"/>
            <a:ext cx="906780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0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0"/>
            <a:ext cx="9067800" cy="393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298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Enabling or Disabling Triggers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2438400" y="90273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Syntax:</a:t>
            </a:r>
            <a:endParaRPr lang="en-IN" dirty="0"/>
          </a:p>
          <a:p>
            <a:r>
              <a:rPr lang="en-US" dirty="0"/>
              <a:t>          SQL&gt; Alter Trigger </a:t>
            </a:r>
            <a:r>
              <a:rPr lang="en-US" dirty="0" err="1"/>
              <a:t>TriggerName</a:t>
            </a:r>
            <a:r>
              <a:rPr lang="en-US" dirty="0"/>
              <a:t> Disable;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Example:</a:t>
            </a:r>
            <a:endParaRPr lang="en-IN" dirty="0"/>
          </a:p>
          <a:p>
            <a:r>
              <a:rPr lang="en-US" dirty="0"/>
              <a:t>          SQL&gt; Alter Trigger Upper Disable;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0273" y="3124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Syntax:</a:t>
            </a:r>
            <a:endParaRPr lang="en-IN" dirty="0"/>
          </a:p>
          <a:p>
            <a:r>
              <a:rPr lang="en-US" dirty="0"/>
              <a:t>                     SQL&gt; Alter Table </a:t>
            </a:r>
            <a:r>
              <a:rPr lang="en-US" dirty="0" err="1"/>
              <a:t>Tableneme</a:t>
            </a:r>
            <a:r>
              <a:rPr lang="en-US" dirty="0"/>
              <a:t> Disable All Triggers;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Example:</a:t>
            </a:r>
            <a:endParaRPr lang="en-IN" dirty="0"/>
          </a:p>
          <a:p>
            <a:r>
              <a:rPr lang="en-US" dirty="0"/>
              <a:t>           SQL&gt; Alter Table Student Disable All Triggers;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14800" y="5029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Syntax:</a:t>
            </a:r>
            <a:endParaRPr lang="en-IN" dirty="0"/>
          </a:p>
          <a:p>
            <a:r>
              <a:rPr lang="en-US" dirty="0"/>
              <a:t>          SQL&gt; Drop Trigger </a:t>
            </a:r>
            <a:r>
              <a:rPr lang="en-US" dirty="0" err="1"/>
              <a:t>TriggerName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Example:</a:t>
            </a:r>
            <a:endParaRPr lang="en-IN" dirty="0"/>
          </a:p>
          <a:p>
            <a:r>
              <a:rPr lang="en-US" dirty="0"/>
              <a:t>          SQL&gt; Drop Trigger </a:t>
            </a:r>
            <a:r>
              <a:rPr lang="en-US" dirty="0" err="1"/>
              <a:t>Opr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0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0" y="2286000"/>
            <a:ext cx="365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CURSORS</a:t>
            </a:r>
          </a:p>
        </p:txBody>
      </p:sp>
    </p:spTree>
    <p:extLst>
      <p:ext uri="{BB962C8B-B14F-4D97-AF65-F5344CB8AC3E}">
        <p14:creationId xmlns:p14="http://schemas.microsoft.com/office/powerpoint/2010/main" val="8975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PL/SQL ARCHITECTURE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81799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0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112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</a:t>
            </a:r>
            <a:r>
              <a:rPr lang="en-US" b="1" i="1" dirty="0"/>
              <a:t>cursor</a:t>
            </a:r>
            <a:r>
              <a:rPr lang="en-US" b="1" dirty="0"/>
              <a:t> is a work area where the result of a SQL query is stored at the server side.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055" y="3657600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/>
              <a:t>Declare a cursor</a:t>
            </a:r>
            <a:endParaRPr lang="en-US" dirty="0"/>
          </a:p>
          <a:p>
            <a:pPr lvl="0"/>
            <a:r>
              <a:rPr lang="pt-BR" dirty="0"/>
              <a:t>Open a cursor</a:t>
            </a:r>
            <a:endParaRPr lang="en-US" dirty="0"/>
          </a:p>
          <a:p>
            <a:pPr lvl="0"/>
            <a:r>
              <a:rPr lang="en-SG" dirty="0"/>
              <a:t>Fetch or Read from cursor</a:t>
            </a:r>
            <a:endParaRPr lang="en-US" dirty="0"/>
          </a:p>
          <a:p>
            <a:pPr lvl="0"/>
            <a:r>
              <a:rPr lang="en-US" dirty="0"/>
              <a:t>Close a cursor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782" y="766464"/>
            <a:ext cx="8361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 </a:t>
            </a:r>
            <a:r>
              <a:rPr lang="en-US" i="1" dirty="0"/>
              <a:t>select</a:t>
            </a:r>
            <a:r>
              <a:rPr lang="en-US" dirty="0"/>
              <a:t> statement is executed to access the data from a table then, the Oracle engine needs a work area for query execution and to store the result of that query at server side.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0200" y="190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stored in a cursor is called as ‘</a:t>
            </a:r>
            <a:r>
              <a:rPr lang="en-US" i="1" dirty="0"/>
              <a:t>active data set’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3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Types of Cursors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674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Implicit Cursor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It is a work area that is declared, opened and closed internally by the Oracle engine. The user is not involved in the process of managing the cursor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41676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dirty="0"/>
              <a:t>Explicit Cursor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US" dirty="0"/>
              <a:t>It is a work area that is declared, opened and closed externally by the user.</a:t>
            </a:r>
            <a:r>
              <a:rPr lang="en-US" b="1" dirty="0"/>
              <a:t> </a:t>
            </a:r>
            <a:r>
              <a:rPr lang="en-US" dirty="0"/>
              <a:t>It is also called as </a:t>
            </a:r>
            <a:r>
              <a:rPr lang="en-US" i="1" dirty="0"/>
              <a:t>user-defined</a:t>
            </a:r>
            <a:r>
              <a:rPr lang="en-US" dirty="0"/>
              <a:t> cursors.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%ISOPEN</a:t>
            </a:r>
          </a:p>
          <a:p>
            <a:pPr lvl="0"/>
            <a:r>
              <a:rPr lang="en-US" dirty="0"/>
              <a:t>%FOUND</a:t>
            </a:r>
          </a:p>
          <a:p>
            <a:pPr lvl="0"/>
            <a:r>
              <a:rPr lang="en-US" dirty="0"/>
              <a:t>%NOTFOUND</a:t>
            </a:r>
          </a:p>
          <a:p>
            <a:pPr lvl="0"/>
            <a:r>
              <a:rPr lang="en-US" dirty="0"/>
              <a:t>%ROWCOUNT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9982" y="19637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SQL%ISOPEN</a:t>
            </a:r>
          </a:p>
          <a:p>
            <a:pPr lvl="0"/>
            <a:r>
              <a:rPr lang="en-US" dirty="0"/>
              <a:t>SQL%FOUND</a:t>
            </a:r>
          </a:p>
          <a:p>
            <a:pPr lvl="0"/>
            <a:r>
              <a:rPr lang="en-US" dirty="0"/>
              <a:t>SQL%NOTFOUND</a:t>
            </a:r>
          </a:p>
          <a:p>
            <a:pPr lvl="0"/>
            <a:r>
              <a:rPr lang="en-US" dirty="0"/>
              <a:t>SQL%ROWCOUNT</a:t>
            </a:r>
          </a:p>
        </p:txBody>
      </p:sp>
    </p:spTree>
    <p:extLst>
      <p:ext uri="{BB962C8B-B14F-4D97-AF65-F5344CB8AC3E}">
        <p14:creationId xmlns:p14="http://schemas.microsoft.com/office/powerpoint/2010/main" val="35197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261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General Cursor Attributes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69898"/>
              </p:ext>
            </p:extLst>
          </p:nvPr>
        </p:nvGraphicFramePr>
        <p:xfrm>
          <a:off x="881892" y="2209800"/>
          <a:ext cx="6182483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4" imgW="4985546" imgH="1648364" progId="Word.Document.12">
                  <p:embed/>
                </p:oleObj>
              </mc:Choice>
              <mc:Fallback>
                <p:oleObj name="Document" r:id="rId4" imgW="4985546" imgH="16483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1892" y="2209800"/>
                        <a:ext cx="6182483" cy="204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Implicit Cursor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7450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</a:t>
            </a:r>
            <a:r>
              <a:rPr lang="en-US" i="1" dirty="0"/>
              <a:t>PL/SQL</a:t>
            </a:r>
            <a:r>
              <a:rPr lang="en-US" dirty="0"/>
              <a:t> block to display a message that whether a record is updated or not using </a:t>
            </a:r>
            <a:r>
              <a:rPr lang="en-US" i="1" dirty="0"/>
              <a:t>SQL%FOUND</a:t>
            </a:r>
            <a:r>
              <a:rPr lang="en-US" dirty="0"/>
              <a:t> and </a:t>
            </a:r>
            <a:r>
              <a:rPr lang="en-US" i="1" dirty="0"/>
              <a:t>SQL%NOTFOUND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438400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     </a:t>
            </a:r>
          </a:p>
          <a:p>
            <a:r>
              <a:rPr lang="en-US" dirty="0"/>
              <a:t>        Update student set city='</a:t>
            </a:r>
            <a:r>
              <a:rPr lang="en-US" dirty="0" err="1"/>
              <a:t>pune</a:t>
            </a:r>
            <a:r>
              <a:rPr lang="en-US" dirty="0"/>
              <a:t>' where </a:t>
            </a:r>
            <a:r>
              <a:rPr lang="en-US" dirty="0" err="1"/>
              <a:t>rollno</a:t>
            </a:r>
            <a:r>
              <a:rPr lang="en-US" dirty="0"/>
              <a:t>=&amp;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r>
              <a:rPr lang="en-US" dirty="0"/>
              <a:t>         IF SQL%FOUND THEN</a:t>
            </a:r>
          </a:p>
          <a:p>
            <a:r>
              <a:rPr lang="en-US" dirty="0"/>
              <a:t>                dbms_output</a:t>
            </a:r>
            <a:r>
              <a:rPr lang="en-US" b="1" dirty="0"/>
              <a:t>.</a:t>
            </a:r>
            <a:r>
              <a:rPr lang="en-US" dirty="0"/>
              <a:t>put_line('</a:t>
            </a:r>
            <a:r>
              <a:rPr lang="en-US" dirty="0" err="1"/>
              <a:t>Recor</a:t>
            </a:r>
            <a:r>
              <a:rPr lang="en-US" dirty="0"/>
              <a:t> Updated');</a:t>
            </a:r>
          </a:p>
          <a:p>
            <a:r>
              <a:rPr lang="en-US" dirty="0"/>
              <a:t>         END IF;</a:t>
            </a:r>
          </a:p>
          <a:p>
            <a:r>
              <a:rPr lang="en-US" dirty="0"/>
              <a:t>         IF SQL%NOTFOUND THEN</a:t>
            </a:r>
          </a:p>
          <a:p>
            <a:r>
              <a:rPr lang="en-US" dirty="0"/>
              <a:t>              dbms_output</a:t>
            </a:r>
            <a:r>
              <a:rPr lang="en-US" b="1" dirty="0"/>
              <a:t>.</a:t>
            </a:r>
            <a:r>
              <a:rPr lang="en-US" dirty="0"/>
              <a:t>put_line('Record not Updated');</a:t>
            </a:r>
          </a:p>
          <a:p>
            <a:r>
              <a:rPr lang="en-US" dirty="0"/>
              <a:t>        END IF;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7649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1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Explicit Cursor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4478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Steps in Handling Explicit Cursor</a:t>
            </a:r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The explicit cursor handling needs following steps to be followed: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i="1" dirty="0" smtClean="0"/>
              <a:t>1.Declare </a:t>
            </a:r>
            <a:r>
              <a:rPr lang="en-US" sz="2400" dirty="0"/>
              <a:t>the cursor in the </a:t>
            </a:r>
            <a:r>
              <a:rPr lang="en-US" sz="2400" i="1" dirty="0"/>
              <a:t>DECLARE</a:t>
            </a:r>
            <a:r>
              <a:rPr lang="en-US" sz="2400" dirty="0"/>
              <a:t> part of </a:t>
            </a:r>
            <a:r>
              <a:rPr lang="en-US" sz="2400" i="1" dirty="0"/>
              <a:t>PL/SQL</a:t>
            </a:r>
            <a:r>
              <a:rPr lang="en-US" sz="2400" dirty="0"/>
              <a:t> block.</a:t>
            </a:r>
          </a:p>
          <a:p>
            <a:pPr lvl="0"/>
            <a:r>
              <a:rPr lang="en-US" sz="2400" i="1" dirty="0" smtClean="0"/>
              <a:t>2. Open</a:t>
            </a:r>
            <a:r>
              <a:rPr lang="en-US" sz="2400" dirty="0" smtClean="0"/>
              <a:t> </a:t>
            </a:r>
            <a:r>
              <a:rPr lang="en-US" sz="2400" dirty="0"/>
              <a:t>the cursor.</a:t>
            </a:r>
          </a:p>
          <a:p>
            <a:pPr lvl="0"/>
            <a:r>
              <a:rPr lang="en-US" sz="2400" dirty="0" smtClean="0"/>
              <a:t>3. Using </a:t>
            </a:r>
            <a:r>
              <a:rPr lang="en-US" sz="2400" dirty="0"/>
              <a:t>a loop, </a:t>
            </a:r>
            <a:r>
              <a:rPr lang="en-US" sz="2400" i="1" dirty="0"/>
              <a:t>fetch</a:t>
            </a:r>
            <a:r>
              <a:rPr lang="en-US" sz="2400" dirty="0"/>
              <a:t> data from cursor one row at a time into memory variables and process the data stored in the memory variables as required.</a:t>
            </a:r>
          </a:p>
          <a:p>
            <a:pPr lvl="0"/>
            <a:r>
              <a:rPr lang="en-US" sz="2400" i="1" dirty="0" smtClean="0"/>
              <a:t>4.Exit</a:t>
            </a:r>
            <a:r>
              <a:rPr lang="en-US" sz="2400" dirty="0" smtClean="0"/>
              <a:t> </a:t>
            </a:r>
            <a:r>
              <a:rPr lang="en-US" sz="2400" dirty="0"/>
              <a:t>from the loop after the processing is complete.</a:t>
            </a:r>
          </a:p>
          <a:p>
            <a:pPr lvl="0"/>
            <a:r>
              <a:rPr lang="en-US" sz="2400" i="1" dirty="0" smtClean="0"/>
              <a:t>5. Close</a:t>
            </a:r>
            <a:r>
              <a:rPr lang="en-US" sz="2400" dirty="0" smtClean="0"/>
              <a:t> </a:t>
            </a:r>
            <a:r>
              <a:rPr lang="en-US" sz="2400" dirty="0"/>
              <a:t>the cursor.</a:t>
            </a:r>
          </a:p>
        </p:txBody>
      </p:sp>
    </p:spTree>
    <p:extLst>
      <p:ext uri="{BB962C8B-B14F-4D97-AF65-F5344CB8AC3E}">
        <p14:creationId xmlns:p14="http://schemas.microsoft.com/office/powerpoint/2010/main" val="42545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2384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Declaring a Cursor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914400" y="1524000"/>
            <a:ext cx="723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Syntax:</a:t>
            </a:r>
            <a:endParaRPr lang="en-US" sz="2000" dirty="0"/>
          </a:p>
          <a:p>
            <a:r>
              <a:rPr lang="en-IN" sz="2000" b="1" dirty="0"/>
              <a:t>         </a:t>
            </a:r>
            <a:r>
              <a:rPr lang="en-IN" sz="2000" dirty="0"/>
              <a:t>Cursor </a:t>
            </a:r>
            <a:r>
              <a:rPr lang="en-IN" sz="2000" dirty="0" err="1"/>
              <a:t>CursorName</a:t>
            </a:r>
            <a:r>
              <a:rPr lang="en-IN" sz="2000" dirty="0"/>
              <a:t> IS SELECT statement;</a:t>
            </a:r>
            <a:endParaRPr lang="en-US" sz="2000" dirty="0"/>
          </a:p>
          <a:p>
            <a:r>
              <a:rPr lang="en-IN" sz="2000" dirty="0"/>
              <a:t> </a:t>
            </a:r>
            <a:endParaRPr lang="en-US" sz="2000" dirty="0"/>
          </a:p>
          <a:p>
            <a:r>
              <a:rPr lang="en-IN" sz="2000" dirty="0"/>
              <a:t>Here, </a:t>
            </a:r>
            <a:r>
              <a:rPr lang="en-IN" sz="2000" i="1" dirty="0"/>
              <a:t>SELECT</a:t>
            </a:r>
            <a:r>
              <a:rPr lang="en-IN" sz="2000" dirty="0"/>
              <a:t> statement can use all its clauses except </a:t>
            </a:r>
            <a:r>
              <a:rPr lang="en-IN" sz="2000" i="1" dirty="0"/>
              <a:t>INTO </a:t>
            </a:r>
            <a:r>
              <a:rPr lang="en-IN" sz="2000" dirty="0"/>
              <a:t>clause.</a:t>
            </a:r>
            <a:endParaRPr lang="en-US" sz="2000" dirty="0"/>
          </a:p>
          <a:p>
            <a:r>
              <a:rPr lang="en-IN" sz="2000" dirty="0"/>
              <a:t> </a:t>
            </a:r>
            <a:endParaRPr lang="en-US" sz="2000" dirty="0"/>
          </a:p>
          <a:p>
            <a:r>
              <a:rPr lang="en-IN" sz="2000" b="1" dirty="0"/>
              <a:t>Example:</a:t>
            </a:r>
            <a:endParaRPr lang="en-US" sz="2000" dirty="0"/>
          </a:p>
          <a:p>
            <a:r>
              <a:rPr lang="en-IN" sz="2000" b="1" dirty="0"/>
              <a:t> </a:t>
            </a:r>
            <a:endParaRPr lang="en-US" sz="2000" dirty="0"/>
          </a:p>
          <a:p>
            <a:r>
              <a:rPr lang="en-IN" sz="2000" dirty="0"/>
              <a:t>Cursor C IS SELECT </a:t>
            </a:r>
            <a:r>
              <a:rPr lang="en-IN" sz="2000" dirty="0" err="1"/>
              <a:t>rollno</a:t>
            </a:r>
            <a:r>
              <a:rPr lang="en-IN" sz="2000" dirty="0"/>
              <a:t>, name from student where branch=’CSE’;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30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183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Opening a Cursor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5267" y="1674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Syntax:</a:t>
            </a:r>
            <a:endParaRPr lang="en-US" dirty="0"/>
          </a:p>
          <a:p>
            <a:r>
              <a:rPr lang="en-IN" b="1" dirty="0"/>
              <a:t>           </a:t>
            </a:r>
            <a:r>
              <a:rPr lang="en-IN" dirty="0"/>
              <a:t>Open </a:t>
            </a:r>
            <a:r>
              <a:rPr lang="en-IN" dirty="0" err="1"/>
              <a:t>CursorName</a:t>
            </a:r>
            <a:r>
              <a:rPr lang="en-IN" dirty="0"/>
              <a:t>;</a:t>
            </a:r>
            <a:endParaRPr lang="en-US" dirty="0"/>
          </a:p>
          <a:p>
            <a:r>
              <a:rPr lang="en-IN" b="1" dirty="0"/>
              <a:t> </a:t>
            </a:r>
            <a:endParaRPr lang="en-US" dirty="0"/>
          </a:p>
          <a:p>
            <a:r>
              <a:rPr lang="en-IN" b="1" dirty="0"/>
              <a:t>Example:</a:t>
            </a:r>
            <a:endParaRPr lang="en-US" dirty="0"/>
          </a:p>
          <a:p>
            <a:r>
              <a:rPr lang="en-IN" dirty="0"/>
              <a:t>           Open C;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305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/>
              <a:t>Fetching a Record from Cursor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057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Syntax:</a:t>
            </a:r>
            <a:endParaRPr lang="en-US" dirty="0"/>
          </a:p>
          <a:p>
            <a:r>
              <a:rPr lang="en-IN" b="1" dirty="0"/>
              <a:t>           </a:t>
            </a:r>
            <a:r>
              <a:rPr lang="en-IN" dirty="0"/>
              <a:t>FETCH </a:t>
            </a:r>
            <a:r>
              <a:rPr lang="en-IN" dirty="0" err="1"/>
              <a:t>CursorName</a:t>
            </a:r>
            <a:r>
              <a:rPr lang="en-IN" dirty="0"/>
              <a:t> INTO Variables;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9200" y="2045640"/>
            <a:ext cx="6172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LOOP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FETCH C INTO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my_record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EXIT WHEN C%NOTFOUND;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-- Process data record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END LOOP;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399" y="4114800"/>
            <a:ext cx="357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FETCH C INTO </a:t>
            </a:r>
            <a:r>
              <a:rPr lang="en-US" dirty="0" err="1"/>
              <a:t>my_rollno</a:t>
            </a:r>
            <a:r>
              <a:rPr lang="en-US" dirty="0"/>
              <a:t>, my_name;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7244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LOOP</a:t>
            </a:r>
            <a:endParaRPr lang="en-IN" dirty="0"/>
          </a:p>
          <a:p>
            <a:r>
              <a:rPr lang="en-US" dirty="0"/>
              <a:t>               FETCH C INTO </a:t>
            </a:r>
            <a:r>
              <a:rPr lang="en-US" dirty="0" err="1"/>
              <a:t>my_record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               EXIT WHEN C%NOTFOUND;</a:t>
            </a:r>
            <a:endParaRPr lang="en-IN" dirty="0"/>
          </a:p>
          <a:p>
            <a:r>
              <a:rPr lang="en-US" dirty="0"/>
              <a:t>               -- Process data record</a:t>
            </a:r>
            <a:endParaRPr lang="en-IN" dirty="0"/>
          </a:p>
          <a:p>
            <a:r>
              <a:rPr lang="en-US" dirty="0"/>
              <a:t>            END LOOP;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7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533400"/>
            <a:ext cx="170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Closing a Cursor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600200"/>
            <a:ext cx="54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r>
              <a:rPr lang="en-US" dirty="0"/>
              <a:t>                       CLOSE </a:t>
            </a:r>
            <a:r>
              <a:rPr lang="en-US" dirty="0" err="1"/>
              <a:t>CursorName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b="1" dirty="0"/>
              <a:t>            </a:t>
            </a:r>
            <a:r>
              <a:rPr lang="en-US" dirty="0"/>
              <a:t>CLOSE C;</a:t>
            </a:r>
          </a:p>
        </p:txBody>
      </p:sp>
    </p:spTree>
    <p:extLst>
      <p:ext uri="{BB962C8B-B14F-4D97-AF65-F5344CB8AC3E}">
        <p14:creationId xmlns:p14="http://schemas.microsoft.com/office/powerpoint/2010/main" val="6889692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</a:t>
            </a:r>
            <a:r>
              <a:rPr lang="en-US" i="1" dirty="0"/>
              <a:t>PL/SQL</a:t>
            </a:r>
            <a:r>
              <a:rPr lang="en-US" dirty="0"/>
              <a:t> block to display the name of the students belonging to CSE branch.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447800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Declare</a:t>
            </a:r>
          </a:p>
          <a:p>
            <a:r>
              <a:rPr lang="en-US" sz="2000" dirty="0"/>
              <a:t>         Cursor C Is Select name from student where branch='</a:t>
            </a:r>
            <a:r>
              <a:rPr lang="en-US" sz="2000" dirty="0" err="1"/>
              <a:t>cse</a:t>
            </a:r>
            <a:r>
              <a:rPr lang="en-US" sz="2000" dirty="0"/>
              <a:t>';</a:t>
            </a:r>
          </a:p>
          <a:p>
            <a:r>
              <a:rPr lang="en-US" sz="2000" dirty="0"/>
              <a:t>         my_name student.name%Type;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        Open C;</a:t>
            </a:r>
          </a:p>
          <a:p>
            <a:r>
              <a:rPr lang="en-US" sz="2000" dirty="0"/>
              <a:t>            LOOP</a:t>
            </a:r>
          </a:p>
          <a:p>
            <a:r>
              <a:rPr lang="en-US" sz="2000" dirty="0"/>
              <a:t>                 Fetch C into my_name;</a:t>
            </a:r>
          </a:p>
          <a:p>
            <a:r>
              <a:rPr lang="en-US" sz="2000" dirty="0"/>
              <a:t>                 Exit When C%Notfound;</a:t>
            </a:r>
          </a:p>
          <a:p>
            <a:r>
              <a:rPr lang="en-US" sz="2000" dirty="0"/>
              <a:t>                dbms_output.put_line(my_name);</a:t>
            </a:r>
          </a:p>
          <a:p>
            <a:r>
              <a:rPr lang="en-US" sz="2000" dirty="0"/>
              <a:t>            END LOOP;</a:t>
            </a:r>
          </a:p>
          <a:p>
            <a:r>
              <a:rPr lang="en-US" sz="2000" dirty="0"/>
              <a:t>       Close C;</a:t>
            </a:r>
          </a:p>
          <a:p>
            <a:r>
              <a:rPr lang="en-US" sz="20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0857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51344"/>
            <a:ext cx="624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Source Sans Pro"/>
              </a:rPr>
              <a:t>The PL/SQL architecture mainly consists of following three components: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PL/SQL Block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PL/SQL Engine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Database Server</a:t>
            </a:r>
          </a:p>
          <a:p>
            <a:r>
              <a:rPr lang="en-IN" b="1" dirty="0">
                <a:solidFill>
                  <a:srgbClr val="222222"/>
                </a:solidFill>
                <a:latin typeface="Source Sans Pro"/>
              </a:rPr>
              <a:t>PL/SQL block: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This is the component which has the actual PL/SQL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This consists of different sections to divide the code logically (declarative section for declaring purpose, execution section for processing statements, exception handling section for handling errors)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It also contains the SQL instruction that used to interact with the database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All the PL/SQL units are treated as </a:t>
            </a:r>
            <a:r>
              <a:rPr lang="en-IN" dirty="0">
                <a:solidFill>
                  <a:srgbClr val="222222"/>
                </a:solidFill>
                <a:latin typeface="Source Sans Pro"/>
                <a:hlinkClick r:id="rId2"/>
              </a:rPr>
              <a:t>PL/SQL blocks</a:t>
            </a:r>
            <a:r>
              <a:rPr lang="en-IN" dirty="0">
                <a:solidFill>
                  <a:srgbClr val="222222"/>
                </a:solidFill>
                <a:latin typeface="Source Sans Pro"/>
              </a:rPr>
              <a:t>, and this is the starting stage of the architecture which serves as the primary input.</a:t>
            </a:r>
            <a:endParaRPr lang="en-IN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303157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PL/SQL block to increase the salary of all engineers by 1000.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166843"/>
            <a:ext cx="7581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Declare</a:t>
            </a:r>
          </a:p>
          <a:p>
            <a:r>
              <a:rPr lang="en-US" sz="2000" dirty="0"/>
              <a:t>         Cursor C1 Is Select empid,salary from emp where job='engineer';</a:t>
            </a:r>
          </a:p>
          <a:p>
            <a:r>
              <a:rPr lang="en-US" sz="2000" dirty="0"/>
              <a:t>          my_id emp.empid%Type;</a:t>
            </a:r>
          </a:p>
          <a:p>
            <a:r>
              <a:rPr lang="en-US" sz="2000" dirty="0"/>
              <a:t>          my_sal emp.salary%Type;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         Open C1;</a:t>
            </a:r>
          </a:p>
          <a:p>
            <a:r>
              <a:rPr lang="en-US" sz="2000" dirty="0"/>
              <a:t>               LOOP</a:t>
            </a:r>
          </a:p>
          <a:p>
            <a:r>
              <a:rPr lang="en-US" sz="2000" dirty="0"/>
              <a:t>                   Fetch C1 into my_id,my_sal;</a:t>
            </a:r>
          </a:p>
          <a:p>
            <a:r>
              <a:rPr lang="en-US" sz="2000" dirty="0"/>
              <a:t>                   Exit When C1%Notfound;</a:t>
            </a:r>
          </a:p>
          <a:p>
            <a:r>
              <a:rPr lang="en-US" sz="2000" dirty="0"/>
              <a:t>                   Update emp set salary=salary+1000 where empid=my_id;</a:t>
            </a:r>
          </a:p>
          <a:p>
            <a:r>
              <a:rPr lang="en-US" sz="2000" dirty="0"/>
              <a:t>               END LOOP;</a:t>
            </a:r>
          </a:p>
          <a:p>
            <a:r>
              <a:rPr lang="en-US" sz="2000" dirty="0"/>
              <a:t>        Close C1;</a:t>
            </a:r>
          </a:p>
          <a:p>
            <a:r>
              <a:rPr lang="en-US" sz="2000" dirty="0"/>
              <a:t>End;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7346"/>
            <a:ext cx="746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Source Sans Pro"/>
              </a:rPr>
              <a:t>PL/SQL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PL/SQL engine is the component where the actual processing of the codes takes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PL/SQL engine separates PL/SQL units and SQL part in the input (as shown in the image below).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The separated PL/SQL units will be handled by the PL/SQL engine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The SQL part will be sent to database server where the actual interaction with database takes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It can be installed in both database server and in the application server.</a:t>
            </a:r>
          </a:p>
          <a:p>
            <a:r>
              <a:rPr lang="en-IN" b="1" dirty="0">
                <a:solidFill>
                  <a:srgbClr val="222222"/>
                </a:solidFill>
                <a:latin typeface="Source Sans Pro"/>
              </a:rPr>
              <a:t>Database Server: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This is the most important component of Pl/SQL unit which stores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The PL/SQL engine uses the SQL from PL/SQL units to interact with the database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Source Sans Pro"/>
              </a:rPr>
              <a:t>It consists of SQL executor which parses the input SQL statements and execute the same.</a:t>
            </a:r>
            <a:endParaRPr lang="en-IN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9179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STRUCTURE OF PL/SQL CODE BLOCK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Declare section</a:t>
            </a:r>
            <a:endParaRPr lang="en-IN" dirty="0"/>
          </a:p>
          <a:p>
            <a:pPr lvl="0"/>
            <a:r>
              <a:rPr lang="en-US" dirty="0"/>
              <a:t>Begin section</a:t>
            </a:r>
            <a:endParaRPr lang="en-IN" dirty="0"/>
          </a:p>
          <a:p>
            <a:pPr lvl="0"/>
            <a:r>
              <a:rPr lang="en-US" dirty="0"/>
              <a:t>Exception section</a:t>
            </a:r>
            <a:endParaRPr lang="en-IN" dirty="0"/>
          </a:p>
          <a:p>
            <a:r>
              <a:rPr lang="en-US" dirty="0"/>
              <a:t>End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2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2647</Words>
  <Application>Microsoft Office PowerPoint</Application>
  <PresentationFormat>On-screen Show (4:3)</PresentationFormat>
  <Paragraphs>561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 Unicode MS</vt:lpstr>
      <vt:lpstr>Agency FB</vt:lpstr>
      <vt:lpstr>Arial</vt:lpstr>
      <vt:lpstr>Calibri</vt:lpstr>
      <vt:lpstr>Calibri Light</vt:lpstr>
      <vt:lpstr>Courier New</vt:lpstr>
      <vt:lpstr>Source Sans Pro</vt:lpstr>
      <vt:lpstr>Times New Roman</vt:lpstr>
      <vt:lpstr>Retrospect</vt:lpstr>
      <vt:lpstr>Document</vt:lpstr>
      <vt:lpstr>PLSQL</vt:lpstr>
      <vt:lpstr>PowerPoint Presentation</vt:lpstr>
      <vt:lpstr>SQL also has some disadvantages and they are:</vt:lpstr>
      <vt:lpstr>Advantages of PL/SQL </vt:lpstr>
      <vt:lpstr>PowerPoint Presentation</vt:lpstr>
      <vt:lpstr>PL/SQL ARCHITECTURE </vt:lpstr>
      <vt:lpstr>PowerPoint Presentation</vt:lpstr>
      <vt:lpstr>PowerPoint Presentation</vt:lpstr>
      <vt:lpstr>STRUCTURE OF PL/SQL CODE BLOCK </vt:lpstr>
      <vt:lpstr>FUNDAMENTALS OF PL/SQL </vt:lpstr>
      <vt:lpstr>PowerPoint Presentation</vt:lpstr>
      <vt:lpstr>Operators </vt:lpstr>
      <vt:lpstr>Literals </vt:lpstr>
      <vt:lpstr>Variable and Constant </vt:lpstr>
      <vt:lpstr>Data Types </vt:lpstr>
      <vt:lpstr>Declarations</vt:lpstr>
      <vt:lpstr>Assignment</vt:lpstr>
      <vt:lpstr>Comments </vt:lpstr>
      <vt:lpstr>HOW TO READ A VALUE DURING RUN TIME </vt:lpstr>
      <vt:lpstr>DISPLAYING USER MESSAGE ON THE SCREEN </vt:lpstr>
      <vt:lpstr>%TYPE </vt:lpstr>
      <vt:lpstr>%ROWTYPE</vt:lpstr>
      <vt:lpstr>SOME BASIC PL/SQL PROGRAMS </vt:lpstr>
      <vt:lpstr>PowerPoint Presentation</vt:lpstr>
      <vt:lpstr>Exapmle1</vt:lpstr>
      <vt:lpstr>Example2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%type</vt:lpstr>
      <vt:lpstr>Example of %rowtype</vt:lpstr>
      <vt:lpstr>PowerPoint Presentation</vt:lpstr>
      <vt:lpstr>PowerPoint Presentation</vt:lpstr>
      <vt:lpstr>Branching statements </vt:lpstr>
      <vt:lpstr>PowerPoint Presentation</vt:lpstr>
      <vt:lpstr>Loops</vt:lpstr>
      <vt:lpstr>While</vt:lpstr>
      <vt:lpstr>For</vt:lpstr>
      <vt:lpstr>PowerPoint Presentation</vt:lpstr>
      <vt:lpstr>Procedure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Stored Procedure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PLSQL</dc:title>
  <dc:creator>Home PC</dc:creator>
  <cp:lastModifiedBy>madhuri.23525@lpu.co.in</cp:lastModifiedBy>
  <cp:revision>37</cp:revision>
  <dcterms:created xsi:type="dcterms:W3CDTF">2014-04-07T17:36:34Z</dcterms:created>
  <dcterms:modified xsi:type="dcterms:W3CDTF">2021-11-10T09:08:08Z</dcterms:modified>
</cp:coreProperties>
</file>