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19" r:id="rId3"/>
    <p:sldId id="314" r:id="rId4"/>
    <p:sldId id="317" r:id="rId5"/>
    <p:sldId id="320" r:id="rId6"/>
    <p:sldId id="313" r:id="rId7"/>
    <p:sldId id="318"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302" r:id="rId32"/>
    <p:sldId id="303" r:id="rId33"/>
    <p:sldId id="280" r:id="rId34"/>
    <p:sldId id="281" r:id="rId35"/>
    <p:sldId id="282" r:id="rId36"/>
    <p:sldId id="304" r:id="rId37"/>
    <p:sldId id="305" r:id="rId38"/>
    <p:sldId id="283" r:id="rId39"/>
    <p:sldId id="284" r:id="rId40"/>
    <p:sldId id="285" r:id="rId41"/>
    <p:sldId id="286" r:id="rId42"/>
    <p:sldId id="306" r:id="rId43"/>
    <p:sldId id="307" r:id="rId44"/>
    <p:sldId id="287" r:id="rId45"/>
    <p:sldId id="288" r:id="rId46"/>
    <p:sldId id="289" r:id="rId47"/>
    <p:sldId id="308" r:id="rId48"/>
    <p:sldId id="309" r:id="rId49"/>
    <p:sldId id="290" r:id="rId50"/>
    <p:sldId id="291" r:id="rId51"/>
    <p:sldId id="292" r:id="rId52"/>
    <p:sldId id="293" r:id="rId53"/>
    <p:sldId id="294" r:id="rId54"/>
    <p:sldId id="295" r:id="rId55"/>
    <p:sldId id="296" r:id="rId56"/>
    <p:sldId id="297" r:id="rId57"/>
    <p:sldId id="298" r:id="rId58"/>
    <p:sldId id="299" r:id="rId59"/>
    <p:sldId id="300" r:id="rId60"/>
    <p:sldId id="301" r:id="rId61"/>
    <p:sldId id="310" r:id="rId62"/>
    <p:sldId id="311" r:id="rId63"/>
    <p:sldId id="316" r:id="rId6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998"/>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08076" y="611123"/>
            <a:ext cx="10972800" cy="5638800"/>
          </a:xfrm>
          <a:custGeom>
            <a:avLst/>
            <a:gdLst/>
            <a:ahLst/>
            <a:cxnLst/>
            <a:rect l="l" t="t" r="r" b="b"/>
            <a:pathLst>
              <a:path w="10972800" h="5638800">
                <a:moveTo>
                  <a:pt x="0" y="5638800"/>
                </a:moveTo>
                <a:lnTo>
                  <a:pt x="10972800" y="5638800"/>
                </a:lnTo>
                <a:lnTo>
                  <a:pt x="10972800" y="0"/>
                </a:lnTo>
                <a:lnTo>
                  <a:pt x="0" y="0"/>
                </a:lnTo>
                <a:lnTo>
                  <a:pt x="0" y="5638800"/>
                </a:lnTo>
                <a:close/>
              </a:path>
            </a:pathLst>
          </a:custGeom>
          <a:ln w="15240">
            <a:solidFill>
              <a:srgbClr val="83992A"/>
            </a:solidFill>
          </a:ln>
        </p:spPr>
        <p:txBody>
          <a:bodyPr wrap="square" lIns="0" tIns="0" rIns="0" bIns="0" rtlCol="0"/>
          <a:lstStyle/>
          <a:p>
            <a:endParaRPr/>
          </a:p>
        </p:txBody>
      </p:sp>
      <p:sp>
        <p:nvSpPr>
          <p:cNvPr id="18" name="bg object 18"/>
          <p:cNvSpPr/>
          <p:nvPr/>
        </p:nvSpPr>
        <p:spPr>
          <a:xfrm>
            <a:off x="0" y="3154679"/>
            <a:ext cx="762000" cy="606552"/>
          </a:xfrm>
          <a:prstGeom prst="rect">
            <a:avLst/>
          </a:prstGeom>
          <a:blipFill>
            <a:blip r:embed="rId3" cstate="print"/>
            <a:stretch>
              <a:fillRect/>
            </a:stretch>
          </a:blipFill>
        </p:spPr>
        <p:txBody>
          <a:bodyPr wrap="square" lIns="0" tIns="0" rIns="0" bIns="0" rtlCol="0"/>
          <a:lstStyle/>
          <a:p>
            <a:endParaRPr/>
          </a:p>
        </p:txBody>
      </p:sp>
      <p:sp>
        <p:nvSpPr>
          <p:cNvPr id="19" name="bg object 19"/>
          <p:cNvSpPr/>
          <p:nvPr/>
        </p:nvSpPr>
        <p:spPr>
          <a:xfrm>
            <a:off x="11436095" y="3154679"/>
            <a:ext cx="755903" cy="606552"/>
          </a:xfrm>
          <a:prstGeom prst="rect">
            <a:avLst/>
          </a:prstGeom>
          <a:blipFill>
            <a:blip r:embed="rId4" cstate="print"/>
            <a:stretch>
              <a:fillRect/>
            </a:stretch>
          </a:blipFill>
        </p:spPr>
        <p:txBody>
          <a:bodyPr wrap="square" lIns="0" tIns="0" rIns="0" bIns="0" rtlCol="0"/>
          <a:lstStyle/>
          <a:p>
            <a:endParaRPr/>
          </a:p>
        </p:txBody>
      </p:sp>
      <p:sp>
        <p:nvSpPr>
          <p:cNvPr id="20" name="bg object 20"/>
          <p:cNvSpPr/>
          <p:nvPr/>
        </p:nvSpPr>
        <p:spPr>
          <a:xfrm>
            <a:off x="2013204" y="3710940"/>
            <a:ext cx="8163559" cy="0"/>
          </a:xfrm>
          <a:custGeom>
            <a:avLst/>
            <a:gdLst/>
            <a:ahLst/>
            <a:cxnLst/>
            <a:rect l="l" t="t" r="r" b="b"/>
            <a:pathLst>
              <a:path w="8163559">
                <a:moveTo>
                  <a:pt x="0" y="0"/>
                </a:moveTo>
                <a:lnTo>
                  <a:pt x="8163433" y="0"/>
                </a:lnTo>
              </a:path>
            </a:pathLst>
          </a:custGeom>
          <a:ln w="15240">
            <a:solidFill>
              <a:srgbClr val="83992A"/>
            </a:solidFill>
          </a:ln>
        </p:spPr>
        <p:txBody>
          <a:bodyPr wrap="square" lIns="0" tIns="0" rIns="0" bIns="0" rtlCol="0"/>
          <a:lstStyle/>
          <a:p>
            <a:endParaRPr/>
          </a:p>
        </p:txBody>
      </p:sp>
      <p:sp>
        <p:nvSpPr>
          <p:cNvPr id="2" name="Holder 2"/>
          <p:cNvSpPr>
            <a:spLocks noGrp="1"/>
          </p:cNvSpPr>
          <p:nvPr>
            <p:ph type="ctrTitle"/>
          </p:nvPr>
        </p:nvSpPr>
        <p:spPr>
          <a:xfrm>
            <a:off x="2098294" y="1072972"/>
            <a:ext cx="7995411" cy="1336675"/>
          </a:xfrm>
          <a:prstGeom prst="rect">
            <a:avLst/>
          </a:prstGeom>
        </p:spPr>
        <p:txBody>
          <a:bodyPr wrap="square" lIns="0" tIns="0" rIns="0" bIns="0">
            <a:spAutoFit/>
          </a:bodyPr>
          <a:lstStyle>
            <a:lvl1pPr>
              <a:defRPr sz="4300" b="1" i="0">
                <a:solidFill>
                  <a:srgbClr val="252525"/>
                </a:solidFill>
                <a:latin typeface="Garamond"/>
                <a:cs typeface="Garamond"/>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chemeClr val="tx1"/>
                </a:solidFill>
                <a:latin typeface="Garamond"/>
                <a:cs typeface="Garamond"/>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Garamond"/>
                <a:cs typeface="Garamond"/>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chemeClr val="tx1"/>
                </a:solidFill>
                <a:latin typeface="Garamond"/>
                <a:cs typeface="Garamond"/>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998"/>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08076" y="611123"/>
            <a:ext cx="10972800" cy="5638800"/>
          </a:xfrm>
          <a:custGeom>
            <a:avLst/>
            <a:gdLst/>
            <a:ahLst/>
            <a:cxnLst/>
            <a:rect l="l" t="t" r="r" b="b"/>
            <a:pathLst>
              <a:path w="10972800" h="5638800">
                <a:moveTo>
                  <a:pt x="0" y="5638800"/>
                </a:moveTo>
                <a:lnTo>
                  <a:pt x="10972800" y="5638800"/>
                </a:lnTo>
                <a:lnTo>
                  <a:pt x="10972800" y="0"/>
                </a:lnTo>
                <a:lnTo>
                  <a:pt x="0" y="0"/>
                </a:lnTo>
                <a:lnTo>
                  <a:pt x="0" y="5638800"/>
                </a:lnTo>
                <a:close/>
              </a:path>
            </a:pathLst>
          </a:custGeom>
          <a:ln w="15240">
            <a:solidFill>
              <a:srgbClr val="83992A"/>
            </a:solidFill>
          </a:ln>
        </p:spPr>
        <p:txBody>
          <a:bodyPr wrap="square" lIns="0" tIns="0" rIns="0" bIns="0" rtlCol="0"/>
          <a:lstStyle/>
          <a:p>
            <a:endParaRPr/>
          </a:p>
        </p:txBody>
      </p:sp>
      <p:sp>
        <p:nvSpPr>
          <p:cNvPr id="18" name="bg object 18"/>
          <p:cNvSpPr/>
          <p:nvPr/>
        </p:nvSpPr>
        <p:spPr>
          <a:xfrm>
            <a:off x="0" y="3154679"/>
            <a:ext cx="762000" cy="606552"/>
          </a:xfrm>
          <a:prstGeom prst="rect">
            <a:avLst/>
          </a:prstGeom>
          <a:blipFill>
            <a:blip r:embed="rId3" cstate="print"/>
            <a:stretch>
              <a:fillRect/>
            </a:stretch>
          </a:blipFill>
        </p:spPr>
        <p:txBody>
          <a:bodyPr wrap="square" lIns="0" tIns="0" rIns="0" bIns="0" rtlCol="0"/>
          <a:lstStyle/>
          <a:p>
            <a:endParaRPr/>
          </a:p>
        </p:txBody>
      </p:sp>
      <p:sp>
        <p:nvSpPr>
          <p:cNvPr id="19" name="bg object 19"/>
          <p:cNvSpPr/>
          <p:nvPr/>
        </p:nvSpPr>
        <p:spPr>
          <a:xfrm>
            <a:off x="11436095" y="3154679"/>
            <a:ext cx="755903" cy="606552"/>
          </a:xfrm>
          <a:prstGeom prst="rect">
            <a:avLst/>
          </a:prstGeom>
          <a:blipFill>
            <a:blip r:embed="rId4" cstate="print"/>
            <a:stretch>
              <a:fillRect/>
            </a:stretch>
          </a:blipFill>
        </p:spPr>
        <p:txBody>
          <a:bodyPr wrap="square" lIns="0" tIns="0" rIns="0" bIns="0" rtlCol="0"/>
          <a:lstStyle/>
          <a:p>
            <a:endParaRPr/>
          </a:p>
        </p:txBody>
      </p:sp>
      <p:sp>
        <p:nvSpPr>
          <p:cNvPr id="20" name="bg object 20"/>
          <p:cNvSpPr/>
          <p:nvPr/>
        </p:nvSpPr>
        <p:spPr>
          <a:xfrm>
            <a:off x="2013204" y="3710940"/>
            <a:ext cx="8163559" cy="0"/>
          </a:xfrm>
          <a:custGeom>
            <a:avLst/>
            <a:gdLst/>
            <a:ahLst/>
            <a:cxnLst/>
            <a:rect l="l" t="t" r="r" b="b"/>
            <a:pathLst>
              <a:path w="8163559">
                <a:moveTo>
                  <a:pt x="0" y="0"/>
                </a:moveTo>
                <a:lnTo>
                  <a:pt x="8163433" y="0"/>
                </a:lnTo>
              </a:path>
            </a:pathLst>
          </a:custGeom>
          <a:ln w="15240">
            <a:solidFill>
              <a:srgbClr val="83992A"/>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400" b="0" i="0">
                <a:solidFill>
                  <a:schemeClr val="tx1"/>
                </a:solidFill>
                <a:latin typeface="Garamond"/>
                <a:cs typeface="Garamon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998"/>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608076" y="611123"/>
            <a:ext cx="10972800" cy="5638800"/>
          </a:xfrm>
          <a:custGeom>
            <a:avLst/>
            <a:gdLst/>
            <a:ahLst/>
            <a:cxnLst/>
            <a:rect l="l" t="t" r="r" b="b"/>
            <a:pathLst>
              <a:path w="10972800" h="5638800">
                <a:moveTo>
                  <a:pt x="0" y="5638800"/>
                </a:moveTo>
                <a:lnTo>
                  <a:pt x="10972800" y="5638800"/>
                </a:lnTo>
                <a:lnTo>
                  <a:pt x="10972800" y="0"/>
                </a:lnTo>
                <a:lnTo>
                  <a:pt x="0" y="0"/>
                </a:lnTo>
                <a:lnTo>
                  <a:pt x="0" y="5638800"/>
                </a:lnTo>
                <a:close/>
              </a:path>
            </a:pathLst>
          </a:custGeom>
          <a:ln w="15240">
            <a:solidFill>
              <a:srgbClr val="83992A"/>
            </a:solidFill>
          </a:ln>
        </p:spPr>
        <p:txBody>
          <a:bodyPr wrap="square" lIns="0" tIns="0" rIns="0" bIns="0" rtlCol="0"/>
          <a:lstStyle/>
          <a:p>
            <a:endParaRPr/>
          </a:p>
        </p:txBody>
      </p:sp>
      <p:sp>
        <p:nvSpPr>
          <p:cNvPr id="18" name="bg object 18"/>
          <p:cNvSpPr/>
          <p:nvPr/>
        </p:nvSpPr>
        <p:spPr>
          <a:xfrm>
            <a:off x="0" y="3154679"/>
            <a:ext cx="762000" cy="606552"/>
          </a:xfrm>
          <a:prstGeom prst="rect">
            <a:avLst/>
          </a:prstGeom>
          <a:blipFill>
            <a:blip r:embed="rId8" cstate="print"/>
            <a:stretch>
              <a:fillRect/>
            </a:stretch>
          </a:blipFill>
        </p:spPr>
        <p:txBody>
          <a:bodyPr wrap="square" lIns="0" tIns="0" rIns="0" bIns="0" rtlCol="0"/>
          <a:lstStyle/>
          <a:p>
            <a:endParaRPr/>
          </a:p>
        </p:txBody>
      </p:sp>
      <p:sp>
        <p:nvSpPr>
          <p:cNvPr id="19" name="bg object 19"/>
          <p:cNvSpPr/>
          <p:nvPr/>
        </p:nvSpPr>
        <p:spPr>
          <a:xfrm>
            <a:off x="11436095" y="3154679"/>
            <a:ext cx="755903" cy="606552"/>
          </a:xfrm>
          <a:prstGeom prst="rect">
            <a:avLst/>
          </a:prstGeom>
          <a:blipFill>
            <a:blip r:embed="rId9" cstate="print"/>
            <a:stretch>
              <a:fillRect/>
            </a:stretch>
          </a:blipFill>
        </p:spPr>
        <p:txBody>
          <a:bodyPr wrap="square" lIns="0" tIns="0" rIns="0" bIns="0" rtlCol="0"/>
          <a:lstStyle/>
          <a:p>
            <a:endParaRPr/>
          </a:p>
        </p:txBody>
      </p:sp>
      <p:sp>
        <p:nvSpPr>
          <p:cNvPr id="2" name="Holder 2"/>
          <p:cNvSpPr>
            <a:spLocks noGrp="1"/>
          </p:cNvSpPr>
          <p:nvPr>
            <p:ph type="title"/>
          </p:nvPr>
        </p:nvSpPr>
        <p:spPr>
          <a:xfrm>
            <a:off x="4376420" y="618185"/>
            <a:ext cx="2831465" cy="848994"/>
          </a:xfrm>
          <a:prstGeom prst="rect">
            <a:avLst/>
          </a:prstGeom>
        </p:spPr>
        <p:txBody>
          <a:bodyPr wrap="square" lIns="0" tIns="0" rIns="0" bIns="0">
            <a:spAutoFit/>
          </a:bodyPr>
          <a:lstStyle>
            <a:lvl1pPr>
              <a:defRPr sz="5400" b="0" i="0">
                <a:solidFill>
                  <a:schemeClr val="tx1"/>
                </a:solidFill>
                <a:latin typeface="Garamond"/>
                <a:cs typeface="Garamond"/>
              </a:defRPr>
            </a:lvl1pPr>
          </a:lstStyle>
          <a:p>
            <a:endParaRPr/>
          </a:p>
        </p:txBody>
      </p:sp>
      <p:sp>
        <p:nvSpPr>
          <p:cNvPr id="3" name="Holder 3"/>
          <p:cNvSpPr>
            <a:spLocks noGrp="1"/>
          </p:cNvSpPr>
          <p:nvPr>
            <p:ph type="body" idx="1"/>
          </p:nvPr>
        </p:nvSpPr>
        <p:spPr>
          <a:xfrm>
            <a:off x="1339722" y="1443939"/>
            <a:ext cx="9363710" cy="3015615"/>
          </a:xfrm>
          <a:prstGeom prst="rect">
            <a:avLst/>
          </a:prstGeom>
        </p:spPr>
        <p:txBody>
          <a:bodyPr wrap="square" lIns="0" tIns="0" rIns="0" bIns="0">
            <a:spAutoFit/>
          </a:bodyPr>
          <a:lstStyle>
            <a:lvl1pPr>
              <a:defRPr sz="2800" b="0" i="0">
                <a:solidFill>
                  <a:schemeClr val="tx1"/>
                </a:solidFill>
                <a:latin typeface="Garamond"/>
                <a:cs typeface="Garamond"/>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1/22/2022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examples.yourdictionary.com/list-of-suffixes-and-suffix-examples.html" TargetMode="External"/><Relationship Id="rId2" Type="http://schemas.openxmlformats.org/officeDocument/2006/relationships/hyperlink" Target="https://examples.yourdictionary.com/reference/examples/prefix-example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41577" y="2959607"/>
            <a:ext cx="9999980" cy="1007110"/>
            <a:chOff x="1041577" y="2959607"/>
            <a:chExt cx="9999980" cy="1007110"/>
          </a:xfrm>
        </p:grpSpPr>
        <p:sp>
          <p:nvSpPr>
            <p:cNvPr id="3" name="object 3"/>
            <p:cNvSpPr/>
            <p:nvPr/>
          </p:nvSpPr>
          <p:spPr>
            <a:xfrm>
              <a:off x="1072896" y="2990024"/>
              <a:ext cx="9968230" cy="97669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041577" y="2959607"/>
              <a:ext cx="9966020" cy="973455"/>
            </a:xfrm>
            <a:prstGeom prst="rect">
              <a:avLst/>
            </a:prstGeom>
            <a:blipFill>
              <a:blip r:embed="rId3" cstate="print"/>
              <a:stretch>
                <a:fillRect/>
              </a:stretch>
            </a:blipFill>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6305" y="1402842"/>
            <a:ext cx="7192009" cy="1734185"/>
          </a:xfrm>
          <a:prstGeom prst="rect">
            <a:avLst/>
          </a:prstGeom>
        </p:spPr>
        <p:txBody>
          <a:bodyPr vert="horz" wrap="square" lIns="0" tIns="13335" rIns="0" bIns="0" rtlCol="0">
            <a:spAutoFit/>
          </a:bodyPr>
          <a:lstStyle/>
          <a:p>
            <a:pPr marL="12700" marR="5080">
              <a:lnSpc>
                <a:spcPct val="100000"/>
              </a:lnSpc>
              <a:spcBef>
                <a:spcPts val="105"/>
              </a:spcBef>
            </a:pPr>
            <a:r>
              <a:rPr sz="2800" dirty="0"/>
              <a:t>Whenever </a:t>
            </a:r>
            <a:r>
              <a:rPr sz="2800" spc="-25" dirty="0"/>
              <a:t>we </a:t>
            </a:r>
            <a:r>
              <a:rPr sz="2800" spc="5" dirty="0"/>
              <a:t>come across </a:t>
            </a:r>
            <a:r>
              <a:rPr sz="2800" dirty="0"/>
              <a:t>a new </a:t>
            </a:r>
            <a:r>
              <a:rPr sz="2800" spc="-20" dirty="0"/>
              <a:t>word </a:t>
            </a:r>
            <a:r>
              <a:rPr sz="2800" dirty="0"/>
              <a:t>in a </a:t>
            </a:r>
            <a:r>
              <a:rPr sz="2800" spc="-5" dirty="0"/>
              <a:t>new  </a:t>
            </a:r>
            <a:r>
              <a:rPr sz="2800" dirty="0"/>
              <a:t>sentence </a:t>
            </a:r>
            <a:r>
              <a:rPr sz="2800" spc="5" dirty="0"/>
              <a:t>while </a:t>
            </a:r>
            <a:r>
              <a:rPr sz="2800" dirty="0"/>
              <a:t>reading a text book, </a:t>
            </a:r>
            <a:r>
              <a:rPr sz="2800" spc="-20" dirty="0"/>
              <a:t>we </a:t>
            </a:r>
            <a:r>
              <a:rPr sz="2800" dirty="0"/>
              <a:t>should</a:t>
            </a:r>
            <a:r>
              <a:rPr sz="2800" spc="-270" dirty="0"/>
              <a:t> </a:t>
            </a:r>
            <a:r>
              <a:rPr sz="2800" spc="-5" dirty="0"/>
              <a:t>never  </a:t>
            </a:r>
            <a:r>
              <a:rPr sz="2800" dirty="0"/>
              <a:t>look up its </a:t>
            </a:r>
            <a:r>
              <a:rPr sz="2800" spc="-15" dirty="0"/>
              <a:t>meaning. </a:t>
            </a:r>
            <a:r>
              <a:rPr sz="2800" spc="15" dirty="0"/>
              <a:t>This </a:t>
            </a:r>
            <a:r>
              <a:rPr sz="2800" dirty="0"/>
              <a:t>is the best </a:t>
            </a:r>
            <a:r>
              <a:rPr sz="2800" spc="-30" dirty="0"/>
              <a:t>way </a:t>
            </a:r>
            <a:r>
              <a:rPr sz="2800" dirty="0"/>
              <a:t>to</a:t>
            </a:r>
            <a:r>
              <a:rPr sz="2800" spc="-195" dirty="0"/>
              <a:t> </a:t>
            </a:r>
            <a:r>
              <a:rPr sz="2800" spc="5" dirty="0"/>
              <a:t>enhance  </a:t>
            </a:r>
            <a:r>
              <a:rPr sz="2800" dirty="0"/>
              <a:t>vocabulary</a:t>
            </a:r>
            <a:endParaRPr sz="2800"/>
          </a:p>
        </p:txBody>
      </p:sp>
      <p:sp>
        <p:nvSpPr>
          <p:cNvPr id="3" name="object 3"/>
          <p:cNvSpPr txBox="1"/>
          <p:nvPr/>
        </p:nvSpPr>
        <p:spPr>
          <a:xfrm>
            <a:off x="1686305" y="3963746"/>
            <a:ext cx="1400810" cy="880744"/>
          </a:xfrm>
          <a:prstGeom prst="rect">
            <a:avLst/>
          </a:prstGeom>
        </p:spPr>
        <p:txBody>
          <a:bodyPr vert="horz" wrap="square" lIns="0" tIns="13970" rIns="0" bIns="0" rtlCol="0">
            <a:spAutoFit/>
          </a:bodyPr>
          <a:lstStyle/>
          <a:p>
            <a:pPr marL="12700" marR="5080">
              <a:lnSpc>
                <a:spcPct val="100000"/>
              </a:lnSpc>
              <a:spcBef>
                <a:spcPts val="110"/>
              </a:spcBef>
            </a:pPr>
            <a:r>
              <a:rPr sz="2800" spc="-10" dirty="0">
                <a:latin typeface="Garamond"/>
                <a:cs typeface="Garamond"/>
              </a:rPr>
              <a:t>A)TRUE  </a:t>
            </a:r>
            <a:r>
              <a:rPr sz="2800" spc="5" dirty="0">
                <a:latin typeface="Garamond"/>
                <a:cs typeface="Garamond"/>
              </a:rPr>
              <a:t>B</a:t>
            </a:r>
            <a:r>
              <a:rPr sz="2800" spc="160" dirty="0">
                <a:latin typeface="Garamond"/>
                <a:cs typeface="Garamond"/>
              </a:rPr>
              <a:t>)</a:t>
            </a:r>
            <a:r>
              <a:rPr sz="2800" spc="-160" dirty="0">
                <a:latin typeface="Garamond"/>
                <a:cs typeface="Garamond"/>
              </a:rPr>
              <a:t>F</a:t>
            </a:r>
            <a:r>
              <a:rPr sz="2800" dirty="0">
                <a:latin typeface="Garamond"/>
                <a:cs typeface="Garamond"/>
              </a:rPr>
              <a:t>ALSE</a:t>
            </a:r>
            <a:endParaRPr sz="2800">
              <a:latin typeface="Garamond"/>
              <a:cs typeface="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6305" y="1402842"/>
            <a:ext cx="7192009" cy="1734185"/>
          </a:xfrm>
          <a:prstGeom prst="rect">
            <a:avLst/>
          </a:prstGeom>
        </p:spPr>
        <p:txBody>
          <a:bodyPr vert="horz" wrap="square" lIns="0" tIns="13335" rIns="0" bIns="0" rtlCol="0">
            <a:spAutoFit/>
          </a:bodyPr>
          <a:lstStyle/>
          <a:p>
            <a:pPr marL="12700" marR="5080">
              <a:lnSpc>
                <a:spcPct val="100000"/>
              </a:lnSpc>
              <a:spcBef>
                <a:spcPts val="105"/>
              </a:spcBef>
            </a:pPr>
            <a:r>
              <a:rPr sz="2800" dirty="0"/>
              <a:t>Whenever </a:t>
            </a:r>
            <a:r>
              <a:rPr sz="2800" spc="-25" dirty="0"/>
              <a:t>we </a:t>
            </a:r>
            <a:r>
              <a:rPr sz="2800" spc="5" dirty="0"/>
              <a:t>come across </a:t>
            </a:r>
            <a:r>
              <a:rPr sz="2800" dirty="0"/>
              <a:t>a new </a:t>
            </a:r>
            <a:r>
              <a:rPr sz="2800" spc="-20" dirty="0"/>
              <a:t>word </a:t>
            </a:r>
            <a:r>
              <a:rPr sz="2800" dirty="0"/>
              <a:t>in a </a:t>
            </a:r>
            <a:r>
              <a:rPr sz="2800" spc="-5" dirty="0"/>
              <a:t>new  </a:t>
            </a:r>
            <a:r>
              <a:rPr sz="2800" dirty="0"/>
              <a:t>sentence </a:t>
            </a:r>
            <a:r>
              <a:rPr sz="2800" spc="5" dirty="0"/>
              <a:t>while </a:t>
            </a:r>
            <a:r>
              <a:rPr sz="2800" dirty="0"/>
              <a:t>reading a text book, </a:t>
            </a:r>
            <a:r>
              <a:rPr sz="2800" spc="-20" dirty="0"/>
              <a:t>we </a:t>
            </a:r>
            <a:r>
              <a:rPr sz="2800" dirty="0"/>
              <a:t>should</a:t>
            </a:r>
            <a:r>
              <a:rPr sz="2800" spc="-270" dirty="0"/>
              <a:t> </a:t>
            </a:r>
            <a:r>
              <a:rPr sz="2800" spc="-5" dirty="0"/>
              <a:t>never  </a:t>
            </a:r>
            <a:r>
              <a:rPr sz="2800" dirty="0"/>
              <a:t>look up its </a:t>
            </a:r>
            <a:r>
              <a:rPr sz="2800" spc="-15" dirty="0"/>
              <a:t>meaning. </a:t>
            </a:r>
            <a:r>
              <a:rPr sz="2800" spc="15" dirty="0"/>
              <a:t>This </a:t>
            </a:r>
            <a:r>
              <a:rPr sz="2800" dirty="0"/>
              <a:t>is the best </a:t>
            </a:r>
            <a:r>
              <a:rPr sz="2800" spc="-30" dirty="0"/>
              <a:t>way </a:t>
            </a:r>
            <a:r>
              <a:rPr sz="2800" dirty="0"/>
              <a:t>to</a:t>
            </a:r>
            <a:r>
              <a:rPr sz="2800" spc="-195" dirty="0"/>
              <a:t> </a:t>
            </a:r>
            <a:r>
              <a:rPr sz="2800" spc="5" dirty="0"/>
              <a:t>enhance  </a:t>
            </a:r>
            <a:r>
              <a:rPr sz="2800" dirty="0"/>
              <a:t>vocabulary</a:t>
            </a:r>
            <a:endParaRPr sz="2800"/>
          </a:p>
        </p:txBody>
      </p:sp>
      <p:sp>
        <p:nvSpPr>
          <p:cNvPr id="3" name="object 3"/>
          <p:cNvSpPr txBox="1"/>
          <p:nvPr/>
        </p:nvSpPr>
        <p:spPr>
          <a:xfrm>
            <a:off x="1686305" y="3963746"/>
            <a:ext cx="1400810" cy="880744"/>
          </a:xfrm>
          <a:prstGeom prst="rect">
            <a:avLst/>
          </a:prstGeom>
        </p:spPr>
        <p:txBody>
          <a:bodyPr vert="horz" wrap="square" lIns="0" tIns="13970" rIns="0" bIns="0" rtlCol="0">
            <a:spAutoFit/>
          </a:bodyPr>
          <a:lstStyle/>
          <a:p>
            <a:pPr marL="12700" marR="5080">
              <a:lnSpc>
                <a:spcPct val="100000"/>
              </a:lnSpc>
              <a:spcBef>
                <a:spcPts val="110"/>
              </a:spcBef>
            </a:pPr>
            <a:r>
              <a:rPr sz="2800" spc="-10" dirty="0">
                <a:latin typeface="Garamond"/>
                <a:cs typeface="Garamond"/>
              </a:rPr>
              <a:t>A)TRUE </a:t>
            </a:r>
            <a:r>
              <a:rPr sz="2800" spc="-10" dirty="0">
                <a:solidFill>
                  <a:srgbClr val="FF0000"/>
                </a:solidFill>
                <a:latin typeface="Garamond"/>
                <a:cs typeface="Garamond"/>
              </a:rPr>
              <a:t> </a:t>
            </a:r>
            <a:r>
              <a:rPr sz="2800" spc="5" dirty="0">
                <a:solidFill>
                  <a:srgbClr val="FF0000"/>
                </a:solidFill>
                <a:latin typeface="Garamond"/>
                <a:cs typeface="Garamond"/>
              </a:rPr>
              <a:t>B</a:t>
            </a:r>
            <a:r>
              <a:rPr sz="2800" spc="160" dirty="0">
                <a:solidFill>
                  <a:srgbClr val="FF0000"/>
                </a:solidFill>
                <a:latin typeface="Garamond"/>
                <a:cs typeface="Garamond"/>
              </a:rPr>
              <a:t>)</a:t>
            </a:r>
            <a:r>
              <a:rPr sz="2800" spc="-160" dirty="0">
                <a:solidFill>
                  <a:srgbClr val="FF0000"/>
                </a:solidFill>
                <a:latin typeface="Garamond"/>
                <a:cs typeface="Garamond"/>
              </a:rPr>
              <a:t>F</a:t>
            </a:r>
            <a:r>
              <a:rPr sz="2800" dirty="0">
                <a:solidFill>
                  <a:srgbClr val="FF0000"/>
                </a:solidFill>
                <a:latin typeface="Garamond"/>
                <a:cs typeface="Garamond"/>
              </a:rPr>
              <a:t>ALSE</a:t>
            </a:r>
            <a:endParaRPr sz="2800">
              <a:latin typeface="Garamond"/>
              <a:cs typeface="Garamon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13204" y="3710940"/>
            <a:ext cx="8163559" cy="0"/>
          </a:xfrm>
          <a:custGeom>
            <a:avLst/>
            <a:gdLst/>
            <a:ahLst/>
            <a:cxnLst/>
            <a:rect l="l" t="t" r="r" b="b"/>
            <a:pathLst>
              <a:path w="8163559">
                <a:moveTo>
                  <a:pt x="0" y="0"/>
                </a:moveTo>
                <a:lnTo>
                  <a:pt x="8163433" y="0"/>
                </a:lnTo>
              </a:path>
            </a:pathLst>
          </a:custGeom>
          <a:ln w="15240">
            <a:solidFill>
              <a:srgbClr val="83992A"/>
            </a:solidFill>
          </a:ln>
        </p:spPr>
        <p:txBody>
          <a:bodyPr wrap="square" lIns="0" tIns="0" rIns="0" bIns="0" rtlCol="0"/>
          <a:lstStyle/>
          <a:p>
            <a:endParaRPr/>
          </a:p>
        </p:txBody>
      </p:sp>
      <p:sp>
        <p:nvSpPr>
          <p:cNvPr id="3" name="object 3"/>
          <p:cNvSpPr txBox="1">
            <a:spLocks noGrp="1"/>
          </p:cNvSpPr>
          <p:nvPr>
            <p:ph type="title"/>
          </p:nvPr>
        </p:nvSpPr>
        <p:spPr>
          <a:xfrm>
            <a:off x="2811017" y="966038"/>
            <a:ext cx="6615430" cy="636905"/>
          </a:xfrm>
          <a:prstGeom prst="rect">
            <a:avLst/>
          </a:prstGeom>
        </p:spPr>
        <p:txBody>
          <a:bodyPr vert="horz" wrap="square" lIns="0" tIns="13970" rIns="0" bIns="0" rtlCol="0">
            <a:spAutoFit/>
          </a:bodyPr>
          <a:lstStyle/>
          <a:p>
            <a:pPr marL="12700">
              <a:lnSpc>
                <a:spcPct val="100000"/>
              </a:lnSpc>
              <a:spcBef>
                <a:spcPts val="110"/>
              </a:spcBef>
              <a:tabLst>
                <a:tab pos="4083685" algn="l"/>
              </a:tabLst>
            </a:pPr>
            <a:r>
              <a:rPr sz="4000" dirty="0">
                <a:solidFill>
                  <a:srgbClr val="252525"/>
                </a:solidFill>
              </a:rPr>
              <a:t>1. </a:t>
            </a:r>
            <a:r>
              <a:rPr sz="4000" b="1" spc="5" dirty="0">
                <a:solidFill>
                  <a:srgbClr val="252525"/>
                </a:solidFill>
                <a:latin typeface="Garamond"/>
                <a:cs typeface="Garamond"/>
              </a:rPr>
              <a:t>Find</a:t>
            </a:r>
            <a:r>
              <a:rPr sz="4000" b="1" spc="-15" dirty="0">
                <a:solidFill>
                  <a:srgbClr val="252525"/>
                </a:solidFill>
                <a:latin typeface="Garamond"/>
                <a:cs typeface="Garamond"/>
              </a:rPr>
              <a:t> </a:t>
            </a:r>
            <a:r>
              <a:rPr sz="4000" b="1" dirty="0">
                <a:solidFill>
                  <a:srgbClr val="252525"/>
                </a:solidFill>
                <a:latin typeface="Garamond"/>
                <a:cs typeface="Garamond"/>
              </a:rPr>
              <a:t>Context</a:t>
            </a:r>
            <a:r>
              <a:rPr sz="4000" b="1" spc="-15" dirty="0">
                <a:solidFill>
                  <a:srgbClr val="252525"/>
                </a:solidFill>
                <a:latin typeface="Garamond"/>
                <a:cs typeface="Garamond"/>
              </a:rPr>
              <a:t> </a:t>
            </a:r>
            <a:r>
              <a:rPr sz="4000" b="1" dirty="0">
                <a:solidFill>
                  <a:srgbClr val="252525"/>
                </a:solidFill>
                <a:latin typeface="Garamond"/>
                <a:cs typeface="Garamond"/>
              </a:rPr>
              <a:t>of	</a:t>
            </a:r>
            <a:r>
              <a:rPr sz="4000" b="1" spc="5" dirty="0">
                <a:solidFill>
                  <a:srgbClr val="252525"/>
                </a:solidFill>
                <a:latin typeface="Garamond"/>
                <a:cs typeface="Garamond"/>
              </a:rPr>
              <a:t>New</a:t>
            </a:r>
            <a:r>
              <a:rPr sz="4000" b="1" spc="-80" dirty="0">
                <a:solidFill>
                  <a:srgbClr val="252525"/>
                </a:solidFill>
                <a:latin typeface="Garamond"/>
                <a:cs typeface="Garamond"/>
              </a:rPr>
              <a:t> </a:t>
            </a:r>
            <a:r>
              <a:rPr sz="4000" b="1" spc="-45" dirty="0">
                <a:solidFill>
                  <a:srgbClr val="252525"/>
                </a:solidFill>
                <a:latin typeface="Garamond"/>
                <a:cs typeface="Garamond"/>
              </a:rPr>
              <a:t>Words</a:t>
            </a:r>
            <a:endParaRPr sz="4000">
              <a:latin typeface="Garamond"/>
              <a:cs typeface="Garamond"/>
            </a:endParaRPr>
          </a:p>
        </p:txBody>
      </p:sp>
      <p:sp>
        <p:nvSpPr>
          <p:cNvPr id="4" name="object 4"/>
          <p:cNvSpPr txBox="1"/>
          <p:nvPr/>
        </p:nvSpPr>
        <p:spPr>
          <a:xfrm>
            <a:off x="2245614" y="2388184"/>
            <a:ext cx="8116570" cy="1965325"/>
          </a:xfrm>
          <a:prstGeom prst="rect">
            <a:avLst/>
          </a:prstGeom>
        </p:spPr>
        <p:txBody>
          <a:bodyPr vert="horz" wrap="square" lIns="0" tIns="13970" rIns="0" bIns="0" rtlCol="0">
            <a:spAutoFit/>
          </a:bodyPr>
          <a:lstStyle/>
          <a:p>
            <a:pPr marL="880744" indent="-497205">
              <a:lnSpc>
                <a:spcPct val="100000"/>
              </a:lnSpc>
              <a:spcBef>
                <a:spcPts val="110"/>
              </a:spcBef>
              <a:buAutoNum type="arabicPeriod" startAt="2"/>
              <a:tabLst>
                <a:tab pos="881380" algn="l"/>
              </a:tabLst>
            </a:pPr>
            <a:r>
              <a:rPr sz="4000" b="1" spc="30" dirty="0">
                <a:latin typeface="Garamond"/>
                <a:cs typeface="Garamond"/>
              </a:rPr>
              <a:t>Learn </a:t>
            </a:r>
            <a:r>
              <a:rPr sz="4000" b="1" spc="-10" dirty="0">
                <a:latin typeface="Garamond"/>
                <a:cs typeface="Garamond"/>
              </a:rPr>
              <a:t>Synonyms </a:t>
            </a:r>
            <a:r>
              <a:rPr sz="4000" b="1" spc="5" dirty="0">
                <a:latin typeface="Garamond"/>
                <a:cs typeface="Garamond"/>
              </a:rPr>
              <a:t>and</a:t>
            </a:r>
            <a:r>
              <a:rPr sz="4000" b="1" spc="-95" dirty="0">
                <a:latin typeface="Garamond"/>
                <a:cs typeface="Garamond"/>
              </a:rPr>
              <a:t> </a:t>
            </a:r>
            <a:r>
              <a:rPr sz="4000" b="1" spc="-10" dirty="0">
                <a:latin typeface="Garamond"/>
                <a:cs typeface="Garamond"/>
              </a:rPr>
              <a:t>Antonyms</a:t>
            </a:r>
            <a:endParaRPr sz="4000">
              <a:latin typeface="Garamond"/>
              <a:cs typeface="Garamond"/>
            </a:endParaRPr>
          </a:p>
          <a:p>
            <a:pPr>
              <a:lnSpc>
                <a:spcPct val="100000"/>
              </a:lnSpc>
              <a:spcBef>
                <a:spcPts val="10"/>
              </a:spcBef>
              <a:buAutoNum type="arabicPeriod" startAt="2"/>
            </a:pPr>
            <a:endParaRPr sz="5450">
              <a:latin typeface="Garamond"/>
              <a:cs typeface="Garamond"/>
            </a:endParaRPr>
          </a:p>
          <a:p>
            <a:pPr marL="461009" indent="-448945">
              <a:lnSpc>
                <a:spcPct val="100000"/>
              </a:lnSpc>
              <a:buAutoNum type="arabicPeriod" startAt="2"/>
              <a:tabLst>
                <a:tab pos="461645" algn="l"/>
              </a:tabLst>
            </a:pPr>
            <a:r>
              <a:rPr sz="3600" b="1" spc="25" dirty="0">
                <a:latin typeface="Garamond"/>
                <a:cs typeface="Garamond"/>
              </a:rPr>
              <a:t>Learn </a:t>
            </a:r>
            <a:r>
              <a:rPr sz="3600" b="1" spc="-15" dirty="0">
                <a:latin typeface="Garamond"/>
                <a:cs typeface="Garamond"/>
              </a:rPr>
              <a:t>Root-words </a:t>
            </a:r>
            <a:r>
              <a:rPr sz="3600" b="1" spc="-10" dirty="0">
                <a:latin typeface="Garamond"/>
                <a:cs typeface="Garamond"/>
              </a:rPr>
              <a:t>Prefixes </a:t>
            </a:r>
            <a:r>
              <a:rPr sz="3600" b="1" dirty="0">
                <a:latin typeface="Garamond"/>
                <a:cs typeface="Garamond"/>
              </a:rPr>
              <a:t>and</a:t>
            </a:r>
            <a:r>
              <a:rPr sz="3600" b="1" spc="-40" dirty="0">
                <a:latin typeface="Garamond"/>
                <a:cs typeface="Garamond"/>
              </a:rPr>
              <a:t> </a:t>
            </a:r>
            <a:r>
              <a:rPr sz="3600" b="1" spc="-5" dirty="0">
                <a:latin typeface="Garamond"/>
                <a:cs typeface="Garamond"/>
              </a:rPr>
              <a:t>Suffixes</a:t>
            </a:r>
            <a:endParaRPr sz="3600">
              <a:latin typeface="Garamond"/>
              <a:cs typeface="Garamon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2" y="1777111"/>
            <a:ext cx="7251065" cy="3439160"/>
          </a:xfrm>
          <a:prstGeom prst="rect">
            <a:avLst/>
          </a:prstGeom>
        </p:spPr>
        <p:txBody>
          <a:bodyPr vert="horz" wrap="square" lIns="0" tIns="11430" rIns="0" bIns="0" rtlCol="0">
            <a:spAutoFit/>
          </a:bodyPr>
          <a:lstStyle/>
          <a:p>
            <a:pPr marL="113030">
              <a:lnSpc>
                <a:spcPct val="100000"/>
              </a:lnSpc>
              <a:spcBef>
                <a:spcPts val="90"/>
              </a:spcBef>
              <a:tabLst>
                <a:tab pos="3693795" algn="l"/>
              </a:tabLst>
            </a:pPr>
            <a:r>
              <a:rPr sz="3200" spc="-10" dirty="0">
                <a:latin typeface="Garamond"/>
                <a:cs typeface="Garamond"/>
              </a:rPr>
              <a:t>A </a:t>
            </a:r>
            <a:r>
              <a:rPr sz="3200" spc="10" dirty="0">
                <a:latin typeface="Garamond"/>
                <a:cs typeface="Garamond"/>
              </a:rPr>
              <a:t>good</a:t>
            </a:r>
            <a:r>
              <a:rPr sz="3200" spc="50" dirty="0">
                <a:latin typeface="Garamond"/>
                <a:cs typeface="Garamond"/>
              </a:rPr>
              <a:t> </a:t>
            </a:r>
            <a:r>
              <a:rPr sz="3200" spc="-10" dirty="0">
                <a:latin typeface="Garamond"/>
                <a:cs typeface="Garamond"/>
              </a:rPr>
              <a:t>knowledge</a:t>
            </a:r>
            <a:r>
              <a:rPr sz="3200" spc="90" dirty="0">
                <a:latin typeface="Garamond"/>
                <a:cs typeface="Garamond"/>
              </a:rPr>
              <a:t> </a:t>
            </a:r>
            <a:r>
              <a:rPr sz="3200" spc="-10" dirty="0">
                <a:latin typeface="Garamond"/>
                <a:cs typeface="Garamond"/>
              </a:rPr>
              <a:t>of	</a:t>
            </a:r>
            <a:r>
              <a:rPr sz="3200" spc="-20" dirty="0">
                <a:latin typeface="Garamond"/>
                <a:cs typeface="Garamond"/>
              </a:rPr>
              <a:t>words </a:t>
            </a:r>
            <a:r>
              <a:rPr sz="3200" spc="-10" dirty="0">
                <a:latin typeface="Garamond"/>
                <a:cs typeface="Garamond"/>
              </a:rPr>
              <a:t>and</a:t>
            </a:r>
            <a:r>
              <a:rPr sz="3200" spc="20" dirty="0">
                <a:latin typeface="Garamond"/>
                <a:cs typeface="Garamond"/>
              </a:rPr>
              <a:t> </a:t>
            </a:r>
            <a:r>
              <a:rPr sz="3200" spc="-10" dirty="0">
                <a:latin typeface="Garamond"/>
                <a:cs typeface="Garamond"/>
              </a:rPr>
              <a:t>their</a:t>
            </a:r>
            <a:endParaRPr sz="3200">
              <a:latin typeface="Garamond"/>
              <a:cs typeface="Garamond"/>
            </a:endParaRPr>
          </a:p>
          <a:p>
            <a:pPr marL="12700" marR="5080">
              <a:lnSpc>
                <a:spcPct val="100000"/>
              </a:lnSpc>
              <a:tabLst>
                <a:tab pos="3468370" algn="l"/>
              </a:tabLst>
            </a:pPr>
            <a:r>
              <a:rPr sz="3200" spc="-10" dirty="0">
                <a:latin typeface="Garamond"/>
                <a:cs typeface="Garamond"/>
              </a:rPr>
              <a:t>………………….. is very beneficial </a:t>
            </a:r>
            <a:r>
              <a:rPr sz="3200" spc="-5" dirty="0">
                <a:latin typeface="Garamond"/>
                <a:cs typeface="Garamond"/>
              </a:rPr>
              <a:t>from the  </a:t>
            </a:r>
            <a:r>
              <a:rPr sz="3200" spc="-10" dirty="0">
                <a:latin typeface="Garamond"/>
                <a:cs typeface="Garamond"/>
              </a:rPr>
              <a:t>examination</a:t>
            </a:r>
            <a:r>
              <a:rPr sz="3200" spc="65" dirty="0">
                <a:latin typeface="Garamond"/>
                <a:cs typeface="Garamond"/>
              </a:rPr>
              <a:t> </a:t>
            </a:r>
            <a:r>
              <a:rPr sz="3200" spc="-10" dirty="0">
                <a:latin typeface="Garamond"/>
                <a:cs typeface="Garamond"/>
              </a:rPr>
              <a:t>point</a:t>
            </a:r>
            <a:r>
              <a:rPr sz="3200" spc="45" dirty="0">
                <a:latin typeface="Garamond"/>
                <a:cs typeface="Garamond"/>
              </a:rPr>
              <a:t> </a:t>
            </a:r>
            <a:r>
              <a:rPr sz="3200" spc="-5" dirty="0">
                <a:latin typeface="Garamond"/>
                <a:cs typeface="Garamond"/>
              </a:rPr>
              <a:t>of	</a:t>
            </a:r>
            <a:r>
              <a:rPr sz="3200" spc="-75" dirty="0">
                <a:latin typeface="Garamond"/>
                <a:cs typeface="Garamond"/>
              </a:rPr>
              <a:t>view.</a:t>
            </a:r>
            <a:endParaRPr sz="3200">
              <a:latin typeface="Garamond"/>
              <a:cs typeface="Garamond"/>
            </a:endParaRPr>
          </a:p>
          <a:p>
            <a:pPr>
              <a:lnSpc>
                <a:spcPct val="100000"/>
              </a:lnSpc>
              <a:spcBef>
                <a:spcPts val="20"/>
              </a:spcBef>
            </a:pPr>
            <a:endParaRPr sz="3400">
              <a:latin typeface="Garamond"/>
              <a:cs typeface="Garamond"/>
            </a:endParaRPr>
          </a:p>
          <a:p>
            <a:pPr marL="508634" indent="-496570">
              <a:lnSpc>
                <a:spcPct val="100000"/>
              </a:lnSpc>
              <a:buAutoNum type="alphaUcParenR"/>
              <a:tabLst>
                <a:tab pos="509270" algn="l"/>
              </a:tabLst>
            </a:pPr>
            <a:r>
              <a:rPr sz="3200" spc="-5" dirty="0">
                <a:latin typeface="Garamond"/>
                <a:cs typeface="Garamond"/>
              </a:rPr>
              <a:t>SYNONYMS</a:t>
            </a:r>
            <a:endParaRPr sz="3200">
              <a:latin typeface="Garamond"/>
              <a:cs typeface="Garamond"/>
            </a:endParaRPr>
          </a:p>
          <a:p>
            <a:pPr marL="481965" indent="-469900">
              <a:lnSpc>
                <a:spcPct val="100000"/>
              </a:lnSpc>
              <a:buAutoNum type="alphaUcParenR"/>
              <a:tabLst>
                <a:tab pos="482600" algn="l"/>
              </a:tabLst>
            </a:pPr>
            <a:r>
              <a:rPr sz="3200" spc="-10" dirty="0">
                <a:latin typeface="Garamond"/>
                <a:cs typeface="Garamond"/>
              </a:rPr>
              <a:t>ANTONYMS</a:t>
            </a:r>
            <a:endParaRPr sz="3200">
              <a:latin typeface="Garamond"/>
              <a:cs typeface="Garamond"/>
            </a:endParaRPr>
          </a:p>
          <a:p>
            <a:pPr marL="490220" indent="-478155">
              <a:lnSpc>
                <a:spcPct val="100000"/>
              </a:lnSpc>
              <a:spcBef>
                <a:spcPts val="5"/>
              </a:spcBef>
              <a:buAutoNum type="alphaUcParenR"/>
              <a:tabLst>
                <a:tab pos="490855" algn="l"/>
              </a:tabLst>
            </a:pPr>
            <a:r>
              <a:rPr sz="3200" spc="-5" dirty="0">
                <a:latin typeface="Garamond"/>
                <a:cs typeface="Garamond"/>
              </a:rPr>
              <a:t>BOTH</a:t>
            </a:r>
            <a:endParaRPr sz="3200">
              <a:latin typeface="Garamond"/>
              <a:cs typeface="Garamon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2" y="1777111"/>
            <a:ext cx="7251065" cy="3439160"/>
          </a:xfrm>
          <a:prstGeom prst="rect">
            <a:avLst/>
          </a:prstGeom>
        </p:spPr>
        <p:txBody>
          <a:bodyPr vert="horz" wrap="square" lIns="0" tIns="11430" rIns="0" bIns="0" rtlCol="0">
            <a:spAutoFit/>
          </a:bodyPr>
          <a:lstStyle/>
          <a:p>
            <a:pPr marL="113030">
              <a:lnSpc>
                <a:spcPct val="100000"/>
              </a:lnSpc>
              <a:spcBef>
                <a:spcPts val="90"/>
              </a:spcBef>
              <a:tabLst>
                <a:tab pos="3693795" algn="l"/>
              </a:tabLst>
            </a:pPr>
            <a:r>
              <a:rPr sz="3200" spc="-10" dirty="0">
                <a:latin typeface="Garamond"/>
                <a:cs typeface="Garamond"/>
              </a:rPr>
              <a:t>A </a:t>
            </a:r>
            <a:r>
              <a:rPr sz="3200" spc="10" dirty="0">
                <a:latin typeface="Garamond"/>
                <a:cs typeface="Garamond"/>
              </a:rPr>
              <a:t>good</a:t>
            </a:r>
            <a:r>
              <a:rPr sz="3200" spc="50" dirty="0">
                <a:latin typeface="Garamond"/>
                <a:cs typeface="Garamond"/>
              </a:rPr>
              <a:t> </a:t>
            </a:r>
            <a:r>
              <a:rPr sz="3200" spc="-10" dirty="0">
                <a:latin typeface="Garamond"/>
                <a:cs typeface="Garamond"/>
              </a:rPr>
              <a:t>knowledge</a:t>
            </a:r>
            <a:r>
              <a:rPr sz="3200" spc="90" dirty="0">
                <a:latin typeface="Garamond"/>
                <a:cs typeface="Garamond"/>
              </a:rPr>
              <a:t> </a:t>
            </a:r>
            <a:r>
              <a:rPr sz="3200" spc="-10" dirty="0">
                <a:latin typeface="Garamond"/>
                <a:cs typeface="Garamond"/>
              </a:rPr>
              <a:t>of	</a:t>
            </a:r>
            <a:r>
              <a:rPr sz="3200" spc="-20" dirty="0">
                <a:latin typeface="Garamond"/>
                <a:cs typeface="Garamond"/>
              </a:rPr>
              <a:t>words </a:t>
            </a:r>
            <a:r>
              <a:rPr sz="3200" spc="-10" dirty="0">
                <a:latin typeface="Garamond"/>
                <a:cs typeface="Garamond"/>
              </a:rPr>
              <a:t>and</a:t>
            </a:r>
            <a:r>
              <a:rPr sz="3200" spc="20" dirty="0">
                <a:latin typeface="Garamond"/>
                <a:cs typeface="Garamond"/>
              </a:rPr>
              <a:t> </a:t>
            </a:r>
            <a:r>
              <a:rPr sz="3200" spc="-10" dirty="0">
                <a:latin typeface="Garamond"/>
                <a:cs typeface="Garamond"/>
              </a:rPr>
              <a:t>their</a:t>
            </a:r>
            <a:endParaRPr sz="3200">
              <a:latin typeface="Garamond"/>
              <a:cs typeface="Garamond"/>
            </a:endParaRPr>
          </a:p>
          <a:p>
            <a:pPr marL="12700" marR="5080">
              <a:lnSpc>
                <a:spcPct val="100000"/>
              </a:lnSpc>
              <a:tabLst>
                <a:tab pos="3468370" algn="l"/>
              </a:tabLst>
            </a:pPr>
            <a:r>
              <a:rPr sz="3200" spc="-10" dirty="0">
                <a:latin typeface="Garamond"/>
                <a:cs typeface="Garamond"/>
              </a:rPr>
              <a:t>………………….. is very beneficial </a:t>
            </a:r>
            <a:r>
              <a:rPr sz="3200" spc="-5" dirty="0">
                <a:latin typeface="Garamond"/>
                <a:cs typeface="Garamond"/>
              </a:rPr>
              <a:t>from the  </a:t>
            </a:r>
            <a:r>
              <a:rPr sz="3200" spc="-10" dirty="0">
                <a:latin typeface="Garamond"/>
                <a:cs typeface="Garamond"/>
              </a:rPr>
              <a:t>examination</a:t>
            </a:r>
            <a:r>
              <a:rPr sz="3200" spc="65" dirty="0">
                <a:latin typeface="Garamond"/>
                <a:cs typeface="Garamond"/>
              </a:rPr>
              <a:t> </a:t>
            </a:r>
            <a:r>
              <a:rPr sz="3200" spc="-10" dirty="0">
                <a:latin typeface="Garamond"/>
                <a:cs typeface="Garamond"/>
              </a:rPr>
              <a:t>point</a:t>
            </a:r>
            <a:r>
              <a:rPr sz="3200" spc="45" dirty="0">
                <a:latin typeface="Garamond"/>
                <a:cs typeface="Garamond"/>
              </a:rPr>
              <a:t> </a:t>
            </a:r>
            <a:r>
              <a:rPr sz="3200" spc="-5" dirty="0">
                <a:latin typeface="Garamond"/>
                <a:cs typeface="Garamond"/>
              </a:rPr>
              <a:t>of	</a:t>
            </a:r>
            <a:r>
              <a:rPr sz="3200" spc="-75" dirty="0">
                <a:latin typeface="Garamond"/>
                <a:cs typeface="Garamond"/>
              </a:rPr>
              <a:t>view.</a:t>
            </a:r>
            <a:endParaRPr sz="3200">
              <a:latin typeface="Garamond"/>
              <a:cs typeface="Garamond"/>
            </a:endParaRPr>
          </a:p>
          <a:p>
            <a:pPr>
              <a:lnSpc>
                <a:spcPct val="100000"/>
              </a:lnSpc>
              <a:spcBef>
                <a:spcPts val="20"/>
              </a:spcBef>
            </a:pPr>
            <a:endParaRPr sz="3400">
              <a:latin typeface="Garamond"/>
              <a:cs typeface="Garamond"/>
            </a:endParaRPr>
          </a:p>
          <a:p>
            <a:pPr marL="508634" indent="-496570">
              <a:lnSpc>
                <a:spcPct val="100000"/>
              </a:lnSpc>
              <a:buAutoNum type="alphaUcParenR"/>
              <a:tabLst>
                <a:tab pos="509270" algn="l"/>
              </a:tabLst>
            </a:pPr>
            <a:r>
              <a:rPr sz="3200" spc="-5" dirty="0">
                <a:latin typeface="Garamond"/>
                <a:cs typeface="Garamond"/>
              </a:rPr>
              <a:t>SYNONYMS</a:t>
            </a:r>
            <a:endParaRPr sz="3200">
              <a:latin typeface="Garamond"/>
              <a:cs typeface="Garamond"/>
            </a:endParaRPr>
          </a:p>
          <a:p>
            <a:pPr marL="481965" indent="-469900">
              <a:lnSpc>
                <a:spcPct val="100000"/>
              </a:lnSpc>
              <a:buAutoNum type="alphaUcParenR"/>
              <a:tabLst>
                <a:tab pos="482600" algn="l"/>
              </a:tabLst>
            </a:pPr>
            <a:r>
              <a:rPr sz="3200" spc="-10" dirty="0">
                <a:latin typeface="Garamond"/>
                <a:cs typeface="Garamond"/>
              </a:rPr>
              <a:t>ANTONYMS</a:t>
            </a:r>
            <a:endParaRPr sz="3200">
              <a:latin typeface="Garamond"/>
              <a:cs typeface="Garamond"/>
            </a:endParaRPr>
          </a:p>
          <a:p>
            <a:pPr marL="490220" indent="-478155">
              <a:lnSpc>
                <a:spcPct val="100000"/>
              </a:lnSpc>
              <a:spcBef>
                <a:spcPts val="5"/>
              </a:spcBef>
              <a:buAutoNum type="alphaUcParenR"/>
              <a:tabLst>
                <a:tab pos="490855" algn="l"/>
              </a:tabLst>
            </a:pPr>
            <a:r>
              <a:rPr sz="3200" spc="-5" dirty="0">
                <a:solidFill>
                  <a:srgbClr val="FF0000"/>
                </a:solidFill>
                <a:latin typeface="Garamond"/>
                <a:cs typeface="Garamond"/>
              </a:rPr>
              <a:t>BOTH</a:t>
            </a:r>
            <a:endParaRPr sz="3200">
              <a:latin typeface="Garamond"/>
              <a:cs typeface="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2628265" marR="5080" indent="-2616200">
              <a:lnSpc>
                <a:spcPct val="100000"/>
              </a:lnSpc>
              <a:spcBef>
                <a:spcPts val="95"/>
              </a:spcBef>
            </a:pPr>
            <a:r>
              <a:rPr spc="-5" dirty="0"/>
              <a:t>4. </a:t>
            </a:r>
            <a:r>
              <a:rPr spc="30" dirty="0"/>
              <a:t>Learn </a:t>
            </a:r>
            <a:r>
              <a:rPr spc="-45" dirty="0"/>
              <a:t>Tricks </a:t>
            </a:r>
            <a:r>
              <a:rPr dirty="0"/>
              <a:t>and </a:t>
            </a:r>
            <a:r>
              <a:rPr spc="-5" dirty="0"/>
              <a:t>Memorization  </a:t>
            </a:r>
            <a:r>
              <a:rPr spc="-40" dirty="0"/>
              <a:t>Techniques</a:t>
            </a:r>
          </a:p>
        </p:txBody>
      </p:sp>
      <p:sp>
        <p:nvSpPr>
          <p:cNvPr id="3" name="object 3"/>
          <p:cNvSpPr txBox="1"/>
          <p:nvPr/>
        </p:nvSpPr>
        <p:spPr>
          <a:xfrm>
            <a:off x="1451863" y="2994100"/>
            <a:ext cx="9235440" cy="1247140"/>
          </a:xfrm>
          <a:prstGeom prst="rect">
            <a:avLst/>
          </a:prstGeom>
        </p:spPr>
        <p:txBody>
          <a:bodyPr vert="horz" wrap="square" lIns="0" tIns="13970" rIns="0" bIns="0" rtlCol="0">
            <a:spAutoFit/>
          </a:bodyPr>
          <a:lstStyle/>
          <a:p>
            <a:pPr marL="3771265" marR="5080" indent="-3759200">
              <a:lnSpc>
                <a:spcPct val="100000"/>
              </a:lnSpc>
              <a:spcBef>
                <a:spcPts val="110"/>
              </a:spcBef>
            </a:pPr>
            <a:r>
              <a:rPr sz="4000" dirty="0">
                <a:solidFill>
                  <a:srgbClr val="252525"/>
                </a:solidFill>
                <a:latin typeface="Garamond"/>
                <a:cs typeface="Garamond"/>
              </a:rPr>
              <a:t>5. </a:t>
            </a:r>
            <a:r>
              <a:rPr sz="4000" b="1" spc="5" dirty="0">
                <a:solidFill>
                  <a:srgbClr val="252525"/>
                </a:solidFill>
                <a:latin typeface="Garamond"/>
                <a:cs typeface="Garamond"/>
              </a:rPr>
              <a:t>Find </a:t>
            </a:r>
            <a:r>
              <a:rPr sz="4000" b="1" spc="-45" dirty="0">
                <a:solidFill>
                  <a:srgbClr val="252525"/>
                </a:solidFill>
                <a:latin typeface="Garamond"/>
                <a:cs typeface="Garamond"/>
              </a:rPr>
              <a:t>Words </a:t>
            </a:r>
            <a:r>
              <a:rPr sz="4000" b="1" dirty="0">
                <a:solidFill>
                  <a:srgbClr val="252525"/>
                </a:solidFill>
                <a:latin typeface="Garamond"/>
                <a:cs typeface="Garamond"/>
              </a:rPr>
              <a:t>that Might be </a:t>
            </a:r>
            <a:r>
              <a:rPr sz="4000" b="1" spc="-10" dirty="0">
                <a:solidFill>
                  <a:srgbClr val="252525"/>
                </a:solidFill>
                <a:latin typeface="Garamond"/>
                <a:cs typeface="Garamond"/>
              </a:rPr>
              <a:t>Related </a:t>
            </a:r>
            <a:r>
              <a:rPr sz="4000" b="1" dirty="0">
                <a:solidFill>
                  <a:srgbClr val="252525"/>
                </a:solidFill>
                <a:latin typeface="Garamond"/>
                <a:cs typeface="Garamond"/>
              </a:rPr>
              <a:t>to </a:t>
            </a:r>
            <a:r>
              <a:rPr sz="4000" b="1" spc="-45" dirty="0">
                <a:solidFill>
                  <a:srgbClr val="252525"/>
                </a:solidFill>
                <a:latin typeface="Garamond"/>
                <a:cs typeface="Garamond"/>
              </a:rPr>
              <a:t>Job  </a:t>
            </a:r>
            <a:r>
              <a:rPr sz="4000" b="1" dirty="0">
                <a:solidFill>
                  <a:srgbClr val="252525"/>
                </a:solidFill>
                <a:latin typeface="Garamond"/>
                <a:cs typeface="Garamond"/>
              </a:rPr>
              <a:t>Spheres</a:t>
            </a:r>
            <a:endParaRPr sz="4000">
              <a:latin typeface="Garamond"/>
              <a:cs typeface="Garamon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97176" y="1582927"/>
            <a:ext cx="7778750" cy="3927475"/>
          </a:xfrm>
          <a:prstGeom prst="rect">
            <a:avLst/>
          </a:prstGeom>
        </p:spPr>
        <p:txBody>
          <a:bodyPr vert="horz" wrap="square" lIns="0" tIns="11430" rIns="0" bIns="0" rtlCol="0">
            <a:spAutoFit/>
          </a:bodyPr>
          <a:lstStyle/>
          <a:p>
            <a:pPr marL="12700" marR="5080">
              <a:lnSpc>
                <a:spcPct val="100000"/>
              </a:lnSpc>
              <a:spcBef>
                <a:spcPts val="90"/>
              </a:spcBef>
              <a:tabLst>
                <a:tab pos="2709545" algn="l"/>
              </a:tabLst>
            </a:pPr>
            <a:r>
              <a:rPr sz="3200" spc="-5" dirty="0">
                <a:latin typeface="Garamond"/>
                <a:cs typeface="Garamond"/>
              </a:rPr>
              <a:t>It </a:t>
            </a:r>
            <a:r>
              <a:rPr sz="3200" spc="-10" dirty="0">
                <a:latin typeface="Garamond"/>
                <a:cs typeface="Garamond"/>
              </a:rPr>
              <a:t>is </a:t>
            </a:r>
            <a:r>
              <a:rPr sz="3200" spc="10" dirty="0">
                <a:latin typeface="Garamond"/>
                <a:cs typeface="Garamond"/>
              </a:rPr>
              <a:t>good</a:t>
            </a:r>
            <a:r>
              <a:rPr sz="3200" spc="65" dirty="0">
                <a:latin typeface="Garamond"/>
                <a:cs typeface="Garamond"/>
              </a:rPr>
              <a:t> </a:t>
            </a:r>
            <a:r>
              <a:rPr sz="3200" spc="-35" dirty="0">
                <a:latin typeface="Garamond"/>
                <a:cs typeface="Garamond"/>
              </a:rPr>
              <a:t>way</a:t>
            </a:r>
            <a:r>
              <a:rPr sz="3200" spc="30" dirty="0">
                <a:latin typeface="Garamond"/>
                <a:cs typeface="Garamond"/>
              </a:rPr>
              <a:t> </a:t>
            </a:r>
            <a:r>
              <a:rPr sz="3200" spc="-10" dirty="0">
                <a:latin typeface="Garamond"/>
                <a:cs typeface="Garamond"/>
              </a:rPr>
              <a:t>if	</a:t>
            </a:r>
            <a:r>
              <a:rPr sz="3200" spc="-85" dirty="0">
                <a:latin typeface="Garamond"/>
                <a:cs typeface="Garamond"/>
              </a:rPr>
              <a:t>You </a:t>
            </a:r>
            <a:r>
              <a:rPr sz="3200" spc="-20" dirty="0">
                <a:latin typeface="Garamond"/>
                <a:cs typeface="Garamond"/>
              </a:rPr>
              <a:t>may </a:t>
            </a:r>
            <a:r>
              <a:rPr sz="3200" spc="-5" dirty="0">
                <a:latin typeface="Garamond"/>
                <a:cs typeface="Garamond"/>
              </a:rPr>
              <a:t>prepare for </a:t>
            </a:r>
            <a:r>
              <a:rPr sz="3200" spc="-10" dirty="0">
                <a:latin typeface="Garamond"/>
                <a:cs typeface="Garamond"/>
              </a:rPr>
              <a:t>vocabulary  </a:t>
            </a:r>
            <a:r>
              <a:rPr sz="3200" spc="-5" dirty="0">
                <a:latin typeface="Garamond"/>
                <a:cs typeface="Garamond"/>
              </a:rPr>
              <a:t>tests </a:t>
            </a:r>
            <a:r>
              <a:rPr sz="3200" spc="-35" dirty="0">
                <a:latin typeface="Garamond"/>
                <a:cs typeface="Garamond"/>
              </a:rPr>
              <a:t>by </a:t>
            </a:r>
            <a:r>
              <a:rPr sz="3200" dirty="0">
                <a:latin typeface="Garamond"/>
                <a:cs typeface="Garamond"/>
              </a:rPr>
              <a:t>targeting </a:t>
            </a:r>
            <a:r>
              <a:rPr sz="3200" spc="-5" dirty="0">
                <a:latin typeface="Garamond"/>
                <a:cs typeface="Garamond"/>
              </a:rPr>
              <a:t>the </a:t>
            </a:r>
            <a:r>
              <a:rPr sz="3200" spc="-20" dirty="0">
                <a:latin typeface="Garamond"/>
                <a:cs typeface="Garamond"/>
              </a:rPr>
              <a:t>words </a:t>
            </a:r>
            <a:r>
              <a:rPr sz="3200" spc="-5" dirty="0">
                <a:latin typeface="Garamond"/>
                <a:cs typeface="Garamond"/>
              </a:rPr>
              <a:t>that </a:t>
            </a:r>
            <a:r>
              <a:rPr sz="3200" spc="-15" dirty="0">
                <a:latin typeface="Garamond"/>
                <a:cs typeface="Garamond"/>
              </a:rPr>
              <a:t>belong </a:t>
            </a:r>
            <a:r>
              <a:rPr sz="3200" spc="-5" dirty="0">
                <a:latin typeface="Garamond"/>
                <a:cs typeface="Garamond"/>
              </a:rPr>
              <a:t>to the  </a:t>
            </a:r>
            <a:r>
              <a:rPr sz="3200" spc="-10" dirty="0">
                <a:latin typeface="Garamond"/>
                <a:cs typeface="Garamond"/>
              </a:rPr>
              <a:t>domain </a:t>
            </a:r>
            <a:r>
              <a:rPr sz="3200" spc="-5" dirty="0">
                <a:latin typeface="Garamond"/>
                <a:cs typeface="Garamond"/>
              </a:rPr>
              <a:t>or </a:t>
            </a:r>
            <a:r>
              <a:rPr sz="3200" spc="-15" dirty="0">
                <a:latin typeface="Garamond"/>
                <a:cs typeface="Garamond"/>
              </a:rPr>
              <a:t>field related </a:t>
            </a:r>
            <a:r>
              <a:rPr sz="3200" spc="-5" dirty="0">
                <a:latin typeface="Garamond"/>
                <a:cs typeface="Garamond"/>
              </a:rPr>
              <a:t>to the </a:t>
            </a:r>
            <a:r>
              <a:rPr sz="3200" spc="-10" dirty="0">
                <a:latin typeface="Garamond"/>
                <a:cs typeface="Garamond"/>
              </a:rPr>
              <a:t>role </a:t>
            </a:r>
            <a:r>
              <a:rPr sz="3200" spc="-5" dirty="0">
                <a:latin typeface="Garamond"/>
                <a:cs typeface="Garamond"/>
              </a:rPr>
              <a:t>that the test </a:t>
            </a:r>
            <a:r>
              <a:rPr sz="3200" spc="-10" dirty="0">
                <a:latin typeface="Garamond"/>
                <a:cs typeface="Garamond"/>
              </a:rPr>
              <a:t>is  being conducted</a:t>
            </a:r>
            <a:r>
              <a:rPr sz="3200" spc="114" dirty="0">
                <a:latin typeface="Garamond"/>
                <a:cs typeface="Garamond"/>
              </a:rPr>
              <a:t> </a:t>
            </a:r>
            <a:r>
              <a:rPr sz="3200" spc="-35" dirty="0">
                <a:latin typeface="Garamond"/>
                <a:cs typeface="Garamond"/>
              </a:rPr>
              <a:t>for.</a:t>
            </a:r>
            <a:endParaRPr sz="3200">
              <a:latin typeface="Garamond"/>
              <a:cs typeface="Garamond"/>
            </a:endParaRPr>
          </a:p>
          <a:p>
            <a:pPr>
              <a:lnSpc>
                <a:spcPct val="100000"/>
              </a:lnSpc>
            </a:pPr>
            <a:endParaRPr sz="3600">
              <a:latin typeface="Garamond"/>
              <a:cs typeface="Garamond"/>
            </a:endParaRPr>
          </a:p>
          <a:p>
            <a:pPr>
              <a:lnSpc>
                <a:spcPct val="100000"/>
              </a:lnSpc>
              <a:spcBef>
                <a:spcPts val="40"/>
              </a:spcBef>
            </a:pPr>
            <a:endParaRPr sz="3200">
              <a:latin typeface="Garamond"/>
              <a:cs typeface="Garamond"/>
            </a:endParaRPr>
          </a:p>
          <a:p>
            <a:pPr marL="356870" indent="-344805">
              <a:lnSpc>
                <a:spcPct val="100000"/>
              </a:lnSpc>
              <a:buAutoNum type="alphaLcParenR"/>
              <a:tabLst>
                <a:tab pos="357505" algn="l"/>
              </a:tabLst>
            </a:pPr>
            <a:r>
              <a:rPr sz="3200" spc="-95" dirty="0">
                <a:latin typeface="Garamond"/>
                <a:cs typeface="Garamond"/>
              </a:rPr>
              <a:t>Yes</a:t>
            </a:r>
            <a:endParaRPr sz="3200">
              <a:latin typeface="Garamond"/>
              <a:cs typeface="Garamond"/>
            </a:endParaRPr>
          </a:p>
          <a:p>
            <a:pPr marL="457200" indent="-445134">
              <a:lnSpc>
                <a:spcPct val="100000"/>
              </a:lnSpc>
              <a:spcBef>
                <a:spcPts val="5"/>
              </a:spcBef>
              <a:buAutoNum type="alphaLcParenR"/>
              <a:tabLst>
                <a:tab pos="457834" algn="l"/>
              </a:tabLst>
            </a:pPr>
            <a:r>
              <a:rPr sz="3200" spc="-5" dirty="0">
                <a:latin typeface="Garamond"/>
                <a:cs typeface="Garamond"/>
              </a:rPr>
              <a:t>No</a:t>
            </a:r>
            <a:endParaRPr sz="3200">
              <a:latin typeface="Garamond"/>
              <a:cs typeface="Garamond"/>
            </a:endParaRPr>
          </a:p>
        </p:txBody>
      </p:sp>
      <p:sp>
        <p:nvSpPr>
          <p:cNvPr id="3" name="object 3"/>
          <p:cNvSpPr/>
          <p:nvPr/>
        </p:nvSpPr>
        <p:spPr>
          <a:xfrm>
            <a:off x="3297935" y="509066"/>
            <a:ext cx="5112766" cy="122969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642105" y="644093"/>
            <a:ext cx="4417695" cy="695325"/>
          </a:xfrm>
          <a:prstGeom prst="rect">
            <a:avLst/>
          </a:prstGeom>
        </p:spPr>
        <p:txBody>
          <a:bodyPr vert="horz" wrap="square" lIns="0" tIns="12065" rIns="0" bIns="0" rtlCol="0">
            <a:spAutoFit/>
          </a:bodyPr>
          <a:lstStyle/>
          <a:p>
            <a:pPr marL="12700">
              <a:lnSpc>
                <a:spcPct val="100000"/>
              </a:lnSpc>
              <a:spcBef>
                <a:spcPts val="95"/>
              </a:spcBef>
            </a:pPr>
            <a:r>
              <a:rPr sz="4400" spc="-5" dirty="0"/>
              <a:t>POLL</a:t>
            </a:r>
            <a:r>
              <a:rPr sz="4400" spc="-15" dirty="0"/>
              <a:t> </a:t>
            </a:r>
            <a:r>
              <a:rPr sz="4400" spc="-20" dirty="0"/>
              <a:t>QUESTION</a:t>
            </a:r>
            <a:endParaRPr sz="4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24989" y="4496561"/>
            <a:ext cx="991235" cy="1000125"/>
          </a:xfrm>
          <a:prstGeom prst="rect">
            <a:avLst/>
          </a:prstGeom>
        </p:spPr>
        <p:txBody>
          <a:bodyPr vert="horz" wrap="square" lIns="0" tIns="11430" rIns="0" bIns="0" rtlCol="0">
            <a:spAutoFit/>
          </a:bodyPr>
          <a:lstStyle/>
          <a:p>
            <a:pPr marL="356870" indent="-344805">
              <a:lnSpc>
                <a:spcPct val="100000"/>
              </a:lnSpc>
              <a:spcBef>
                <a:spcPts val="90"/>
              </a:spcBef>
              <a:buAutoNum type="alphaLcParenR"/>
              <a:tabLst>
                <a:tab pos="357505" algn="l"/>
              </a:tabLst>
            </a:pPr>
            <a:r>
              <a:rPr sz="3200" spc="-95" dirty="0">
                <a:solidFill>
                  <a:srgbClr val="FF0000"/>
                </a:solidFill>
                <a:latin typeface="Garamond"/>
                <a:cs typeface="Garamond"/>
              </a:rPr>
              <a:t>Yes</a:t>
            </a:r>
            <a:endParaRPr sz="3200">
              <a:latin typeface="Garamond"/>
              <a:cs typeface="Garamond"/>
            </a:endParaRPr>
          </a:p>
          <a:p>
            <a:pPr marL="457200" indent="-445134">
              <a:lnSpc>
                <a:spcPct val="100000"/>
              </a:lnSpc>
              <a:spcBef>
                <a:spcPts val="5"/>
              </a:spcBef>
              <a:buAutoNum type="alphaLcParenR"/>
              <a:tabLst>
                <a:tab pos="457834" algn="l"/>
              </a:tabLst>
            </a:pPr>
            <a:r>
              <a:rPr sz="3200" dirty="0">
                <a:latin typeface="Garamond"/>
                <a:cs typeface="Garamond"/>
              </a:rPr>
              <a:t>N</a:t>
            </a:r>
            <a:r>
              <a:rPr sz="3200" spc="-5" dirty="0">
                <a:latin typeface="Garamond"/>
                <a:cs typeface="Garamond"/>
              </a:rPr>
              <a:t>o</a:t>
            </a:r>
            <a:endParaRPr sz="3200">
              <a:latin typeface="Garamond"/>
              <a:cs typeface="Garamond"/>
            </a:endParaRPr>
          </a:p>
        </p:txBody>
      </p:sp>
      <p:sp>
        <p:nvSpPr>
          <p:cNvPr id="3" name="object 3"/>
          <p:cNvSpPr/>
          <p:nvPr/>
        </p:nvSpPr>
        <p:spPr>
          <a:xfrm>
            <a:off x="3828288" y="527304"/>
            <a:ext cx="3692398" cy="150393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824989" y="595683"/>
            <a:ext cx="7778115" cy="2949575"/>
          </a:xfrm>
          <a:prstGeom prst="rect">
            <a:avLst/>
          </a:prstGeom>
        </p:spPr>
        <p:txBody>
          <a:bodyPr vert="horz" wrap="square" lIns="0" tIns="106680" rIns="0" bIns="0" rtlCol="0">
            <a:spAutoFit/>
          </a:bodyPr>
          <a:lstStyle/>
          <a:p>
            <a:pPr marR="84455" algn="ctr">
              <a:lnSpc>
                <a:spcPct val="100000"/>
              </a:lnSpc>
              <a:spcBef>
                <a:spcPts val="840"/>
              </a:spcBef>
            </a:pPr>
            <a:r>
              <a:rPr spc="-5" dirty="0"/>
              <a:t>ANSWER</a:t>
            </a:r>
          </a:p>
          <a:p>
            <a:pPr marL="12700" marR="5080">
              <a:lnSpc>
                <a:spcPct val="100000"/>
              </a:lnSpc>
              <a:spcBef>
                <a:spcPts val="434"/>
              </a:spcBef>
              <a:tabLst>
                <a:tab pos="2708910" algn="l"/>
              </a:tabLst>
            </a:pPr>
            <a:r>
              <a:rPr sz="3200" spc="-5" dirty="0"/>
              <a:t>It </a:t>
            </a:r>
            <a:r>
              <a:rPr sz="3200" spc="-10" dirty="0"/>
              <a:t>is </a:t>
            </a:r>
            <a:r>
              <a:rPr sz="3200" spc="10" dirty="0"/>
              <a:t>good</a:t>
            </a:r>
            <a:r>
              <a:rPr sz="3200" spc="60" dirty="0"/>
              <a:t> </a:t>
            </a:r>
            <a:r>
              <a:rPr sz="3200" spc="-35" dirty="0"/>
              <a:t>way</a:t>
            </a:r>
            <a:r>
              <a:rPr sz="3200" spc="30" dirty="0"/>
              <a:t> </a:t>
            </a:r>
            <a:r>
              <a:rPr sz="3200" spc="-10" dirty="0"/>
              <a:t>if	</a:t>
            </a:r>
            <a:r>
              <a:rPr sz="3200" spc="-80" dirty="0"/>
              <a:t>You </a:t>
            </a:r>
            <a:r>
              <a:rPr sz="3200" spc="-20" dirty="0"/>
              <a:t>may </a:t>
            </a:r>
            <a:r>
              <a:rPr sz="3200" spc="-5" dirty="0"/>
              <a:t>prepare for </a:t>
            </a:r>
            <a:r>
              <a:rPr sz="3200" spc="-10" dirty="0"/>
              <a:t>vocabulary  </a:t>
            </a:r>
            <a:r>
              <a:rPr sz="3200" spc="-5" dirty="0"/>
              <a:t>tests </a:t>
            </a:r>
            <a:r>
              <a:rPr sz="3200" spc="-35" dirty="0"/>
              <a:t>by </a:t>
            </a:r>
            <a:r>
              <a:rPr sz="3200" dirty="0"/>
              <a:t>targeting </a:t>
            </a:r>
            <a:r>
              <a:rPr sz="3200" spc="-5" dirty="0"/>
              <a:t>the </a:t>
            </a:r>
            <a:r>
              <a:rPr sz="3200" spc="-20" dirty="0"/>
              <a:t>words </a:t>
            </a:r>
            <a:r>
              <a:rPr sz="3200" spc="-5" dirty="0"/>
              <a:t>that </a:t>
            </a:r>
            <a:r>
              <a:rPr sz="3200" spc="-10" dirty="0"/>
              <a:t>belong </a:t>
            </a:r>
            <a:r>
              <a:rPr sz="3200" spc="-5" dirty="0"/>
              <a:t>to the  </a:t>
            </a:r>
            <a:r>
              <a:rPr sz="3200" spc="-10" dirty="0"/>
              <a:t>domain or field </a:t>
            </a:r>
            <a:r>
              <a:rPr sz="3200" spc="-15" dirty="0"/>
              <a:t>related </a:t>
            </a:r>
            <a:r>
              <a:rPr sz="3200" spc="-5" dirty="0"/>
              <a:t>to the </a:t>
            </a:r>
            <a:r>
              <a:rPr sz="3200" spc="-10" dirty="0"/>
              <a:t>role </a:t>
            </a:r>
            <a:r>
              <a:rPr sz="3200" spc="-5" dirty="0"/>
              <a:t>that the test </a:t>
            </a:r>
            <a:r>
              <a:rPr sz="3200" spc="-10" dirty="0"/>
              <a:t>is  </a:t>
            </a:r>
            <a:r>
              <a:rPr sz="3200" spc="-15" dirty="0"/>
              <a:t>being </a:t>
            </a:r>
            <a:r>
              <a:rPr sz="3200" spc="-10" dirty="0"/>
              <a:t>conducted</a:t>
            </a:r>
            <a:r>
              <a:rPr sz="3200" spc="120" dirty="0"/>
              <a:t> </a:t>
            </a:r>
            <a:r>
              <a:rPr sz="3200" spc="-35" dirty="0"/>
              <a:t>for.</a:t>
            </a:r>
            <a:endParaRPr sz="3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8845" y="1993773"/>
            <a:ext cx="7804150" cy="1365885"/>
          </a:xfrm>
          <a:prstGeom prst="rect">
            <a:avLst/>
          </a:prstGeom>
        </p:spPr>
        <p:txBody>
          <a:bodyPr vert="horz" wrap="square" lIns="0" tIns="11430" rIns="0" bIns="0" rtlCol="0">
            <a:spAutoFit/>
          </a:bodyPr>
          <a:lstStyle/>
          <a:p>
            <a:pPr marL="1890395" marR="5080" indent="-1878330">
              <a:lnSpc>
                <a:spcPct val="100000"/>
              </a:lnSpc>
              <a:spcBef>
                <a:spcPts val="90"/>
              </a:spcBef>
            </a:pPr>
            <a:r>
              <a:rPr sz="4400" b="1" spc="30" dirty="0">
                <a:solidFill>
                  <a:srgbClr val="252525"/>
                </a:solidFill>
                <a:latin typeface="Garamond"/>
                <a:cs typeface="Garamond"/>
              </a:rPr>
              <a:t>Learn </a:t>
            </a:r>
            <a:r>
              <a:rPr sz="4400" b="1" spc="-5" dirty="0">
                <a:solidFill>
                  <a:srgbClr val="252525"/>
                </a:solidFill>
                <a:latin typeface="Garamond"/>
                <a:cs typeface="Garamond"/>
              </a:rPr>
              <a:t>Commonly </a:t>
            </a:r>
            <a:r>
              <a:rPr sz="4400" b="1" spc="-10" dirty="0">
                <a:solidFill>
                  <a:srgbClr val="252525"/>
                </a:solidFill>
                <a:latin typeface="Garamond"/>
                <a:cs typeface="Garamond"/>
              </a:rPr>
              <a:t>Used </a:t>
            </a:r>
            <a:r>
              <a:rPr sz="4400" b="1" spc="-55" dirty="0">
                <a:solidFill>
                  <a:srgbClr val="252525"/>
                </a:solidFill>
                <a:latin typeface="Garamond"/>
                <a:cs typeface="Garamond"/>
              </a:rPr>
              <a:t>Words </a:t>
            </a:r>
            <a:r>
              <a:rPr sz="4400" b="1" spc="-10" dirty="0">
                <a:solidFill>
                  <a:srgbClr val="252525"/>
                </a:solidFill>
                <a:latin typeface="Garamond"/>
                <a:cs typeface="Garamond"/>
              </a:rPr>
              <a:t>in  </a:t>
            </a:r>
            <a:r>
              <a:rPr sz="4400" b="1" spc="-35" dirty="0">
                <a:solidFill>
                  <a:srgbClr val="252525"/>
                </a:solidFill>
                <a:latin typeface="Garamond"/>
                <a:cs typeface="Garamond"/>
              </a:rPr>
              <a:t>Vocabulary</a:t>
            </a:r>
            <a:r>
              <a:rPr sz="4400" b="1" spc="15" dirty="0">
                <a:solidFill>
                  <a:srgbClr val="252525"/>
                </a:solidFill>
                <a:latin typeface="Garamond"/>
                <a:cs typeface="Garamond"/>
              </a:rPr>
              <a:t> </a:t>
            </a:r>
            <a:r>
              <a:rPr sz="4400" b="1" spc="-75" dirty="0">
                <a:solidFill>
                  <a:srgbClr val="252525"/>
                </a:solidFill>
                <a:latin typeface="Garamond"/>
                <a:cs typeface="Garamond"/>
              </a:rPr>
              <a:t>Tests</a:t>
            </a:r>
            <a:endParaRPr sz="4400">
              <a:latin typeface="Garamond"/>
              <a:cs typeface="Garamon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13204" y="3710940"/>
            <a:ext cx="8163559" cy="0"/>
          </a:xfrm>
          <a:custGeom>
            <a:avLst/>
            <a:gdLst/>
            <a:ahLst/>
            <a:cxnLst/>
            <a:rect l="l" t="t" r="r" b="b"/>
            <a:pathLst>
              <a:path w="8163559">
                <a:moveTo>
                  <a:pt x="0" y="0"/>
                </a:moveTo>
                <a:lnTo>
                  <a:pt x="8163433" y="0"/>
                </a:lnTo>
              </a:path>
            </a:pathLst>
          </a:custGeom>
          <a:ln w="15240">
            <a:solidFill>
              <a:srgbClr val="83992A"/>
            </a:solidFill>
          </a:ln>
        </p:spPr>
        <p:txBody>
          <a:bodyPr wrap="square" lIns="0" tIns="0" rIns="0" bIns="0" rtlCol="0"/>
          <a:lstStyle/>
          <a:p>
            <a:endParaRPr/>
          </a:p>
        </p:txBody>
      </p:sp>
      <p:sp>
        <p:nvSpPr>
          <p:cNvPr id="3" name="object 3"/>
          <p:cNvSpPr txBox="1">
            <a:spLocks noGrp="1"/>
          </p:cNvSpPr>
          <p:nvPr>
            <p:ph type="title"/>
          </p:nvPr>
        </p:nvSpPr>
        <p:spPr>
          <a:xfrm>
            <a:off x="4350765" y="1819148"/>
            <a:ext cx="3843020" cy="695325"/>
          </a:xfrm>
          <a:prstGeom prst="rect">
            <a:avLst/>
          </a:prstGeom>
        </p:spPr>
        <p:txBody>
          <a:bodyPr vert="horz" wrap="square" lIns="0" tIns="11430" rIns="0" bIns="0" rtlCol="0">
            <a:spAutoFit/>
          </a:bodyPr>
          <a:lstStyle/>
          <a:p>
            <a:pPr marL="12700">
              <a:lnSpc>
                <a:spcPct val="100000"/>
              </a:lnSpc>
              <a:spcBef>
                <a:spcPts val="90"/>
              </a:spcBef>
            </a:pPr>
            <a:r>
              <a:rPr sz="4400" b="1" spc="-55" dirty="0">
                <a:solidFill>
                  <a:srgbClr val="252525"/>
                </a:solidFill>
                <a:latin typeface="Garamond"/>
                <a:cs typeface="Garamond"/>
              </a:rPr>
              <a:t>ROOT</a:t>
            </a:r>
            <a:r>
              <a:rPr sz="4400" b="1" spc="-25" dirty="0">
                <a:solidFill>
                  <a:srgbClr val="252525"/>
                </a:solidFill>
                <a:latin typeface="Garamond"/>
                <a:cs typeface="Garamond"/>
              </a:rPr>
              <a:t> </a:t>
            </a:r>
            <a:r>
              <a:rPr sz="4400" b="1" spc="-30" dirty="0">
                <a:solidFill>
                  <a:srgbClr val="252525"/>
                </a:solidFill>
                <a:latin typeface="Garamond"/>
                <a:cs typeface="Garamond"/>
              </a:rPr>
              <a:t>WORDS</a:t>
            </a:r>
            <a:endParaRPr sz="4400">
              <a:latin typeface="Garamond"/>
              <a:cs typeface="Garamond"/>
            </a:endParaRPr>
          </a:p>
        </p:txBody>
      </p:sp>
      <p:sp>
        <p:nvSpPr>
          <p:cNvPr id="4" name="object 4"/>
          <p:cNvSpPr txBox="1"/>
          <p:nvPr/>
        </p:nvSpPr>
        <p:spPr>
          <a:xfrm>
            <a:off x="972108" y="3269945"/>
            <a:ext cx="10173970" cy="1123950"/>
          </a:xfrm>
          <a:prstGeom prst="rect">
            <a:avLst/>
          </a:prstGeom>
        </p:spPr>
        <p:txBody>
          <a:bodyPr vert="horz" wrap="square" lIns="0" tIns="12700" rIns="0" bIns="0" rtlCol="0">
            <a:spAutoFit/>
          </a:bodyPr>
          <a:lstStyle/>
          <a:p>
            <a:pPr marL="12065" marR="5080" algn="ctr">
              <a:lnSpc>
                <a:spcPct val="100000"/>
              </a:lnSpc>
              <a:spcBef>
                <a:spcPts val="100"/>
              </a:spcBef>
            </a:pPr>
            <a:r>
              <a:rPr sz="2400" dirty="0">
                <a:latin typeface="Garamond"/>
                <a:cs typeface="Garamond"/>
              </a:rPr>
              <a:t>A </a:t>
            </a:r>
            <a:r>
              <a:rPr sz="2400" spc="-5" dirty="0">
                <a:latin typeface="Garamond"/>
                <a:cs typeface="Garamond"/>
              </a:rPr>
              <a:t>root </a:t>
            </a:r>
            <a:r>
              <a:rPr sz="2400" spc="-25" dirty="0">
                <a:latin typeface="Garamond"/>
                <a:cs typeface="Garamond"/>
              </a:rPr>
              <a:t>word </a:t>
            </a:r>
            <a:r>
              <a:rPr sz="2400" dirty="0">
                <a:latin typeface="Garamond"/>
                <a:cs typeface="Garamond"/>
              </a:rPr>
              <a:t>is a </a:t>
            </a:r>
            <a:r>
              <a:rPr sz="2400" spc="-25" dirty="0">
                <a:latin typeface="Garamond"/>
                <a:cs typeface="Garamond"/>
              </a:rPr>
              <a:t>word </a:t>
            </a:r>
            <a:r>
              <a:rPr sz="2400" spc="-5" dirty="0">
                <a:latin typeface="Garamond"/>
                <a:cs typeface="Garamond"/>
              </a:rPr>
              <a:t>or </a:t>
            </a:r>
            <a:r>
              <a:rPr sz="2400" spc="-25" dirty="0">
                <a:latin typeface="Garamond"/>
                <a:cs typeface="Garamond"/>
              </a:rPr>
              <a:t>word </a:t>
            </a:r>
            <a:r>
              <a:rPr sz="2400" spc="5" dirty="0">
                <a:latin typeface="Garamond"/>
                <a:cs typeface="Garamond"/>
              </a:rPr>
              <a:t>part </a:t>
            </a:r>
            <a:r>
              <a:rPr sz="2400" spc="-5" dirty="0">
                <a:latin typeface="Garamond"/>
                <a:cs typeface="Garamond"/>
              </a:rPr>
              <a:t>that </a:t>
            </a:r>
            <a:r>
              <a:rPr sz="2400" dirty="0">
                <a:latin typeface="Garamond"/>
                <a:cs typeface="Garamond"/>
              </a:rPr>
              <a:t>can </a:t>
            </a:r>
            <a:r>
              <a:rPr sz="2400" spc="15" dirty="0">
                <a:latin typeface="Garamond"/>
                <a:cs typeface="Garamond"/>
              </a:rPr>
              <a:t>form </a:t>
            </a:r>
            <a:r>
              <a:rPr sz="2400" spc="-5" dirty="0">
                <a:latin typeface="Garamond"/>
                <a:cs typeface="Garamond"/>
              </a:rPr>
              <a:t>the basis of new </a:t>
            </a:r>
            <a:r>
              <a:rPr sz="2400" spc="-20" dirty="0">
                <a:latin typeface="Garamond"/>
                <a:cs typeface="Garamond"/>
              </a:rPr>
              <a:t>words </a:t>
            </a:r>
            <a:r>
              <a:rPr sz="2400" spc="-5" dirty="0">
                <a:latin typeface="Garamond"/>
                <a:cs typeface="Garamond"/>
              </a:rPr>
              <a:t>through </a:t>
            </a:r>
            <a:r>
              <a:rPr sz="2400" dirty="0">
                <a:latin typeface="Garamond"/>
                <a:cs typeface="Garamond"/>
              </a:rPr>
              <a:t>the  addition </a:t>
            </a:r>
            <a:r>
              <a:rPr sz="2400" spc="-5" dirty="0">
                <a:latin typeface="Garamond"/>
                <a:cs typeface="Garamond"/>
              </a:rPr>
              <a:t>of </a:t>
            </a:r>
            <a:r>
              <a:rPr sz="2400" u="heavy" spc="-10" dirty="0">
                <a:solidFill>
                  <a:srgbClr val="A8BE4D"/>
                </a:solidFill>
                <a:uFill>
                  <a:solidFill>
                    <a:srgbClr val="A8BE4D"/>
                  </a:solidFill>
                </a:uFill>
                <a:latin typeface="Garamond"/>
                <a:cs typeface="Garamond"/>
                <a:hlinkClick r:id="rId2"/>
              </a:rPr>
              <a:t>prefixes</a:t>
            </a:r>
            <a:r>
              <a:rPr sz="2400" spc="-10" dirty="0">
                <a:solidFill>
                  <a:srgbClr val="A8BE4D"/>
                </a:solidFill>
                <a:latin typeface="Garamond"/>
                <a:cs typeface="Garamond"/>
                <a:hlinkClick r:id="rId2"/>
              </a:rPr>
              <a:t> </a:t>
            </a:r>
            <a:r>
              <a:rPr sz="2400" dirty="0">
                <a:latin typeface="Garamond"/>
                <a:cs typeface="Garamond"/>
              </a:rPr>
              <a:t>and </a:t>
            </a:r>
            <a:r>
              <a:rPr sz="2400" u="heavy" spc="-20" dirty="0">
                <a:solidFill>
                  <a:srgbClr val="A8BE4D"/>
                </a:solidFill>
                <a:uFill>
                  <a:solidFill>
                    <a:srgbClr val="A8BE4D"/>
                  </a:solidFill>
                </a:uFill>
                <a:latin typeface="Garamond"/>
                <a:cs typeface="Garamond"/>
                <a:hlinkClick r:id="rId3"/>
              </a:rPr>
              <a:t>suffixes</a:t>
            </a:r>
            <a:r>
              <a:rPr sz="2400" spc="-20" dirty="0">
                <a:latin typeface="Garamond"/>
                <a:cs typeface="Garamond"/>
              </a:rPr>
              <a:t>. </a:t>
            </a:r>
            <a:r>
              <a:rPr sz="2400" spc="-5" dirty="0">
                <a:latin typeface="Garamond"/>
                <a:cs typeface="Garamond"/>
              </a:rPr>
              <a:t>Understanding </a:t>
            </a:r>
            <a:r>
              <a:rPr sz="2400" dirty="0">
                <a:latin typeface="Garamond"/>
                <a:cs typeface="Garamond"/>
              </a:rPr>
              <a:t>the </a:t>
            </a:r>
            <a:r>
              <a:rPr sz="2400" spc="-5" dirty="0">
                <a:latin typeface="Garamond"/>
                <a:cs typeface="Garamond"/>
              </a:rPr>
              <a:t>meanings of </a:t>
            </a:r>
            <a:r>
              <a:rPr sz="2400" dirty="0">
                <a:latin typeface="Garamond"/>
                <a:cs typeface="Garamond"/>
              </a:rPr>
              <a:t>common </a:t>
            </a:r>
            <a:r>
              <a:rPr sz="2400" spc="-10" dirty="0">
                <a:latin typeface="Garamond"/>
                <a:cs typeface="Garamond"/>
              </a:rPr>
              <a:t>roots </a:t>
            </a:r>
            <a:r>
              <a:rPr sz="2400" spc="5" dirty="0">
                <a:latin typeface="Garamond"/>
                <a:cs typeface="Garamond"/>
              </a:rPr>
              <a:t>can  </a:t>
            </a:r>
            <a:r>
              <a:rPr sz="2400" spc="-5" dirty="0">
                <a:latin typeface="Garamond"/>
                <a:cs typeface="Garamond"/>
              </a:rPr>
              <a:t>help </a:t>
            </a:r>
            <a:r>
              <a:rPr sz="2400" spc="-10" dirty="0">
                <a:latin typeface="Garamond"/>
                <a:cs typeface="Garamond"/>
              </a:rPr>
              <a:t>you </a:t>
            </a:r>
            <a:r>
              <a:rPr sz="2400" spc="-20" dirty="0">
                <a:latin typeface="Garamond"/>
                <a:cs typeface="Garamond"/>
              </a:rPr>
              <a:t>work </a:t>
            </a:r>
            <a:r>
              <a:rPr sz="2400" spc="-5" dirty="0">
                <a:latin typeface="Garamond"/>
                <a:cs typeface="Garamond"/>
              </a:rPr>
              <a:t>out </a:t>
            </a:r>
            <a:r>
              <a:rPr sz="2400" dirty="0">
                <a:latin typeface="Garamond"/>
                <a:cs typeface="Garamond"/>
              </a:rPr>
              <a:t>the </a:t>
            </a:r>
            <a:r>
              <a:rPr sz="2400" spc="-5" dirty="0">
                <a:latin typeface="Garamond"/>
                <a:cs typeface="Garamond"/>
              </a:rPr>
              <a:t>meanings of new </a:t>
            </a:r>
            <a:r>
              <a:rPr sz="2400" spc="-20" dirty="0">
                <a:latin typeface="Garamond"/>
                <a:cs typeface="Garamond"/>
              </a:rPr>
              <a:t>words </a:t>
            </a:r>
            <a:r>
              <a:rPr sz="2400" dirty="0">
                <a:latin typeface="Garamond"/>
                <a:cs typeface="Garamond"/>
              </a:rPr>
              <a:t>as </a:t>
            </a:r>
            <a:r>
              <a:rPr sz="2400" spc="-10" dirty="0">
                <a:latin typeface="Garamond"/>
                <a:cs typeface="Garamond"/>
              </a:rPr>
              <a:t>you </a:t>
            </a:r>
            <a:r>
              <a:rPr sz="2400" spc="-5" dirty="0">
                <a:latin typeface="Garamond"/>
                <a:cs typeface="Garamond"/>
              </a:rPr>
              <a:t>encounter</a:t>
            </a:r>
            <a:r>
              <a:rPr sz="2400" spc="-295" dirty="0">
                <a:latin typeface="Garamond"/>
                <a:cs typeface="Garamond"/>
              </a:rPr>
              <a:t> </a:t>
            </a:r>
            <a:r>
              <a:rPr sz="2400" spc="-10" dirty="0">
                <a:latin typeface="Garamond"/>
                <a:cs typeface="Garamond"/>
              </a:rPr>
              <a:t>them.</a:t>
            </a:r>
            <a:endParaRPr sz="2400">
              <a:latin typeface="Garamond"/>
              <a:cs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33400"/>
            <a:ext cx="1082040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291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67408" y="2026107"/>
            <a:ext cx="9357995" cy="3015615"/>
          </a:xfrm>
          <a:prstGeom prst="rect">
            <a:avLst/>
          </a:prstGeom>
        </p:spPr>
        <p:txBody>
          <a:bodyPr vert="horz" wrap="square" lIns="0" tIns="13970" rIns="0" bIns="0" rtlCol="0">
            <a:spAutoFit/>
          </a:bodyPr>
          <a:lstStyle/>
          <a:p>
            <a:pPr marL="12700">
              <a:lnSpc>
                <a:spcPct val="100000"/>
              </a:lnSpc>
              <a:spcBef>
                <a:spcPts val="110"/>
              </a:spcBef>
            </a:pPr>
            <a:r>
              <a:rPr sz="2800" spc="-15" dirty="0">
                <a:latin typeface="Garamond"/>
                <a:cs typeface="Garamond"/>
              </a:rPr>
              <a:t>Root words</a:t>
            </a:r>
            <a:r>
              <a:rPr sz="2800" spc="-60" dirty="0">
                <a:latin typeface="Garamond"/>
                <a:cs typeface="Garamond"/>
              </a:rPr>
              <a:t> </a:t>
            </a:r>
            <a:r>
              <a:rPr sz="2800" dirty="0">
                <a:latin typeface="Garamond"/>
                <a:cs typeface="Garamond"/>
              </a:rPr>
              <a:t>are</a:t>
            </a:r>
            <a:endParaRPr sz="2800">
              <a:latin typeface="Garamond"/>
              <a:cs typeface="Garamond"/>
            </a:endParaRPr>
          </a:p>
          <a:p>
            <a:pPr>
              <a:lnSpc>
                <a:spcPct val="100000"/>
              </a:lnSpc>
              <a:spcBef>
                <a:spcPts val="40"/>
              </a:spcBef>
            </a:pPr>
            <a:endParaRPr sz="2950">
              <a:latin typeface="Garamond"/>
              <a:cs typeface="Garamond"/>
            </a:endParaRPr>
          </a:p>
          <a:p>
            <a:pPr marL="12700">
              <a:lnSpc>
                <a:spcPct val="100000"/>
              </a:lnSpc>
            </a:pPr>
            <a:r>
              <a:rPr sz="2800" spc="5" dirty="0">
                <a:latin typeface="Garamond"/>
                <a:cs typeface="Garamond"/>
              </a:rPr>
              <a:t>a) </a:t>
            </a:r>
            <a:r>
              <a:rPr sz="2800" spc="-40" dirty="0">
                <a:latin typeface="Garamond"/>
                <a:cs typeface="Garamond"/>
              </a:rPr>
              <a:t>Words </a:t>
            </a:r>
            <a:r>
              <a:rPr sz="2800" dirty="0">
                <a:latin typeface="Garamond"/>
                <a:cs typeface="Garamond"/>
              </a:rPr>
              <a:t>used to </a:t>
            </a:r>
            <a:r>
              <a:rPr sz="2800" spc="-5" dirty="0">
                <a:latin typeface="Garamond"/>
                <a:cs typeface="Garamond"/>
              </a:rPr>
              <a:t>make </a:t>
            </a:r>
            <a:r>
              <a:rPr sz="2800" spc="5" dirty="0">
                <a:latin typeface="Garamond"/>
                <a:cs typeface="Garamond"/>
              </a:rPr>
              <a:t>new</a:t>
            </a:r>
            <a:r>
              <a:rPr sz="2800" spc="-100" dirty="0">
                <a:latin typeface="Garamond"/>
                <a:cs typeface="Garamond"/>
              </a:rPr>
              <a:t> </a:t>
            </a:r>
            <a:r>
              <a:rPr sz="2800" spc="-10" dirty="0">
                <a:latin typeface="Garamond"/>
                <a:cs typeface="Garamond"/>
              </a:rPr>
              <a:t>words</a:t>
            </a:r>
            <a:endParaRPr sz="2800">
              <a:latin typeface="Garamond"/>
              <a:cs typeface="Garamond"/>
            </a:endParaRPr>
          </a:p>
          <a:p>
            <a:pPr marL="12700" marR="445770">
              <a:lnSpc>
                <a:spcPct val="100000"/>
              </a:lnSpc>
              <a:spcBef>
                <a:spcPts val="5"/>
              </a:spcBef>
              <a:tabLst>
                <a:tab pos="1638935" algn="l"/>
              </a:tabLst>
            </a:pPr>
            <a:r>
              <a:rPr sz="2800" dirty="0">
                <a:latin typeface="Garamond"/>
                <a:cs typeface="Garamond"/>
              </a:rPr>
              <a:t>B)</a:t>
            </a:r>
            <a:r>
              <a:rPr sz="2800" spc="5" dirty="0">
                <a:latin typeface="Garamond"/>
                <a:cs typeface="Garamond"/>
              </a:rPr>
              <a:t> </a:t>
            </a:r>
            <a:r>
              <a:rPr sz="2800" spc="-10" dirty="0">
                <a:latin typeface="Garamond"/>
                <a:cs typeface="Garamond"/>
              </a:rPr>
              <a:t>Parts</a:t>
            </a:r>
            <a:r>
              <a:rPr sz="2800" spc="-15" dirty="0">
                <a:latin typeface="Garamond"/>
                <a:cs typeface="Garamond"/>
              </a:rPr>
              <a:t> </a:t>
            </a:r>
            <a:r>
              <a:rPr sz="2800" spc="5" dirty="0">
                <a:latin typeface="Garamond"/>
                <a:cs typeface="Garamond"/>
              </a:rPr>
              <a:t>of	</a:t>
            </a:r>
            <a:r>
              <a:rPr sz="2800" spc="-10" dirty="0">
                <a:latin typeface="Garamond"/>
                <a:cs typeface="Garamond"/>
              </a:rPr>
              <a:t>words </a:t>
            </a:r>
            <a:r>
              <a:rPr sz="2800" spc="5" dirty="0">
                <a:latin typeface="Garamond"/>
                <a:cs typeface="Garamond"/>
              </a:rPr>
              <a:t>put </a:t>
            </a:r>
            <a:r>
              <a:rPr sz="2800" dirty="0">
                <a:latin typeface="Garamond"/>
                <a:cs typeface="Garamond"/>
              </a:rPr>
              <a:t>onto the </a:t>
            </a:r>
            <a:r>
              <a:rPr sz="2800" spc="5" dirty="0">
                <a:latin typeface="Garamond"/>
                <a:cs typeface="Garamond"/>
              </a:rPr>
              <a:t>end of other </a:t>
            </a:r>
            <a:r>
              <a:rPr sz="2800" spc="-10" dirty="0">
                <a:latin typeface="Garamond"/>
                <a:cs typeface="Garamond"/>
              </a:rPr>
              <a:t>words </a:t>
            </a:r>
            <a:r>
              <a:rPr sz="2800" dirty="0">
                <a:latin typeface="Garamond"/>
                <a:cs typeface="Garamond"/>
              </a:rPr>
              <a:t>to </a:t>
            </a:r>
            <a:r>
              <a:rPr sz="2800" spc="-10" dirty="0">
                <a:latin typeface="Garamond"/>
                <a:cs typeface="Garamond"/>
              </a:rPr>
              <a:t>make </a:t>
            </a:r>
            <a:r>
              <a:rPr sz="2800" spc="5" dirty="0">
                <a:latin typeface="Garamond"/>
                <a:cs typeface="Garamond"/>
              </a:rPr>
              <a:t>new  </a:t>
            </a:r>
            <a:r>
              <a:rPr sz="2800" spc="-10" dirty="0">
                <a:latin typeface="Garamond"/>
                <a:cs typeface="Garamond"/>
              </a:rPr>
              <a:t>words</a:t>
            </a:r>
            <a:endParaRPr sz="2800">
              <a:latin typeface="Garamond"/>
              <a:cs typeface="Garamond"/>
            </a:endParaRPr>
          </a:p>
          <a:p>
            <a:pPr marL="12700" marR="5080">
              <a:lnSpc>
                <a:spcPct val="100000"/>
              </a:lnSpc>
              <a:tabLst>
                <a:tab pos="8376920" algn="l"/>
              </a:tabLst>
            </a:pPr>
            <a:r>
              <a:rPr sz="2800" dirty="0">
                <a:latin typeface="Garamond"/>
                <a:cs typeface="Garamond"/>
              </a:rPr>
              <a:t>c)</a:t>
            </a:r>
            <a:r>
              <a:rPr sz="2800" spc="-25" dirty="0">
                <a:latin typeface="Garamond"/>
                <a:cs typeface="Garamond"/>
              </a:rPr>
              <a:t> </a:t>
            </a:r>
            <a:r>
              <a:rPr sz="2800" spc="-90" dirty="0">
                <a:latin typeface="Garamond"/>
                <a:cs typeface="Garamond"/>
              </a:rPr>
              <a:t>P</a:t>
            </a:r>
            <a:r>
              <a:rPr sz="2800" spc="10" dirty="0">
                <a:latin typeface="Garamond"/>
                <a:cs typeface="Garamond"/>
              </a:rPr>
              <a:t>a</a:t>
            </a:r>
            <a:r>
              <a:rPr sz="2800" spc="45" dirty="0">
                <a:latin typeface="Garamond"/>
                <a:cs typeface="Garamond"/>
              </a:rPr>
              <a:t>r</a:t>
            </a:r>
            <a:r>
              <a:rPr sz="2800" dirty="0">
                <a:latin typeface="Garamond"/>
                <a:cs typeface="Garamond"/>
              </a:rPr>
              <a:t>ts</a:t>
            </a:r>
            <a:r>
              <a:rPr sz="2800" spc="5" dirty="0">
                <a:latin typeface="Garamond"/>
                <a:cs typeface="Garamond"/>
              </a:rPr>
              <a:t> </a:t>
            </a:r>
            <a:r>
              <a:rPr sz="2800" dirty="0">
                <a:latin typeface="Garamond"/>
                <a:cs typeface="Garamond"/>
              </a:rPr>
              <a:t>of</a:t>
            </a:r>
            <a:r>
              <a:rPr sz="2800" spc="340" dirty="0">
                <a:latin typeface="Garamond"/>
                <a:cs typeface="Garamond"/>
              </a:rPr>
              <a:t> </a:t>
            </a:r>
            <a:r>
              <a:rPr sz="2800" spc="-70" dirty="0">
                <a:latin typeface="Garamond"/>
                <a:cs typeface="Garamond"/>
              </a:rPr>
              <a:t>w</a:t>
            </a:r>
            <a:r>
              <a:rPr sz="2800" spc="5" dirty="0">
                <a:latin typeface="Garamond"/>
                <a:cs typeface="Garamond"/>
              </a:rPr>
              <a:t>o</a:t>
            </a:r>
            <a:r>
              <a:rPr sz="2800" spc="-5" dirty="0">
                <a:latin typeface="Garamond"/>
                <a:cs typeface="Garamond"/>
              </a:rPr>
              <a:t>r</a:t>
            </a:r>
            <a:r>
              <a:rPr sz="2800" spc="15" dirty="0">
                <a:latin typeface="Garamond"/>
                <a:cs typeface="Garamond"/>
              </a:rPr>
              <a:t>d</a:t>
            </a:r>
            <a:r>
              <a:rPr sz="2800" dirty="0">
                <a:latin typeface="Garamond"/>
                <a:cs typeface="Garamond"/>
              </a:rPr>
              <a:t>s</a:t>
            </a:r>
            <a:r>
              <a:rPr sz="2800" spc="-25" dirty="0">
                <a:latin typeface="Garamond"/>
                <a:cs typeface="Garamond"/>
              </a:rPr>
              <a:t> </a:t>
            </a:r>
            <a:r>
              <a:rPr sz="2800" dirty="0">
                <a:latin typeface="Garamond"/>
                <a:cs typeface="Garamond"/>
              </a:rPr>
              <a:t>put</a:t>
            </a:r>
            <a:r>
              <a:rPr sz="2800" spc="-40" dirty="0">
                <a:latin typeface="Garamond"/>
                <a:cs typeface="Garamond"/>
              </a:rPr>
              <a:t> </a:t>
            </a:r>
            <a:r>
              <a:rPr sz="2800" dirty="0">
                <a:latin typeface="Garamond"/>
                <a:cs typeface="Garamond"/>
              </a:rPr>
              <a:t>onto</a:t>
            </a:r>
            <a:r>
              <a:rPr sz="2800" spc="-20" dirty="0">
                <a:latin typeface="Garamond"/>
                <a:cs typeface="Garamond"/>
              </a:rPr>
              <a:t> </a:t>
            </a:r>
            <a:r>
              <a:rPr sz="2800" dirty="0">
                <a:latin typeface="Garamond"/>
                <a:cs typeface="Garamond"/>
              </a:rPr>
              <a:t>the</a:t>
            </a:r>
            <a:r>
              <a:rPr sz="2800" spc="-45" dirty="0">
                <a:latin typeface="Garamond"/>
                <a:cs typeface="Garamond"/>
              </a:rPr>
              <a:t> </a:t>
            </a:r>
            <a:r>
              <a:rPr sz="2800" dirty="0">
                <a:latin typeface="Garamond"/>
                <a:cs typeface="Garamond"/>
              </a:rPr>
              <a:t>begi</a:t>
            </a:r>
            <a:r>
              <a:rPr sz="2800" spc="10" dirty="0">
                <a:latin typeface="Garamond"/>
                <a:cs typeface="Garamond"/>
              </a:rPr>
              <a:t>n</a:t>
            </a:r>
            <a:r>
              <a:rPr sz="2800" dirty="0">
                <a:latin typeface="Garamond"/>
                <a:cs typeface="Garamond"/>
              </a:rPr>
              <a:t>ni</a:t>
            </a:r>
            <a:r>
              <a:rPr sz="2800" spc="15" dirty="0">
                <a:latin typeface="Garamond"/>
                <a:cs typeface="Garamond"/>
              </a:rPr>
              <a:t>n</a:t>
            </a:r>
            <a:r>
              <a:rPr sz="2800" dirty="0">
                <a:latin typeface="Garamond"/>
                <a:cs typeface="Garamond"/>
              </a:rPr>
              <a:t>g</a:t>
            </a:r>
            <a:r>
              <a:rPr sz="2800" spc="-85" dirty="0">
                <a:latin typeface="Garamond"/>
                <a:cs typeface="Garamond"/>
              </a:rPr>
              <a:t> </a:t>
            </a:r>
            <a:r>
              <a:rPr sz="2800" dirty="0">
                <a:latin typeface="Garamond"/>
                <a:cs typeface="Garamond"/>
              </a:rPr>
              <a:t>of</a:t>
            </a:r>
            <a:r>
              <a:rPr sz="2800" spc="330" dirty="0">
                <a:latin typeface="Garamond"/>
                <a:cs typeface="Garamond"/>
              </a:rPr>
              <a:t> </a:t>
            </a:r>
            <a:r>
              <a:rPr sz="2800" dirty="0">
                <a:latin typeface="Garamond"/>
                <a:cs typeface="Garamond"/>
              </a:rPr>
              <a:t>oth</a:t>
            </a:r>
            <a:r>
              <a:rPr sz="2800" spc="5" dirty="0">
                <a:latin typeface="Garamond"/>
                <a:cs typeface="Garamond"/>
              </a:rPr>
              <a:t>e</a:t>
            </a:r>
            <a:r>
              <a:rPr sz="2800" dirty="0">
                <a:latin typeface="Garamond"/>
                <a:cs typeface="Garamond"/>
              </a:rPr>
              <a:t>r</a:t>
            </a:r>
            <a:r>
              <a:rPr sz="2800" spc="-55" dirty="0">
                <a:latin typeface="Garamond"/>
                <a:cs typeface="Garamond"/>
              </a:rPr>
              <a:t> </a:t>
            </a:r>
            <a:r>
              <a:rPr sz="2800" spc="-70" dirty="0">
                <a:latin typeface="Garamond"/>
                <a:cs typeface="Garamond"/>
              </a:rPr>
              <a:t>w</a:t>
            </a:r>
            <a:r>
              <a:rPr sz="2800" spc="5" dirty="0">
                <a:latin typeface="Garamond"/>
                <a:cs typeface="Garamond"/>
              </a:rPr>
              <a:t>o</a:t>
            </a:r>
            <a:r>
              <a:rPr sz="2800" spc="-5" dirty="0">
                <a:latin typeface="Garamond"/>
                <a:cs typeface="Garamond"/>
              </a:rPr>
              <a:t>r</a:t>
            </a:r>
            <a:r>
              <a:rPr sz="2800" spc="15" dirty="0">
                <a:latin typeface="Garamond"/>
                <a:cs typeface="Garamond"/>
              </a:rPr>
              <a:t>d</a:t>
            </a:r>
            <a:r>
              <a:rPr sz="2800" dirty="0">
                <a:latin typeface="Garamond"/>
                <a:cs typeface="Garamond"/>
              </a:rPr>
              <a:t>s</a:t>
            </a:r>
            <a:r>
              <a:rPr sz="2800" spc="-25" dirty="0">
                <a:latin typeface="Garamond"/>
                <a:cs typeface="Garamond"/>
              </a:rPr>
              <a:t> </a:t>
            </a:r>
            <a:r>
              <a:rPr sz="2800" dirty="0">
                <a:latin typeface="Garamond"/>
                <a:cs typeface="Garamond"/>
              </a:rPr>
              <a:t>to	</a:t>
            </a:r>
            <a:r>
              <a:rPr sz="2800" spc="-50" dirty="0">
                <a:latin typeface="Garamond"/>
                <a:cs typeface="Garamond"/>
              </a:rPr>
              <a:t>c</a:t>
            </a:r>
            <a:r>
              <a:rPr sz="2800" spc="5" dirty="0">
                <a:latin typeface="Garamond"/>
                <a:cs typeface="Garamond"/>
              </a:rPr>
              <a:t>h</a:t>
            </a:r>
            <a:r>
              <a:rPr sz="2800" spc="10" dirty="0">
                <a:latin typeface="Garamond"/>
                <a:cs typeface="Garamond"/>
              </a:rPr>
              <a:t>a</a:t>
            </a:r>
            <a:r>
              <a:rPr sz="2800" spc="5" dirty="0">
                <a:latin typeface="Garamond"/>
                <a:cs typeface="Garamond"/>
              </a:rPr>
              <a:t>n</a:t>
            </a:r>
            <a:r>
              <a:rPr sz="2800" spc="35" dirty="0">
                <a:latin typeface="Garamond"/>
                <a:cs typeface="Garamond"/>
              </a:rPr>
              <a:t>g</a:t>
            </a:r>
            <a:r>
              <a:rPr sz="2800" dirty="0">
                <a:latin typeface="Garamond"/>
                <a:cs typeface="Garamond"/>
              </a:rPr>
              <a:t>e  their</a:t>
            </a:r>
            <a:r>
              <a:rPr sz="2800" spc="-50" dirty="0">
                <a:latin typeface="Garamond"/>
                <a:cs typeface="Garamond"/>
              </a:rPr>
              <a:t> </a:t>
            </a:r>
            <a:r>
              <a:rPr sz="2800" spc="5" dirty="0">
                <a:latin typeface="Garamond"/>
                <a:cs typeface="Garamond"/>
              </a:rPr>
              <a:t>meaning</a:t>
            </a:r>
            <a:endParaRPr sz="2800">
              <a:latin typeface="Garamond"/>
              <a:cs typeface="Garamond"/>
            </a:endParaRPr>
          </a:p>
        </p:txBody>
      </p:sp>
      <p:sp>
        <p:nvSpPr>
          <p:cNvPr id="3" name="object 3"/>
          <p:cNvSpPr/>
          <p:nvPr/>
        </p:nvSpPr>
        <p:spPr>
          <a:xfrm>
            <a:off x="2648711" y="469391"/>
            <a:ext cx="6271005" cy="150393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070986" y="631596"/>
            <a:ext cx="5415915" cy="849630"/>
          </a:xfrm>
          <a:prstGeom prst="rect">
            <a:avLst/>
          </a:prstGeom>
        </p:spPr>
        <p:txBody>
          <a:bodyPr vert="horz" wrap="square" lIns="0" tIns="13335" rIns="0" bIns="0" rtlCol="0">
            <a:spAutoFit/>
          </a:bodyPr>
          <a:lstStyle/>
          <a:p>
            <a:pPr marL="12700">
              <a:lnSpc>
                <a:spcPct val="100000"/>
              </a:lnSpc>
              <a:spcBef>
                <a:spcPts val="105"/>
              </a:spcBef>
            </a:pPr>
            <a:r>
              <a:rPr spc="5" dirty="0"/>
              <a:t>POLL</a:t>
            </a:r>
            <a:r>
              <a:rPr spc="-60" dirty="0"/>
              <a:t> </a:t>
            </a:r>
            <a:r>
              <a:rPr spc="-20" dirty="0"/>
              <a:t>QUESTION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13970" rIns="0" bIns="0" rtlCol="0">
            <a:spAutoFit/>
          </a:bodyPr>
          <a:lstStyle/>
          <a:p>
            <a:pPr marL="12700">
              <a:lnSpc>
                <a:spcPct val="100000"/>
              </a:lnSpc>
              <a:spcBef>
                <a:spcPts val="110"/>
              </a:spcBef>
            </a:pPr>
            <a:r>
              <a:rPr spc="-15" dirty="0"/>
              <a:t>Root words</a:t>
            </a:r>
            <a:r>
              <a:rPr spc="-60" dirty="0"/>
              <a:t> </a:t>
            </a:r>
            <a:r>
              <a:rPr dirty="0"/>
              <a:t>are</a:t>
            </a:r>
          </a:p>
          <a:p>
            <a:pPr>
              <a:lnSpc>
                <a:spcPct val="100000"/>
              </a:lnSpc>
              <a:spcBef>
                <a:spcPts val="40"/>
              </a:spcBef>
            </a:pPr>
            <a:endParaRPr sz="2950"/>
          </a:p>
          <a:p>
            <a:pPr marL="12700">
              <a:lnSpc>
                <a:spcPct val="100000"/>
              </a:lnSpc>
            </a:pPr>
            <a:r>
              <a:rPr spc="5" dirty="0"/>
              <a:t>a) </a:t>
            </a:r>
            <a:r>
              <a:rPr spc="-45" dirty="0">
                <a:solidFill>
                  <a:srgbClr val="FF0000"/>
                </a:solidFill>
              </a:rPr>
              <a:t>Words </a:t>
            </a:r>
            <a:r>
              <a:rPr dirty="0">
                <a:solidFill>
                  <a:srgbClr val="FF0000"/>
                </a:solidFill>
              </a:rPr>
              <a:t>used to </a:t>
            </a:r>
            <a:r>
              <a:rPr spc="-10" dirty="0">
                <a:solidFill>
                  <a:srgbClr val="FF0000"/>
                </a:solidFill>
              </a:rPr>
              <a:t>make </a:t>
            </a:r>
            <a:r>
              <a:rPr spc="5" dirty="0">
                <a:solidFill>
                  <a:srgbClr val="FF0000"/>
                </a:solidFill>
              </a:rPr>
              <a:t>new</a:t>
            </a:r>
            <a:r>
              <a:rPr spc="-105" dirty="0">
                <a:solidFill>
                  <a:srgbClr val="FF0000"/>
                </a:solidFill>
              </a:rPr>
              <a:t> </a:t>
            </a:r>
            <a:r>
              <a:rPr spc="-15" dirty="0">
                <a:solidFill>
                  <a:srgbClr val="FF0000"/>
                </a:solidFill>
              </a:rPr>
              <a:t>words</a:t>
            </a:r>
          </a:p>
          <a:p>
            <a:pPr marL="12700" marR="445770">
              <a:lnSpc>
                <a:spcPct val="100000"/>
              </a:lnSpc>
              <a:spcBef>
                <a:spcPts val="5"/>
              </a:spcBef>
              <a:tabLst>
                <a:tab pos="1640205" algn="l"/>
              </a:tabLst>
            </a:pPr>
            <a:r>
              <a:rPr dirty="0"/>
              <a:t>B)</a:t>
            </a:r>
            <a:r>
              <a:rPr spc="5" dirty="0"/>
              <a:t> </a:t>
            </a:r>
            <a:r>
              <a:rPr spc="-5" dirty="0"/>
              <a:t>Parts</a:t>
            </a:r>
            <a:r>
              <a:rPr spc="-15" dirty="0"/>
              <a:t> </a:t>
            </a:r>
            <a:r>
              <a:rPr dirty="0"/>
              <a:t>of	</a:t>
            </a:r>
            <a:r>
              <a:rPr spc="-10" dirty="0"/>
              <a:t>words </a:t>
            </a:r>
            <a:r>
              <a:rPr dirty="0"/>
              <a:t>put </a:t>
            </a:r>
            <a:r>
              <a:rPr spc="5" dirty="0"/>
              <a:t>onto </a:t>
            </a:r>
            <a:r>
              <a:rPr dirty="0"/>
              <a:t>the </a:t>
            </a:r>
            <a:r>
              <a:rPr spc="5" dirty="0"/>
              <a:t>end </a:t>
            </a:r>
            <a:r>
              <a:rPr dirty="0"/>
              <a:t>of </a:t>
            </a:r>
            <a:r>
              <a:rPr spc="5" dirty="0"/>
              <a:t>other </a:t>
            </a:r>
            <a:r>
              <a:rPr spc="-10" dirty="0"/>
              <a:t>words </a:t>
            </a:r>
            <a:r>
              <a:rPr dirty="0"/>
              <a:t>to </a:t>
            </a:r>
            <a:r>
              <a:rPr spc="-5" dirty="0"/>
              <a:t>make </a:t>
            </a:r>
            <a:r>
              <a:rPr spc="5" dirty="0"/>
              <a:t>new  </a:t>
            </a:r>
            <a:r>
              <a:rPr spc="-10" dirty="0"/>
              <a:t>words</a:t>
            </a:r>
          </a:p>
          <a:p>
            <a:pPr marL="12700" marR="5080">
              <a:lnSpc>
                <a:spcPct val="100000"/>
              </a:lnSpc>
              <a:tabLst>
                <a:tab pos="8382000" algn="l"/>
              </a:tabLst>
            </a:pPr>
            <a:r>
              <a:rPr dirty="0"/>
              <a:t>c)</a:t>
            </a:r>
            <a:r>
              <a:rPr spc="-20" dirty="0"/>
              <a:t> </a:t>
            </a:r>
            <a:r>
              <a:rPr spc="-90" dirty="0"/>
              <a:t>P</a:t>
            </a:r>
            <a:r>
              <a:rPr spc="10" dirty="0"/>
              <a:t>a</a:t>
            </a:r>
            <a:r>
              <a:rPr spc="45" dirty="0"/>
              <a:t>r</a:t>
            </a:r>
            <a:r>
              <a:rPr dirty="0"/>
              <a:t>ts</a:t>
            </a:r>
            <a:r>
              <a:rPr spc="5" dirty="0"/>
              <a:t> </a:t>
            </a:r>
            <a:r>
              <a:rPr spc="10" dirty="0"/>
              <a:t>o</a:t>
            </a:r>
            <a:r>
              <a:rPr dirty="0"/>
              <a:t>f</a:t>
            </a:r>
            <a:r>
              <a:rPr spc="335" dirty="0"/>
              <a:t> </a:t>
            </a:r>
            <a:r>
              <a:rPr spc="-70" dirty="0"/>
              <a:t>w</a:t>
            </a:r>
            <a:r>
              <a:rPr spc="5" dirty="0"/>
              <a:t>o</a:t>
            </a:r>
            <a:r>
              <a:rPr spc="-5" dirty="0"/>
              <a:t>r</a:t>
            </a:r>
            <a:r>
              <a:rPr spc="15" dirty="0"/>
              <a:t>d</a:t>
            </a:r>
            <a:r>
              <a:rPr dirty="0"/>
              <a:t>s</a:t>
            </a:r>
            <a:r>
              <a:rPr spc="-20" dirty="0"/>
              <a:t> </a:t>
            </a:r>
            <a:r>
              <a:rPr dirty="0"/>
              <a:t>put</a:t>
            </a:r>
            <a:r>
              <a:rPr spc="-35" dirty="0"/>
              <a:t> </a:t>
            </a:r>
            <a:r>
              <a:rPr dirty="0"/>
              <a:t>onto</a:t>
            </a:r>
            <a:r>
              <a:rPr spc="-20" dirty="0"/>
              <a:t> </a:t>
            </a:r>
            <a:r>
              <a:rPr dirty="0"/>
              <a:t>the</a:t>
            </a:r>
            <a:r>
              <a:rPr spc="-40" dirty="0"/>
              <a:t> </a:t>
            </a:r>
            <a:r>
              <a:rPr dirty="0"/>
              <a:t>begi</a:t>
            </a:r>
            <a:r>
              <a:rPr spc="15" dirty="0"/>
              <a:t>n</a:t>
            </a:r>
            <a:r>
              <a:rPr dirty="0"/>
              <a:t>ni</a:t>
            </a:r>
            <a:r>
              <a:rPr spc="15" dirty="0"/>
              <a:t>n</a:t>
            </a:r>
            <a:r>
              <a:rPr dirty="0"/>
              <a:t>g</a:t>
            </a:r>
            <a:r>
              <a:rPr spc="-85" dirty="0"/>
              <a:t> </a:t>
            </a:r>
            <a:r>
              <a:rPr dirty="0"/>
              <a:t>of</a:t>
            </a:r>
            <a:r>
              <a:rPr spc="335" dirty="0"/>
              <a:t> </a:t>
            </a:r>
            <a:r>
              <a:rPr dirty="0"/>
              <a:t>oth</a:t>
            </a:r>
            <a:r>
              <a:rPr spc="10" dirty="0"/>
              <a:t>e</a:t>
            </a:r>
            <a:r>
              <a:rPr dirty="0"/>
              <a:t>r</a:t>
            </a:r>
            <a:r>
              <a:rPr spc="-55" dirty="0"/>
              <a:t> </a:t>
            </a:r>
            <a:r>
              <a:rPr spc="-70" dirty="0"/>
              <a:t>w</a:t>
            </a:r>
            <a:r>
              <a:rPr spc="5" dirty="0"/>
              <a:t>o</a:t>
            </a:r>
            <a:r>
              <a:rPr spc="-5" dirty="0"/>
              <a:t>r</a:t>
            </a:r>
            <a:r>
              <a:rPr spc="15" dirty="0"/>
              <a:t>d</a:t>
            </a:r>
            <a:r>
              <a:rPr dirty="0"/>
              <a:t>s</a:t>
            </a:r>
            <a:r>
              <a:rPr spc="-20" dirty="0"/>
              <a:t> </a:t>
            </a:r>
            <a:r>
              <a:rPr dirty="0"/>
              <a:t>to	</a:t>
            </a:r>
            <a:r>
              <a:rPr spc="-45" dirty="0"/>
              <a:t>c</a:t>
            </a:r>
            <a:r>
              <a:rPr spc="5" dirty="0"/>
              <a:t>h</a:t>
            </a:r>
            <a:r>
              <a:rPr spc="10" dirty="0"/>
              <a:t>a</a:t>
            </a:r>
            <a:r>
              <a:rPr spc="5" dirty="0"/>
              <a:t>n</a:t>
            </a:r>
            <a:r>
              <a:rPr spc="35" dirty="0"/>
              <a:t>g</a:t>
            </a:r>
            <a:r>
              <a:rPr dirty="0"/>
              <a:t>e  </a:t>
            </a:r>
            <a:r>
              <a:rPr spc="5" dirty="0"/>
              <a:t>their</a:t>
            </a:r>
            <a:r>
              <a:rPr spc="-55" dirty="0"/>
              <a:t> </a:t>
            </a:r>
            <a:r>
              <a:rPr spc="5" dirty="0"/>
              <a:t>meaning</a:t>
            </a:r>
          </a:p>
        </p:txBody>
      </p:sp>
      <p:sp>
        <p:nvSpPr>
          <p:cNvPr id="3" name="object 3"/>
          <p:cNvSpPr/>
          <p:nvPr/>
        </p:nvSpPr>
        <p:spPr>
          <a:xfrm>
            <a:off x="3953255" y="457200"/>
            <a:ext cx="3692398" cy="150088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A</a:t>
            </a:r>
            <a:r>
              <a:rPr spc="-25" dirty="0"/>
              <a:t>N</a:t>
            </a:r>
            <a:r>
              <a:rPr dirty="0"/>
              <a:t>SWER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22908" y="729183"/>
            <a:ext cx="9437370" cy="478282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Garamond"/>
                <a:cs typeface="Garamond"/>
              </a:rPr>
              <a:t>Root </a:t>
            </a:r>
            <a:r>
              <a:rPr sz="2400" b="1" spc="-35" dirty="0">
                <a:latin typeface="Garamond"/>
                <a:cs typeface="Garamond"/>
              </a:rPr>
              <a:t>Words </a:t>
            </a:r>
            <a:r>
              <a:rPr sz="2400" b="1" spc="5" dirty="0">
                <a:latin typeface="Garamond"/>
                <a:cs typeface="Garamond"/>
              </a:rPr>
              <a:t>That </a:t>
            </a:r>
            <a:r>
              <a:rPr sz="2400" b="1" spc="-5" dirty="0">
                <a:latin typeface="Garamond"/>
                <a:cs typeface="Garamond"/>
              </a:rPr>
              <a:t>Can Stand</a:t>
            </a:r>
            <a:r>
              <a:rPr sz="2400" b="1" spc="20" dirty="0">
                <a:latin typeface="Garamond"/>
                <a:cs typeface="Garamond"/>
              </a:rPr>
              <a:t> </a:t>
            </a:r>
            <a:r>
              <a:rPr sz="2400" b="1" spc="-5" dirty="0">
                <a:latin typeface="Garamond"/>
                <a:cs typeface="Garamond"/>
              </a:rPr>
              <a:t>Alone</a:t>
            </a:r>
            <a:endParaRPr sz="2400">
              <a:latin typeface="Garamond"/>
              <a:cs typeface="Garamond"/>
            </a:endParaRPr>
          </a:p>
          <a:p>
            <a:pPr marL="12700" marR="5080">
              <a:lnSpc>
                <a:spcPct val="100000"/>
              </a:lnSpc>
              <a:spcBef>
                <a:spcPts val="5"/>
              </a:spcBef>
            </a:pPr>
            <a:r>
              <a:rPr sz="2400" dirty="0">
                <a:latin typeface="Garamond"/>
                <a:cs typeface="Garamond"/>
              </a:rPr>
              <a:t>There are </a:t>
            </a:r>
            <a:r>
              <a:rPr sz="2400" spc="-10" dirty="0">
                <a:latin typeface="Garamond"/>
                <a:cs typeface="Garamond"/>
              </a:rPr>
              <a:t>some </a:t>
            </a:r>
            <a:r>
              <a:rPr sz="2400" spc="-5" dirty="0">
                <a:latin typeface="Garamond"/>
                <a:cs typeface="Garamond"/>
              </a:rPr>
              <a:t>root </a:t>
            </a:r>
            <a:r>
              <a:rPr sz="2400" spc="-20" dirty="0">
                <a:latin typeface="Garamond"/>
                <a:cs typeface="Garamond"/>
              </a:rPr>
              <a:t>words </a:t>
            </a:r>
            <a:r>
              <a:rPr sz="2400" dirty="0">
                <a:latin typeface="Garamond"/>
                <a:cs typeface="Garamond"/>
              </a:rPr>
              <a:t>that </a:t>
            </a:r>
            <a:r>
              <a:rPr sz="2400" spc="5" dirty="0">
                <a:latin typeface="Garamond"/>
                <a:cs typeface="Garamond"/>
              </a:rPr>
              <a:t>can </a:t>
            </a:r>
            <a:r>
              <a:rPr sz="2400" spc="-5" dirty="0">
                <a:latin typeface="Garamond"/>
                <a:cs typeface="Garamond"/>
              </a:rPr>
              <a:t>be </a:t>
            </a:r>
            <a:r>
              <a:rPr sz="2400" dirty="0">
                <a:latin typeface="Garamond"/>
                <a:cs typeface="Garamond"/>
              </a:rPr>
              <a:t>used </a:t>
            </a:r>
            <a:r>
              <a:rPr sz="2400" spc="-5" dirty="0">
                <a:latin typeface="Garamond"/>
                <a:cs typeface="Garamond"/>
              </a:rPr>
              <a:t>on </a:t>
            </a:r>
            <a:r>
              <a:rPr sz="2400" dirty="0">
                <a:latin typeface="Garamond"/>
                <a:cs typeface="Garamond"/>
              </a:rPr>
              <a:t>their </a:t>
            </a:r>
            <a:r>
              <a:rPr sz="2400" spc="-10" dirty="0">
                <a:latin typeface="Garamond"/>
                <a:cs typeface="Garamond"/>
              </a:rPr>
              <a:t>own </a:t>
            </a:r>
            <a:r>
              <a:rPr sz="2400" spc="-5" dirty="0">
                <a:latin typeface="Garamond"/>
                <a:cs typeface="Garamond"/>
              </a:rPr>
              <a:t>or as </a:t>
            </a:r>
            <a:r>
              <a:rPr sz="2400" spc="5" dirty="0">
                <a:latin typeface="Garamond"/>
                <a:cs typeface="Garamond"/>
              </a:rPr>
              <a:t>part </a:t>
            </a:r>
            <a:r>
              <a:rPr sz="2400" spc="-5" dirty="0">
                <a:latin typeface="Garamond"/>
                <a:cs typeface="Garamond"/>
              </a:rPr>
              <a:t>of other  </a:t>
            </a:r>
            <a:r>
              <a:rPr sz="2400" dirty="0">
                <a:latin typeface="Garamond"/>
                <a:cs typeface="Garamond"/>
              </a:rPr>
              <a:t>common </a:t>
            </a:r>
            <a:r>
              <a:rPr sz="2400" spc="-20" dirty="0">
                <a:latin typeface="Garamond"/>
                <a:cs typeface="Garamond"/>
              </a:rPr>
              <a:t>words </a:t>
            </a:r>
            <a:r>
              <a:rPr sz="2400" dirty="0">
                <a:latin typeface="Garamond"/>
                <a:cs typeface="Garamond"/>
              </a:rPr>
              <a:t>in the </a:t>
            </a:r>
            <a:r>
              <a:rPr sz="2400" spc="-5" dirty="0">
                <a:latin typeface="Garamond"/>
                <a:cs typeface="Garamond"/>
              </a:rPr>
              <a:t>English </a:t>
            </a:r>
            <a:r>
              <a:rPr sz="2400" dirty="0">
                <a:latin typeface="Garamond"/>
                <a:cs typeface="Garamond"/>
              </a:rPr>
              <a:t>language. </a:t>
            </a:r>
            <a:r>
              <a:rPr sz="2400" spc="5" dirty="0">
                <a:latin typeface="Garamond"/>
                <a:cs typeface="Garamond"/>
              </a:rPr>
              <a:t>The </a:t>
            </a:r>
            <a:r>
              <a:rPr sz="2400" spc="-5" dirty="0">
                <a:latin typeface="Garamond"/>
                <a:cs typeface="Garamond"/>
              </a:rPr>
              <a:t>following root </a:t>
            </a:r>
            <a:r>
              <a:rPr sz="2400" spc="-20" dirty="0">
                <a:latin typeface="Garamond"/>
                <a:cs typeface="Garamond"/>
              </a:rPr>
              <a:t>words </a:t>
            </a:r>
            <a:r>
              <a:rPr sz="2400" spc="-5" dirty="0">
                <a:latin typeface="Garamond"/>
                <a:cs typeface="Garamond"/>
              </a:rPr>
              <a:t>are provided  </a:t>
            </a:r>
            <a:r>
              <a:rPr sz="2400" dirty="0">
                <a:latin typeface="Garamond"/>
                <a:cs typeface="Garamond"/>
              </a:rPr>
              <a:t>with </a:t>
            </a:r>
            <a:r>
              <a:rPr sz="2400" spc="-5" dirty="0">
                <a:latin typeface="Garamond"/>
                <a:cs typeface="Garamond"/>
              </a:rPr>
              <a:t>their meaning and, </a:t>
            </a:r>
            <a:r>
              <a:rPr sz="2400" dirty="0">
                <a:latin typeface="Garamond"/>
                <a:cs typeface="Garamond"/>
              </a:rPr>
              <a:t>in </a:t>
            </a:r>
            <a:r>
              <a:rPr sz="2400" spc="-10" dirty="0">
                <a:latin typeface="Garamond"/>
                <a:cs typeface="Garamond"/>
              </a:rPr>
              <a:t>parentheses, </a:t>
            </a:r>
            <a:r>
              <a:rPr sz="2400" dirty="0">
                <a:latin typeface="Garamond"/>
                <a:cs typeface="Garamond"/>
              </a:rPr>
              <a:t>a few examples </a:t>
            </a:r>
            <a:r>
              <a:rPr sz="2400" spc="-5" dirty="0">
                <a:latin typeface="Garamond"/>
                <a:cs typeface="Garamond"/>
              </a:rPr>
              <a:t>of </a:t>
            </a:r>
            <a:r>
              <a:rPr sz="2400" dirty="0">
                <a:latin typeface="Garamond"/>
                <a:cs typeface="Garamond"/>
              </a:rPr>
              <a:t>the </a:t>
            </a:r>
            <a:r>
              <a:rPr sz="2400" spc="-5" dirty="0">
                <a:latin typeface="Garamond"/>
                <a:cs typeface="Garamond"/>
              </a:rPr>
              <a:t>root </a:t>
            </a:r>
            <a:r>
              <a:rPr sz="2400" dirty="0">
                <a:latin typeface="Garamond"/>
                <a:cs typeface="Garamond"/>
              </a:rPr>
              <a:t>as </a:t>
            </a:r>
            <a:r>
              <a:rPr sz="2400" spc="5" dirty="0">
                <a:latin typeface="Garamond"/>
                <a:cs typeface="Garamond"/>
              </a:rPr>
              <a:t>part </a:t>
            </a:r>
            <a:r>
              <a:rPr sz="2400" spc="-5" dirty="0">
                <a:latin typeface="Garamond"/>
                <a:cs typeface="Garamond"/>
              </a:rPr>
              <a:t>of  other </a:t>
            </a:r>
            <a:r>
              <a:rPr sz="2400" spc="-20" dirty="0">
                <a:latin typeface="Garamond"/>
                <a:cs typeface="Garamond"/>
              </a:rPr>
              <a:t>words:</a:t>
            </a:r>
            <a:endParaRPr sz="2400">
              <a:latin typeface="Garamond"/>
              <a:cs typeface="Garamond"/>
            </a:endParaRPr>
          </a:p>
          <a:p>
            <a:pPr marL="12700">
              <a:lnSpc>
                <a:spcPct val="100000"/>
              </a:lnSpc>
              <a:spcBef>
                <a:spcPts val="5"/>
              </a:spcBef>
            </a:pPr>
            <a:r>
              <a:rPr sz="2400" b="1" dirty="0">
                <a:latin typeface="Garamond"/>
                <a:cs typeface="Garamond"/>
              </a:rPr>
              <a:t>Act</a:t>
            </a:r>
            <a:r>
              <a:rPr sz="2400" dirty="0">
                <a:latin typeface="Garamond"/>
                <a:cs typeface="Garamond"/>
              </a:rPr>
              <a:t>: to </a:t>
            </a:r>
            <a:r>
              <a:rPr sz="2400" spc="-20" dirty="0">
                <a:latin typeface="Garamond"/>
                <a:cs typeface="Garamond"/>
              </a:rPr>
              <a:t>move </a:t>
            </a:r>
            <a:r>
              <a:rPr sz="2400" spc="-5" dirty="0">
                <a:latin typeface="Garamond"/>
                <a:cs typeface="Garamond"/>
              </a:rPr>
              <a:t>or </a:t>
            </a:r>
            <a:r>
              <a:rPr sz="2400" dirty="0">
                <a:latin typeface="Garamond"/>
                <a:cs typeface="Garamond"/>
              </a:rPr>
              <a:t>do </a:t>
            </a:r>
            <a:r>
              <a:rPr sz="2400" spc="-15" dirty="0">
                <a:latin typeface="Garamond"/>
                <a:cs typeface="Garamond"/>
              </a:rPr>
              <a:t>(actor, </a:t>
            </a:r>
            <a:r>
              <a:rPr sz="2400" dirty="0">
                <a:latin typeface="Garamond"/>
                <a:cs typeface="Garamond"/>
              </a:rPr>
              <a:t>acting,</a:t>
            </a:r>
            <a:r>
              <a:rPr sz="2400" spc="-35" dirty="0">
                <a:latin typeface="Garamond"/>
                <a:cs typeface="Garamond"/>
              </a:rPr>
              <a:t> </a:t>
            </a:r>
            <a:r>
              <a:rPr sz="2400" dirty="0">
                <a:latin typeface="Garamond"/>
                <a:cs typeface="Garamond"/>
              </a:rPr>
              <a:t>reenact)</a:t>
            </a:r>
            <a:endParaRPr sz="2400">
              <a:latin typeface="Garamond"/>
              <a:cs typeface="Garamond"/>
            </a:endParaRPr>
          </a:p>
          <a:p>
            <a:pPr marL="12700">
              <a:lnSpc>
                <a:spcPct val="100000"/>
              </a:lnSpc>
            </a:pPr>
            <a:r>
              <a:rPr sz="2400" b="1" spc="-5" dirty="0">
                <a:latin typeface="Garamond"/>
                <a:cs typeface="Garamond"/>
              </a:rPr>
              <a:t>Arbor</a:t>
            </a:r>
            <a:r>
              <a:rPr sz="2400" spc="-5" dirty="0">
                <a:latin typeface="Garamond"/>
                <a:cs typeface="Garamond"/>
              </a:rPr>
              <a:t>: tree </a:t>
            </a:r>
            <a:r>
              <a:rPr sz="2400" dirty="0">
                <a:latin typeface="Garamond"/>
                <a:cs typeface="Garamond"/>
              </a:rPr>
              <a:t>(arboreal, </a:t>
            </a:r>
            <a:r>
              <a:rPr sz="2400" spc="-5" dirty="0">
                <a:latin typeface="Garamond"/>
                <a:cs typeface="Garamond"/>
              </a:rPr>
              <a:t>arboretum,</a:t>
            </a:r>
            <a:r>
              <a:rPr sz="2400" spc="-35" dirty="0">
                <a:latin typeface="Garamond"/>
                <a:cs typeface="Garamond"/>
              </a:rPr>
              <a:t> </a:t>
            </a:r>
            <a:r>
              <a:rPr sz="2400" spc="-5" dirty="0">
                <a:latin typeface="Garamond"/>
                <a:cs typeface="Garamond"/>
              </a:rPr>
              <a:t>arborist)</a:t>
            </a:r>
            <a:endParaRPr sz="2400">
              <a:latin typeface="Garamond"/>
              <a:cs typeface="Garamond"/>
            </a:endParaRPr>
          </a:p>
          <a:p>
            <a:pPr marL="12700">
              <a:lnSpc>
                <a:spcPct val="100000"/>
              </a:lnSpc>
            </a:pPr>
            <a:r>
              <a:rPr sz="2400" b="1" spc="10" dirty="0">
                <a:latin typeface="Garamond"/>
                <a:cs typeface="Garamond"/>
              </a:rPr>
              <a:t>Crypt</a:t>
            </a:r>
            <a:r>
              <a:rPr sz="2400" spc="10" dirty="0">
                <a:latin typeface="Garamond"/>
                <a:cs typeface="Garamond"/>
              </a:rPr>
              <a:t>: </a:t>
            </a:r>
            <a:r>
              <a:rPr sz="2400" dirty="0">
                <a:latin typeface="Garamond"/>
                <a:cs typeface="Garamond"/>
              </a:rPr>
              <a:t>to </a:t>
            </a:r>
            <a:r>
              <a:rPr sz="2400" spc="-5" dirty="0">
                <a:latin typeface="Garamond"/>
                <a:cs typeface="Garamond"/>
              </a:rPr>
              <a:t>hide </a:t>
            </a:r>
            <a:r>
              <a:rPr sz="2400" spc="5" dirty="0">
                <a:latin typeface="Garamond"/>
                <a:cs typeface="Garamond"/>
              </a:rPr>
              <a:t>(apocryphal, </a:t>
            </a:r>
            <a:r>
              <a:rPr sz="2400" dirty="0">
                <a:latin typeface="Garamond"/>
                <a:cs typeface="Garamond"/>
              </a:rPr>
              <a:t>cryptic,</a:t>
            </a:r>
            <a:r>
              <a:rPr sz="2400" spc="-40" dirty="0">
                <a:latin typeface="Garamond"/>
                <a:cs typeface="Garamond"/>
              </a:rPr>
              <a:t> </a:t>
            </a:r>
            <a:r>
              <a:rPr sz="2400" spc="5" dirty="0">
                <a:latin typeface="Garamond"/>
                <a:cs typeface="Garamond"/>
              </a:rPr>
              <a:t>cryptography)</a:t>
            </a:r>
            <a:endParaRPr sz="2400">
              <a:latin typeface="Garamond"/>
              <a:cs typeface="Garamond"/>
            </a:endParaRPr>
          </a:p>
          <a:p>
            <a:pPr marL="12700">
              <a:lnSpc>
                <a:spcPct val="100000"/>
              </a:lnSpc>
              <a:spcBef>
                <a:spcPts val="5"/>
              </a:spcBef>
            </a:pPr>
            <a:r>
              <a:rPr sz="2400" b="1" spc="-5" dirty="0">
                <a:latin typeface="Garamond"/>
                <a:cs typeface="Garamond"/>
              </a:rPr>
              <a:t>Ego</a:t>
            </a:r>
            <a:r>
              <a:rPr sz="2400" spc="-5" dirty="0">
                <a:latin typeface="Garamond"/>
                <a:cs typeface="Garamond"/>
              </a:rPr>
              <a:t>: "I" </a:t>
            </a:r>
            <a:r>
              <a:rPr sz="2400" spc="5" dirty="0">
                <a:latin typeface="Garamond"/>
                <a:cs typeface="Garamond"/>
              </a:rPr>
              <a:t>(egotist, </a:t>
            </a:r>
            <a:r>
              <a:rPr sz="2400" spc="-5" dirty="0">
                <a:latin typeface="Garamond"/>
                <a:cs typeface="Garamond"/>
              </a:rPr>
              <a:t>egocentric,</a:t>
            </a:r>
            <a:r>
              <a:rPr sz="2400" spc="-45" dirty="0">
                <a:latin typeface="Garamond"/>
                <a:cs typeface="Garamond"/>
              </a:rPr>
              <a:t> </a:t>
            </a:r>
            <a:r>
              <a:rPr sz="2400" spc="5" dirty="0">
                <a:latin typeface="Garamond"/>
                <a:cs typeface="Garamond"/>
              </a:rPr>
              <a:t>egomaniac)</a:t>
            </a:r>
            <a:endParaRPr sz="2400">
              <a:latin typeface="Garamond"/>
              <a:cs typeface="Garamond"/>
            </a:endParaRPr>
          </a:p>
          <a:p>
            <a:pPr marL="12700">
              <a:lnSpc>
                <a:spcPct val="100000"/>
              </a:lnSpc>
            </a:pPr>
            <a:r>
              <a:rPr sz="2400" b="1" spc="-5" dirty="0">
                <a:latin typeface="Garamond"/>
                <a:cs typeface="Garamond"/>
              </a:rPr>
              <a:t>Form</a:t>
            </a:r>
            <a:r>
              <a:rPr sz="2400" spc="-5" dirty="0">
                <a:latin typeface="Garamond"/>
                <a:cs typeface="Garamond"/>
              </a:rPr>
              <a:t>: shape </a:t>
            </a:r>
            <a:r>
              <a:rPr sz="2400" spc="5" dirty="0">
                <a:latin typeface="Garamond"/>
                <a:cs typeface="Garamond"/>
              </a:rPr>
              <a:t>(conform, </a:t>
            </a:r>
            <a:r>
              <a:rPr sz="2400" dirty="0">
                <a:latin typeface="Garamond"/>
                <a:cs typeface="Garamond"/>
              </a:rPr>
              <a:t>formulate,</a:t>
            </a:r>
            <a:r>
              <a:rPr sz="2400" spc="20" dirty="0">
                <a:latin typeface="Garamond"/>
                <a:cs typeface="Garamond"/>
              </a:rPr>
              <a:t> </a:t>
            </a:r>
            <a:r>
              <a:rPr sz="2400" spc="10" dirty="0">
                <a:latin typeface="Garamond"/>
                <a:cs typeface="Garamond"/>
              </a:rPr>
              <a:t>reform)</a:t>
            </a:r>
            <a:endParaRPr sz="2400">
              <a:latin typeface="Garamond"/>
              <a:cs typeface="Garamond"/>
            </a:endParaRPr>
          </a:p>
          <a:p>
            <a:pPr marL="12700">
              <a:lnSpc>
                <a:spcPct val="100000"/>
              </a:lnSpc>
            </a:pPr>
            <a:r>
              <a:rPr sz="2400" b="1" dirty="0">
                <a:latin typeface="Garamond"/>
                <a:cs typeface="Garamond"/>
              </a:rPr>
              <a:t>Legal</a:t>
            </a:r>
            <a:r>
              <a:rPr sz="2400" dirty="0">
                <a:latin typeface="Garamond"/>
                <a:cs typeface="Garamond"/>
              </a:rPr>
              <a:t>: </a:t>
            </a:r>
            <a:r>
              <a:rPr sz="2400" spc="-5" dirty="0">
                <a:latin typeface="Garamond"/>
                <a:cs typeface="Garamond"/>
              </a:rPr>
              <a:t>related </a:t>
            </a:r>
            <a:r>
              <a:rPr sz="2400" dirty="0">
                <a:latin typeface="Garamond"/>
                <a:cs typeface="Garamond"/>
              </a:rPr>
              <a:t>to </a:t>
            </a:r>
            <a:r>
              <a:rPr sz="2400" spc="-5" dirty="0">
                <a:latin typeface="Garamond"/>
                <a:cs typeface="Garamond"/>
              </a:rPr>
              <a:t>the law </a:t>
            </a:r>
            <a:r>
              <a:rPr sz="2400" spc="5" dirty="0">
                <a:latin typeface="Garamond"/>
                <a:cs typeface="Garamond"/>
              </a:rPr>
              <a:t>(illegal, </a:t>
            </a:r>
            <a:r>
              <a:rPr sz="2400" spc="-5" dirty="0">
                <a:latin typeface="Garamond"/>
                <a:cs typeface="Garamond"/>
              </a:rPr>
              <a:t>legalities,</a:t>
            </a:r>
            <a:r>
              <a:rPr sz="2400" spc="-105" dirty="0">
                <a:latin typeface="Garamond"/>
                <a:cs typeface="Garamond"/>
              </a:rPr>
              <a:t> </a:t>
            </a:r>
            <a:r>
              <a:rPr sz="2400" dirty="0">
                <a:latin typeface="Garamond"/>
                <a:cs typeface="Garamond"/>
              </a:rPr>
              <a:t>paralegal)</a:t>
            </a:r>
            <a:endParaRPr sz="2400">
              <a:latin typeface="Garamond"/>
              <a:cs typeface="Garamond"/>
            </a:endParaRPr>
          </a:p>
          <a:p>
            <a:pPr marL="12700">
              <a:lnSpc>
                <a:spcPct val="100000"/>
              </a:lnSpc>
            </a:pPr>
            <a:r>
              <a:rPr sz="2400" b="1" spc="10" dirty="0">
                <a:latin typeface="Garamond"/>
                <a:cs typeface="Garamond"/>
              </a:rPr>
              <a:t>Norm</a:t>
            </a:r>
            <a:r>
              <a:rPr sz="2400" spc="10" dirty="0">
                <a:latin typeface="Garamond"/>
                <a:cs typeface="Garamond"/>
              </a:rPr>
              <a:t>: </a:t>
            </a:r>
            <a:r>
              <a:rPr sz="2400" dirty="0">
                <a:latin typeface="Garamond"/>
                <a:cs typeface="Garamond"/>
              </a:rPr>
              <a:t>typical </a:t>
            </a:r>
            <a:r>
              <a:rPr sz="2400" spc="5" dirty="0">
                <a:latin typeface="Garamond"/>
                <a:cs typeface="Garamond"/>
              </a:rPr>
              <a:t>(abnormal, </a:t>
            </a:r>
            <a:r>
              <a:rPr sz="2400" spc="-15" dirty="0">
                <a:latin typeface="Garamond"/>
                <a:cs typeface="Garamond"/>
              </a:rPr>
              <a:t>normality,</a:t>
            </a:r>
            <a:r>
              <a:rPr sz="2400" spc="-30" dirty="0">
                <a:latin typeface="Garamond"/>
                <a:cs typeface="Garamond"/>
              </a:rPr>
              <a:t> </a:t>
            </a:r>
            <a:r>
              <a:rPr sz="2400" spc="5" dirty="0">
                <a:latin typeface="Garamond"/>
                <a:cs typeface="Garamond"/>
              </a:rPr>
              <a:t>paranormal)</a:t>
            </a:r>
            <a:endParaRPr sz="2400">
              <a:latin typeface="Garamond"/>
              <a:cs typeface="Garamond"/>
            </a:endParaRPr>
          </a:p>
          <a:p>
            <a:pPr marL="12700">
              <a:lnSpc>
                <a:spcPct val="100000"/>
              </a:lnSpc>
              <a:spcBef>
                <a:spcPts val="5"/>
              </a:spcBef>
            </a:pPr>
            <a:r>
              <a:rPr sz="2400" b="1" spc="-10" dirty="0">
                <a:latin typeface="Garamond"/>
                <a:cs typeface="Garamond"/>
              </a:rPr>
              <a:t>Phobia</a:t>
            </a:r>
            <a:r>
              <a:rPr sz="2400" spc="-10" dirty="0">
                <a:latin typeface="Garamond"/>
                <a:cs typeface="Garamond"/>
              </a:rPr>
              <a:t>: </a:t>
            </a:r>
            <a:r>
              <a:rPr sz="2400" dirty="0">
                <a:latin typeface="Garamond"/>
                <a:cs typeface="Garamond"/>
              </a:rPr>
              <a:t>fear </a:t>
            </a:r>
            <a:r>
              <a:rPr sz="2400" spc="-5" dirty="0">
                <a:latin typeface="Garamond"/>
                <a:cs typeface="Garamond"/>
              </a:rPr>
              <a:t>(arachnophobia, claustrophobia,</a:t>
            </a:r>
            <a:r>
              <a:rPr sz="2400" spc="10" dirty="0">
                <a:latin typeface="Garamond"/>
                <a:cs typeface="Garamond"/>
              </a:rPr>
              <a:t> </a:t>
            </a:r>
            <a:r>
              <a:rPr sz="2400" dirty="0">
                <a:latin typeface="Garamond"/>
                <a:cs typeface="Garamond"/>
              </a:rPr>
              <a:t>hygrophobia)</a:t>
            </a:r>
            <a:endParaRPr sz="2400">
              <a:latin typeface="Garamond"/>
              <a:cs typeface="Garamon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17775" y="2192781"/>
            <a:ext cx="4379595" cy="2463800"/>
          </a:xfrm>
          <a:prstGeom prst="rect">
            <a:avLst/>
          </a:prstGeom>
        </p:spPr>
        <p:txBody>
          <a:bodyPr vert="horz" wrap="square" lIns="0" tIns="11430" rIns="0" bIns="0" rtlCol="0">
            <a:spAutoFit/>
          </a:bodyPr>
          <a:lstStyle/>
          <a:p>
            <a:pPr marL="12700">
              <a:lnSpc>
                <a:spcPct val="100000"/>
              </a:lnSpc>
              <a:spcBef>
                <a:spcPts val="90"/>
              </a:spcBef>
            </a:pPr>
            <a:r>
              <a:rPr sz="3200" spc="10" dirty="0">
                <a:latin typeface="Garamond"/>
                <a:cs typeface="Garamond"/>
              </a:rPr>
              <a:t>The </a:t>
            </a:r>
            <a:r>
              <a:rPr sz="3200" spc="-10" dirty="0">
                <a:latin typeface="Garamond"/>
                <a:cs typeface="Garamond"/>
              </a:rPr>
              <a:t>root </a:t>
            </a:r>
            <a:r>
              <a:rPr sz="3200" spc="-25" dirty="0">
                <a:latin typeface="Garamond"/>
                <a:cs typeface="Garamond"/>
              </a:rPr>
              <a:t>word </a:t>
            </a:r>
            <a:r>
              <a:rPr sz="3200" spc="-10" dirty="0">
                <a:latin typeface="Garamond"/>
                <a:cs typeface="Garamond"/>
              </a:rPr>
              <a:t>Aqua</a:t>
            </a:r>
            <a:r>
              <a:rPr sz="3200" spc="15" dirty="0">
                <a:latin typeface="Garamond"/>
                <a:cs typeface="Garamond"/>
              </a:rPr>
              <a:t> </a:t>
            </a:r>
            <a:r>
              <a:rPr sz="3200" spc="-10" dirty="0">
                <a:latin typeface="Garamond"/>
                <a:cs typeface="Garamond"/>
              </a:rPr>
              <a:t>means</a:t>
            </a:r>
            <a:endParaRPr sz="3200">
              <a:latin typeface="Garamond"/>
              <a:cs typeface="Garamond"/>
            </a:endParaRPr>
          </a:p>
          <a:p>
            <a:pPr>
              <a:lnSpc>
                <a:spcPct val="100000"/>
              </a:lnSpc>
              <a:spcBef>
                <a:spcPts val="20"/>
              </a:spcBef>
            </a:pPr>
            <a:endParaRPr sz="3400">
              <a:latin typeface="Garamond"/>
              <a:cs typeface="Garamond"/>
            </a:endParaRPr>
          </a:p>
          <a:p>
            <a:pPr marL="12700" marR="3098800">
              <a:lnSpc>
                <a:spcPct val="100000"/>
              </a:lnSpc>
            </a:pPr>
            <a:r>
              <a:rPr sz="3200" spc="-5" dirty="0">
                <a:latin typeface="Garamond"/>
                <a:cs typeface="Garamond"/>
              </a:rPr>
              <a:t>a) Land  b</a:t>
            </a:r>
            <a:r>
              <a:rPr sz="3200" spc="140" dirty="0">
                <a:latin typeface="Garamond"/>
                <a:cs typeface="Garamond"/>
              </a:rPr>
              <a:t>)</a:t>
            </a:r>
            <a:r>
              <a:rPr sz="3200" spc="-240" dirty="0">
                <a:latin typeface="Garamond"/>
                <a:cs typeface="Garamond"/>
              </a:rPr>
              <a:t>W</a:t>
            </a:r>
            <a:r>
              <a:rPr sz="3200" spc="-10" dirty="0">
                <a:latin typeface="Garamond"/>
                <a:cs typeface="Garamond"/>
              </a:rPr>
              <a:t>at</a:t>
            </a:r>
            <a:r>
              <a:rPr sz="3200" spc="-20" dirty="0">
                <a:latin typeface="Garamond"/>
                <a:cs typeface="Garamond"/>
              </a:rPr>
              <a:t>e</a:t>
            </a:r>
            <a:r>
              <a:rPr sz="3200" spc="-5" dirty="0">
                <a:latin typeface="Garamond"/>
                <a:cs typeface="Garamond"/>
              </a:rPr>
              <a:t>r</a:t>
            </a:r>
            <a:endParaRPr sz="3200">
              <a:latin typeface="Garamond"/>
              <a:cs typeface="Garamond"/>
            </a:endParaRPr>
          </a:p>
          <a:p>
            <a:pPr marL="12700">
              <a:lnSpc>
                <a:spcPct val="100000"/>
              </a:lnSpc>
              <a:spcBef>
                <a:spcPts val="5"/>
              </a:spcBef>
            </a:pPr>
            <a:r>
              <a:rPr sz="3200" spc="-10" dirty="0">
                <a:latin typeface="Garamond"/>
                <a:cs typeface="Garamond"/>
              </a:rPr>
              <a:t>c)</a:t>
            </a:r>
            <a:r>
              <a:rPr sz="3200" spc="-345" dirty="0">
                <a:latin typeface="Garamond"/>
                <a:cs typeface="Garamond"/>
              </a:rPr>
              <a:t> </a:t>
            </a:r>
            <a:r>
              <a:rPr sz="3200" spc="-10" dirty="0">
                <a:latin typeface="Garamond"/>
                <a:cs typeface="Garamond"/>
              </a:rPr>
              <a:t>Air</a:t>
            </a:r>
            <a:endParaRPr sz="3200">
              <a:latin typeface="Garamond"/>
              <a:cs typeface="Garamond"/>
            </a:endParaRPr>
          </a:p>
        </p:txBody>
      </p:sp>
      <p:sp>
        <p:nvSpPr>
          <p:cNvPr id="3" name="object 3"/>
          <p:cNvSpPr/>
          <p:nvPr/>
        </p:nvSpPr>
        <p:spPr>
          <a:xfrm>
            <a:off x="2566416" y="789431"/>
            <a:ext cx="6271133" cy="150088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988055" y="950798"/>
            <a:ext cx="5413375" cy="848994"/>
          </a:xfrm>
          <a:prstGeom prst="rect">
            <a:avLst/>
          </a:prstGeom>
        </p:spPr>
        <p:txBody>
          <a:bodyPr vert="horz" wrap="square" lIns="0" tIns="12700" rIns="0" bIns="0" rtlCol="0">
            <a:spAutoFit/>
          </a:bodyPr>
          <a:lstStyle/>
          <a:p>
            <a:pPr marL="12700">
              <a:lnSpc>
                <a:spcPct val="100000"/>
              </a:lnSpc>
              <a:spcBef>
                <a:spcPts val="100"/>
              </a:spcBef>
            </a:pPr>
            <a:r>
              <a:rPr spc="5" dirty="0"/>
              <a:t>POLL</a:t>
            </a:r>
            <a:r>
              <a:rPr spc="-85" dirty="0"/>
              <a:t> </a:t>
            </a:r>
            <a:r>
              <a:rPr spc="-20" dirty="0"/>
              <a:t>QUESTION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17775" y="2192781"/>
            <a:ext cx="4379595" cy="2463800"/>
          </a:xfrm>
          <a:prstGeom prst="rect">
            <a:avLst/>
          </a:prstGeom>
        </p:spPr>
        <p:txBody>
          <a:bodyPr vert="horz" wrap="square" lIns="0" tIns="11430" rIns="0" bIns="0" rtlCol="0">
            <a:spAutoFit/>
          </a:bodyPr>
          <a:lstStyle/>
          <a:p>
            <a:pPr marL="12700">
              <a:lnSpc>
                <a:spcPct val="100000"/>
              </a:lnSpc>
              <a:spcBef>
                <a:spcPts val="90"/>
              </a:spcBef>
            </a:pPr>
            <a:r>
              <a:rPr sz="3200" spc="10" dirty="0">
                <a:latin typeface="Garamond"/>
                <a:cs typeface="Garamond"/>
              </a:rPr>
              <a:t>The </a:t>
            </a:r>
            <a:r>
              <a:rPr sz="3200" spc="-10" dirty="0">
                <a:latin typeface="Garamond"/>
                <a:cs typeface="Garamond"/>
              </a:rPr>
              <a:t>root </a:t>
            </a:r>
            <a:r>
              <a:rPr sz="3200" spc="-25" dirty="0">
                <a:latin typeface="Garamond"/>
                <a:cs typeface="Garamond"/>
              </a:rPr>
              <a:t>word </a:t>
            </a:r>
            <a:r>
              <a:rPr sz="3200" spc="-10" dirty="0">
                <a:latin typeface="Garamond"/>
                <a:cs typeface="Garamond"/>
              </a:rPr>
              <a:t>Aqua</a:t>
            </a:r>
            <a:r>
              <a:rPr sz="3200" spc="15" dirty="0">
                <a:latin typeface="Garamond"/>
                <a:cs typeface="Garamond"/>
              </a:rPr>
              <a:t> </a:t>
            </a:r>
            <a:r>
              <a:rPr sz="3200" spc="-10" dirty="0">
                <a:latin typeface="Garamond"/>
                <a:cs typeface="Garamond"/>
              </a:rPr>
              <a:t>means</a:t>
            </a:r>
            <a:endParaRPr sz="3200">
              <a:latin typeface="Garamond"/>
              <a:cs typeface="Garamond"/>
            </a:endParaRPr>
          </a:p>
          <a:p>
            <a:pPr>
              <a:lnSpc>
                <a:spcPct val="100000"/>
              </a:lnSpc>
              <a:spcBef>
                <a:spcPts val="20"/>
              </a:spcBef>
            </a:pPr>
            <a:endParaRPr sz="3400">
              <a:latin typeface="Garamond"/>
              <a:cs typeface="Garamond"/>
            </a:endParaRPr>
          </a:p>
          <a:p>
            <a:pPr marL="12700" marR="3098800">
              <a:lnSpc>
                <a:spcPct val="100000"/>
              </a:lnSpc>
            </a:pPr>
            <a:r>
              <a:rPr sz="3200" spc="-5" dirty="0">
                <a:latin typeface="Garamond"/>
                <a:cs typeface="Garamond"/>
              </a:rPr>
              <a:t>a) Land </a:t>
            </a:r>
            <a:r>
              <a:rPr sz="3200" spc="-5" dirty="0">
                <a:solidFill>
                  <a:srgbClr val="FF0000"/>
                </a:solidFill>
                <a:latin typeface="Garamond"/>
                <a:cs typeface="Garamond"/>
              </a:rPr>
              <a:t> b</a:t>
            </a:r>
            <a:r>
              <a:rPr sz="3200" spc="140" dirty="0">
                <a:solidFill>
                  <a:srgbClr val="FF0000"/>
                </a:solidFill>
                <a:latin typeface="Garamond"/>
                <a:cs typeface="Garamond"/>
              </a:rPr>
              <a:t>)</a:t>
            </a:r>
            <a:r>
              <a:rPr sz="3200" spc="-240" dirty="0">
                <a:solidFill>
                  <a:srgbClr val="FF0000"/>
                </a:solidFill>
                <a:latin typeface="Garamond"/>
                <a:cs typeface="Garamond"/>
              </a:rPr>
              <a:t>W</a:t>
            </a:r>
            <a:r>
              <a:rPr sz="3200" spc="-10" dirty="0">
                <a:solidFill>
                  <a:srgbClr val="FF0000"/>
                </a:solidFill>
                <a:latin typeface="Garamond"/>
                <a:cs typeface="Garamond"/>
              </a:rPr>
              <a:t>at</a:t>
            </a:r>
            <a:r>
              <a:rPr sz="3200" spc="-20" dirty="0">
                <a:solidFill>
                  <a:srgbClr val="FF0000"/>
                </a:solidFill>
                <a:latin typeface="Garamond"/>
                <a:cs typeface="Garamond"/>
              </a:rPr>
              <a:t>e</a:t>
            </a:r>
            <a:r>
              <a:rPr sz="3200" spc="-5" dirty="0">
                <a:solidFill>
                  <a:srgbClr val="FF0000"/>
                </a:solidFill>
                <a:latin typeface="Garamond"/>
                <a:cs typeface="Garamond"/>
              </a:rPr>
              <a:t>r</a:t>
            </a:r>
            <a:endParaRPr sz="3200">
              <a:latin typeface="Garamond"/>
              <a:cs typeface="Garamond"/>
            </a:endParaRPr>
          </a:p>
          <a:p>
            <a:pPr marL="12700">
              <a:lnSpc>
                <a:spcPct val="100000"/>
              </a:lnSpc>
              <a:spcBef>
                <a:spcPts val="5"/>
              </a:spcBef>
            </a:pPr>
            <a:r>
              <a:rPr sz="3200" spc="-10" dirty="0">
                <a:latin typeface="Garamond"/>
                <a:cs typeface="Garamond"/>
              </a:rPr>
              <a:t>c)</a:t>
            </a:r>
            <a:r>
              <a:rPr sz="3200" spc="-345" dirty="0">
                <a:latin typeface="Garamond"/>
                <a:cs typeface="Garamond"/>
              </a:rPr>
              <a:t> </a:t>
            </a:r>
            <a:r>
              <a:rPr sz="3200" spc="-10" dirty="0">
                <a:latin typeface="Garamond"/>
                <a:cs typeface="Garamond"/>
              </a:rPr>
              <a:t>Air</a:t>
            </a:r>
            <a:endParaRPr sz="3200">
              <a:latin typeface="Garamond"/>
              <a:cs typeface="Garamond"/>
            </a:endParaRPr>
          </a:p>
        </p:txBody>
      </p:sp>
      <p:sp>
        <p:nvSpPr>
          <p:cNvPr id="3" name="object 3"/>
          <p:cNvSpPr/>
          <p:nvPr/>
        </p:nvSpPr>
        <p:spPr>
          <a:xfrm>
            <a:off x="3855720" y="789431"/>
            <a:ext cx="3692398" cy="150088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279519" y="950798"/>
            <a:ext cx="2831465" cy="848994"/>
          </a:xfrm>
          <a:prstGeom prst="rect">
            <a:avLst/>
          </a:prstGeom>
        </p:spPr>
        <p:txBody>
          <a:bodyPr vert="horz" wrap="square" lIns="0" tIns="12700" rIns="0" bIns="0" rtlCol="0">
            <a:spAutoFit/>
          </a:bodyPr>
          <a:lstStyle/>
          <a:p>
            <a:pPr marL="12700">
              <a:lnSpc>
                <a:spcPct val="100000"/>
              </a:lnSpc>
              <a:spcBef>
                <a:spcPts val="100"/>
              </a:spcBef>
            </a:pPr>
            <a:r>
              <a:rPr spc="-5" dirty="0"/>
              <a:t>A</a:t>
            </a:r>
            <a:r>
              <a:rPr spc="-25" dirty="0"/>
              <a:t>N</a:t>
            </a:r>
            <a:r>
              <a:rPr dirty="0"/>
              <a:t>SWER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13204" y="3710940"/>
            <a:ext cx="8163559" cy="0"/>
          </a:xfrm>
          <a:custGeom>
            <a:avLst/>
            <a:gdLst/>
            <a:ahLst/>
            <a:cxnLst/>
            <a:rect l="l" t="t" r="r" b="b"/>
            <a:pathLst>
              <a:path w="8163559">
                <a:moveTo>
                  <a:pt x="0" y="0"/>
                </a:moveTo>
                <a:lnTo>
                  <a:pt x="8163433" y="0"/>
                </a:lnTo>
              </a:path>
            </a:pathLst>
          </a:custGeom>
          <a:ln w="15240">
            <a:solidFill>
              <a:srgbClr val="83992A"/>
            </a:solidFill>
          </a:ln>
        </p:spPr>
        <p:txBody>
          <a:bodyPr wrap="square" lIns="0" tIns="0" rIns="0" bIns="0" rtlCol="0"/>
          <a:lstStyle/>
          <a:p>
            <a:endParaRPr/>
          </a:p>
        </p:txBody>
      </p:sp>
      <p:sp>
        <p:nvSpPr>
          <p:cNvPr id="3" name="object 3"/>
          <p:cNvSpPr txBox="1"/>
          <p:nvPr/>
        </p:nvSpPr>
        <p:spPr>
          <a:xfrm>
            <a:off x="2246502" y="1782521"/>
            <a:ext cx="5500370" cy="695325"/>
          </a:xfrm>
          <a:prstGeom prst="rect">
            <a:avLst/>
          </a:prstGeom>
        </p:spPr>
        <p:txBody>
          <a:bodyPr vert="horz" wrap="square" lIns="0" tIns="12065" rIns="0" bIns="0" rtlCol="0">
            <a:spAutoFit/>
          </a:bodyPr>
          <a:lstStyle/>
          <a:p>
            <a:pPr marL="12700">
              <a:lnSpc>
                <a:spcPct val="100000"/>
              </a:lnSpc>
              <a:spcBef>
                <a:spcPts val="95"/>
              </a:spcBef>
            </a:pPr>
            <a:r>
              <a:rPr sz="4400" spc="5" dirty="0">
                <a:solidFill>
                  <a:srgbClr val="252525"/>
                </a:solidFill>
                <a:latin typeface="Garamond"/>
                <a:cs typeface="Garamond"/>
              </a:rPr>
              <a:t>“egotist” </a:t>
            </a:r>
            <a:r>
              <a:rPr sz="4400" spc="-15" dirty="0">
                <a:solidFill>
                  <a:srgbClr val="252525"/>
                </a:solidFill>
                <a:latin typeface="Garamond"/>
                <a:cs typeface="Garamond"/>
              </a:rPr>
              <a:t>has </a:t>
            </a:r>
            <a:r>
              <a:rPr sz="4400" spc="-5" dirty="0">
                <a:solidFill>
                  <a:srgbClr val="252525"/>
                </a:solidFill>
                <a:latin typeface="Garamond"/>
                <a:cs typeface="Garamond"/>
              </a:rPr>
              <a:t>a </a:t>
            </a:r>
            <a:r>
              <a:rPr sz="4400" spc="-10" dirty="0">
                <a:solidFill>
                  <a:srgbClr val="252525"/>
                </a:solidFill>
                <a:latin typeface="Garamond"/>
                <a:cs typeface="Garamond"/>
              </a:rPr>
              <a:t>root</a:t>
            </a:r>
            <a:r>
              <a:rPr sz="4400" spc="105" dirty="0">
                <a:solidFill>
                  <a:srgbClr val="252525"/>
                </a:solidFill>
                <a:latin typeface="Garamond"/>
                <a:cs typeface="Garamond"/>
              </a:rPr>
              <a:t> </a:t>
            </a:r>
            <a:r>
              <a:rPr sz="4400" spc="-40" dirty="0">
                <a:solidFill>
                  <a:srgbClr val="252525"/>
                </a:solidFill>
                <a:latin typeface="Garamond"/>
                <a:cs typeface="Garamond"/>
              </a:rPr>
              <a:t>word</a:t>
            </a:r>
            <a:endParaRPr sz="4400">
              <a:latin typeface="Garamond"/>
              <a:cs typeface="Garamond"/>
            </a:endParaRPr>
          </a:p>
        </p:txBody>
      </p:sp>
      <p:sp>
        <p:nvSpPr>
          <p:cNvPr id="4" name="object 4"/>
          <p:cNvSpPr/>
          <p:nvPr/>
        </p:nvSpPr>
        <p:spPr>
          <a:xfrm>
            <a:off x="7876701" y="2409118"/>
            <a:ext cx="1678939" cy="0"/>
          </a:xfrm>
          <a:custGeom>
            <a:avLst/>
            <a:gdLst/>
            <a:ahLst/>
            <a:cxnLst/>
            <a:rect l="l" t="t" r="r" b="b"/>
            <a:pathLst>
              <a:path w="1678940">
                <a:moveTo>
                  <a:pt x="0" y="0"/>
                </a:moveTo>
                <a:lnTo>
                  <a:pt x="558088" y="0"/>
                </a:lnTo>
              </a:path>
              <a:path w="1678940">
                <a:moveTo>
                  <a:pt x="560321" y="0"/>
                </a:moveTo>
                <a:lnTo>
                  <a:pt x="1118410" y="0"/>
                </a:lnTo>
              </a:path>
              <a:path w="1678940">
                <a:moveTo>
                  <a:pt x="1120642" y="0"/>
                </a:moveTo>
                <a:lnTo>
                  <a:pt x="1678731" y="0"/>
                </a:lnTo>
              </a:path>
            </a:pathLst>
          </a:custGeom>
          <a:ln w="27904">
            <a:solidFill>
              <a:srgbClr val="242424"/>
            </a:solidFill>
          </a:ln>
        </p:spPr>
        <p:txBody>
          <a:bodyPr wrap="square" lIns="0" tIns="0" rIns="0" bIns="0" rtlCol="0"/>
          <a:lstStyle/>
          <a:p>
            <a:endParaRPr/>
          </a:p>
        </p:txBody>
      </p:sp>
      <p:sp>
        <p:nvSpPr>
          <p:cNvPr id="5" name="object 5"/>
          <p:cNvSpPr txBox="1"/>
          <p:nvPr/>
        </p:nvSpPr>
        <p:spPr>
          <a:xfrm>
            <a:off x="9544964" y="1782521"/>
            <a:ext cx="304800" cy="695325"/>
          </a:xfrm>
          <a:prstGeom prst="rect">
            <a:avLst/>
          </a:prstGeom>
        </p:spPr>
        <p:txBody>
          <a:bodyPr vert="horz" wrap="square" lIns="0" tIns="12065" rIns="0" bIns="0" rtlCol="0">
            <a:spAutoFit/>
          </a:bodyPr>
          <a:lstStyle/>
          <a:p>
            <a:pPr marL="12700">
              <a:lnSpc>
                <a:spcPct val="100000"/>
              </a:lnSpc>
              <a:spcBef>
                <a:spcPts val="95"/>
              </a:spcBef>
            </a:pPr>
            <a:r>
              <a:rPr sz="4400" spc="-5" dirty="0">
                <a:solidFill>
                  <a:srgbClr val="252525"/>
                </a:solidFill>
                <a:latin typeface="Garamond"/>
                <a:cs typeface="Garamond"/>
              </a:rPr>
              <a:t>_</a:t>
            </a:r>
            <a:endParaRPr sz="4400">
              <a:latin typeface="Garamond"/>
              <a:cs typeface="Garamond"/>
            </a:endParaRPr>
          </a:p>
        </p:txBody>
      </p:sp>
      <p:sp>
        <p:nvSpPr>
          <p:cNvPr id="6" name="object 6"/>
          <p:cNvSpPr txBox="1"/>
          <p:nvPr/>
        </p:nvSpPr>
        <p:spPr>
          <a:xfrm>
            <a:off x="2198877" y="3101162"/>
            <a:ext cx="1477010" cy="1123315"/>
          </a:xfrm>
          <a:prstGeom prst="rect">
            <a:avLst/>
          </a:prstGeom>
        </p:spPr>
        <p:txBody>
          <a:bodyPr vert="horz" wrap="square" lIns="0" tIns="12700" rIns="0" bIns="0" rtlCol="0">
            <a:spAutoFit/>
          </a:bodyPr>
          <a:lstStyle/>
          <a:p>
            <a:pPr marL="12700" marR="5080">
              <a:lnSpc>
                <a:spcPct val="100000"/>
              </a:lnSpc>
              <a:spcBef>
                <a:spcPts val="100"/>
              </a:spcBef>
            </a:pPr>
            <a:r>
              <a:rPr sz="3600" spc="10" dirty="0">
                <a:latin typeface="Garamond"/>
                <a:cs typeface="Garamond"/>
              </a:rPr>
              <a:t>A</a:t>
            </a:r>
            <a:r>
              <a:rPr sz="3600" spc="-20" dirty="0">
                <a:latin typeface="Garamond"/>
                <a:cs typeface="Garamond"/>
              </a:rPr>
              <a:t>)</a:t>
            </a:r>
            <a:r>
              <a:rPr sz="3600" spc="-15" dirty="0">
                <a:latin typeface="Garamond"/>
                <a:cs typeface="Garamond"/>
              </a:rPr>
              <a:t>E</a:t>
            </a:r>
            <a:r>
              <a:rPr sz="3600" dirty="0">
                <a:latin typeface="Garamond"/>
                <a:cs typeface="Garamond"/>
              </a:rPr>
              <a:t>GO  B)IST</a:t>
            </a:r>
            <a:endParaRPr sz="3600">
              <a:latin typeface="Garamond"/>
              <a:cs typeface="Garamond"/>
            </a:endParaRPr>
          </a:p>
        </p:txBody>
      </p:sp>
      <p:sp>
        <p:nvSpPr>
          <p:cNvPr id="7" name="object 7"/>
          <p:cNvSpPr/>
          <p:nvPr/>
        </p:nvSpPr>
        <p:spPr>
          <a:xfrm>
            <a:off x="3179064" y="762050"/>
            <a:ext cx="5112766" cy="1229690"/>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3524503" y="894410"/>
            <a:ext cx="4411345" cy="695325"/>
          </a:xfrm>
          <a:prstGeom prst="rect">
            <a:avLst/>
          </a:prstGeom>
        </p:spPr>
        <p:txBody>
          <a:bodyPr vert="horz" wrap="square" lIns="0" tIns="12065" rIns="0" bIns="0" rtlCol="0">
            <a:spAutoFit/>
          </a:bodyPr>
          <a:lstStyle/>
          <a:p>
            <a:pPr marL="12700">
              <a:lnSpc>
                <a:spcPct val="100000"/>
              </a:lnSpc>
              <a:spcBef>
                <a:spcPts val="95"/>
              </a:spcBef>
            </a:pPr>
            <a:r>
              <a:rPr sz="4400" spc="-5" dirty="0"/>
              <a:t>POLL</a:t>
            </a:r>
            <a:r>
              <a:rPr sz="4400" spc="-35" dirty="0"/>
              <a:t> </a:t>
            </a:r>
            <a:r>
              <a:rPr sz="4400" spc="-25" dirty="0"/>
              <a:t>QUESTION</a:t>
            </a:r>
            <a:endParaRPr sz="4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13204" y="3710940"/>
            <a:ext cx="8163559" cy="0"/>
          </a:xfrm>
          <a:custGeom>
            <a:avLst/>
            <a:gdLst/>
            <a:ahLst/>
            <a:cxnLst/>
            <a:rect l="l" t="t" r="r" b="b"/>
            <a:pathLst>
              <a:path w="8163559">
                <a:moveTo>
                  <a:pt x="0" y="0"/>
                </a:moveTo>
                <a:lnTo>
                  <a:pt x="8163433" y="0"/>
                </a:lnTo>
              </a:path>
            </a:pathLst>
          </a:custGeom>
          <a:ln w="15240">
            <a:solidFill>
              <a:srgbClr val="83992A"/>
            </a:solidFill>
          </a:ln>
        </p:spPr>
        <p:txBody>
          <a:bodyPr wrap="square" lIns="0" tIns="0" rIns="0" bIns="0" rtlCol="0"/>
          <a:lstStyle/>
          <a:p>
            <a:endParaRPr/>
          </a:p>
        </p:txBody>
      </p:sp>
      <p:sp>
        <p:nvSpPr>
          <p:cNvPr id="3" name="object 3"/>
          <p:cNvSpPr txBox="1"/>
          <p:nvPr/>
        </p:nvSpPr>
        <p:spPr>
          <a:xfrm>
            <a:off x="2191004" y="1796618"/>
            <a:ext cx="5500370" cy="695325"/>
          </a:xfrm>
          <a:prstGeom prst="rect">
            <a:avLst/>
          </a:prstGeom>
        </p:spPr>
        <p:txBody>
          <a:bodyPr vert="horz" wrap="square" lIns="0" tIns="12065" rIns="0" bIns="0" rtlCol="0">
            <a:spAutoFit/>
          </a:bodyPr>
          <a:lstStyle/>
          <a:p>
            <a:pPr marL="12700">
              <a:lnSpc>
                <a:spcPct val="100000"/>
              </a:lnSpc>
              <a:spcBef>
                <a:spcPts val="95"/>
              </a:spcBef>
            </a:pPr>
            <a:r>
              <a:rPr sz="4400" spc="5" dirty="0">
                <a:solidFill>
                  <a:srgbClr val="252525"/>
                </a:solidFill>
                <a:latin typeface="Garamond"/>
                <a:cs typeface="Garamond"/>
              </a:rPr>
              <a:t>“egotist” </a:t>
            </a:r>
            <a:r>
              <a:rPr sz="4400" spc="-10" dirty="0">
                <a:solidFill>
                  <a:srgbClr val="252525"/>
                </a:solidFill>
                <a:latin typeface="Garamond"/>
                <a:cs typeface="Garamond"/>
              </a:rPr>
              <a:t>has </a:t>
            </a:r>
            <a:r>
              <a:rPr sz="4400" spc="-5" dirty="0">
                <a:solidFill>
                  <a:srgbClr val="252525"/>
                </a:solidFill>
                <a:latin typeface="Garamond"/>
                <a:cs typeface="Garamond"/>
              </a:rPr>
              <a:t>a </a:t>
            </a:r>
            <a:r>
              <a:rPr sz="4400" spc="-10" dirty="0">
                <a:solidFill>
                  <a:srgbClr val="252525"/>
                </a:solidFill>
                <a:latin typeface="Garamond"/>
                <a:cs typeface="Garamond"/>
              </a:rPr>
              <a:t>root</a:t>
            </a:r>
            <a:r>
              <a:rPr sz="4400" spc="85" dirty="0">
                <a:solidFill>
                  <a:srgbClr val="252525"/>
                </a:solidFill>
                <a:latin typeface="Garamond"/>
                <a:cs typeface="Garamond"/>
              </a:rPr>
              <a:t> </a:t>
            </a:r>
            <a:r>
              <a:rPr sz="4400" spc="-40" dirty="0">
                <a:solidFill>
                  <a:srgbClr val="252525"/>
                </a:solidFill>
                <a:latin typeface="Garamond"/>
                <a:cs typeface="Garamond"/>
              </a:rPr>
              <a:t>word</a:t>
            </a:r>
            <a:endParaRPr sz="4400">
              <a:latin typeface="Garamond"/>
              <a:cs typeface="Garamond"/>
            </a:endParaRPr>
          </a:p>
        </p:txBody>
      </p:sp>
      <p:sp>
        <p:nvSpPr>
          <p:cNvPr id="4" name="object 4"/>
          <p:cNvSpPr/>
          <p:nvPr/>
        </p:nvSpPr>
        <p:spPr>
          <a:xfrm>
            <a:off x="7821328" y="2423215"/>
            <a:ext cx="1678939" cy="0"/>
          </a:xfrm>
          <a:custGeom>
            <a:avLst/>
            <a:gdLst/>
            <a:ahLst/>
            <a:cxnLst/>
            <a:rect l="l" t="t" r="r" b="b"/>
            <a:pathLst>
              <a:path w="1678940">
                <a:moveTo>
                  <a:pt x="0" y="0"/>
                </a:moveTo>
                <a:lnTo>
                  <a:pt x="558088" y="0"/>
                </a:lnTo>
              </a:path>
              <a:path w="1678940">
                <a:moveTo>
                  <a:pt x="560321" y="0"/>
                </a:moveTo>
                <a:lnTo>
                  <a:pt x="1118410" y="0"/>
                </a:lnTo>
              </a:path>
              <a:path w="1678940">
                <a:moveTo>
                  <a:pt x="1120642" y="0"/>
                </a:moveTo>
                <a:lnTo>
                  <a:pt x="1678731" y="0"/>
                </a:lnTo>
              </a:path>
            </a:pathLst>
          </a:custGeom>
          <a:ln w="27904">
            <a:solidFill>
              <a:srgbClr val="242424"/>
            </a:solidFill>
          </a:ln>
        </p:spPr>
        <p:txBody>
          <a:bodyPr wrap="square" lIns="0" tIns="0" rIns="0" bIns="0" rtlCol="0"/>
          <a:lstStyle/>
          <a:p>
            <a:endParaRPr/>
          </a:p>
        </p:txBody>
      </p:sp>
      <p:sp>
        <p:nvSpPr>
          <p:cNvPr id="5" name="object 5"/>
          <p:cNvSpPr txBox="1"/>
          <p:nvPr/>
        </p:nvSpPr>
        <p:spPr>
          <a:xfrm>
            <a:off x="9489592" y="1796618"/>
            <a:ext cx="304800" cy="695325"/>
          </a:xfrm>
          <a:prstGeom prst="rect">
            <a:avLst/>
          </a:prstGeom>
        </p:spPr>
        <p:txBody>
          <a:bodyPr vert="horz" wrap="square" lIns="0" tIns="12065" rIns="0" bIns="0" rtlCol="0">
            <a:spAutoFit/>
          </a:bodyPr>
          <a:lstStyle/>
          <a:p>
            <a:pPr marL="12700">
              <a:lnSpc>
                <a:spcPct val="100000"/>
              </a:lnSpc>
              <a:spcBef>
                <a:spcPts val="95"/>
              </a:spcBef>
            </a:pPr>
            <a:r>
              <a:rPr sz="4400" spc="-5" dirty="0">
                <a:solidFill>
                  <a:srgbClr val="252525"/>
                </a:solidFill>
                <a:latin typeface="Garamond"/>
                <a:cs typeface="Garamond"/>
              </a:rPr>
              <a:t>_</a:t>
            </a:r>
            <a:endParaRPr sz="4400">
              <a:latin typeface="Garamond"/>
              <a:cs typeface="Garamond"/>
            </a:endParaRPr>
          </a:p>
        </p:txBody>
      </p:sp>
      <p:sp>
        <p:nvSpPr>
          <p:cNvPr id="6" name="object 6"/>
          <p:cNvSpPr txBox="1"/>
          <p:nvPr/>
        </p:nvSpPr>
        <p:spPr>
          <a:xfrm>
            <a:off x="2198877" y="3101162"/>
            <a:ext cx="1477010" cy="1123315"/>
          </a:xfrm>
          <a:prstGeom prst="rect">
            <a:avLst/>
          </a:prstGeom>
        </p:spPr>
        <p:txBody>
          <a:bodyPr vert="horz" wrap="square" lIns="0" tIns="12700" rIns="0" bIns="0" rtlCol="0">
            <a:spAutoFit/>
          </a:bodyPr>
          <a:lstStyle/>
          <a:p>
            <a:pPr marL="12700" marR="5080">
              <a:lnSpc>
                <a:spcPct val="100000"/>
              </a:lnSpc>
              <a:spcBef>
                <a:spcPts val="100"/>
              </a:spcBef>
            </a:pPr>
            <a:r>
              <a:rPr sz="3600" spc="10" dirty="0">
                <a:solidFill>
                  <a:srgbClr val="FF0000"/>
                </a:solidFill>
                <a:latin typeface="Garamond"/>
                <a:cs typeface="Garamond"/>
              </a:rPr>
              <a:t>A</a:t>
            </a:r>
            <a:r>
              <a:rPr sz="3600" spc="-20" dirty="0">
                <a:solidFill>
                  <a:srgbClr val="FF0000"/>
                </a:solidFill>
                <a:latin typeface="Garamond"/>
                <a:cs typeface="Garamond"/>
              </a:rPr>
              <a:t>)</a:t>
            </a:r>
            <a:r>
              <a:rPr sz="3600" spc="-15" dirty="0">
                <a:solidFill>
                  <a:srgbClr val="FF0000"/>
                </a:solidFill>
                <a:latin typeface="Garamond"/>
                <a:cs typeface="Garamond"/>
              </a:rPr>
              <a:t>E</a:t>
            </a:r>
            <a:r>
              <a:rPr sz="3600" dirty="0">
                <a:solidFill>
                  <a:srgbClr val="FF0000"/>
                </a:solidFill>
                <a:latin typeface="Garamond"/>
                <a:cs typeface="Garamond"/>
              </a:rPr>
              <a:t>GO  </a:t>
            </a:r>
            <a:r>
              <a:rPr sz="3600" dirty="0">
                <a:latin typeface="Garamond"/>
                <a:cs typeface="Garamond"/>
              </a:rPr>
              <a:t>B)IST</a:t>
            </a:r>
            <a:endParaRPr sz="3600">
              <a:latin typeface="Garamond"/>
              <a:cs typeface="Garamond"/>
            </a:endParaRPr>
          </a:p>
        </p:txBody>
      </p:sp>
      <p:sp>
        <p:nvSpPr>
          <p:cNvPr id="7" name="object 7"/>
          <p:cNvSpPr/>
          <p:nvPr/>
        </p:nvSpPr>
        <p:spPr>
          <a:xfrm>
            <a:off x="4008120" y="588263"/>
            <a:ext cx="3692398" cy="1503934"/>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4431919" y="749884"/>
            <a:ext cx="2831465" cy="848994"/>
          </a:xfrm>
          <a:prstGeom prst="rect">
            <a:avLst/>
          </a:prstGeom>
        </p:spPr>
        <p:txBody>
          <a:bodyPr vert="horz" wrap="square" lIns="0" tIns="12700" rIns="0" bIns="0" rtlCol="0">
            <a:spAutoFit/>
          </a:bodyPr>
          <a:lstStyle/>
          <a:p>
            <a:pPr marL="12700">
              <a:lnSpc>
                <a:spcPct val="100000"/>
              </a:lnSpc>
              <a:spcBef>
                <a:spcPts val="100"/>
              </a:spcBef>
            </a:pPr>
            <a:r>
              <a:rPr spc="-5" dirty="0"/>
              <a:t>A</a:t>
            </a:r>
            <a:r>
              <a:rPr spc="-25" dirty="0"/>
              <a:t>N</a:t>
            </a:r>
            <a:r>
              <a:rPr dirty="0"/>
              <a:t>SWER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13204" y="3710940"/>
            <a:ext cx="8163559" cy="0"/>
          </a:xfrm>
          <a:custGeom>
            <a:avLst/>
            <a:gdLst/>
            <a:ahLst/>
            <a:cxnLst/>
            <a:rect l="l" t="t" r="r" b="b"/>
            <a:pathLst>
              <a:path w="8163559">
                <a:moveTo>
                  <a:pt x="0" y="0"/>
                </a:moveTo>
                <a:lnTo>
                  <a:pt x="8163433" y="0"/>
                </a:lnTo>
              </a:path>
            </a:pathLst>
          </a:custGeom>
          <a:ln w="15240">
            <a:solidFill>
              <a:srgbClr val="83992A"/>
            </a:solidFill>
          </a:ln>
        </p:spPr>
        <p:txBody>
          <a:bodyPr wrap="square" lIns="0" tIns="0" rIns="0" bIns="0" rtlCol="0"/>
          <a:lstStyle/>
          <a:p>
            <a:endParaRPr/>
          </a:p>
        </p:txBody>
      </p:sp>
      <p:sp>
        <p:nvSpPr>
          <p:cNvPr id="3" name="object 3"/>
          <p:cNvSpPr txBox="1">
            <a:spLocks noGrp="1"/>
          </p:cNvSpPr>
          <p:nvPr>
            <p:ph type="title"/>
          </p:nvPr>
        </p:nvSpPr>
        <p:spPr>
          <a:xfrm>
            <a:off x="3511422" y="1593291"/>
            <a:ext cx="4531995" cy="695325"/>
          </a:xfrm>
          <a:prstGeom prst="rect">
            <a:avLst/>
          </a:prstGeom>
        </p:spPr>
        <p:txBody>
          <a:bodyPr vert="horz" wrap="square" lIns="0" tIns="12065" rIns="0" bIns="0" rtlCol="0">
            <a:spAutoFit/>
          </a:bodyPr>
          <a:lstStyle/>
          <a:p>
            <a:pPr marL="12700">
              <a:lnSpc>
                <a:spcPct val="100000"/>
              </a:lnSpc>
              <a:spcBef>
                <a:spcPts val="95"/>
              </a:spcBef>
            </a:pPr>
            <a:r>
              <a:rPr sz="4400" spc="-20" dirty="0">
                <a:solidFill>
                  <a:srgbClr val="252525"/>
                </a:solidFill>
              </a:rPr>
              <a:t>Prefixes </a:t>
            </a:r>
            <a:r>
              <a:rPr sz="4400" spc="-15" dirty="0">
                <a:solidFill>
                  <a:srgbClr val="252525"/>
                </a:solidFill>
              </a:rPr>
              <a:t>and</a:t>
            </a:r>
            <a:r>
              <a:rPr sz="4400" spc="25" dirty="0">
                <a:solidFill>
                  <a:srgbClr val="252525"/>
                </a:solidFill>
              </a:rPr>
              <a:t> </a:t>
            </a:r>
            <a:r>
              <a:rPr sz="4400" spc="-15" dirty="0">
                <a:solidFill>
                  <a:srgbClr val="252525"/>
                </a:solidFill>
              </a:rPr>
              <a:t>Suffixes</a:t>
            </a:r>
            <a:endParaRPr sz="4400"/>
          </a:p>
        </p:txBody>
      </p:sp>
      <p:sp>
        <p:nvSpPr>
          <p:cNvPr id="4" name="object 4"/>
          <p:cNvSpPr txBox="1"/>
          <p:nvPr/>
        </p:nvSpPr>
        <p:spPr>
          <a:xfrm>
            <a:off x="2119629" y="2802712"/>
            <a:ext cx="7507605" cy="2005330"/>
          </a:xfrm>
          <a:prstGeom prst="rect">
            <a:avLst/>
          </a:prstGeom>
        </p:spPr>
        <p:txBody>
          <a:bodyPr vert="horz" wrap="square" lIns="0" tIns="12700" rIns="0" bIns="0" rtlCol="0">
            <a:spAutoFit/>
          </a:bodyPr>
          <a:lstStyle/>
          <a:p>
            <a:pPr marL="3175" algn="ctr">
              <a:lnSpc>
                <a:spcPts val="2830"/>
              </a:lnSpc>
              <a:spcBef>
                <a:spcPts val="100"/>
              </a:spcBef>
            </a:pPr>
            <a:r>
              <a:rPr sz="2400" spc="-10" dirty="0">
                <a:latin typeface="Garamond"/>
                <a:cs typeface="Garamond"/>
              </a:rPr>
              <a:t>Prefixes </a:t>
            </a:r>
            <a:r>
              <a:rPr sz="2400" dirty="0">
                <a:latin typeface="Garamond"/>
                <a:cs typeface="Garamond"/>
              </a:rPr>
              <a:t>and </a:t>
            </a:r>
            <a:r>
              <a:rPr sz="2400" spc="-10" dirty="0">
                <a:latin typeface="Garamond"/>
                <a:cs typeface="Garamond"/>
              </a:rPr>
              <a:t>suffixes </a:t>
            </a:r>
            <a:r>
              <a:rPr sz="2400" spc="-5" dirty="0">
                <a:latin typeface="Garamond"/>
                <a:cs typeface="Garamond"/>
              </a:rPr>
              <a:t>are </a:t>
            </a:r>
            <a:r>
              <a:rPr sz="2400" spc="5" dirty="0">
                <a:latin typeface="Garamond"/>
                <a:cs typeface="Garamond"/>
              </a:rPr>
              <a:t>grammatical </a:t>
            </a:r>
            <a:r>
              <a:rPr sz="2400" spc="-10" dirty="0">
                <a:latin typeface="Garamond"/>
                <a:cs typeface="Garamond"/>
              </a:rPr>
              <a:t>“affixes” (prefixes</a:t>
            </a:r>
            <a:r>
              <a:rPr sz="2400" spc="10" dirty="0">
                <a:latin typeface="Garamond"/>
                <a:cs typeface="Garamond"/>
              </a:rPr>
              <a:t> </a:t>
            </a:r>
            <a:r>
              <a:rPr sz="2400" dirty="0">
                <a:latin typeface="Garamond"/>
                <a:cs typeface="Garamond"/>
              </a:rPr>
              <a:t>come</a:t>
            </a:r>
            <a:endParaRPr sz="2400">
              <a:latin typeface="Garamond"/>
              <a:cs typeface="Garamond"/>
            </a:endParaRPr>
          </a:p>
          <a:p>
            <a:pPr marL="3810" algn="ctr">
              <a:lnSpc>
                <a:spcPts val="2950"/>
              </a:lnSpc>
            </a:pPr>
            <a:r>
              <a:rPr sz="2500" b="1" i="1" spc="-45" dirty="0">
                <a:latin typeface="Garamond"/>
                <a:cs typeface="Garamond"/>
              </a:rPr>
              <a:t>before </a:t>
            </a:r>
            <a:r>
              <a:rPr sz="2400" dirty="0">
                <a:latin typeface="Garamond"/>
                <a:cs typeface="Garamond"/>
              </a:rPr>
              <a:t>the </a:t>
            </a:r>
            <a:r>
              <a:rPr sz="2400" spc="-5" dirty="0">
                <a:latin typeface="Garamond"/>
                <a:cs typeface="Garamond"/>
              </a:rPr>
              <a:t>root </a:t>
            </a:r>
            <a:r>
              <a:rPr sz="2400" spc="-20" dirty="0">
                <a:latin typeface="Garamond"/>
                <a:cs typeface="Garamond"/>
              </a:rPr>
              <a:t>word, </a:t>
            </a:r>
            <a:r>
              <a:rPr sz="2400" dirty="0">
                <a:latin typeface="Garamond"/>
                <a:cs typeface="Garamond"/>
              </a:rPr>
              <a:t>and </a:t>
            </a:r>
            <a:r>
              <a:rPr sz="2400" spc="-10" dirty="0">
                <a:latin typeface="Garamond"/>
                <a:cs typeface="Garamond"/>
              </a:rPr>
              <a:t>suffixes </a:t>
            </a:r>
            <a:r>
              <a:rPr sz="2400" spc="-5" dirty="0">
                <a:latin typeface="Garamond"/>
                <a:cs typeface="Garamond"/>
              </a:rPr>
              <a:t>come</a:t>
            </a:r>
            <a:r>
              <a:rPr sz="2400" spc="80" dirty="0">
                <a:latin typeface="Garamond"/>
                <a:cs typeface="Garamond"/>
              </a:rPr>
              <a:t> </a:t>
            </a:r>
            <a:r>
              <a:rPr sz="2500" b="1" i="1" spc="-35" dirty="0">
                <a:latin typeface="Garamond"/>
                <a:cs typeface="Garamond"/>
              </a:rPr>
              <a:t>after</a:t>
            </a:r>
            <a:r>
              <a:rPr sz="2400" spc="-35" dirty="0">
                <a:latin typeface="Garamond"/>
                <a:cs typeface="Garamond"/>
              </a:rPr>
              <a:t>).</a:t>
            </a:r>
            <a:endParaRPr sz="2400">
              <a:latin typeface="Garamond"/>
              <a:cs typeface="Garamond"/>
            </a:endParaRPr>
          </a:p>
          <a:p>
            <a:pPr marL="12065" marR="5080" algn="ctr">
              <a:lnSpc>
                <a:spcPct val="100000"/>
              </a:lnSpc>
              <a:spcBef>
                <a:spcPts val="1160"/>
              </a:spcBef>
            </a:pPr>
            <a:r>
              <a:rPr sz="2400" spc="-5" dirty="0">
                <a:latin typeface="Garamond"/>
                <a:cs typeface="Garamond"/>
              </a:rPr>
              <a:t>In </a:t>
            </a:r>
            <a:r>
              <a:rPr sz="2400" spc="5" dirty="0">
                <a:latin typeface="Garamond"/>
                <a:cs typeface="Garamond"/>
              </a:rPr>
              <a:t>very </a:t>
            </a:r>
            <a:r>
              <a:rPr sz="2400" spc="-5" dirty="0">
                <a:latin typeface="Garamond"/>
                <a:cs typeface="Garamond"/>
              </a:rPr>
              <a:t>simplistic </a:t>
            </a:r>
            <a:r>
              <a:rPr sz="2400" dirty="0">
                <a:latin typeface="Garamond"/>
                <a:cs typeface="Garamond"/>
              </a:rPr>
              <a:t>terms, </a:t>
            </a:r>
            <a:r>
              <a:rPr sz="2400" spc="-10" dirty="0">
                <a:latin typeface="Garamond"/>
                <a:cs typeface="Garamond"/>
              </a:rPr>
              <a:t>prefixes </a:t>
            </a:r>
            <a:r>
              <a:rPr sz="2400" dirty="0">
                <a:latin typeface="Garamond"/>
                <a:cs typeface="Garamond"/>
              </a:rPr>
              <a:t>change the </a:t>
            </a:r>
            <a:r>
              <a:rPr sz="2400" spc="-5" dirty="0">
                <a:latin typeface="Garamond"/>
                <a:cs typeface="Garamond"/>
              </a:rPr>
              <a:t>meaning of </a:t>
            </a:r>
            <a:r>
              <a:rPr sz="2400" spc="-30" dirty="0">
                <a:latin typeface="Garamond"/>
                <a:cs typeface="Garamond"/>
              </a:rPr>
              <a:t>words,  </a:t>
            </a:r>
            <a:r>
              <a:rPr sz="2400" dirty="0">
                <a:latin typeface="Garamond"/>
                <a:cs typeface="Garamond"/>
              </a:rPr>
              <a:t>and </a:t>
            </a:r>
            <a:r>
              <a:rPr sz="2400" spc="-10" dirty="0">
                <a:latin typeface="Garamond"/>
                <a:cs typeface="Garamond"/>
              </a:rPr>
              <a:t>suffixes </a:t>
            </a:r>
            <a:r>
              <a:rPr sz="2400" dirty="0">
                <a:latin typeface="Garamond"/>
                <a:cs typeface="Garamond"/>
              </a:rPr>
              <a:t>change their </a:t>
            </a:r>
            <a:r>
              <a:rPr sz="2400" spc="15" dirty="0">
                <a:latin typeface="Garamond"/>
                <a:cs typeface="Garamond"/>
              </a:rPr>
              <a:t>form </a:t>
            </a:r>
            <a:r>
              <a:rPr sz="2400" dirty="0">
                <a:latin typeface="Garamond"/>
                <a:cs typeface="Garamond"/>
              </a:rPr>
              <a:t>(including </a:t>
            </a:r>
            <a:r>
              <a:rPr sz="2400" spc="-5" dirty="0">
                <a:latin typeface="Garamond"/>
                <a:cs typeface="Garamond"/>
              </a:rPr>
              <a:t>plural, tense,  </a:t>
            </a:r>
            <a:r>
              <a:rPr sz="2400" spc="-10" dirty="0">
                <a:latin typeface="Garamond"/>
                <a:cs typeface="Garamond"/>
              </a:rPr>
              <a:t>comparative, </a:t>
            </a:r>
            <a:r>
              <a:rPr sz="2400" dirty="0">
                <a:latin typeface="Garamond"/>
                <a:cs typeface="Garamond"/>
              </a:rPr>
              <a:t>and </a:t>
            </a:r>
            <a:r>
              <a:rPr sz="2400" spc="5" dirty="0">
                <a:latin typeface="Garamond"/>
                <a:cs typeface="Garamond"/>
              </a:rPr>
              <a:t>part </a:t>
            </a:r>
            <a:r>
              <a:rPr sz="2400" spc="-5" dirty="0">
                <a:latin typeface="Garamond"/>
                <a:cs typeface="Garamond"/>
              </a:rPr>
              <a:t>of</a:t>
            </a:r>
            <a:r>
              <a:rPr sz="2400" spc="260" dirty="0">
                <a:latin typeface="Garamond"/>
                <a:cs typeface="Garamond"/>
              </a:rPr>
              <a:t> </a:t>
            </a:r>
            <a:r>
              <a:rPr sz="2400" spc="-10" dirty="0">
                <a:latin typeface="Garamond"/>
                <a:cs typeface="Garamond"/>
              </a:rPr>
              <a:t>speech).</a:t>
            </a:r>
            <a:endParaRPr sz="2400">
              <a:latin typeface="Garamond"/>
              <a:cs typeface="Garamon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19200" y="719327"/>
            <a:ext cx="9448800" cy="5181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71192" y="2386406"/>
            <a:ext cx="3560445" cy="2464435"/>
          </a:xfrm>
          <a:prstGeom prst="rect">
            <a:avLst/>
          </a:prstGeom>
        </p:spPr>
        <p:txBody>
          <a:bodyPr vert="horz" wrap="square" lIns="0" tIns="12065" rIns="0" bIns="0" rtlCol="0">
            <a:spAutoFit/>
          </a:bodyPr>
          <a:lstStyle/>
          <a:p>
            <a:pPr marL="12700">
              <a:lnSpc>
                <a:spcPct val="100000"/>
              </a:lnSpc>
              <a:spcBef>
                <a:spcPts val="95"/>
              </a:spcBef>
            </a:pPr>
            <a:r>
              <a:rPr sz="3200" spc="10" dirty="0">
                <a:latin typeface="Garamond"/>
                <a:cs typeface="Garamond"/>
              </a:rPr>
              <a:t>The </a:t>
            </a:r>
            <a:r>
              <a:rPr sz="3200" spc="-10" dirty="0">
                <a:latin typeface="Garamond"/>
                <a:cs typeface="Garamond"/>
              </a:rPr>
              <a:t>prefix </a:t>
            </a:r>
            <a:r>
              <a:rPr sz="3200" spc="-5" dirty="0">
                <a:latin typeface="Garamond"/>
                <a:cs typeface="Garamond"/>
              </a:rPr>
              <a:t>“re”</a:t>
            </a:r>
            <a:r>
              <a:rPr sz="3200" spc="15" dirty="0">
                <a:latin typeface="Garamond"/>
                <a:cs typeface="Garamond"/>
              </a:rPr>
              <a:t> </a:t>
            </a:r>
            <a:r>
              <a:rPr sz="3200" spc="-5" dirty="0">
                <a:latin typeface="Garamond"/>
                <a:cs typeface="Garamond"/>
              </a:rPr>
              <a:t>means</a:t>
            </a:r>
            <a:endParaRPr sz="3200">
              <a:latin typeface="Garamond"/>
              <a:cs typeface="Garamond"/>
            </a:endParaRPr>
          </a:p>
          <a:p>
            <a:pPr>
              <a:lnSpc>
                <a:spcPct val="100000"/>
              </a:lnSpc>
              <a:spcBef>
                <a:spcPts val="15"/>
              </a:spcBef>
            </a:pPr>
            <a:endParaRPr sz="3400">
              <a:latin typeface="Garamond"/>
              <a:cs typeface="Garamond"/>
            </a:endParaRPr>
          </a:p>
          <a:p>
            <a:pPr marL="12700" marR="1677035">
              <a:lnSpc>
                <a:spcPct val="100000"/>
              </a:lnSpc>
              <a:spcBef>
                <a:spcPts val="5"/>
              </a:spcBef>
            </a:pPr>
            <a:r>
              <a:rPr sz="3200" spc="-5" dirty="0">
                <a:latin typeface="Garamond"/>
                <a:cs typeface="Garamond"/>
              </a:rPr>
              <a:t>a) </a:t>
            </a:r>
            <a:r>
              <a:rPr sz="3200" spc="-10" dirty="0">
                <a:latin typeface="Garamond"/>
                <a:cs typeface="Garamond"/>
              </a:rPr>
              <a:t>First</a:t>
            </a:r>
            <a:r>
              <a:rPr sz="3200" spc="-370" dirty="0">
                <a:latin typeface="Garamond"/>
                <a:cs typeface="Garamond"/>
              </a:rPr>
              <a:t> </a:t>
            </a:r>
            <a:r>
              <a:rPr sz="3200" spc="-5" dirty="0">
                <a:latin typeface="Garamond"/>
                <a:cs typeface="Garamond"/>
              </a:rPr>
              <a:t>time  </a:t>
            </a:r>
            <a:r>
              <a:rPr sz="3200" spc="25" dirty="0">
                <a:latin typeface="Garamond"/>
                <a:cs typeface="Garamond"/>
              </a:rPr>
              <a:t>b)Again</a:t>
            </a:r>
            <a:endParaRPr sz="3200">
              <a:latin typeface="Garamond"/>
              <a:cs typeface="Garamond"/>
            </a:endParaRPr>
          </a:p>
          <a:p>
            <a:pPr marL="12700">
              <a:lnSpc>
                <a:spcPct val="100000"/>
              </a:lnSpc>
            </a:pPr>
            <a:r>
              <a:rPr sz="3200" spc="-10" dirty="0">
                <a:latin typeface="Garamond"/>
                <a:cs typeface="Garamond"/>
              </a:rPr>
              <a:t>c) </a:t>
            </a:r>
            <a:r>
              <a:rPr sz="3200" spc="-45" dirty="0">
                <a:latin typeface="Garamond"/>
                <a:cs typeface="Garamond"/>
              </a:rPr>
              <a:t>For </a:t>
            </a:r>
            <a:r>
              <a:rPr sz="3200" spc="-5" dirty="0">
                <a:latin typeface="Garamond"/>
                <a:cs typeface="Garamond"/>
              </a:rPr>
              <a:t>the </a:t>
            </a:r>
            <a:r>
              <a:rPr sz="3200" spc="-10" dirty="0">
                <a:latin typeface="Garamond"/>
                <a:cs typeface="Garamond"/>
              </a:rPr>
              <a:t>third</a:t>
            </a:r>
            <a:r>
              <a:rPr sz="3200" spc="-275" dirty="0">
                <a:latin typeface="Garamond"/>
                <a:cs typeface="Garamond"/>
              </a:rPr>
              <a:t> </a:t>
            </a:r>
            <a:r>
              <a:rPr sz="3200" spc="-5" dirty="0">
                <a:latin typeface="Garamond"/>
                <a:cs typeface="Garamond"/>
              </a:rPr>
              <a:t>time</a:t>
            </a:r>
            <a:endParaRPr sz="3200">
              <a:latin typeface="Garamond"/>
              <a:cs typeface="Garamond"/>
            </a:endParaRPr>
          </a:p>
        </p:txBody>
      </p:sp>
      <p:sp>
        <p:nvSpPr>
          <p:cNvPr id="3" name="object 3"/>
          <p:cNvSpPr/>
          <p:nvPr/>
        </p:nvSpPr>
        <p:spPr>
          <a:xfrm>
            <a:off x="2795016" y="719327"/>
            <a:ext cx="6271133" cy="150393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216655" y="881583"/>
            <a:ext cx="5413375" cy="848994"/>
          </a:xfrm>
          <a:prstGeom prst="rect">
            <a:avLst/>
          </a:prstGeom>
        </p:spPr>
        <p:txBody>
          <a:bodyPr vert="horz" wrap="square" lIns="0" tIns="12700" rIns="0" bIns="0" rtlCol="0">
            <a:spAutoFit/>
          </a:bodyPr>
          <a:lstStyle/>
          <a:p>
            <a:pPr marL="12700">
              <a:lnSpc>
                <a:spcPct val="100000"/>
              </a:lnSpc>
              <a:spcBef>
                <a:spcPts val="100"/>
              </a:spcBef>
            </a:pPr>
            <a:r>
              <a:rPr spc="5" dirty="0"/>
              <a:t>POLL</a:t>
            </a:r>
            <a:r>
              <a:rPr spc="-85" dirty="0"/>
              <a:t> </a:t>
            </a:r>
            <a:r>
              <a:rPr spc="-20" dirty="0"/>
              <a:t>QUESTION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63722" y="1443940"/>
            <a:ext cx="9363710" cy="2585323"/>
          </a:xfrm>
        </p:spPr>
        <p:txBody>
          <a:bodyPr/>
          <a:lstStyle/>
          <a:p>
            <a:r>
              <a:rPr lang="en-US" b="1" dirty="0"/>
              <a:t>Which </a:t>
            </a:r>
            <a:r>
              <a:rPr lang="en-US" b="1" dirty="0" smtClean="0"/>
              <a:t>word </a:t>
            </a:r>
            <a:r>
              <a:rPr lang="en-US" b="1" dirty="0"/>
              <a:t>best describes the picture</a:t>
            </a:r>
            <a:r>
              <a:rPr lang="en-US" b="1" dirty="0" smtClean="0"/>
              <a:t>?</a:t>
            </a:r>
          </a:p>
          <a:p>
            <a:pPr marL="457200" indent="-457200">
              <a:buAutoNum type="alphaUcPeriod"/>
            </a:pPr>
            <a:r>
              <a:rPr lang="en-US" dirty="0"/>
              <a:t>i</a:t>
            </a:r>
            <a:r>
              <a:rPr lang="en-US" dirty="0" smtClean="0"/>
              <a:t>mpetuous</a:t>
            </a:r>
          </a:p>
          <a:p>
            <a:pPr marL="457200" indent="-457200">
              <a:buAutoNum type="alphaUcPeriod"/>
            </a:pPr>
            <a:r>
              <a:rPr lang="en-US" dirty="0"/>
              <a:t>f</a:t>
            </a:r>
            <a:r>
              <a:rPr lang="en-US" dirty="0" smtClean="0"/>
              <a:t>acetious</a:t>
            </a:r>
          </a:p>
          <a:p>
            <a:pPr marL="457200" indent="-457200">
              <a:buAutoNum type="alphaUcPeriod"/>
            </a:pPr>
            <a:r>
              <a:rPr lang="en-US" dirty="0"/>
              <a:t>i</a:t>
            </a:r>
            <a:r>
              <a:rPr lang="en-US" dirty="0" smtClean="0"/>
              <a:t>mperious</a:t>
            </a:r>
          </a:p>
          <a:p>
            <a:pPr marL="457200" indent="-457200">
              <a:buAutoNum type="alphaUcPeriod"/>
            </a:pPr>
            <a:r>
              <a:rPr lang="en-US" dirty="0" smtClean="0"/>
              <a:t>insouciant </a:t>
            </a:r>
          </a:p>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048000"/>
            <a:ext cx="624840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73660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71192" y="2386406"/>
            <a:ext cx="3560445" cy="2464435"/>
          </a:xfrm>
          <a:prstGeom prst="rect">
            <a:avLst/>
          </a:prstGeom>
        </p:spPr>
        <p:txBody>
          <a:bodyPr vert="horz" wrap="square" lIns="0" tIns="12065" rIns="0" bIns="0" rtlCol="0">
            <a:spAutoFit/>
          </a:bodyPr>
          <a:lstStyle/>
          <a:p>
            <a:pPr marL="12700">
              <a:lnSpc>
                <a:spcPct val="100000"/>
              </a:lnSpc>
              <a:spcBef>
                <a:spcPts val="95"/>
              </a:spcBef>
            </a:pPr>
            <a:r>
              <a:rPr sz="3200" spc="10" dirty="0">
                <a:latin typeface="Garamond"/>
                <a:cs typeface="Garamond"/>
              </a:rPr>
              <a:t>The </a:t>
            </a:r>
            <a:r>
              <a:rPr sz="3200" spc="-10" dirty="0">
                <a:latin typeface="Garamond"/>
                <a:cs typeface="Garamond"/>
              </a:rPr>
              <a:t>prefix </a:t>
            </a:r>
            <a:r>
              <a:rPr sz="3200" spc="-5" dirty="0">
                <a:latin typeface="Garamond"/>
                <a:cs typeface="Garamond"/>
              </a:rPr>
              <a:t>“re”</a:t>
            </a:r>
            <a:r>
              <a:rPr sz="3200" spc="15" dirty="0">
                <a:latin typeface="Garamond"/>
                <a:cs typeface="Garamond"/>
              </a:rPr>
              <a:t> </a:t>
            </a:r>
            <a:r>
              <a:rPr sz="3200" spc="-5" dirty="0">
                <a:latin typeface="Garamond"/>
                <a:cs typeface="Garamond"/>
              </a:rPr>
              <a:t>means</a:t>
            </a:r>
            <a:endParaRPr sz="3200">
              <a:latin typeface="Garamond"/>
              <a:cs typeface="Garamond"/>
            </a:endParaRPr>
          </a:p>
          <a:p>
            <a:pPr>
              <a:lnSpc>
                <a:spcPct val="100000"/>
              </a:lnSpc>
              <a:spcBef>
                <a:spcPts val="15"/>
              </a:spcBef>
            </a:pPr>
            <a:endParaRPr sz="3400">
              <a:latin typeface="Garamond"/>
              <a:cs typeface="Garamond"/>
            </a:endParaRPr>
          </a:p>
          <a:p>
            <a:pPr marL="12700" marR="1677035">
              <a:lnSpc>
                <a:spcPct val="100000"/>
              </a:lnSpc>
              <a:spcBef>
                <a:spcPts val="5"/>
              </a:spcBef>
            </a:pPr>
            <a:r>
              <a:rPr sz="3200" spc="-5" dirty="0">
                <a:latin typeface="Garamond"/>
                <a:cs typeface="Garamond"/>
              </a:rPr>
              <a:t>a) </a:t>
            </a:r>
            <a:r>
              <a:rPr sz="3200" spc="-10" dirty="0">
                <a:latin typeface="Garamond"/>
                <a:cs typeface="Garamond"/>
              </a:rPr>
              <a:t>First</a:t>
            </a:r>
            <a:r>
              <a:rPr sz="3200" spc="-370" dirty="0">
                <a:latin typeface="Garamond"/>
                <a:cs typeface="Garamond"/>
              </a:rPr>
              <a:t> </a:t>
            </a:r>
            <a:r>
              <a:rPr sz="3200" spc="-5" dirty="0">
                <a:latin typeface="Garamond"/>
                <a:cs typeface="Garamond"/>
              </a:rPr>
              <a:t>time </a:t>
            </a:r>
            <a:r>
              <a:rPr sz="3200" spc="-5" dirty="0">
                <a:solidFill>
                  <a:srgbClr val="FF0000"/>
                </a:solidFill>
                <a:latin typeface="Garamond"/>
                <a:cs typeface="Garamond"/>
              </a:rPr>
              <a:t> </a:t>
            </a:r>
            <a:r>
              <a:rPr sz="3200" spc="25" dirty="0">
                <a:solidFill>
                  <a:srgbClr val="FF0000"/>
                </a:solidFill>
                <a:latin typeface="Garamond"/>
                <a:cs typeface="Garamond"/>
              </a:rPr>
              <a:t>b)Again</a:t>
            </a:r>
            <a:endParaRPr sz="3200">
              <a:latin typeface="Garamond"/>
              <a:cs typeface="Garamond"/>
            </a:endParaRPr>
          </a:p>
          <a:p>
            <a:pPr marL="12700">
              <a:lnSpc>
                <a:spcPct val="100000"/>
              </a:lnSpc>
            </a:pPr>
            <a:r>
              <a:rPr sz="3200" spc="-10" dirty="0">
                <a:latin typeface="Garamond"/>
                <a:cs typeface="Garamond"/>
              </a:rPr>
              <a:t>c) </a:t>
            </a:r>
            <a:r>
              <a:rPr sz="3200" spc="-45" dirty="0">
                <a:latin typeface="Garamond"/>
                <a:cs typeface="Garamond"/>
              </a:rPr>
              <a:t>For </a:t>
            </a:r>
            <a:r>
              <a:rPr sz="3200" spc="-5" dirty="0">
                <a:latin typeface="Garamond"/>
                <a:cs typeface="Garamond"/>
              </a:rPr>
              <a:t>the </a:t>
            </a:r>
            <a:r>
              <a:rPr sz="3200" spc="-10" dirty="0">
                <a:latin typeface="Garamond"/>
                <a:cs typeface="Garamond"/>
              </a:rPr>
              <a:t>third</a:t>
            </a:r>
            <a:r>
              <a:rPr sz="3200" spc="-275" dirty="0">
                <a:latin typeface="Garamond"/>
                <a:cs typeface="Garamond"/>
              </a:rPr>
              <a:t> </a:t>
            </a:r>
            <a:r>
              <a:rPr sz="3200" spc="-5" dirty="0">
                <a:latin typeface="Garamond"/>
                <a:cs typeface="Garamond"/>
              </a:rPr>
              <a:t>time</a:t>
            </a:r>
            <a:endParaRPr sz="3200">
              <a:latin typeface="Garamond"/>
              <a:cs typeface="Garamond"/>
            </a:endParaRPr>
          </a:p>
        </p:txBody>
      </p:sp>
      <p:sp>
        <p:nvSpPr>
          <p:cNvPr id="3" name="object 3"/>
          <p:cNvSpPr/>
          <p:nvPr/>
        </p:nvSpPr>
        <p:spPr>
          <a:xfrm>
            <a:off x="4084320" y="719327"/>
            <a:ext cx="3692398" cy="150393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508119" y="881583"/>
            <a:ext cx="2831465" cy="848994"/>
          </a:xfrm>
          <a:prstGeom prst="rect">
            <a:avLst/>
          </a:prstGeom>
        </p:spPr>
        <p:txBody>
          <a:bodyPr vert="horz" wrap="square" lIns="0" tIns="12700" rIns="0" bIns="0" rtlCol="0">
            <a:spAutoFit/>
          </a:bodyPr>
          <a:lstStyle/>
          <a:p>
            <a:pPr marL="12700">
              <a:lnSpc>
                <a:spcPct val="100000"/>
              </a:lnSpc>
              <a:spcBef>
                <a:spcPts val="100"/>
              </a:spcBef>
            </a:pPr>
            <a:r>
              <a:rPr spc="-5" dirty="0"/>
              <a:t>A</a:t>
            </a:r>
            <a:r>
              <a:rPr spc="-25" dirty="0"/>
              <a:t>N</a:t>
            </a:r>
            <a:r>
              <a:rPr dirty="0"/>
              <a:t>SWER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71192" y="2386406"/>
            <a:ext cx="5525008" cy="2505173"/>
          </a:xfrm>
          <a:prstGeom prst="rect">
            <a:avLst/>
          </a:prstGeom>
        </p:spPr>
        <p:txBody>
          <a:bodyPr vert="horz" wrap="square" lIns="0" tIns="12065" rIns="0" bIns="0" rtlCol="0">
            <a:spAutoFit/>
          </a:bodyPr>
          <a:lstStyle/>
          <a:p>
            <a:pPr marL="12700">
              <a:lnSpc>
                <a:spcPct val="100000"/>
              </a:lnSpc>
              <a:spcBef>
                <a:spcPts val="95"/>
              </a:spcBef>
            </a:pPr>
            <a:r>
              <a:rPr sz="3200" spc="10" dirty="0">
                <a:latin typeface="Garamond"/>
                <a:cs typeface="Garamond"/>
              </a:rPr>
              <a:t>The </a:t>
            </a:r>
            <a:r>
              <a:rPr sz="3200" spc="-10" dirty="0">
                <a:latin typeface="Garamond"/>
                <a:cs typeface="Garamond"/>
              </a:rPr>
              <a:t>prefix </a:t>
            </a:r>
            <a:r>
              <a:rPr sz="3200" spc="-5" dirty="0" smtClean="0">
                <a:latin typeface="Garamond"/>
                <a:cs typeface="Garamond"/>
              </a:rPr>
              <a:t>“</a:t>
            </a:r>
            <a:r>
              <a:rPr lang="en-IN" sz="3200" spc="-5" dirty="0" smtClean="0">
                <a:latin typeface="Garamond"/>
                <a:cs typeface="Garamond"/>
              </a:rPr>
              <a:t>sub</a:t>
            </a:r>
            <a:r>
              <a:rPr sz="3200" spc="-5" dirty="0" smtClean="0">
                <a:latin typeface="Garamond"/>
                <a:cs typeface="Garamond"/>
              </a:rPr>
              <a:t>”</a:t>
            </a:r>
            <a:r>
              <a:rPr sz="3200" spc="15" dirty="0" smtClean="0">
                <a:latin typeface="Garamond"/>
                <a:cs typeface="Garamond"/>
              </a:rPr>
              <a:t> </a:t>
            </a:r>
            <a:r>
              <a:rPr sz="3200" spc="-5" dirty="0">
                <a:latin typeface="Garamond"/>
                <a:cs typeface="Garamond"/>
              </a:rPr>
              <a:t>means</a:t>
            </a:r>
            <a:endParaRPr sz="3200" dirty="0">
              <a:latin typeface="Garamond"/>
              <a:cs typeface="Garamond"/>
            </a:endParaRPr>
          </a:p>
          <a:p>
            <a:pPr>
              <a:lnSpc>
                <a:spcPct val="100000"/>
              </a:lnSpc>
              <a:spcBef>
                <a:spcPts val="15"/>
              </a:spcBef>
            </a:pPr>
            <a:endParaRPr sz="3400" dirty="0">
              <a:latin typeface="Garamond"/>
              <a:cs typeface="Garamond"/>
            </a:endParaRPr>
          </a:p>
          <a:p>
            <a:pPr marL="12700" marR="1677035">
              <a:lnSpc>
                <a:spcPct val="100000"/>
              </a:lnSpc>
              <a:spcBef>
                <a:spcPts val="5"/>
              </a:spcBef>
            </a:pPr>
            <a:r>
              <a:rPr sz="3200" spc="-5" dirty="0">
                <a:latin typeface="Garamond"/>
                <a:cs typeface="Garamond"/>
              </a:rPr>
              <a:t>a) </a:t>
            </a:r>
            <a:r>
              <a:rPr lang="en-IN" sz="3200" spc="-5" dirty="0" smtClean="0">
                <a:latin typeface="Garamond"/>
                <a:cs typeface="Garamond"/>
              </a:rPr>
              <a:t>Over</a:t>
            </a:r>
            <a:r>
              <a:rPr sz="3200" spc="-5" dirty="0" smtClean="0">
                <a:latin typeface="Garamond"/>
                <a:cs typeface="Garamond"/>
              </a:rPr>
              <a:t> </a:t>
            </a:r>
            <a:endParaRPr lang="en-IN" sz="3200" spc="-5" dirty="0" smtClean="0">
              <a:latin typeface="Garamond"/>
              <a:cs typeface="Garamond"/>
            </a:endParaRPr>
          </a:p>
          <a:p>
            <a:pPr marL="12700" marR="1677035">
              <a:lnSpc>
                <a:spcPct val="100000"/>
              </a:lnSpc>
              <a:spcBef>
                <a:spcPts val="5"/>
              </a:spcBef>
            </a:pPr>
            <a:r>
              <a:rPr sz="3200" spc="25" dirty="0" smtClean="0">
                <a:latin typeface="Garamond"/>
                <a:cs typeface="Garamond"/>
              </a:rPr>
              <a:t>b)</a:t>
            </a:r>
            <a:r>
              <a:rPr lang="en-IN" sz="3200" spc="25" dirty="0" smtClean="0">
                <a:latin typeface="Garamond"/>
                <a:cs typeface="Garamond"/>
              </a:rPr>
              <a:t>Under</a:t>
            </a:r>
            <a:endParaRPr sz="3200" dirty="0">
              <a:latin typeface="Garamond"/>
              <a:cs typeface="Garamond"/>
            </a:endParaRPr>
          </a:p>
          <a:p>
            <a:pPr marL="12700">
              <a:lnSpc>
                <a:spcPct val="100000"/>
              </a:lnSpc>
            </a:pPr>
            <a:r>
              <a:rPr sz="3200" spc="-10" dirty="0">
                <a:latin typeface="Garamond"/>
                <a:cs typeface="Garamond"/>
              </a:rPr>
              <a:t>c) </a:t>
            </a:r>
            <a:r>
              <a:rPr lang="en-IN" sz="3200" spc="-10" dirty="0" smtClean="0">
                <a:latin typeface="Garamond"/>
                <a:cs typeface="Garamond"/>
              </a:rPr>
              <a:t>Above</a:t>
            </a:r>
            <a:endParaRPr sz="3200" dirty="0">
              <a:latin typeface="Garamond"/>
              <a:cs typeface="Garamond"/>
            </a:endParaRPr>
          </a:p>
        </p:txBody>
      </p:sp>
      <p:sp>
        <p:nvSpPr>
          <p:cNvPr id="3" name="object 3"/>
          <p:cNvSpPr/>
          <p:nvPr/>
        </p:nvSpPr>
        <p:spPr>
          <a:xfrm>
            <a:off x="2795016" y="719327"/>
            <a:ext cx="6271133" cy="150393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216655" y="881583"/>
            <a:ext cx="5413375" cy="848994"/>
          </a:xfrm>
          <a:prstGeom prst="rect">
            <a:avLst/>
          </a:prstGeom>
        </p:spPr>
        <p:txBody>
          <a:bodyPr vert="horz" wrap="square" lIns="0" tIns="12700" rIns="0" bIns="0" rtlCol="0">
            <a:spAutoFit/>
          </a:bodyPr>
          <a:lstStyle/>
          <a:p>
            <a:pPr marL="12700">
              <a:lnSpc>
                <a:spcPct val="100000"/>
              </a:lnSpc>
              <a:spcBef>
                <a:spcPts val="100"/>
              </a:spcBef>
            </a:pPr>
            <a:r>
              <a:rPr spc="5" dirty="0"/>
              <a:t>POLL</a:t>
            </a:r>
            <a:r>
              <a:rPr spc="-85" dirty="0"/>
              <a:t> </a:t>
            </a:r>
            <a:r>
              <a:rPr spc="-20" dirty="0"/>
              <a:t>QUESTION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71192" y="2386406"/>
            <a:ext cx="8801608" cy="3490058"/>
          </a:xfrm>
          <a:prstGeom prst="rect">
            <a:avLst/>
          </a:prstGeom>
        </p:spPr>
        <p:txBody>
          <a:bodyPr vert="horz" wrap="square" lIns="0" tIns="12065" rIns="0" bIns="0" rtlCol="0">
            <a:spAutoFit/>
          </a:bodyPr>
          <a:lstStyle/>
          <a:p>
            <a:pPr marL="12700">
              <a:lnSpc>
                <a:spcPct val="100000"/>
              </a:lnSpc>
              <a:spcBef>
                <a:spcPts val="95"/>
              </a:spcBef>
            </a:pPr>
            <a:r>
              <a:rPr lang="en-US" sz="3200" spc="10" dirty="0" smtClean="0">
                <a:latin typeface="Garamond"/>
                <a:cs typeface="Garamond"/>
              </a:rPr>
              <a:t>The </a:t>
            </a:r>
            <a:r>
              <a:rPr lang="en-US" sz="3200" spc="-10" dirty="0" smtClean="0">
                <a:latin typeface="Garamond"/>
                <a:cs typeface="Garamond"/>
              </a:rPr>
              <a:t>prefix </a:t>
            </a:r>
            <a:r>
              <a:rPr lang="en-US" sz="3200" spc="-5" dirty="0" smtClean="0">
                <a:latin typeface="Garamond"/>
                <a:cs typeface="Garamond"/>
              </a:rPr>
              <a:t>“sub”</a:t>
            </a:r>
            <a:r>
              <a:rPr lang="en-US" sz="3200" spc="15" dirty="0" smtClean="0">
                <a:latin typeface="Garamond"/>
                <a:cs typeface="Garamond"/>
              </a:rPr>
              <a:t> </a:t>
            </a:r>
            <a:r>
              <a:rPr lang="en-US" sz="3200" spc="-5" dirty="0" smtClean="0">
                <a:latin typeface="Garamond"/>
                <a:cs typeface="Garamond"/>
              </a:rPr>
              <a:t>means</a:t>
            </a:r>
            <a:endParaRPr lang="en-US" sz="3200" dirty="0" smtClean="0">
              <a:latin typeface="Garamond"/>
              <a:cs typeface="Garamond"/>
            </a:endParaRPr>
          </a:p>
          <a:p>
            <a:pPr>
              <a:lnSpc>
                <a:spcPct val="100000"/>
              </a:lnSpc>
              <a:spcBef>
                <a:spcPts val="15"/>
              </a:spcBef>
            </a:pPr>
            <a:endParaRPr lang="en-US" sz="3400" dirty="0" smtClean="0">
              <a:latin typeface="Garamond"/>
              <a:cs typeface="Garamond"/>
            </a:endParaRPr>
          </a:p>
          <a:p>
            <a:pPr marL="12700" marR="1677035">
              <a:lnSpc>
                <a:spcPct val="100000"/>
              </a:lnSpc>
              <a:spcBef>
                <a:spcPts val="5"/>
              </a:spcBef>
            </a:pPr>
            <a:r>
              <a:rPr lang="en-US" sz="3200" spc="-5" dirty="0" smtClean="0">
                <a:latin typeface="Garamond"/>
                <a:cs typeface="Garamond"/>
              </a:rPr>
              <a:t>a) Over </a:t>
            </a:r>
          </a:p>
          <a:p>
            <a:pPr marL="12700" marR="1677035">
              <a:lnSpc>
                <a:spcPct val="100000"/>
              </a:lnSpc>
              <a:spcBef>
                <a:spcPts val="5"/>
              </a:spcBef>
            </a:pPr>
            <a:r>
              <a:rPr lang="en-US" sz="3200" spc="25" dirty="0" smtClean="0">
                <a:solidFill>
                  <a:srgbClr val="FF0000"/>
                </a:solidFill>
                <a:latin typeface="Garamond"/>
                <a:cs typeface="Garamond"/>
              </a:rPr>
              <a:t>b)Under</a:t>
            </a:r>
            <a:endParaRPr lang="en-US" sz="3200" dirty="0" smtClean="0">
              <a:solidFill>
                <a:srgbClr val="FF0000"/>
              </a:solidFill>
              <a:latin typeface="Garamond"/>
              <a:cs typeface="Garamond"/>
            </a:endParaRPr>
          </a:p>
          <a:p>
            <a:pPr marL="12700">
              <a:lnSpc>
                <a:spcPct val="100000"/>
              </a:lnSpc>
            </a:pPr>
            <a:r>
              <a:rPr lang="en-US" sz="3200" spc="-10" dirty="0" smtClean="0">
                <a:latin typeface="Garamond"/>
                <a:cs typeface="Garamond"/>
              </a:rPr>
              <a:t>c) Above</a:t>
            </a:r>
          </a:p>
          <a:p>
            <a:pPr marL="12700">
              <a:lnSpc>
                <a:spcPct val="100000"/>
              </a:lnSpc>
            </a:pPr>
            <a:endParaRPr lang="en-IN" sz="3200" spc="-10" dirty="0">
              <a:latin typeface="Garamond"/>
              <a:cs typeface="Garamond"/>
            </a:endParaRPr>
          </a:p>
          <a:p>
            <a:pPr marL="12700">
              <a:lnSpc>
                <a:spcPct val="100000"/>
              </a:lnSpc>
            </a:pPr>
            <a:r>
              <a:rPr lang="en-IN" sz="3200" spc="-10" dirty="0" smtClean="0">
                <a:latin typeface="Garamond"/>
                <a:cs typeface="Garamond"/>
              </a:rPr>
              <a:t>Example: Subordinate, submarine, Submerge</a:t>
            </a:r>
            <a:endParaRPr lang="en-US" sz="3200" dirty="0">
              <a:latin typeface="Garamond"/>
              <a:cs typeface="Garamond"/>
            </a:endParaRPr>
          </a:p>
        </p:txBody>
      </p:sp>
      <p:sp>
        <p:nvSpPr>
          <p:cNvPr id="3" name="object 3"/>
          <p:cNvSpPr/>
          <p:nvPr/>
        </p:nvSpPr>
        <p:spPr>
          <a:xfrm>
            <a:off x="4084320" y="719327"/>
            <a:ext cx="3692398" cy="150393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508119" y="881583"/>
            <a:ext cx="2831465" cy="848994"/>
          </a:xfrm>
          <a:prstGeom prst="rect">
            <a:avLst/>
          </a:prstGeom>
        </p:spPr>
        <p:txBody>
          <a:bodyPr vert="horz" wrap="square" lIns="0" tIns="12700" rIns="0" bIns="0" rtlCol="0">
            <a:spAutoFit/>
          </a:bodyPr>
          <a:lstStyle/>
          <a:p>
            <a:pPr marL="12700">
              <a:lnSpc>
                <a:spcPct val="100000"/>
              </a:lnSpc>
              <a:spcBef>
                <a:spcPts val="100"/>
              </a:spcBef>
            </a:pPr>
            <a:r>
              <a:rPr spc="-5" dirty="0"/>
              <a:t>A</a:t>
            </a:r>
            <a:r>
              <a:rPr spc="-25" dirty="0"/>
              <a:t>N</a:t>
            </a:r>
            <a:r>
              <a:rPr dirty="0"/>
              <a:t>SWER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9239" y="874775"/>
            <a:ext cx="8421624" cy="551078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8175" y="2672029"/>
            <a:ext cx="7926705" cy="2161540"/>
          </a:xfrm>
          <a:prstGeom prst="rect">
            <a:avLst/>
          </a:prstGeom>
        </p:spPr>
        <p:txBody>
          <a:bodyPr vert="horz" wrap="square" lIns="0" tIns="13970" rIns="0" bIns="0" rtlCol="0">
            <a:spAutoFit/>
          </a:bodyPr>
          <a:lstStyle/>
          <a:p>
            <a:pPr marL="356870" marR="345440" indent="-344805">
              <a:lnSpc>
                <a:spcPct val="100000"/>
              </a:lnSpc>
              <a:spcBef>
                <a:spcPts val="110"/>
              </a:spcBef>
              <a:buAutoNum type="alphaLcParenR"/>
              <a:tabLst>
                <a:tab pos="357505" algn="l"/>
              </a:tabLst>
            </a:pPr>
            <a:r>
              <a:rPr sz="2800" spc="-10" dirty="0">
                <a:latin typeface="Garamond"/>
                <a:cs typeface="Garamond"/>
              </a:rPr>
              <a:t>Parts </a:t>
            </a:r>
            <a:r>
              <a:rPr sz="2800" dirty="0">
                <a:latin typeface="Garamond"/>
                <a:cs typeface="Garamond"/>
              </a:rPr>
              <a:t>of </a:t>
            </a:r>
            <a:r>
              <a:rPr sz="2800" spc="-15" dirty="0">
                <a:latin typeface="Garamond"/>
                <a:cs typeface="Garamond"/>
              </a:rPr>
              <a:t>words </a:t>
            </a:r>
            <a:r>
              <a:rPr sz="2800" dirty="0">
                <a:latin typeface="Garamond"/>
                <a:cs typeface="Garamond"/>
              </a:rPr>
              <a:t>put on to the </a:t>
            </a:r>
            <a:r>
              <a:rPr sz="2800" spc="5" dirty="0">
                <a:latin typeface="Garamond"/>
                <a:cs typeface="Garamond"/>
              </a:rPr>
              <a:t>ends </a:t>
            </a:r>
            <a:r>
              <a:rPr sz="2800" dirty="0">
                <a:latin typeface="Garamond"/>
                <a:cs typeface="Garamond"/>
              </a:rPr>
              <a:t>of other </a:t>
            </a:r>
            <a:r>
              <a:rPr sz="2800" spc="-15" dirty="0">
                <a:latin typeface="Garamond"/>
                <a:cs typeface="Garamond"/>
              </a:rPr>
              <a:t>words </a:t>
            </a:r>
            <a:r>
              <a:rPr sz="2800" dirty="0">
                <a:latin typeface="Garamond"/>
                <a:cs typeface="Garamond"/>
              </a:rPr>
              <a:t>to  change their</a:t>
            </a:r>
            <a:r>
              <a:rPr sz="2800" spc="-100" dirty="0">
                <a:latin typeface="Garamond"/>
                <a:cs typeface="Garamond"/>
              </a:rPr>
              <a:t> </a:t>
            </a:r>
            <a:r>
              <a:rPr sz="2800" dirty="0">
                <a:latin typeface="Garamond"/>
                <a:cs typeface="Garamond"/>
              </a:rPr>
              <a:t>meaning</a:t>
            </a:r>
            <a:endParaRPr sz="2800">
              <a:latin typeface="Garamond"/>
              <a:cs typeface="Garamond"/>
            </a:endParaRPr>
          </a:p>
          <a:p>
            <a:pPr marL="356870" indent="-344805">
              <a:lnSpc>
                <a:spcPct val="100000"/>
              </a:lnSpc>
              <a:buAutoNum type="alphaLcParenR"/>
              <a:tabLst>
                <a:tab pos="357505" algn="l"/>
              </a:tabLst>
            </a:pPr>
            <a:r>
              <a:rPr sz="2800" spc="-45" dirty="0">
                <a:latin typeface="Garamond"/>
                <a:cs typeface="Garamond"/>
              </a:rPr>
              <a:t>Words </a:t>
            </a:r>
            <a:r>
              <a:rPr sz="2800" dirty="0">
                <a:latin typeface="Garamond"/>
                <a:cs typeface="Garamond"/>
              </a:rPr>
              <a:t>used to </a:t>
            </a:r>
            <a:r>
              <a:rPr sz="2800" spc="-10" dirty="0">
                <a:latin typeface="Garamond"/>
                <a:cs typeface="Garamond"/>
              </a:rPr>
              <a:t>make </a:t>
            </a:r>
            <a:r>
              <a:rPr sz="2800" spc="5" dirty="0">
                <a:latin typeface="Garamond"/>
                <a:cs typeface="Garamond"/>
              </a:rPr>
              <a:t>new</a:t>
            </a:r>
            <a:r>
              <a:rPr sz="2800" spc="-85" dirty="0">
                <a:latin typeface="Garamond"/>
                <a:cs typeface="Garamond"/>
              </a:rPr>
              <a:t> </a:t>
            </a:r>
            <a:r>
              <a:rPr sz="2800" spc="-15" dirty="0">
                <a:latin typeface="Garamond"/>
                <a:cs typeface="Garamond"/>
              </a:rPr>
              <a:t>words</a:t>
            </a:r>
            <a:endParaRPr sz="2800">
              <a:latin typeface="Garamond"/>
              <a:cs typeface="Garamond"/>
            </a:endParaRPr>
          </a:p>
          <a:p>
            <a:pPr marL="356870" marR="5080" indent="-344805">
              <a:lnSpc>
                <a:spcPct val="100000"/>
              </a:lnSpc>
              <a:spcBef>
                <a:spcPts val="5"/>
              </a:spcBef>
              <a:buAutoNum type="alphaLcParenR"/>
              <a:tabLst>
                <a:tab pos="357505" algn="l"/>
                <a:tab pos="6255385" algn="l"/>
              </a:tabLst>
            </a:pPr>
            <a:r>
              <a:rPr sz="2800" spc="-10" dirty="0">
                <a:latin typeface="Garamond"/>
                <a:cs typeface="Garamond"/>
              </a:rPr>
              <a:t>Parts </a:t>
            </a:r>
            <a:r>
              <a:rPr sz="2800" dirty="0">
                <a:latin typeface="Garamond"/>
                <a:cs typeface="Garamond"/>
              </a:rPr>
              <a:t>of  </a:t>
            </a:r>
            <a:r>
              <a:rPr sz="2800" spc="-15" dirty="0">
                <a:latin typeface="Garamond"/>
                <a:cs typeface="Garamond"/>
              </a:rPr>
              <a:t>words </a:t>
            </a:r>
            <a:r>
              <a:rPr sz="2800" dirty="0">
                <a:latin typeface="Garamond"/>
                <a:cs typeface="Garamond"/>
              </a:rPr>
              <a:t>put on to the</a:t>
            </a:r>
            <a:r>
              <a:rPr sz="2800" spc="-390" dirty="0">
                <a:latin typeface="Garamond"/>
                <a:cs typeface="Garamond"/>
              </a:rPr>
              <a:t> </a:t>
            </a:r>
            <a:r>
              <a:rPr sz="2800" dirty="0">
                <a:latin typeface="Garamond"/>
                <a:cs typeface="Garamond"/>
              </a:rPr>
              <a:t>beginning</a:t>
            </a:r>
            <a:r>
              <a:rPr sz="2800" spc="-80" dirty="0">
                <a:latin typeface="Garamond"/>
                <a:cs typeface="Garamond"/>
              </a:rPr>
              <a:t> </a:t>
            </a:r>
            <a:r>
              <a:rPr sz="2800" dirty="0">
                <a:latin typeface="Garamond"/>
                <a:cs typeface="Garamond"/>
              </a:rPr>
              <a:t>of	other</a:t>
            </a:r>
            <a:r>
              <a:rPr sz="2800" spc="-120" dirty="0">
                <a:latin typeface="Garamond"/>
                <a:cs typeface="Garamond"/>
              </a:rPr>
              <a:t> </a:t>
            </a:r>
            <a:r>
              <a:rPr sz="2800" spc="-15" dirty="0">
                <a:latin typeface="Garamond"/>
                <a:cs typeface="Garamond"/>
              </a:rPr>
              <a:t>words  </a:t>
            </a:r>
            <a:r>
              <a:rPr sz="2800" dirty="0">
                <a:latin typeface="Garamond"/>
                <a:cs typeface="Garamond"/>
              </a:rPr>
              <a:t>to change their</a:t>
            </a:r>
            <a:r>
              <a:rPr sz="2800" spc="-125" dirty="0">
                <a:latin typeface="Garamond"/>
                <a:cs typeface="Garamond"/>
              </a:rPr>
              <a:t> </a:t>
            </a:r>
            <a:r>
              <a:rPr sz="2800" dirty="0">
                <a:latin typeface="Garamond"/>
                <a:cs typeface="Garamond"/>
              </a:rPr>
              <a:t>meaning</a:t>
            </a:r>
            <a:endParaRPr sz="2800">
              <a:latin typeface="Garamond"/>
              <a:cs typeface="Garamond"/>
            </a:endParaRPr>
          </a:p>
        </p:txBody>
      </p:sp>
      <p:sp>
        <p:nvSpPr>
          <p:cNvPr id="3" name="object 3"/>
          <p:cNvSpPr/>
          <p:nvPr/>
        </p:nvSpPr>
        <p:spPr>
          <a:xfrm>
            <a:off x="2898648" y="707136"/>
            <a:ext cx="6271006" cy="150393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908175" y="629967"/>
            <a:ext cx="6825615" cy="1642110"/>
          </a:xfrm>
          <a:prstGeom prst="rect">
            <a:avLst/>
          </a:prstGeom>
        </p:spPr>
        <p:txBody>
          <a:bodyPr vert="horz" wrap="square" lIns="0" tIns="253365" rIns="0" bIns="0" rtlCol="0">
            <a:spAutoFit/>
          </a:bodyPr>
          <a:lstStyle/>
          <a:p>
            <a:pPr marL="1412240" algn="ctr">
              <a:lnSpc>
                <a:spcPct val="100000"/>
              </a:lnSpc>
              <a:spcBef>
                <a:spcPts val="1995"/>
              </a:spcBef>
            </a:pPr>
            <a:r>
              <a:rPr spc="5" dirty="0"/>
              <a:t>POLL</a:t>
            </a:r>
            <a:r>
              <a:rPr spc="-85" dirty="0"/>
              <a:t> </a:t>
            </a:r>
            <a:r>
              <a:rPr spc="-20" dirty="0"/>
              <a:t>QUESTION</a:t>
            </a:r>
          </a:p>
          <a:p>
            <a:pPr marL="12700">
              <a:lnSpc>
                <a:spcPct val="100000"/>
              </a:lnSpc>
              <a:spcBef>
                <a:spcPts val="990"/>
              </a:spcBef>
            </a:pPr>
            <a:r>
              <a:rPr sz="2800" spc="-5" dirty="0"/>
              <a:t>suffixes</a:t>
            </a:r>
            <a:r>
              <a:rPr sz="2800" spc="-65" dirty="0"/>
              <a:t> </a:t>
            </a:r>
            <a:r>
              <a:rPr sz="2800" dirty="0"/>
              <a:t>are</a:t>
            </a:r>
            <a:endParaRPr sz="2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8175" y="1818512"/>
            <a:ext cx="7926705" cy="3014980"/>
          </a:xfrm>
          <a:prstGeom prst="rect">
            <a:avLst/>
          </a:prstGeom>
        </p:spPr>
        <p:txBody>
          <a:bodyPr vert="horz" wrap="square" lIns="0" tIns="13335" rIns="0" bIns="0" rtlCol="0">
            <a:spAutoFit/>
          </a:bodyPr>
          <a:lstStyle/>
          <a:p>
            <a:pPr marL="12700">
              <a:lnSpc>
                <a:spcPct val="100000"/>
              </a:lnSpc>
              <a:spcBef>
                <a:spcPts val="105"/>
              </a:spcBef>
            </a:pPr>
            <a:r>
              <a:rPr sz="2800" spc="-5" dirty="0">
                <a:latin typeface="Garamond"/>
                <a:cs typeface="Garamond"/>
              </a:rPr>
              <a:t>suffixes</a:t>
            </a:r>
            <a:r>
              <a:rPr sz="2800" spc="-65" dirty="0">
                <a:latin typeface="Garamond"/>
                <a:cs typeface="Garamond"/>
              </a:rPr>
              <a:t> </a:t>
            </a:r>
            <a:r>
              <a:rPr sz="2800" dirty="0">
                <a:latin typeface="Garamond"/>
                <a:cs typeface="Garamond"/>
              </a:rPr>
              <a:t>are</a:t>
            </a:r>
            <a:endParaRPr sz="2800">
              <a:latin typeface="Garamond"/>
              <a:cs typeface="Garamond"/>
            </a:endParaRPr>
          </a:p>
          <a:p>
            <a:pPr>
              <a:lnSpc>
                <a:spcPct val="100000"/>
              </a:lnSpc>
              <a:spcBef>
                <a:spcPts val="45"/>
              </a:spcBef>
            </a:pPr>
            <a:endParaRPr sz="2950">
              <a:latin typeface="Garamond"/>
              <a:cs typeface="Garamond"/>
            </a:endParaRPr>
          </a:p>
          <a:p>
            <a:pPr marL="356870" marR="345440" indent="-344805">
              <a:lnSpc>
                <a:spcPct val="100000"/>
              </a:lnSpc>
              <a:buAutoNum type="alphaLcParenR"/>
              <a:tabLst>
                <a:tab pos="357505" algn="l"/>
              </a:tabLst>
            </a:pPr>
            <a:r>
              <a:rPr sz="2800" spc="-10" dirty="0">
                <a:solidFill>
                  <a:srgbClr val="FF0000"/>
                </a:solidFill>
                <a:latin typeface="Garamond"/>
                <a:cs typeface="Garamond"/>
              </a:rPr>
              <a:t>Parts </a:t>
            </a:r>
            <a:r>
              <a:rPr sz="2800" dirty="0">
                <a:solidFill>
                  <a:srgbClr val="FF0000"/>
                </a:solidFill>
                <a:latin typeface="Garamond"/>
                <a:cs typeface="Garamond"/>
              </a:rPr>
              <a:t>of </a:t>
            </a:r>
            <a:r>
              <a:rPr sz="2800" spc="-15" dirty="0">
                <a:solidFill>
                  <a:srgbClr val="FF0000"/>
                </a:solidFill>
                <a:latin typeface="Garamond"/>
                <a:cs typeface="Garamond"/>
              </a:rPr>
              <a:t>words </a:t>
            </a:r>
            <a:r>
              <a:rPr sz="2800" dirty="0">
                <a:solidFill>
                  <a:srgbClr val="FF0000"/>
                </a:solidFill>
                <a:latin typeface="Garamond"/>
                <a:cs typeface="Garamond"/>
              </a:rPr>
              <a:t>put on to the </a:t>
            </a:r>
            <a:r>
              <a:rPr sz="2800" spc="5" dirty="0">
                <a:solidFill>
                  <a:srgbClr val="FF0000"/>
                </a:solidFill>
                <a:latin typeface="Garamond"/>
                <a:cs typeface="Garamond"/>
              </a:rPr>
              <a:t>ends </a:t>
            </a:r>
            <a:r>
              <a:rPr sz="2800" dirty="0">
                <a:solidFill>
                  <a:srgbClr val="FF0000"/>
                </a:solidFill>
                <a:latin typeface="Garamond"/>
                <a:cs typeface="Garamond"/>
              </a:rPr>
              <a:t>of other </a:t>
            </a:r>
            <a:r>
              <a:rPr sz="2800" spc="-15" dirty="0">
                <a:solidFill>
                  <a:srgbClr val="FF0000"/>
                </a:solidFill>
                <a:latin typeface="Garamond"/>
                <a:cs typeface="Garamond"/>
              </a:rPr>
              <a:t>words </a:t>
            </a:r>
            <a:r>
              <a:rPr sz="2800" dirty="0">
                <a:solidFill>
                  <a:srgbClr val="FF0000"/>
                </a:solidFill>
                <a:latin typeface="Garamond"/>
                <a:cs typeface="Garamond"/>
              </a:rPr>
              <a:t>to  change their</a:t>
            </a:r>
            <a:r>
              <a:rPr sz="2800" spc="-100" dirty="0">
                <a:solidFill>
                  <a:srgbClr val="FF0000"/>
                </a:solidFill>
                <a:latin typeface="Garamond"/>
                <a:cs typeface="Garamond"/>
              </a:rPr>
              <a:t> </a:t>
            </a:r>
            <a:r>
              <a:rPr sz="2800" dirty="0">
                <a:solidFill>
                  <a:srgbClr val="FF0000"/>
                </a:solidFill>
                <a:latin typeface="Garamond"/>
                <a:cs typeface="Garamond"/>
              </a:rPr>
              <a:t>meaning</a:t>
            </a:r>
            <a:endParaRPr sz="2800">
              <a:latin typeface="Garamond"/>
              <a:cs typeface="Garamond"/>
            </a:endParaRPr>
          </a:p>
          <a:p>
            <a:pPr marL="356870" indent="-344805">
              <a:lnSpc>
                <a:spcPct val="100000"/>
              </a:lnSpc>
              <a:spcBef>
                <a:spcPts val="5"/>
              </a:spcBef>
              <a:buAutoNum type="alphaLcParenR"/>
              <a:tabLst>
                <a:tab pos="357505" algn="l"/>
              </a:tabLst>
            </a:pPr>
            <a:r>
              <a:rPr sz="2800" spc="-45" dirty="0">
                <a:latin typeface="Garamond"/>
                <a:cs typeface="Garamond"/>
              </a:rPr>
              <a:t>Words </a:t>
            </a:r>
            <a:r>
              <a:rPr sz="2800" dirty="0">
                <a:latin typeface="Garamond"/>
                <a:cs typeface="Garamond"/>
              </a:rPr>
              <a:t>used to </a:t>
            </a:r>
            <a:r>
              <a:rPr sz="2800" spc="-10" dirty="0">
                <a:latin typeface="Garamond"/>
                <a:cs typeface="Garamond"/>
              </a:rPr>
              <a:t>make </a:t>
            </a:r>
            <a:r>
              <a:rPr sz="2800" spc="5" dirty="0">
                <a:latin typeface="Garamond"/>
                <a:cs typeface="Garamond"/>
              </a:rPr>
              <a:t>new</a:t>
            </a:r>
            <a:r>
              <a:rPr sz="2800" spc="-85" dirty="0">
                <a:latin typeface="Garamond"/>
                <a:cs typeface="Garamond"/>
              </a:rPr>
              <a:t> </a:t>
            </a:r>
            <a:r>
              <a:rPr sz="2800" spc="-15" dirty="0">
                <a:latin typeface="Garamond"/>
                <a:cs typeface="Garamond"/>
              </a:rPr>
              <a:t>words</a:t>
            </a:r>
            <a:endParaRPr sz="2800">
              <a:latin typeface="Garamond"/>
              <a:cs typeface="Garamond"/>
            </a:endParaRPr>
          </a:p>
          <a:p>
            <a:pPr marL="356870" marR="5080" indent="-344805">
              <a:lnSpc>
                <a:spcPct val="100000"/>
              </a:lnSpc>
              <a:buAutoNum type="alphaLcParenR"/>
              <a:tabLst>
                <a:tab pos="357505" algn="l"/>
                <a:tab pos="6255385" algn="l"/>
              </a:tabLst>
            </a:pPr>
            <a:r>
              <a:rPr sz="2800" spc="-10" dirty="0">
                <a:latin typeface="Garamond"/>
                <a:cs typeface="Garamond"/>
              </a:rPr>
              <a:t>Parts </a:t>
            </a:r>
            <a:r>
              <a:rPr sz="2800" dirty="0">
                <a:latin typeface="Garamond"/>
                <a:cs typeface="Garamond"/>
              </a:rPr>
              <a:t>of  </a:t>
            </a:r>
            <a:r>
              <a:rPr sz="2800" spc="-15" dirty="0">
                <a:latin typeface="Garamond"/>
                <a:cs typeface="Garamond"/>
              </a:rPr>
              <a:t>words </a:t>
            </a:r>
            <a:r>
              <a:rPr sz="2800" dirty="0">
                <a:latin typeface="Garamond"/>
                <a:cs typeface="Garamond"/>
              </a:rPr>
              <a:t>put on to the</a:t>
            </a:r>
            <a:r>
              <a:rPr sz="2800" spc="-390" dirty="0">
                <a:latin typeface="Garamond"/>
                <a:cs typeface="Garamond"/>
              </a:rPr>
              <a:t> </a:t>
            </a:r>
            <a:r>
              <a:rPr sz="2800" dirty="0">
                <a:latin typeface="Garamond"/>
                <a:cs typeface="Garamond"/>
              </a:rPr>
              <a:t>beginning</a:t>
            </a:r>
            <a:r>
              <a:rPr sz="2800" spc="-80" dirty="0">
                <a:latin typeface="Garamond"/>
                <a:cs typeface="Garamond"/>
              </a:rPr>
              <a:t> </a:t>
            </a:r>
            <a:r>
              <a:rPr sz="2800" dirty="0">
                <a:latin typeface="Garamond"/>
                <a:cs typeface="Garamond"/>
              </a:rPr>
              <a:t>of	other</a:t>
            </a:r>
            <a:r>
              <a:rPr sz="2800" spc="-120" dirty="0">
                <a:latin typeface="Garamond"/>
                <a:cs typeface="Garamond"/>
              </a:rPr>
              <a:t> </a:t>
            </a:r>
            <a:r>
              <a:rPr sz="2800" spc="-15" dirty="0">
                <a:latin typeface="Garamond"/>
                <a:cs typeface="Garamond"/>
              </a:rPr>
              <a:t>words  </a:t>
            </a:r>
            <a:r>
              <a:rPr sz="2800" dirty="0">
                <a:latin typeface="Garamond"/>
                <a:cs typeface="Garamond"/>
              </a:rPr>
              <a:t>to change their</a:t>
            </a:r>
            <a:r>
              <a:rPr sz="2800" spc="-125" dirty="0">
                <a:latin typeface="Garamond"/>
                <a:cs typeface="Garamond"/>
              </a:rPr>
              <a:t> </a:t>
            </a:r>
            <a:r>
              <a:rPr sz="2800" dirty="0">
                <a:latin typeface="Garamond"/>
                <a:cs typeface="Garamond"/>
              </a:rPr>
              <a:t>meaning</a:t>
            </a:r>
            <a:endParaRPr sz="2800">
              <a:latin typeface="Garamond"/>
              <a:cs typeface="Garamond"/>
            </a:endParaRPr>
          </a:p>
        </p:txBody>
      </p:sp>
      <p:sp>
        <p:nvSpPr>
          <p:cNvPr id="3" name="object 3"/>
          <p:cNvSpPr/>
          <p:nvPr/>
        </p:nvSpPr>
        <p:spPr>
          <a:xfrm>
            <a:off x="4187952" y="707136"/>
            <a:ext cx="3692398" cy="150393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612004" y="870280"/>
            <a:ext cx="2831465" cy="848994"/>
          </a:xfrm>
          <a:prstGeom prst="rect">
            <a:avLst/>
          </a:prstGeom>
        </p:spPr>
        <p:txBody>
          <a:bodyPr vert="horz" wrap="square" lIns="0" tIns="12700" rIns="0" bIns="0" rtlCol="0">
            <a:spAutoFit/>
          </a:bodyPr>
          <a:lstStyle/>
          <a:p>
            <a:pPr marL="12700">
              <a:lnSpc>
                <a:spcPct val="100000"/>
              </a:lnSpc>
              <a:spcBef>
                <a:spcPts val="100"/>
              </a:spcBef>
            </a:pPr>
            <a:r>
              <a:rPr spc="-5" dirty="0"/>
              <a:t>A</a:t>
            </a:r>
            <a:r>
              <a:rPr spc="-25" dirty="0"/>
              <a:t>N</a:t>
            </a:r>
            <a:r>
              <a:rPr dirty="0"/>
              <a:t>SWER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8175" y="2672029"/>
            <a:ext cx="7926705" cy="2660985"/>
          </a:xfrm>
          <a:prstGeom prst="rect">
            <a:avLst/>
          </a:prstGeom>
        </p:spPr>
        <p:txBody>
          <a:bodyPr vert="horz" wrap="square" lIns="0" tIns="13970" rIns="0" bIns="0" rtlCol="0">
            <a:spAutoFit/>
          </a:bodyPr>
          <a:lstStyle/>
          <a:p>
            <a:pPr marL="12700">
              <a:lnSpc>
                <a:spcPct val="100000"/>
              </a:lnSpc>
              <a:spcBef>
                <a:spcPts val="95"/>
              </a:spcBef>
            </a:pPr>
            <a:r>
              <a:rPr lang="en-US" sz="2800" spc="10" dirty="0" smtClean="0">
                <a:latin typeface="Garamond"/>
                <a:cs typeface="Garamond"/>
              </a:rPr>
              <a:t>The suf</a:t>
            </a:r>
            <a:r>
              <a:rPr lang="en-US" sz="2800" spc="-10" dirty="0" smtClean="0">
                <a:latin typeface="Garamond"/>
                <a:cs typeface="Garamond"/>
              </a:rPr>
              <a:t>fix </a:t>
            </a:r>
            <a:r>
              <a:rPr lang="en-US" sz="2800" spc="-5" dirty="0" smtClean="0">
                <a:latin typeface="Garamond"/>
                <a:cs typeface="Garamond"/>
              </a:rPr>
              <a:t>“age”</a:t>
            </a:r>
            <a:r>
              <a:rPr lang="en-US" sz="2800" spc="15" dirty="0" smtClean="0">
                <a:latin typeface="Garamond"/>
                <a:cs typeface="Garamond"/>
              </a:rPr>
              <a:t> </a:t>
            </a:r>
            <a:r>
              <a:rPr lang="en-US" sz="2800" spc="-5" dirty="0" smtClean="0">
                <a:latin typeface="Garamond"/>
                <a:cs typeface="Garamond"/>
              </a:rPr>
              <a:t>means</a:t>
            </a:r>
            <a:endParaRPr lang="en-US" sz="2800" dirty="0" smtClean="0">
              <a:latin typeface="Garamond"/>
              <a:cs typeface="Garamond"/>
            </a:endParaRPr>
          </a:p>
          <a:p>
            <a:pPr>
              <a:lnSpc>
                <a:spcPct val="100000"/>
              </a:lnSpc>
              <a:spcBef>
                <a:spcPts val="15"/>
              </a:spcBef>
            </a:pPr>
            <a:endParaRPr lang="en-US" sz="3200" dirty="0" smtClean="0">
              <a:latin typeface="Garamond"/>
              <a:cs typeface="Garamond"/>
            </a:endParaRPr>
          </a:p>
          <a:p>
            <a:pPr marL="12700" marR="1677035">
              <a:lnSpc>
                <a:spcPct val="100000"/>
              </a:lnSpc>
              <a:spcBef>
                <a:spcPts val="5"/>
              </a:spcBef>
            </a:pPr>
            <a:r>
              <a:rPr lang="en-US" sz="2800" spc="-5" dirty="0" smtClean="0">
                <a:latin typeface="Garamond"/>
                <a:cs typeface="Garamond"/>
              </a:rPr>
              <a:t>a) Place for</a:t>
            </a:r>
          </a:p>
          <a:p>
            <a:pPr marL="12700" marR="1677035">
              <a:spcBef>
                <a:spcPts val="5"/>
              </a:spcBef>
            </a:pPr>
            <a:r>
              <a:rPr lang="en-US" sz="2800" spc="25" dirty="0" smtClean="0">
                <a:latin typeface="Garamond"/>
                <a:cs typeface="Garamond"/>
              </a:rPr>
              <a:t>b) </a:t>
            </a:r>
            <a:r>
              <a:rPr lang="en-US" sz="2800" spc="-5" dirty="0" smtClean="0">
                <a:latin typeface="Garamond"/>
                <a:cs typeface="Garamond"/>
              </a:rPr>
              <a:t>Action or process</a:t>
            </a:r>
            <a:endParaRPr lang="en-US" sz="2800" dirty="0" smtClean="0">
              <a:latin typeface="Garamond"/>
              <a:cs typeface="Garamond"/>
            </a:endParaRPr>
          </a:p>
          <a:p>
            <a:pPr marL="12700">
              <a:lnSpc>
                <a:spcPct val="100000"/>
              </a:lnSpc>
            </a:pPr>
            <a:r>
              <a:rPr lang="en-US" sz="2800" spc="-10" dirty="0" smtClean="0">
                <a:latin typeface="Garamond"/>
                <a:cs typeface="Garamond"/>
              </a:rPr>
              <a:t>c) Person</a:t>
            </a:r>
          </a:p>
          <a:p>
            <a:pPr marL="12700">
              <a:lnSpc>
                <a:spcPct val="100000"/>
              </a:lnSpc>
            </a:pPr>
            <a:endParaRPr lang="en-IN" sz="2800" spc="-10" dirty="0">
              <a:latin typeface="Garamond"/>
              <a:cs typeface="Garamond"/>
            </a:endParaRPr>
          </a:p>
        </p:txBody>
      </p:sp>
      <p:sp>
        <p:nvSpPr>
          <p:cNvPr id="3" name="object 3"/>
          <p:cNvSpPr/>
          <p:nvPr/>
        </p:nvSpPr>
        <p:spPr>
          <a:xfrm>
            <a:off x="2898648" y="707136"/>
            <a:ext cx="6271006" cy="150393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908175" y="629967"/>
            <a:ext cx="6825615" cy="1086836"/>
          </a:xfrm>
          <a:prstGeom prst="rect">
            <a:avLst/>
          </a:prstGeom>
        </p:spPr>
        <p:txBody>
          <a:bodyPr vert="horz" wrap="square" lIns="0" tIns="253365" rIns="0" bIns="0" rtlCol="0">
            <a:spAutoFit/>
          </a:bodyPr>
          <a:lstStyle/>
          <a:p>
            <a:pPr marL="1412240" algn="ctr">
              <a:lnSpc>
                <a:spcPct val="100000"/>
              </a:lnSpc>
              <a:spcBef>
                <a:spcPts val="1995"/>
              </a:spcBef>
            </a:pPr>
            <a:r>
              <a:rPr spc="5" dirty="0"/>
              <a:t>POLL</a:t>
            </a:r>
            <a:r>
              <a:rPr spc="-85" dirty="0"/>
              <a:t> </a:t>
            </a:r>
            <a:r>
              <a:rPr spc="-20" dirty="0" smtClean="0"/>
              <a:t>QUESTION</a:t>
            </a:r>
            <a:endParaRPr spc="-2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8175" y="1818512"/>
            <a:ext cx="7926705" cy="3978653"/>
          </a:xfrm>
          <a:prstGeom prst="rect">
            <a:avLst/>
          </a:prstGeom>
        </p:spPr>
        <p:txBody>
          <a:bodyPr vert="horz" wrap="square" lIns="0" tIns="13335" rIns="0" bIns="0" rtlCol="0">
            <a:spAutoFit/>
          </a:bodyPr>
          <a:lstStyle/>
          <a:p>
            <a:pPr marL="12700">
              <a:lnSpc>
                <a:spcPct val="100000"/>
              </a:lnSpc>
              <a:spcBef>
                <a:spcPts val="95"/>
              </a:spcBef>
            </a:pPr>
            <a:endParaRPr lang="en-US" sz="2800" spc="10" dirty="0" smtClean="0">
              <a:latin typeface="Garamond"/>
              <a:cs typeface="Garamond"/>
            </a:endParaRPr>
          </a:p>
          <a:p>
            <a:pPr marL="12700">
              <a:lnSpc>
                <a:spcPct val="100000"/>
              </a:lnSpc>
              <a:spcBef>
                <a:spcPts val="95"/>
              </a:spcBef>
            </a:pPr>
            <a:r>
              <a:rPr lang="en-US" sz="2800" spc="10" dirty="0" smtClean="0">
                <a:latin typeface="Garamond"/>
                <a:cs typeface="Garamond"/>
              </a:rPr>
              <a:t>The suf</a:t>
            </a:r>
            <a:r>
              <a:rPr lang="en-US" sz="2800" spc="-10" dirty="0" smtClean="0">
                <a:latin typeface="Garamond"/>
                <a:cs typeface="Garamond"/>
              </a:rPr>
              <a:t>fix </a:t>
            </a:r>
            <a:r>
              <a:rPr lang="en-US" sz="2800" spc="-5" dirty="0" smtClean="0">
                <a:latin typeface="Garamond"/>
                <a:cs typeface="Garamond"/>
              </a:rPr>
              <a:t>“age”</a:t>
            </a:r>
            <a:r>
              <a:rPr lang="en-US" sz="2800" spc="15" dirty="0" smtClean="0">
                <a:latin typeface="Garamond"/>
                <a:cs typeface="Garamond"/>
              </a:rPr>
              <a:t> </a:t>
            </a:r>
            <a:r>
              <a:rPr lang="en-US" sz="2800" spc="-5" dirty="0" smtClean="0">
                <a:latin typeface="Garamond"/>
                <a:cs typeface="Garamond"/>
              </a:rPr>
              <a:t>means</a:t>
            </a:r>
            <a:endParaRPr lang="en-US" sz="2800" dirty="0">
              <a:latin typeface="Garamond"/>
              <a:cs typeface="Garamond"/>
            </a:endParaRPr>
          </a:p>
          <a:p>
            <a:pPr marL="12700">
              <a:lnSpc>
                <a:spcPct val="100000"/>
              </a:lnSpc>
              <a:spcBef>
                <a:spcPts val="95"/>
              </a:spcBef>
            </a:pPr>
            <a:endParaRPr lang="en-US" sz="3200" dirty="0" smtClean="0">
              <a:latin typeface="Garamond"/>
              <a:cs typeface="Garamond"/>
            </a:endParaRPr>
          </a:p>
          <a:p>
            <a:pPr marL="12700" marR="1677035">
              <a:lnSpc>
                <a:spcPct val="100000"/>
              </a:lnSpc>
              <a:spcBef>
                <a:spcPts val="5"/>
              </a:spcBef>
            </a:pPr>
            <a:r>
              <a:rPr lang="en-US" sz="2800" spc="-5" dirty="0" smtClean="0">
                <a:latin typeface="Garamond"/>
                <a:cs typeface="Garamond"/>
              </a:rPr>
              <a:t>a) Place for</a:t>
            </a:r>
          </a:p>
          <a:p>
            <a:pPr marL="12700" marR="1677035">
              <a:spcBef>
                <a:spcPts val="5"/>
              </a:spcBef>
            </a:pPr>
            <a:r>
              <a:rPr lang="en-US" sz="2800" spc="25" dirty="0" smtClean="0">
                <a:latin typeface="Garamond"/>
                <a:cs typeface="Garamond"/>
              </a:rPr>
              <a:t>b) </a:t>
            </a:r>
            <a:r>
              <a:rPr lang="en-US" sz="2800" spc="-5" dirty="0" smtClean="0">
                <a:solidFill>
                  <a:srgbClr val="FF0000"/>
                </a:solidFill>
                <a:latin typeface="Garamond"/>
                <a:cs typeface="Garamond"/>
              </a:rPr>
              <a:t>Action or process</a:t>
            </a:r>
            <a:endParaRPr lang="en-US" sz="2800" dirty="0" smtClean="0">
              <a:solidFill>
                <a:srgbClr val="FF0000"/>
              </a:solidFill>
              <a:latin typeface="Garamond"/>
              <a:cs typeface="Garamond"/>
            </a:endParaRPr>
          </a:p>
          <a:p>
            <a:pPr marL="12700">
              <a:lnSpc>
                <a:spcPct val="100000"/>
              </a:lnSpc>
            </a:pPr>
            <a:r>
              <a:rPr lang="en-US" sz="2800" spc="-10" dirty="0" smtClean="0">
                <a:latin typeface="Garamond"/>
                <a:cs typeface="Garamond"/>
              </a:rPr>
              <a:t>c) Person</a:t>
            </a:r>
          </a:p>
          <a:p>
            <a:pPr marL="12700">
              <a:lnSpc>
                <a:spcPct val="100000"/>
              </a:lnSpc>
            </a:pPr>
            <a:endParaRPr lang="en-IN" sz="2800" spc="-10" dirty="0" smtClean="0">
              <a:latin typeface="Garamond"/>
              <a:cs typeface="Garamond"/>
            </a:endParaRPr>
          </a:p>
          <a:p>
            <a:pPr marL="12700">
              <a:lnSpc>
                <a:spcPct val="100000"/>
              </a:lnSpc>
            </a:pPr>
            <a:endParaRPr lang="en-IN" sz="2800" spc="-10" dirty="0" smtClean="0">
              <a:latin typeface="Garamond"/>
              <a:cs typeface="Garamond"/>
            </a:endParaRPr>
          </a:p>
          <a:p>
            <a:pPr marL="12700">
              <a:lnSpc>
                <a:spcPct val="100000"/>
              </a:lnSpc>
            </a:pPr>
            <a:r>
              <a:rPr lang="en-IN" sz="2800" spc="-10" dirty="0" smtClean="0">
                <a:latin typeface="Garamond"/>
                <a:cs typeface="Garamond"/>
              </a:rPr>
              <a:t>Examples:</a:t>
            </a:r>
            <a:r>
              <a:rPr lang="en-US" sz="2800" dirty="0" smtClean="0">
                <a:latin typeface="Garamond"/>
                <a:cs typeface="Garamond"/>
              </a:rPr>
              <a:t> marriage, voyage, pilgrimage</a:t>
            </a:r>
            <a:endParaRPr lang="en-IN" sz="2800" spc="-10" dirty="0" smtClean="0">
              <a:latin typeface="Garamond"/>
              <a:cs typeface="Garamond"/>
            </a:endParaRPr>
          </a:p>
        </p:txBody>
      </p:sp>
      <p:sp>
        <p:nvSpPr>
          <p:cNvPr id="3" name="object 3"/>
          <p:cNvSpPr/>
          <p:nvPr/>
        </p:nvSpPr>
        <p:spPr>
          <a:xfrm>
            <a:off x="4187952" y="707136"/>
            <a:ext cx="3692398" cy="150393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612004" y="870280"/>
            <a:ext cx="2831465" cy="848994"/>
          </a:xfrm>
          <a:prstGeom prst="rect">
            <a:avLst/>
          </a:prstGeom>
        </p:spPr>
        <p:txBody>
          <a:bodyPr vert="horz" wrap="square" lIns="0" tIns="12700" rIns="0" bIns="0" rtlCol="0">
            <a:spAutoFit/>
          </a:bodyPr>
          <a:lstStyle/>
          <a:p>
            <a:pPr marL="12700">
              <a:lnSpc>
                <a:spcPct val="100000"/>
              </a:lnSpc>
              <a:spcBef>
                <a:spcPts val="100"/>
              </a:spcBef>
            </a:pPr>
            <a:r>
              <a:rPr spc="-5" dirty="0"/>
              <a:t>A</a:t>
            </a:r>
            <a:r>
              <a:rPr spc="-25" dirty="0"/>
              <a:t>N</a:t>
            </a:r>
            <a:r>
              <a:rPr dirty="0"/>
              <a:t>SWER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6877" y="1069670"/>
            <a:ext cx="5865495" cy="512445"/>
          </a:xfrm>
          <a:prstGeom prst="rect">
            <a:avLst/>
          </a:prstGeom>
        </p:spPr>
        <p:txBody>
          <a:bodyPr vert="horz" wrap="square" lIns="0" tIns="12065" rIns="0" bIns="0" rtlCol="0">
            <a:spAutoFit/>
          </a:bodyPr>
          <a:lstStyle/>
          <a:p>
            <a:pPr marL="12700">
              <a:lnSpc>
                <a:spcPct val="100000"/>
              </a:lnSpc>
              <a:spcBef>
                <a:spcPts val="95"/>
              </a:spcBef>
            </a:pPr>
            <a:r>
              <a:rPr sz="3200" b="1" spc="-15" dirty="0">
                <a:latin typeface="Garamond"/>
                <a:cs typeface="Garamond"/>
              </a:rPr>
              <a:t>SYNONYMS AND</a:t>
            </a:r>
            <a:r>
              <a:rPr sz="3200" b="1" spc="75" dirty="0">
                <a:latin typeface="Garamond"/>
                <a:cs typeface="Garamond"/>
              </a:rPr>
              <a:t> </a:t>
            </a:r>
            <a:r>
              <a:rPr sz="3200" b="1" spc="-25" dirty="0">
                <a:latin typeface="Garamond"/>
                <a:cs typeface="Garamond"/>
              </a:rPr>
              <a:t>ANTONYMS</a:t>
            </a:r>
            <a:endParaRPr sz="3200">
              <a:latin typeface="Garamond"/>
              <a:cs typeface="Garamond"/>
            </a:endParaRPr>
          </a:p>
        </p:txBody>
      </p:sp>
      <p:sp>
        <p:nvSpPr>
          <p:cNvPr id="3" name="object 3"/>
          <p:cNvSpPr txBox="1"/>
          <p:nvPr/>
        </p:nvSpPr>
        <p:spPr>
          <a:xfrm>
            <a:off x="1436877" y="2533345"/>
            <a:ext cx="9547860" cy="1976120"/>
          </a:xfrm>
          <a:prstGeom prst="rect">
            <a:avLst/>
          </a:prstGeom>
        </p:spPr>
        <p:txBody>
          <a:bodyPr vert="horz" wrap="square" lIns="0" tIns="12065" rIns="0" bIns="0" rtlCol="0">
            <a:spAutoFit/>
          </a:bodyPr>
          <a:lstStyle/>
          <a:p>
            <a:pPr marL="12700" marR="5080">
              <a:lnSpc>
                <a:spcPct val="100000"/>
              </a:lnSpc>
              <a:spcBef>
                <a:spcPts val="95"/>
              </a:spcBef>
              <a:tabLst>
                <a:tab pos="8340725" algn="l"/>
                <a:tab pos="8615680" algn="l"/>
              </a:tabLst>
            </a:pPr>
            <a:r>
              <a:rPr sz="3200" spc="10" dirty="0">
                <a:latin typeface="Garamond"/>
                <a:cs typeface="Garamond"/>
              </a:rPr>
              <a:t>The </a:t>
            </a:r>
            <a:r>
              <a:rPr sz="3200" spc="-10" dirty="0">
                <a:latin typeface="Garamond"/>
                <a:cs typeface="Garamond"/>
              </a:rPr>
              <a:t>synonyms and antonyms </a:t>
            </a:r>
            <a:r>
              <a:rPr sz="3200" spc="20" dirty="0">
                <a:latin typeface="Garamond"/>
                <a:cs typeface="Garamond"/>
              </a:rPr>
              <a:t>form </a:t>
            </a:r>
            <a:r>
              <a:rPr sz="3200" spc="-10" dirty="0">
                <a:latin typeface="Garamond"/>
                <a:cs typeface="Garamond"/>
              </a:rPr>
              <a:t>an </a:t>
            </a:r>
            <a:r>
              <a:rPr sz="3200" dirty="0">
                <a:latin typeface="Garamond"/>
                <a:cs typeface="Garamond"/>
              </a:rPr>
              <a:t>integral</a:t>
            </a:r>
            <a:r>
              <a:rPr sz="3200" spc="195" dirty="0">
                <a:latin typeface="Garamond"/>
                <a:cs typeface="Garamond"/>
              </a:rPr>
              <a:t> </a:t>
            </a:r>
            <a:r>
              <a:rPr sz="3200" spc="10" dirty="0">
                <a:latin typeface="Garamond"/>
                <a:cs typeface="Garamond"/>
              </a:rPr>
              <a:t>part</a:t>
            </a:r>
            <a:r>
              <a:rPr sz="3200" spc="25" dirty="0">
                <a:latin typeface="Garamond"/>
                <a:cs typeface="Garamond"/>
              </a:rPr>
              <a:t> </a:t>
            </a:r>
            <a:r>
              <a:rPr sz="3200" spc="-5" dirty="0">
                <a:latin typeface="Garamond"/>
                <a:cs typeface="Garamond"/>
              </a:rPr>
              <a:t>of	the  </a:t>
            </a:r>
            <a:r>
              <a:rPr sz="3200" spc="-10" dirty="0">
                <a:latin typeface="Garamond"/>
                <a:cs typeface="Garamond"/>
              </a:rPr>
              <a:t>Engl</a:t>
            </a:r>
            <a:r>
              <a:rPr sz="3200" spc="-25" dirty="0">
                <a:latin typeface="Garamond"/>
                <a:cs typeface="Garamond"/>
              </a:rPr>
              <a:t>i</a:t>
            </a:r>
            <a:r>
              <a:rPr sz="3200" dirty="0">
                <a:latin typeface="Garamond"/>
                <a:cs typeface="Garamond"/>
              </a:rPr>
              <a:t>s</a:t>
            </a:r>
            <a:r>
              <a:rPr sz="3200" spc="-5" dirty="0">
                <a:latin typeface="Garamond"/>
                <a:cs typeface="Garamond"/>
              </a:rPr>
              <a:t>h</a:t>
            </a:r>
            <a:r>
              <a:rPr sz="3200" spc="35" dirty="0">
                <a:latin typeface="Garamond"/>
                <a:cs typeface="Garamond"/>
              </a:rPr>
              <a:t> </a:t>
            </a:r>
            <a:r>
              <a:rPr sz="3200" spc="-5" dirty="0">
                <a:latin typeface="Garamond"/>
                <a:cs typeface="Garamond"/>
              </a:rPr>
              <a:t>Langua</a:t>
            </a:r>
            <a:r>
              <a:rPr sz="3200" spc="45" dirty="0">
                <a:latin typeface="Garamond"/>
                <a:cs typeface="Garamond"/>
              </a:rPr>
              <a:t>g</a:t>
            </a:r>
            <a:r>
              <a:rPr sz="3200" spc="-90" dirty="0">
                <a:latin typeface="Garamond"/>
                <a:cs typeface="Garamond"/>
              </a:rPr>
              <a:t>e</a:t>
            </a:r>
            <a:r>
              <a:rPr sz="3200" spc="-5" dirty="0">
                <a:latin typeface="Garamond"/>
                <a:cs typeface="Garamond"/>
              </a:rPr>
              <a:t>.</a:t>
            </a:r>
            <a:r>
              <a:rPr sz="3200" spc="55" dirty="0">
                <a:latin typeface="Garamond"/>
                <a:cs typeface="Garamond"/>
              </a:rPr>
              <a:t> </a:t>
            </a:r>
            <a:r>
              <a:rPr sz="3200" spc="-10" dirty="0">
                <a:latin typeface="Garamond"/>
                <a:cs typeface="Garamond"/>
              </a:rPr>
              <a:t>A</a:t>
            </a:r>
            <a:r>
              <a:rPr sz="3200" spc="-25" dirty="0">
                <a:latin typeface="Garamond"/>
                <a:cs typeface="Garamond"/>
              </a:rPr>
              <a:t>c</a:t>
            </a:r>
            <a:r>
              <a:rPr sz="3200" spc="-5" dirty="0">
                <a:latin typeface="Garamond"/>
                <a:cs typeface="Garamond"/>
              </a:rPr>
              <a:t>q</a:t>
            </a:r>
            <a:r>
              <a:rPr sz="3200" spc="-15" dirty="0">
                <a:latin typeface="Garamond"/>
                <a:cs typeface="Garamond"/>
              </a:rPr>
              <a:t>u</a:t>
            </a:r>
            <a:r>
              <a:rPr sz="3200" spc="-10" dirty="0">
                <a:latin typeface="Garamond"/>
                <a:cs typeface="Garamond"/>
              </a:rPr>
              <a:t>a</a:t>
            </a:r>
            <a:r>
              <a:rPr sz="3200" spc="-20" dirty="0">
                <a:latin typeface="Garamond"/>
                <a:cs typeface="Garamond"/>
              </a:rPr>
              <a:t>i</a:t>
            </a:r>
            <a:r>
              <a:rPr sz="3200" spc="-10" dirty="0">
                <a:latin typeface="Garamond"/>
                <a:cs typeface="Garamond"/>
              </a:rPr>
              <a:t>ntanc</a:t>
            </a:r>
            <a:r>
              <a:rPr sz="3200" spc="-5" dirty="0">
                <a:latin typeface="Garamond"/>
                <a:cs typeface="Garamond"/>
              </a:rPr>
              <a:t>e</a:t>
            </a:r>
            <a:r>
              <a:rPr sz="3200" spc="65" dirty="0">
                <a:latin typeface="Garamond"/>
                <a:cs typeface="Garamond"/>
              </a:rPr>
              <a:t> </a:t>
            </a:r>
            <a:r>
              <a:rPr sz="3200" spc="-5" dirty="0">
                <a:latin typeface="Garamond"/>
                <a:cs typeface="Garamond"/>
              </a:rPr>
              <a:t>with</a:t>
            </a:r>
            <a:r>
              <a:rPr sz="3200" spc="40" dirty="0">
                <a:latin typeface="Garamond"/>
                <a:cs typeface="Garamond"/>
              </a:rPr>
              <a:t> </a:t>
            </a:r>
            <a:r>
              <a:rPr sz="3200" spc="-90" dirty="0">
                <a:latin typeface="Garamond"/>
                <a:cs typeface="Garamond"/>
              </a:rPr>
              <a:t>v</a:t>
            </a:r>
            <a:r>
              <a:rPr sz="3200" spc="-10" dirty="0">
                <a:latin typeface="Garamond"/>
                <a:cs typeface="Garamond"/>
              </a:rPr>
              <a:t>oc</a:t>
            </a:r>
            <a:r>
              <a:rPr sz="3200" spc="-20" dirty="0">
                <a:latin typeface="Garamond"/>
                <a:cs typeface="Garamond"/>
              </a:rPr>
              <a:t>a</a:t>
            </a:r>
            <a:r>
              <a:rPr sz="3200" spc="-10" dirty="0">
                <a:latin typeface="Garamond"/>
                <a:cs typeface="Garamond"/>
              </a:rPr>
              <a:t>bu</a:t>
            </a:r>
            <a:r>
              <a:rPr sz="3200" spc="-20" dirty="0">
                <a:latin typeface="Garamond"/>
                <a:cs typeface="Garamond"/>
              </a:rPr>
              <a:t>l</a:t>
            </a:r>
            <a:r>
              <a:rPr sz="3200" spc="-10" dirty="0">
                <a:latin typeface="Garamond"/>
                <a:cs typeface="Garamond"/>
              </a:rPr>
              <a:t>a</a:t>
            </a:r>
            <a:r>
              <a:rPr sz="3200" spc="75" dirty="0">
                <a:latin typeface="Garamond"/>
                <a:cs typeface="Garamond"/>
              </a:rPr>
              <a:t>r</a:t>
            </a:r>
            <a:r>
              <a:rPr sz="3200" spc="-5" dirty="0">
                <a:latin typeface="Garamond"/>
                <a:cs typeface="Garamond"/>
              </a:rPr>
              <a:t>y</a:t>
            </a:r>
            <a:r>
              <a:rPr sz="3200" spc="70" dirty="0">
                <a:latin typeface="Garamond"/>
                <a:cs typeface="Garamond"/>
              </a:rPr>
              <a:t> </a:t>
            </a:r>
            <a:r>
              <a:rPr sz="3200" spc="-10" dirty="0">
                <a:latin typeface="Garamond"/>
                <a:cs typeface="Garamond"/>
              </a:rPr>
              <a:t>o</a:t>
            </a:r>
            <a:r>
              <a:rPr sz="3200" spc="-5" dirty="0">
                <a:latin typeface="Garamond"/>
                <a:cs typeface="Garamond"/>
              </a:rPr>
              <a:t>f</a:t>
            </a:r>
            <a:r>
              <a:rPr sz="3200" dirty="0">
                <a:latin typeface="Garamond"/>
                <a:cs typeface="Garamond"/>
              </a:rPr>
              <a:t>	</a:t>
            </a:r>
            <a:r>
              <a:rPr sz="3200" spc="-10" dirty="0">
                <a:latin typeface="Garamond"/>
                <a:cs typeface="Garamond"/>
              </a:rPr>
              <a:t>Engl</a:t>
            </a:r>
            <a:r>
              <a:rPr sz="3200" spc="-25" dirty="0">
                <a:latin typeface="Garamond"/>
                <a:cs typeface="Garamond"/>
              </a:rPr>
              <a:t>i</a:t>
            </a:r>
            <a:r>
              <a:rPr sz="3200" dirty="0">
                <a:latin typeface="Garamond"/>
                <a:cs typeface="Garamond"/>
              </a:rPr>
              <a:t>s</a:t>
            </a:r>
            <a:r>
              <a:rPr sz="3200" spc="-5" dirty="0">
                <a:latin typeface="Garamond"/>
                <a:cs typeface="Garamond"/>
              </a:rPr>
              <a:t>h  </a:t>
            </a:r>
            <a:r>
              <a:rPr sz="3200" dirty="0">
                <a:latin typeface="Garamond"/>
                <a:cs typeface="Garamond"/>
              </a:rPr>
              <a:t>language </a:t>
            </a:r>
            <a:r>
              <a:rPr sz="3200" spc="-10" dirty="0">
                <a:latin typeface="Garamond"/>
                <a:cs typeface="Garamond"/>
              </a:rPr>
              <a:t>is </a:t>
            </a:r>
            <a:r>
              <a:rPr sz="3200" spc="-5" dirty="0">
                <a:latin typeface="Garamond"/>
                <a:cs typeface="Garamond"/>
              </a:rPr>
              <a:t>a </a:t>
            </a:r>
            <a:r>
              <a:rPr sz="3200" spc="-10" dirty="0">
                <a:latin typeface="Garamond"/>
                <a:cs typeface="Garamond"/>
              </a:rPr>
              <a:t>necessity </a:t>
            </a:r>
            <a:r>
              <a:rPr sz="3200" spc="-5" dirty="0">
                <a:latin typeface="Garamond"/>
                <a:cs typeface="Garamond"/>
              </a:rPr>
              <a:t>for </a:t>
            </a:r>
            <a:r>
              <a:rPr sz="3200" spc="-25" dirty="0">
                <a:latin typeface="Garamond"/>
                <a:cs typeface="Garamond"/>
              </a:rPr>
              <a:t>effective </a:t>
            </a:r>
            <a:r>
              <a:rPr sz="3200" spc="-10" dirty="0">
                <a:latin typeface="Garamond"/>
                <a:cs typeface="Garamond"/>
              </a:rPr>
              <a:t>expression either in  </a:t>
            </a:r>
            <a:r>
              <a:rPr sz="3200" spc="-5" dirty="0">
                <a:latin typeface="Garamond"/>
                <a:cs typeface="Garamond"/>
              </a:rPr>
              <a:t>written </a:t>
            </a:r>
            <a:r>
              <a:rPr sz="3200" spc="-10" dirty="0">
                <a:latin typeface="Garamond"/>
                <a:cs typeface="Garamond"/>
              </a:rPr>
              <a:t>or in </a:t>
            </a:r>
            <a:r>
              <a:rPr sz="3200" spc="-5" dirty="0">
                <a:latin typeface="Garamond"/>
                <a:cs typeface="Garamond"/>
              </a:rPr>
              <a:t>the </a:t>
            </a:r>
            <a:r>
              <a:rPr sz="3200" spc="-10" dirty="0">
                <a:latin typeface="Garamond"/>
                <a:cs typeface="Garamond"/>
              </a:rPr>
              <a:t>oral</a:t>
            </a:r>
            <a:r>
              <a:rPr sz="3200" spc="125" dirty="0">
                <a:latin typeface="Garamond"/>
                <a:cs typeface="Garamond"/>
              </a:rPr>
              <a:t> </a:t>
            </a:r>
            <a:r>
              <a:rPr sz="3200" spc="20" dirty="0">
                <a:latin typeface="Garamond"/>
                <a:cs typeface="Garamond"/>
              </a:rPr>
              <a:t>form.</a:t>
            </a:r>
            <a:endParaRPr sz="3200">
              <a:latin typeface="Garamond"/>
              <a:cs typeface="Garamon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67408" y="1319530"/>
            <a:ext cx="1963420" cy="453390"/>
          </a:xfrm>
          <a:prstGeom prst="rect">
            <a:avLst/>
          </a:prstGeom>
        </p:spPr>
        <p:txBody>
          <a:bodyPr vert="horz" wrap="square" lIns="0" tIns="13335" rIns="0" bIns="0" rtlCol="0">
            <a:spAutoFit/>
          </a:bodyPr>
          <a:lstStyle/>
          <a:p>
            <a:pPr marL="12700">
              <a:lnSpc>
                <a:spcPct val="100000"/>
              </a:lnSpc>
              <a:spcBef>
                <a:spcPts val="105"/>
              </a:spcBef>
            </a:pPr>
            <a:r>
              <a:rPr sz="2800" dirty="0"/>
              <a:t>S</a:t>
            </a:r>
            <a:r>
              <a:rPr sz="2800" spc="10" dirty="0"/>
              <a:t>Y</a:t>
            </a:r>
            <a:r>
              <a:rPr sz="2800" spc="5" dirty="0"/>
              <a:t>N</a:t>
            </a:r>
            <a:r>
              <a:rPr sz="2800" spc="-5" dirty="0"/>
              <a:t>O</a:t>
            </a:r>
            <a:r>
              <a:rPr sz="2800" spc="5" dirty="0"/>
              <a:t>NY</a:t>
            </a:r>
            <a:r>
              <a:rPr sz="2800" spc="20" dirty="0"/>
              <a:t>M</a:t>
            </a:r>
            <a:r>
              <a:rPr sz="2800" dirty="0"/>
              <a:t>S</a:t>
            </a:r>
            <a:endParaRPr sz="2800"/>
          </a:p>
        </p:txBody>
      </p:sp>
      <p:sp>
        <p:nvSpPr>
          <p:cNvPr id="3" name="object 3"/>
          <p:cNvSpPr txBox="1"/>
          <p:nvPr/>
        </p:nvSpPr>
        <p:spPr>
          <a:xfrm>
            <a:off x="1367408" y="2173046"/>
            <a:ext cx="9169400" cy="880744"/>
          </a:xfrm>
          <a:prstGeom prst="rect">
            <a:avLst/>
          </a:prstGeom>
        </p:spPr>
        <p:txBody>
          <a:bodyPr vert="horz" wrap="square" lIns="0" tIns="13970" rIns="0" bIns="0" rtlCol="0">
            <a:spAutoFit/>
          </a:bodyPr>
          <a:lstStyle/>
          <a:p>
            <a:pPr marL="12700" marR="5080">
              <a:lnSpc>
                <a:spcPct val="100000"/>
              </a:lnSpc>
              <a:spcBef>
                <a:spcPts val="110"/>
              </a:spcBef>
              <a:tabLst>
                <a:tab pos="9011285" algn="l"/>
              </a:tabLst>
            </a:pPr>
            <a:r>
              <a:rPr sz="2800" dirty="0">
                <a:latin typeface="Garamond"/>
                <a:cs typeface="Garamond"/>
              </a:rPr>
              <a:t>Sy</a:t>
            </a:r>
            <a:r>
              <a:rPr sz="2800" spc="15" dirty="0">
                <a:latin typeface="Garamond"/>
                <a:cs typeface="Garamond"/>
              </a:rPr>
              <a:t>n</a:t>
            </a:r>
            <a:r>
              <a:rPr sz="2800" spc="5" dirty="0">
                <a:latin typeface="Garamond"/>
                <a:cs typeface="Garamond"/>
              </a:rPr>
              <a:t>onyms</a:t>
            </a:r>
            <a:r>
              <a:rPr sz="2800" spc="-70" dirty="0">
                <a:latin typeface="Garamond"/>
                <a:cs typeface="Garamond"/>
              </a:rPr>
              <a:t> </a:t>
            </a:r>
            <a:r>
              <a:rPr sz="2800" spc="10" dirty="0">
                <a:latin typeface="Garamond"/>
                <a:cs typeface="Garamond"/>
              </a:rPr>
              <a:t>a</a:t>
            </a:r>
            <a:r>
              <a:rPr sz="2800" spc="-5" dirty="0">
                <a:latin typeface="Garamond"/>
                <a:cs typeface="Garamond"/>
              </a:rPr>
              <a:t>r</a:t>
            </a:r>
            <a:r>
              <a:rPr sz="2800" dirty="0">
                <a:latin typeface="Garamond"/>
                <a:cs typeface="Garamond"/>
              </a:rPr>
              <a:t>e</a:t>
            </a:r>
            <a:r>
              <a:rPr sz="2800" spc="-25" dirty="0">
                <a:latin typeface="Garamond"/>
                <a:cs typeface="Garamond"/>
              </a:rPr>
              <a:t> </a:t>
            </a:r>
            <a:r>
              <a:rPr sz="2800" dirty="0">
                <a:latin typeface="Garamond"/>
                <a:cs typeface="Garamond"/>
              </a:rPr>
              <a:t>the</a:t>
            </a:r>
            <a:r>
              <a:rPr sz="2800" spc="-20" dirty="0">
                <a:latin typeface="Garamond"/>
                <a:cs typeface="Garamond"/>
              </a:rPr>
              <a:t> </a:t>
            </a:r>
            <a:r>
              <a:rPr sz="2800" spc="-70" dirty="0">
                <a:latin typeface="Garamond"/>
                <a:cs typeface="Garamond"/>
              </a:rPr>
              <a:t>w</a:t>
            </a:r>
            <a:r>
              <a:rPr sz="2800" spc="5" dirty="0">
                <a:latin typeface="Garamond"/>
                <a:cs typeface="Garamond"/>
              </a:rPr>
              <a:t>o</a:t>
            </a:r>
            <a:r>
              <a:rPr sz="2800" spc="-5" dirty="0">
                <a:latin typeface="Garamond"/>
                <a:cs typeface="Garamond"/>
              </a:rPr>
              <a:t>r</a:t>
            </a:r>
            <a:r>
              <a:rPr sz="2800" spc="15" dirty="0">
                <a:latin typeface="Garamond"/>
                <a:cs typeface="Garamond"/>
              </a:rPr>
              <a:t>d</a:t>
            </a:r>
            <a:r>
              <a:rPr sz="2800" dirty="0">
                <a:latin typeface="Garamond"/>
                <a:cs typeface="Garamond"/>
              </a:rPr>
              <a:t>s</a:t>
            </a:r>
            <a:r>
              <a:rPr sz="2800" spc="-45" dirty="0">
                <a:latin typeface="Garamond"/>
                <a:cs typeface="Garamond"/>
              </a:rPr>
              <a:t> </a:t>
            </a:r>
            <a:r>
              <a:rPr sz="2800" spc="5" dirty="0">
                <a:latin typeface="Garamond"/>
                <a:cs typeface="Garamond"/>
              </a:rPr>
              <a:t>w</a:t>
            </a:r>
            <a:r>
              <a:rPr sz="2800" spc="10" dirty="0">
                <a:latin typeface="Garamond"/>
                <a:cs typeface="Garamond"/>
              </a:rPr>
              <a:t>h</a:t>
            </a:r>
            <a:r>
              <a:rPr sz="2800" dirty="0">
                <a:latin typeface="Garamond"/>
                <a:cs typeface="Garamond"/>
              </a:rPr>
              <a:t>i</a:t>
            </a:r>
            <a:r>
              <a:rPr sz="2800" spc="-40" dirty="0">
                <a:latin typeface="Garamond"/>
                <a:cs typeface="Garamond"/>
              </a:rPr>
              <a:t>c</a:t>
            </a:r>
            <a:r>
              <a:rPr sz="2800" spc="5" dirty="0">
                <a:latin typeface="Garamond"/>
                <a:cs typeface="Garamond"/>
              </a:rPr>
              <a:t>h</a:t>
            </a:r>
            <a:r>
              <a:rPr sz="2800" spc="-50" dirty="0">
                <a:latin typeface="Garamond"/>
                <a:cs typeface="Garamond"/>
              </a:rPr>
              <a:t> </a:t>
            </a:r>
            <a:r>
              <a:rPr sz="2800" spc="5" dirty="0">
                <a:latin typeface="Garamond"/>
                <a:cs typeface="Garamond"/>
              </a:rPr>
              <a:t>h</a:t>
            </a:r>
            <a:r>
              <a:rPr sz="2800" spc="-35" dirty="0">
                <a:latin typeface="Garamond"/>
                <a:cs typeface="Garamond"/>
              </a:rPr>
              <a:t>a</a:t>
            </a:r>
            <a:r>
              <a:rPr sz="2800" spc="-45" dirty="0">
                <a:latin typeface="Garamond"/>
                <a:cs typeface="Garamond"/>
              </a:rPr>
              <a:t>v</a:t>
            </a:r>
            <a:r>
              <a:rPr sz="2800" dirty="0">
                <a:latin typeface="Garamond"/>
                <a:cs typeface="Garamond"/>
              </a:rPr>
              <a:t>e</a:t>
            </a:r>
            <a:r>
              <a:rPr sz="2800" spc="-45" dirty="0">
                <a:latin typeface="Garamond"/>
                <a:cs typeface="Garamond"/>
              </a:rPr>
              <a:t> </a:t>
            </a:r>
            <a:r>
              <a:rPr sz="2800" dirty="0">
                <a:latin typeface="Garamond"/>
                <a:cs typeface="Garamond"/>
              </a:rPr>
              <a:t>a</a:t>
            </a:r>
            <a:r>
              <a:rPr sz="2800" spc="10" dirty="0">
                <a:latin typeface="Garamond"/>
                <a:cs typeface="Garamond"/>
              </a:rPr>
              <a:t> </a:t>
            </a:r>
            <a:r>
              <a:rPr sz="2800" dirty="0">
                <a:latin typeface="Garamond"/>
                <a:cs typeface="Garamond"/>
              </a:rPr>
              <a:t>simi</a:t>
            </a:r>
            <a:r>
              <a:rPr sz="2800" spc="5" dirty="0">
                <a:latin typeface="Garamond"/>
                <a:cs typeface="Garamond"/>
              </a:rPr>
              <a:t>l</a:t>
            </a:r>
            <a:r>
              <a:rPr sz="2800" spc="10" dirty="0">
                <a:latin typeface="Garamond"/>
                <a:cs typeface="Garamond"/>
              </a:rPr>
              <a:t>a</a:t>
            </a:r>
            <a:r>
              <a:rPr sz="2800" dirty="0">
                <a:latin typeface="Garamond"/>
                <a:cs typeface="Garamond"/>
              </a:rPr>
              <a:t>r</a:t>
            </a:r>
            <a:r>
              <a:rPr sz="2800" spc="-55" dirty="0">
                <a:latin typeface="Garamond"/>
                <a:cs typeface="Garamond"/>
              </a:rPr>
              <a:t> </a:t>
            </a:r>
            <a:r>
              <a:rPr sz="2800" spc="5" dirty="0">
                <a:latin typeface="Garamond"/>
                <a:cs typeface="Garamond"/>
              </a:rPr>
              <a:t>me</a:t>
            </a:r>
            <a:r>
              <a:rPr sz="2800" spc="10" dirty="0">
                <a:latin typeface="Garamond"/>
                <a:cs typeface="Garamond"/>
              </a:rPr>
              <a:t>a</a:t>
            </a:r>
            <a:r>
              <a:rPr sz="2800" dirty="0">
                <a:latin typeface="Garamond"/>
                <a:cs typeface="Garamond"/>
              </a:rPr>
              <a:t>ni</a:t>
            </a:r>
            <a:r>
              <a:rPr sz="2800" spc="15" dirty="0">
                <a:latin typeface="Garamond"/>
                <a:cs typeface="Garamond"/>
              </a:rPr>
              <a:t>n</a:t>
            </a:r>
            <a:r>
              <a:rPr sz="2800" dirty="0">
                <a:latin typeface="Garamond"/>
                <a:cs typeface="Garamond"/>
              </a:rPr>
              <a:t>g</a:t>
            </a:r>
            <a:r>
              <a:rPr sz="2800" spc="-85" dirty="0">
                <a:latin typeface="Garamond"/>
                <a:cs typeface="Garamond"/>
              </a:rPr>
              <a:t> </a:t>
            </a:r>
            <a:r>
              <a:rPr sz="2800" dirty="0">
                <a:latin typeface="Garamond"/>
                <a:cs typeface="Garamond"/>
              </a:rPr>
              <a:t>to</a:t>
            </a:r>
            <a:r>
              <a:rPr sz="2800" spc="5" dirty="0">
                <a:latin typeface="Garamond"/>
                <a:cs typeface="Garamond"/>
              </a:rPr>
              <a:t> </a:t>
            </a:r>
            <a:r>
              <a:rPr sz="2800" dirty="0">
                <a:latin typeface="Garamond"/>
                <a:cs typeface="Garamond"/>
              </a:rPr>
              <a:t>th</a:t>
            </a:r>
            <a:r>
              <a:rPr sz="2800" spc="15" dirty="0">
                <a:latin typeface="Garamond"/>
                <a:cs typeface="Garamond"/>
              </a:rPr>
              <a:t>a</a:t>
            </a:r>
            <a:r>
              <a:rPr sz="2800" dirty="0">
                <a:latin typeface="Garamond"/>
                <a:cs typeface="Garamond"/>
              </a:rPr>
              <a:t>t</a:t>
            </a:r>
            <a:r>
              <a:rPr sz="2800" spc="-55" dirty="0">
                <a:latin typeface="Garamond"/>
                <a:cs typeface="Garamond"/>
              </a:rPr>
              <a:t> </a:t>
            </a:r>
            <a:r>
              <a:rPr sz="2800" dirty="0">
                <a:latin typeface="Garamond"/>
                <a:cs typeface="Garamond"/>
              </a:rPr>
              <a:t>of	a  </a:t>
            </a:r>
            <a:r>
              <a:rPr sz="2800" spc="-20" dirty="0">
                <a:latin typeface="Garamond"/>
                <a:cs typeface="Garamond"/>
              </a:rPr>
              <a:t>given </a:t>
            </a:r>
            <a:r>
              <a:rPr sz="2800" spc="-10" dirty="0">
                <a:latin typeface="Garamond"/>
                <a:cs typeface="Garamond"/>
              </a:rPr>
              <a:t>word.</a:t>
            </a:r>
            <a:endParaRPr sz="2800">
              <a:latin typeface="Garamond"/>
              <a:cs typeface="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39722" y="1443939"/>
            <a:ext cx="9363710" cy="861774"/>
          </a:xfrm>
        </p:spPr>
        <p:txBody>
          <a:bodyPr/>
          <a:lstStyle/>
          <a:p>
            <a:r>
              <a:rPr lang="en-US" dirty="0"/>
              <a:t>imperious</a:t>
            </a:r>
          </a:p>
          <a:p>
            <a:endParaRPr lang="en-IN" dirty="0"/>
          </a:p>
        </p:txBody>
      </p:sp>
    </p:spTree>
    <p:extLst>
      <p:ext uri="{BB962C8B-B14F-4D97-AF65-F5344CB8AC3E}">
        <p14:creationId xmlns:p14="http://schemas.microsoft.com/office/powerpoint/2010/main" val="29808174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74291" y="2206193"/>
            <a:ext cx="4156710" cy="2952115"/>
          </a:xfrm>
          <a:prstGeom prst="rect">
            <a:avLst/>
          </a:prstGeom>
        </p:spPr>
        <p:txBody>
          <a:bodyPr vert="horz" wrap="square" lIns="0" tIns="12065" rIns="0" bIns="0" rtlCol="0">
            <a:spAutoFit/>
          </a:bodyPr>
          <a:lstStyle/>
          <a:p>
            <a:pPr marL="12700">
              <a:lnSpc>
                <a:spcPct val="100000"/>
              </a:lnSpc>
              <a:spcBef>
                <a:spcPts val="95"/>
              </a:spcBef>
              <a:tabLst>
                <a:tab pos="2079625" algn="l"/>
              </a:tabLst>
            </a:pPr>
            <a:r>
              <a:rPr sz="3200" spc="-5" dirty="0">
                <a:latin typeface="Garamond"/>
                <a:cs typeface="Garamond"/>
              </a:rPr>
              <a:t>Synon</a:t>
            </a:r>
            <a:r>
              <a:rPr sz="3200" spc="-15" dirty="0">
                <a:latin typeface="Garamond"/>
                <a:cs typeface="Garamond"/>
              </a:rPr>
              <a:t>y</a:t>
            </a:r>
            <a:r>
              <a:rPr sz="3200" spc="-5" dirty="0">
                <a:latin typeface="Garamond"/>
                <a:cs typeface="Garamond"/>
              </a:rPr>
              <a:t>m</a:t>
            </a:r>
            <a:r>
              <a:rPr sz="3200" spc="45" dirty="0">
                <a:latin typeface="Garamond"/>
                <a:cs typeface="Garamond"/>
              </a:rPr>
              <a:t> </a:t>
            </a:r>
            <a:r>
              <a:rPr sz="3200" spc="-10" dirty="0">
                <a:latin typeface="Garamond"/>
                <a:cs typeface="Garamond"/>
              </a:rPr>
              <a:t>o</a:t>
            </a:r>
            <a:r>
              <a:rPr sz="3200" spc="-5" dirty="0">
                <a:latin typeface="Garamond"/>
                <a:cs typeface="Garamond"/>
              </a:rPr>
              <a:t>f</a:t>
            </a:r>
            <a:r>
              <a:rPr sz="3200" dirty="0">
                <a:latin typeface="Garamond"/>
                <a:cs typeface="Garamond"/>
              </a:rPr>
              <a:t>	</a:t>
            </a:r>
            <a:r>
              <a:rPr sz="3200" spc="-10" dirty="0">
                <a:latin typeface="Garamond"/>
                <a:cs typeface="Garamond"/>
              </a:rPr>
              <a:t>ABSO</a:t>
            </a:r>
            <a:r>
              <a:rPr sz="3200" spc="-55" dirty="0">
                <a:latin typeface="Garamond"/>
                <a:cs typeface="Garamond"/>
              </a:rPr>
              <a:t>L</a:t>
            </a:r>
            <a:r>
              <a:rPr sz="3200" spc="-10" dirty="0">
                <a:latin typeface="Garamond"/>
                <a:cs typeface="Garamond"/>
              </a:rPr>
              <a:t>UTE</a:t>
            </a:r>
            <a:endParaRPr sz="3200">
              <a:latin typeface="Garamond"/>
              <a:cs typeface="Garamond"/>
            </a:endParaRPr>
          </a:p>
          <a:p>
            <a:pPr>
              <a:lnSpc>
                <a:spcPct val="100000"/>
              </a:lnSpc>
              <a:spcBef>
                <a:spcPts val="15"/>
              </a:spcBef>
            </a:pPr>
            <a:endParaRPr sz="3400">
              <a:latin typeface="Garamond"/>
              <a:cs typeface="Garamond"/>
            </a:endParaRPr>
          </a:p>
          <a:p>
            <a:pPr marL="477520" indent="-465455">
              <a:lnSpc>
                <a:spcPct val="100000"/>
              </a:lnSpc>
              <a:spcBef>
                <a:spcPts val="5"/>
              </a:spcBef>
              <a:buAutoNum type="alphaUcPeriod"/>
              <a:tabLst>
                <a:tab pos="478155" algn="l"/>
              </a:tabLst>
            </a:pPr>
            <a:r>
              <a:rPr sz="3200" spc="-15" dirty="0">
                <a:latin typeface="Garamond"/>
                <a:cs typeface="Garamond"/>
              </a:rPr>
              <a:t>Division</a:t>
            </a:r>
            <a:endParaRPr sz="3200">
              <a:latin typeface="Garamond"/>
              <a:cs typeface="Garamond"/>
            </a:endParaRPr>
          </a:p>
          <a:p>
            <a:pPr marL="429895" indent="-417830">
              <a:lnSpc>
                <a:spcPct val="100000"/>
              </a:lnSpc>
              <a:buAutoNum type="alphaUcPeriod"/>
              <a:tabLst>
                <a:tab pos="430530" algn="l"/>
              </a:tabLst>
            </a:pPr>
            <a:r>
              <a:rPr sz="3200" spc="-10" dirty="0">
                <a:latin typeface="Garamond"/>
                <a:cs typeface="Garamond"/>
              </a:rPr>
              <a:t>Complete</a:t>
            </a:r>
            <a:endParaRPr sz="3200">
              <a:latin typeface="Garamond"/>
              <a:cs typeface="Garamond"/>
            </a:endParaRPr>
          </a:p>
          <a:p>
            <a:pPr marL="454025" indent="-441959">
              <a:lnSpc>
                <a:spcPct val="100000"/>
              </a:lnSpc>
              <a:buAutoNum type="alphaUcPeriod"/>
              <a:tabLst>
                <a:tab pos="454659" algn="l"/>
              </a:tabLst>
            </a:pPr>
            <a:r>
              <a:rPr sz="3200" spc="-5" dirty="0">
                <a:latin typeface="Garamond"/>
                <a:cs typeface="Garamond"/>
              </a:rPr>
              <a:t>Small</a:t>
            </a:r>
            <a:endParaRPr sz="3200">
              <a:latin typeface="Garamond"/>
              <a:cs typeface="Garamond"/>
            </a:endParaRPr>
          </a:p>
          <a:p>
            <a:pPr marL="478155" indent="-466090">
              <a:lnSpc>
                <a:spcPct val="100000"/>
              </a:lnSpc>
              <a:spcBef>
                <a:spcPts val="5"/>
              </a:spcBef>
              <a:buAutoNum type="alphaUcPeriod"/>
              <a:tabLst>
                <a:tab pos="478790" algn="l"/>
              </a:tabLst>
            </a:pPr>
            <a:r>
              <a:rPr sz="3200" spc="-10" dirty="0">
                <a:latin typeface="Garamond"/>
                <a:cs typeface="Garamond"/>
              </a:rPr>
              <a:t>Half</a:t>
            </a:r>
            <a:endParaRPr sz="3200">
              <a:latin typeface="Garamond"/>
              <a:cs typeface="Garamond"/>
            </a:endParaRPr>
          </a:p>
        </p:txBody>
      </p:sp>
      <p:sp>
        <p:nvSpPr>
          <p:cNvPr id="3" name="object 3"/>
          <p:cNvSpPr/>
          <p:nvPr/>
        </p:nvSpPr>
        <p:spPr>
          <a:xfrm>
            <a:off x="2746248" y="762000"/>
            <a:ext cx="6271006" cy="150088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168142" y="922680"/>
            <a:ext cx="5414010" cy="849630"/>
          </a:xfrm>
          <a:prstGeom prst="rect">
            <a:avLst/>
          </a:prstGeom>
        </p:spPr>
        <p:txBody>
          <a:bodyPr vert="horz" wrap="square" lIns="0" tIns="13335" rIns="0" bIns="0" rtlCol="0">
            <a:spAutoFit/>
          </a:bodyPr>
          <a:lstStyle/>
          <a:p>
            <a:pPr marL="12700">
              <a:lnSpc>
                <a:spcPct val="100000"/>
              </a:lnSpc>
              <a:spcBef>
                <a:spcPts val="105"/>
              </a:spcBef>
            </a:pPr>
            <a:r>
              <a:rPr spc="5" dirty="0"/>
              <a:t>POLL</a:t>
            </a:r>
            <a:r>
              <a:rPr spc="-80" dirty="0"/>
              <a:t> </a:t>
            </a:r>
            <a:r>
              <a:rPr spc="-20" dirty="0"/>
              <a:t>QUESTION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05076" y="2303780"/>
            <a:ext cx="4155440" cy="2951480"/>
          </a:xfrm>
          <a:prstGeom prst="rect">
            <a:avLst/>
          </a:prstGeom>
        </p:spPr>
        <p:txBody>
          <a:bodyPr vert="horz" wrap="square" lIns="0" tIns="11430" rIns="0" bIns="0" rtlCol="0">
            <a:spAutoFit/>
          </a:bodyPr>
          <a:lstStyle/>
          <a:p>
            <a:pPr marL="12700">
              <a:lnSpc>
                <a:spcPct val="100000"/>
              </a:lnSpc>
              <a:spcBef>
                <a:spcPts val="90"/>
              </a:spcBef>
              <a:tabLst>
                <a:tab pos="2079625" algn="l"/>
              </a:tabLst>
            </a:pPr>
            <a:r>
              <a:rPr sz="3200" spc="-5" dirty="0">
                <a:latin typeface="Garamond"/>
                <a:cs typeface="Garamond"/>
              </a:rPr>
              <a:t>Synonym</a:t>
            </a:r>
            <a:r>
              <a:rPr sz="3200" spc="50" dirty="0">
                <a:latin typeface="Garamond"/>
                <a:cs typeface="Garamond"/>
              </a:rPr>
              <a:t> </a:t>
            </a:r>
            <a:r>
              <a:rPr sz="3200" spc="-10" dirty="0">
                <a:latin typeface="Garamond"/>
                <a:cs typeface="Garamond"/>
              </a:rPr>
              <a:t>of	</a:t>
            </a:r>
            <a:r>
              <a:rPr sz="3200" spc="-20" dirty="0">
                <a:latin typeface="Garamond"/>
                <a:cs typeface="Garamond"/>
              </a:rPr>
              <a:t>ABSOLUTE</a:t>
            </a:r>
            <a:endParaRPr sz="3200">
              <a:latin typeface="Garamond"/>
              <a:cs typeface="Garamond"/>
            </a:endParaRPr>
          </a:p>
          <a:p>
            <a:pPr>
              <a:lnSpc>
                <a:spcPct val="100000"/>
              </a:lnSpc>
              <a:spcBef>
                <a:spcPts val="15"/>
              </a:spcBef>
            </a:pPr>
            <a:endParaRPr sz="3400">
              <a:latin typeface="Garamond"/>
              <a:cs typeface="Garamond"/>
            </a:endParaRPr>
          </a:p>
          <a:p>
            <a:pPr marL="478155" indent="-466090">
              <a:lnSpc>
                <a:spcPct val="100000"/>
              </a:lnSpc>
              <a:buAutoNum type="alphaUcPeriod"/>
              <a:tabLst>
                <a:tab pos="478790" algn="l"/>
              </a:tabLst>
            </a:pPr>
            <a:r>
              <a:rPr sz="3200" spc="-15" dirty="0">
                <a:latin typeface="Garamond"/>
                <a:cs typeface="Garamond"/>
              </a:rPr>
              <a:t>Division</a:t>
            </a:r>
            <a:endParaRPr sz="3200">
              <a:latin typeface="Garamond"/>
              <a:cs typeface="Garamond"/>
            </a:endParaRPr>
          </a:p>
          <a:p>
            <a:pPr marL="431165" indent="-419100">
              <a:lnSpc>
                <a:spcPct val="100000"/>
              </a:lnSpc>
              <a:spcBef>
                <a:spcPts val="5"/>
              </a:spcBef>
              <a:buAutoNum type="alphaUcPeriod"/>
              <a:tabLst>
                <a:tab pos="431800" algn="l"/>
              </a:tabLst>
            </a:pPr>
            <a:r>
              <a:rPr sz="3200" spc="-10" dirty="0">
                <a:solidFill>
                  <a:srgbClr val="FF0000"/>
                </a:solidFill>
                <a:latin typeface="Garamond"/>
                <a:cs typeface="Garamond"/>
              </a:rPr>
              <a:t>Complete</a:t>
            </a:r>
            <a:endParaRPr sz="3200">
              <a:latin typeface="Garamond"/>
              <a:cs typeface="Garamond"/>
            </a:endParaRPr>
          </a:p>
          <a:p>
            <a:pPr marL="454025" indent="-441959">
              <a:lnSpc>
                <a:spcPct val="100000"/>
              </a:lnSpc>
              <a:buAutoNum type="alphaUcPeriod"/>
              <a:tabLst>
                <a:tab pos="454659" algn="l"/>
              </a:tabLst>
            </a:pPr>
            <a:r>
              <a:rPr sz="3200" spc="-5" dirty="0">
                <a:latin typeface="Garamond"/>
                <a:cs typeface="Garamond"/>
              </a:rPr>
              <a:t>Small</a:t>
            </a:r>
            <a:endParaRPr sz="3200">
              <a:latin typeface="Garamond"/>
              <a:cs typeface="Garamond"/>
            </a:endParaRPr>
          </a:p>
          <a:p>
            <a:pPr marL="478155" indent="-466090">
              <a:lnSpc>
                <a:spcPct val="100000"/>
              </a:lnSpc>
              <a:buAutoNum type="alphaUcPeriod"/>
              <a:tabLst>
                <a:tab pos="478790" algn="l"/>
              </a:tabLst>
            </a:pPr>
            <a:r>
              <a:rPr sz="3200" spc="-10" dirty="0">
                <a:latin typeface="Garamond"/>
                <a:cs typeface="Garamond"/>
              </a:rPr>
              <a:t>Half</a:t>
            </a:r>
            <a:endParaRPr sz="3200">
              <a:latin typeface="Garamond"/>
              <a:cs typeface="Garamond"/>
            </a:endParaRPr>
          </a:p>
        </p:txBody>
      </p:sp>
      <p:sp>
        <p:nvSpPr>
          <p:cNvPr id="3" name="object 3"/>
          <p:cNvSpPr/>
          <p:nvPr/>
        </p:nvSpPr>
        <p:spPr>
          <a:xfrm>
            <a:off x="3843528" y="707136"/>
            <a:ext cx="3692398" cy="150088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265421" y="867866"/>
            <a:ext cx="2832100" cy="848994"/>
          </a:xfrm>
          <a:prstGeom prst="rect">
            <a:avLst/>
          </a:prstGeom>
        </p:spPr>
        <p:txBody>
          <a:bodyPr vert="horz" wrap="square" lIns="0" tIns="12700" rIns="0" bIns="0" rtlCol="0">
            <a:spAutoFit/>
          </a:bodyPr>
          <a:lstStyle/>
          <a:p>
            <a:pPr marL="12700">
              <a:lnSpc>
                <a:spcPct val="100000"/>
              </a:lnSpc>
              <a:spcBef>
                <a:spcPts val="100"/>
              </a:spcBef>
            </a:pPr>
            <a:r>
              <a:rPr spc="-5" dirty="0"/>
              <a:t>A</a:t>
            </a:r>
            <a:r>
              <a:rPr spc="-20" dirty="0"/>
              <a:t>N</a:t>
            </a:r>
            <a:r>
              <a:rPr dirty="0"/>
              <a:t>SWER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74290" y="2206193"/>
            <a:ext cx="6383909" cy="2966838"/>
          </a:xfrm>
          <a:prstGeom prst="rect">
            <a:avLst/>
          </a:prstGeom>
        </p:spPr>
        <p:txBody>
          <a:bodyPr vert="horz" wrap="square" lIns="0" tIns="12065" rIns="0" bIns="0" rtlCol="0">
            <a:spAutoFit/>
          </a:bodyPr>
          <a:lstStyle/>
          <a:p>
            <a:r>
              <a:rPr sz="3200" spc="-5" dirty="0">
                <a:latin typeface="Garamond"/>
                <a:cs typeface="Garamond"/>
              </a:rPr>
              <a:t>Synon</a:t>
            </a:r>
            <a:r>
              <a:rPr sz="3200" spc="-15" dirty="0">
                <a:latin typeface="Garamond"/>
                <a:cs typeface="Garamond"/>
              </a:rPr>
              <a:t>y</a:t>
            </a:r>
            <a:r>
              <a:rPr sz="3200" spc="-5" dirty="0">
                <a:latin typeface="Garamond"/>
                <a:cs typeface="Garamond"/>
              </a:rPr>
              <a:t>m</a:t>
            </a:r>
            <a:r>
              <a:rPr sz="3200" spc="45" dirty="0">
                <a:latin typeface="Garamond"/>
                <a:cs typeface="Garamond"/>
              </a:rPr>
              <a:t> </a:t>
            </a:r>
            <a:r>
              <a:rPr sz="3200" spc="-10" dirty="0" smtClean="0">
                <a:latin typeface="Garamond"/>
                <a:cs typeface="Garamond"/>
              </a:rPr>
              <a:t>o</a:t>
            </a:r>
            <a:r>
              <a:rPr sz="3200" spc="-5" dirty="0" smtClean="0">
                <a:latin typeface="Garamond"/>
                <a:cs typeface="Garamond"/>
              </a:rPr>
              <a:t>f</a:t>
            </a:r>
            <a:r>
              <a:rPr lang="en-US" sz="3200" b="1" dirty="0"/>
              <a:t> </a:t>
            </a:r>
            <a:r>
              <a:rPr lang="en-US" sz="3200" b="1" dirty="0" smtClean="0"/>
              <a:t>ILLICIT</a:t>
            </a:r>
            <a:endParaRPr lang="en-US" sz="3200" dirty="0" smtClean="0"/>
          </a:p>
          <a:p>
            <a:endParaRPr lang="en-US" sz="3200" dirty="0"/>
          </a:p>
          <a:p>
            <a:r>
              <a:rPr lang="en-US" sz="3200" dirty="0" smtClean="0"/>
              <a:t>a</a:t>
            </a:r>
            <a:r>
              <a:rPr lang="en-US" sz="3200" dirty="0"/>
              <a:t>) Ethical</a:t>
            </a:r>
          </a:p>
          <a:p>
            <a:r>
              <a:rPr lang="en-US" sz="3200" dirty="0"/>
              <a:t>b) Illegal</a:t>
            </a:r>
          </a:p>
          <a:p>
            <a:r>
              <a:rPr lang="en-US" sz="3200" dirty="0"/>
              <a:t>c) Moral</a:t>
            </a:r>
          </a:p>
          <a:p>
            <a:r>
              <a:rPr lang="en-US" sz="3200" dirty="0"/>
              <a:t>d) Truthful</a:t>
            </a:r>
          </a:p>
        </p:txBody>
      </p:sp>
      <p:sp>
        <p:nvSpPr>
          <p:cNvPr id="3" name="object 3"/>
          <p:cNvSpPr/>
          <p:nvPr/>
        </p:nvSpPr>
        <p:spPr>
          <a:xfrm>
            <a:off x="2746248" y="762000"/>
            <a:ext cx="6271006" cy="150088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168142" y="922680"/>
            <a:ext cx="5414010" cy="849630"/>
          </a:xfrm>
          <a:prstGeom prst="rect">
            <a:avLst/>
          </a:prstGeom>
        </p:spPr>
        <p:txBody>
          <a:bodyPr vert="horz" wrap="square" lIns="0" tIns="13335" rIns="0" bIns="0" rtlCol="0">
            <a:spAutoFit/>
          </a:bodyPr>
          <a:lstStyle/>
          <a:p>
            <a:pPr marL="12700">
              <a:lnSpc>
                <a:spcPct val="100000"/>
              </a:lnSpc>
              <a:spcBef>
                <a:spcPts val="105"/>
              </a:spcBef>
            </a:pPr>
            <a:r>
              <a:rPr spc="5" dirty="0"/>
              <a:t>POLL</a:t>
            </a:r>
            <a:r>
              <a:rPr spc="-80" dirty="0"/>
              <a:t> </a:t>
            </a:r>
            <a:r>
              <a:rPr spc="-20" dirty="0"/>
              <a:t>QUESTION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05076" y="2303780"/>
            <a:ext cx="4155440" cy="2951480"/>
          </a:xfrm>
          <a:prstGeom prst="rect">
            <a:avLst/>
          </a:prstGeom>
        </p:spPr>
        <p:txBody>
          <a:bodyPr vert="horz" wrap="square" lIns="0" tIns="11430" rIns="0" bIns="0" rtlCol="0">
            <a:spAutoFit/>
          </a:bodyPr>
          <a:lstStyle/>
          <a:p>
            <a:r>
              <a:rPr lang="en-US" sz="3200" spc="-5" dirty="0" smtClean="0">
                <a:latin typeface="Garamond"/>
                <a:cs typeface="Garamond"/>
              </a:rPr>
              <a:t>Synon</a:t>
            </a:r>
            <a:r>
              <a:rPr lang="en-US" sz="3200" spc="-15" dirty="0" smtClean="0">
                <a:latin typeface="Garamond"/>
                <a:cs typeface="Garamond"/>
              </a:rPr>
              <a:t>y</a:t>
            </a:r>
            <a:r>
              <a:rPr lang="en-US" sz="3200" spc="-5" dirty="0" smtClean="0">
                <a:latin typeface="Garamond"/>
                <a:cs typeface="Garamond"/>
              </a:rPr>
              <a:t>m</a:t>
            </a:r>
            <a:r>
              <a:rPr lang="en-US" sz="3200" spc="45" dirty="0" smtClean="0">
                <a:latin typeface="Garamond"/>
                <a:cs typeface="Garamond"/>
              </a:rPr>
              <a:t> </a:t>
            </a:r>
            <a:r>
              <a:rPr lang="en-US" sz="3200" spc="-10" dirty="0" smtClean="0">
                <a:latin typeface="Garamond"/>
                <a:cs typeface="Garamond"/>
              </a:rPr>
              <a:t>o</a:t>
            </a:r>
            <a:r>
              <a:rPr lang="en-US" sz="3200" spc="-5" dirty="0" smtClean="0">
                <a:latin typeface="Garamond"/>
                <a:cs typeface="Garamond"/>
              </a:rPr>
              <a:t>f</a:t>
            </a:r>
            <a:r>
              <a:rPr lang="en-US" sz="3200" b="1" dirty="0" smtClean="0"/>
              <a:t> ILLICIT</a:t>
            </a:r>
            <a:endParaRPr lang="en-US" sz="3200" dirty="0" smtClean="0"/>
          </a:p>
          <a:p>
            <a:endParaRPr lang="en-US" sz="3200" dirty="0" smtClean="0"/>
          </a:p>
          <a:p>
            <a:r>
              <a:rPr lang="en-US" sz="3200" dirty="0" smtClean="0"/>
              <a:t>a) Ethical</a:t>
            </a:r>
          </a:p>
          <a:p>
            <a:r>
              <a:rPr lang="en-US" sz="3200" dirty="0" smtClean="0"/>
              <a:t>b) </a:t>
            </a:r>
            <a:r>
              <a:rPr lang="en-US" sz="3200" dirty="0" smtClean="0">
                <a:solidFill>
                  <a:srgbClr val="FF0000"/>
                </a:solidFill>
              </a:rPr>
              <a:t>Illegal</a:t>
            </a:r>
          </a:p>
          <a:p>
            <a:r>
              <a:rPr lang="en-US" sz="3200" dirty="0" smtClean="0"/>
              <a:t>c) Moral</a:t>
            </a:r>
          </a:p>
          <a:p>
            <a:r>
              <a:rPr lang="en-US" sz="3200" dirty="0" smtClean="0"/>
              <a:t>d) Truthful</a:t>
            </a:r>
            <a:endParaRPr lang="en-US" sz="3200" dirty="0"/>
          </a:p>
        </p:txBody>
      </p:sp>
      <p:sp>
        <p:nvSpPr>
          <p:cNvPr id="3" name="object 3"/>
          <p:cNvSpPr/>
          <p:nvPr/>
        </p:nvSpPr>
        <p:spPr>
          <a:xfrm>
            <a:off x="3843528" y="707136"/>
            <a:ext cx="3692398" cy="150088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265421" y="867866"/>
            <a:ext cx="2832100" cy="848994"/>
          </a:xfrm>
          <a:prstGeom prst="rect">
            <a:avLst/>
          </a:prstGeom>
        </p:spPr>
        <p:txBody>
          <a:bodyPr vert="horz" wrap="square" lIns="0" tIns="12700" rIns="0" bIns="0" rtlCol="0">
            <a:spAutoFit/>
          </a:bodyPr>
          <a:lstStyle/>
          <a:p>
            <a:pPr marL="12700">
              <a:lnSpc>
                <a:spcPct val="100000"/>
              </a:lnSpc>
              <a:spcBef>
                <a:spcPts val="100"/>
              </a:spcBef>
            </a:pPr>
            <a:r>
              <a:rPr spc="-5" dirty="0"/>
              <a:t>A</a:t>
            </a:r>
            <a:r>
              <a:rPr spc="-20" dirty="0"/>
              <a:t>N</a:t>
            </a:r>
            <a:r>
              <a:rPr dirty="0"/>
              <a:t>SWER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6477" y="1818512"/>
            <a:ext cx="2016125" cy="453390"/>
          </a:xfrm>
          <a:prstGeom prst="rect">
            <a:avLst/>
          </a:prstGeom>
        </p:spPr>
        <p:txBody>
          <a:bodyPr vert="horz" wrap="square" lIns="0" tIns="13335" rIns="0" bIns="0" rtlCol="0">
            <a:spAutoFit/>
          </a:bodyPr>
          <a:lstStyle/>
          <a:p>
            <a:pPr marL="12700">
              <a:lnSpc>
                <a:spcPct val="100000"/>
              </a:lnSpc>
              <a:spcBef>
                <a:spcPts val="105"/>
              </a:spcBef>
            </a:pPr>
            <a:r>
              <a:rPr sz="2800" dirty="0"/>
              <a:t>A</a:t>
            </a:r>
            <a:r>
              <a:rPr sz="2800" spc="-10" dirty="0"/>
              <a:t>N</a:t>
            </a:r>
            <a:r>
              <a:rPr sz="2800" spc="5" dirty="0"/>
              <a:t>TO</a:t>
            </a:r>
            <a:r>
              <a:rPr sz="2800" spc="-10" dirty="0"/>
              <a:t>N</a:t>
            </a:r>
            <a:r>
              <a:rPr sz="2800" dirty="0"/>
              <a:t>Y</a:t>
            </a:r>
            <a:r>
              <a:rPr sz="2800" spc="20" dirty="0"/>
              <a:t>M</a:t>
            </a:r>
            <a:r>
              <a:rPr sz="2800" dirty="0"/>
              <a:t>S</a:t>
            </a:r>
            <a:endParaRPr sz="2800"/>
          </a:p>
        </p:txBody>
      </p:sp>
      <p:sp>
        <p:nvSpPr>
          <p:cNvPr id="3" name="object 3"/>
          <p:cNvSpPr txBox="1"/>
          <p:nvPr/>
        </p:nvSpPr>
        <p:spPr>
          <a:xfrm>
            <a:off x="2046477" y="2672029"/>
            <a:ext cx="8345805" cy="880744"/>
          </a:xfrm>
          <a:prstGeom prst="rect">
            <a:avLst/>
          </a:prstGeom>
        </p:spPr>
        <p:txBody>
          <a:bodyPr vert="horz" wrap="square" lIns="0" tIns="13970" rIns="0" bIns="0" rtlCol="0">
            <a:spAutoFit/>
          </a:bodyPr>
          <a:lstStyle/>
          <a:p>
            <a:pPr marL="12700" marR="5080">
              <a:lnSpc>
                <a:spcPct val="100000"/>
              </a:lnSpc>
              <a:spcBef>
                <a:spcPts val="110"/>
              </a:spcBef>
            </a:pPr>
            <a:r>
              <a:rPr sz="2800" dirty="0">
                <a:latin typeface="Garamond"/>
                <a:cs typeface="Garamond"/>
              </a:rPr>
              <a:t>An </a:t>
            </a:r>
            <a:r>
              <a:rPr sz="2800" spc="5" dirty="0">
                <a:latin typeface="Garamond"/>
                <a:cs typeface="Garamond"/>
              </a:rPr>
              <a:t>antonym </a:t>
            </a:r>
            <a:r>
              <a:rPr sz="2800" dirty="0">
                <a:latin typeface="Garamond"/>
                <a:cs typeface="Garamond"/>
              </a:rPr>
              <a:t>is a </a:t>
            </a:r>
            <a:r>
              <a:rPr sz="2800" spc="-20" dirty="0">
                <a:latin typeface="Garamond"/>
                <a:cs typeface="Garamond"/>
              </a:rPr>
              <a:t>word </a:t>
            </a:r>
            <a:r>
              <a:rPr sz="2800" spc="5" dirty="0">
                <a:latin typeface="Garamond"/>
                <a:cs typeface="Garamond"/>
              </a:rPr>
              <a:t>that </a:t>
            </a:r>
            <a:r>
              <a:rPr sz="2800" dirty="0">
                <a:latin typeface="Garamond"/>
                <a:cs typeface="Garamond"/>
              </a:rPr>
              <a:t>is directly </a:t>
            </a:r>
            <a:r>
              <a:rPr sz="2800" spc="5" dirty="0">
                <a:latin typeface="Garamond"/>
                <a:cs typeface="Garamond"/>
              </a:rPr>
              <a:t>opposite </a:t>
            </a:r>
            <a:r>
              <a:rPr sz="2800" dirty="0">
                <a:latin typeface="Garamond"/>
                <a:cs typeface="Garamond"/>
              </a:rPr>
              <a:t>in </a:t>
            </a:r>
            <a:r>
              <a:rPr sz="2800" spc="5" dirty="0">
                <a:latin typeface="Garamond"/>
                <a:cs typeface="Garamond"/>
              </a:rPr>
              <a:t>meaning</a:t>
            </a:r>
            <a:r>
              <a:rPr sz="2800" spc="-440" dirty="0">
                <a:latin typeface="Garamond"/>
                <a:cs typeface="Garamond"/>
              </a:rPr>
              <a:t> </a:t>
            </a:r>
            <a:r>
              <a:rPr sz="2800" dirty="0">
                <a:latin typeface="Garamond"/>
                <a:cs typeface="Garamond"/>
              </a:rPr>
              <a:t>to  a </a:t>
            </a:r>
            <a:r>
              <a:rPr sz="2800" spc="-20" dirty="0">
                <a:latin typeface="Garamond"/>
                <a:cs typeface="Garamond"/>
              </a:rPr>
              <a:t>given</a:t>
            </a:r>
            <a:r>
              <a:rPr sz="2800" spc="-40" dirty="0">
                <a:latin typeface="Garamond"/>
                <a:cs typeface="Garamond"/>
              </a:rPr>
              <a:t> </a:t>
            </a:r>
            <a:r>
              <a:rPr sz="2800" spc="-15" dirty="0">
                <a:latin typeface="Garamond"/>
                <a:cs typeface="Garamond"/>
              </a:rPr>
              <a:t>word.</a:t>
            </a:r>
            <a:endParaRPr sz="2800">
              <a:latin typeface="Garamond"/>
              <a:cs typeface="Garamon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5401" y="838200"/>
            <a:ext cx="8915400" cy="4107535"/>
          </a:xfrm>
          <a:prstGeom prst="rect">
            <a:avLst/>
          </a:prstGeom>
        </p:spPr>
        <p:txBody>
          <a:bodyPr vert="horz" wrap="square" lIns="0" tIns="13970" rIns="0" bIns="0" rtlCol="0">
            <a:spAutoFit/>
          </a:bodyPr>
          <a:lstStyle/>
          <a:p>
            <a:pPr marL="12700">
              <a:lnSpc>
                <a:spcPct val="100000"/>
              </a:lnSpc>
              <a:spcBef>
                <a:spcPts val="110"/>
              </a:spcBef>
            </a:pPr>
            <a:r>
              <a:rPr lang="en-US" sz="6600" b="1" spc="5" dirty="0" smtClean="0"/>
              <a:t>POLL</a:t>
            </a:r>
            <a:r>
              <a:rPr lang="en-US" sz="6600" b="1" spc="-80" dirty="0" smtClean="0"/>
              <a:t> </a:t>
            </a:r>
            <a:r>
              <a:rPr lang="en-US" sz="6600" b="1" spc="-20" dirty="0" smtClean="0"/>
              <a:t>QUESTION</a:t>
            </a:r>
          </a:p>
          <a:p>
            <a:pPr marL="12700">
              <a:lnSpc>
                <a:spcPct val="100000"/>
              </a:lnSpc>
              <a:spcBef>
                <a:spcPts val="110"/>
              </a:spcBef>
            </a:pPr>
            <a:endParaRPr lang="en-IN" sz="2800" spc="-20" dirty="0">
              <a:latin typeface="Garamond"/>
              <a:cs typeface="Garamond"/>
            </a:endParaRPr>
          </a:p>
          <a:p>
            <a:pPr marL="12700">
              <a:lnSpc>
                <a:spcPct val="100000"/>
              </a:lnSpc>
              <a:spcBef>
                <a:spcPts val="110"/>
              </a:spcBef>
            </a:pPr>
            <a:endParaRPr lang="en-IN" sz="2800" dirty="0" smtClean="0">
              <a:latin typeface="Garamond"/>
              <a:cs typeface="Garamond"/>
            </a:endParaRPr>
          </a:p>
          <a:p>
            <a:pPr marL="12700">
              <a:lnSpc>
                <a:spcPct val="100000"/>
              </a:lnSpc>
              <a:spcBef>
                <a:spcPts val="110"/>
              </a:spcBef>
            </a:pPr>
            <a:r>
              <a:rPr sz="2800" dirty="0" smtClean="0">
                <a:latin typeface="Garamond"/>
                <a:cs typeface="Garamond"/>
              </a:rPr>
              <a:t>Antonym </a:t>
            </a:r>
            <a:r>
              <a:rPr sz="2800" dirty="0">
                <a:latin typeface="Garamond"/>
                <a:cs typeface="Garamond"/>
              </a:rPr>
              <a:t>of</a:t>
            </a:r>
            <a:r>
              <a:rPr sz="2800" spc="240" dirty="0">
                <a:latin typeface="Garamond"/>
                <a:cs typeface="Garamond"/>
              </a:rPr>
              <a:t> </a:t>
            </a:r>
            <a:r>
              <a:rPr sz="2800" dirty="0">
                <a:latin typeface="Garamond"/>
                <a:cs typeface="Garamond"/>
              </a:rPr>
              <a:t>Beautiful</a:t>
            </a:r>
          </a:p>
          <a:p>
            <a:pPr>
              <a:lnSpc>
                <a:spcPct val="100000"/>
              </a:lnSpc>
              <a:spcBef>
                <a:spcPts val="40"/>
              </a:spcBef>
            </a:pPr>
            <a:endParaRPr sz="2950" dirty="0">
              <a:latin typeface="Garamond"/>
              <a:cs typeface="Garamond"/>
            </a:endParaRPr>
          </a:p>
          <a:p>
            <a:pPr marL="356870" indent="-344805">
              <a:lnSpc>
                <a:spcPct val="100000"/>
              </a:lnSpc>
              <a:spcBef>
                <a:spcPts val="5"/>
              </a:spcBef>
              <a:buAutoNum type="alphaLcParenR"/>
              <a:tabLst>
                <a:tab pos="357505" algn="l"/>
              </a:tabLst>
            </a:pPr>
            <a:r>
              <a:rPr sz="2800" spc="-25" dirty="0">
                <a:latin typeface="Garamond"/>
                <a:cs typeface="Garamond"/>
              </a:rPr>
              <a:t>Wonderful</a:t>
            </a:r>
            <a:endParaRPr sz="2800" dirty="0">
              <a:latin typeface="Garamond"/>
              <a:cs typeface="Garamond"/>
            </a:endParaRPr>
          </a:p>
          <a:p>
            <a:pPr marL="356870" indent="-344805">
              <a:lnSpc>
                <a:spcPct val="100000"/>
              </a:lnSpc>
              <a:buAutoNum type="alphaLcParenR"/>
              <a:tabLst>
                <a:tab pos="357505" algn="l"/>
              </a:tabLst>
            </a:pPr>
            <a:r>
              <a:rPr sz="2800" spc="5" dirty="0">
                <a:latin typeface="Garamond"/>
                <a:cs typeface="Garamond"/>
              </a:rPr>
              <a:t>Graceful</a:t>
            </a:r>
            <a:endParaRPr sz="2800" dirty="0">
              <a:latin typeface="Garamond"/>
              <a:cs typeface="Garamond"/>
            </a:endParaRPr>
          </a:p>
          <a:p>
            <a:pPr marL="356870" indent="-344805">
              <a:lnSpc>
                <a:spcPct val="100000"/>
              </a:lnSpc>
              <a:buAutoNum type="alphaLcParenR"/>
              <a:tabLst>
                <a:tab pos="357505" algn="l"/>
              </a:tabLst>
            </a:pPr>
            <a:r>
              <a:rPr sz="2800" spc="-5" dirty="0">
                <a:latin typeface="Garamond"/>
                <a:cs typeface="Garamond"/>
              </a:rPr>
              <a:t>Ugly</a:t>
            </a:r>
            <a:endParaRPr sz="2800" dirty="0">
              <a:latin typeface="Garamond"/>
              <a:cs typeface="Garamon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5401" y="762000"/>
            <a:ext cx="9220200" cy="4107535"/>
          </a:xfrm>
          <a:prstGeom prst="rect">
            <a:avLst/>
          </a:prstGeom>
        </p:spPr>
        <p:txBody>
          <a:bodyPr vert="horz" wrap="square" lIns="0" tIns="13970" rIns="0" bIns="0" rtlCol="0">
            <a:spAutoFit/>
          </a:bodyPr>
          <a:lstStyle/>
          <a:p>
            <a:pPr marL="12700">
              <a:lnSpc>
                <a:spcPct val="100000"/>
              </a:lnSpc>
              <a:spcBef>
                <a:spcPts val="110"/>
              </a:spcBef>
            </a:pPr>
            <a:r>
              <a:rPr lang="en-US" sz="6600" b="1" spc="-5" dirty="0" smtClean="0"/>
              <a:t>A</a:t>
            </a:r>
            <a:r>
              <a:rPr lang="en-US" sz="6600" b="1" spc="-25" dirty="0" smtClean="0"/>
              <a:t>N</a:t>
            </a:r>
            <a:r>
              <a:rPr lang="en-US" sz="6600" b="1" dirty="0" smtClean="0"/>
              <a:t>SWER </a:t>
            </a:r>
          </a:p>
          <a:p>
            <a:pPr marL="12700">
              <a:lnSpc>
                <a:spcPct val="100000"/>
              </a:lnSpc>
              <a:spcBef>
                <a:spcPts val="110"/>
              </a:spcBef>
            </a:pPr>
            <a:endParaRPr lang="en-US" sz="2800" dirty="0">
              <a:latin typeface="Garamond"/>
              <a:cs typeface="Garamond"/>
            </a:endParaRPr>
          </a:p>
          <a:p>
            <a:pPr marL="12700">
              <a:lnSpc>
                <a:spcPct val="100000"/>
              </a:lnSpc>
              <a:spcBef>
                <a:spcPts val="110"/>
              </a:spcBef>
            </a:pPr>
            <a:endParaRPr lang="en-US" sz="2800" dirty="0" smtClean="0">
              <a:latin typeface="Garamond"/>
              <a:cs typeface="Garamond"/>
            </a:endParaRPr>
          </a:p>
          <a:p>
            <a:pPr marL="12700">
              <a:lnSpc>
                <a:spcPct val="100000"/>
              </a:lnSpc>
              <a:spcBef>
                <a:spcPts val="110"/>
              </a:spcBef>
            </a:pPr>
            <a:r>
              <a:rPr sz="2800" dirty="0" smtClean="0">
                <a:latin typeface="Garamond"/>
                <a:cs typeface="Garamond"/>
              </a:rPr>
              <a:t>Antonym </a:t>
            </a:r>
            <a:r>
              <a:rPr sz="2800" dirty="0">
                <a:latin typeface="Garamond"/>
                <a:cs typeface="Garamond"/>
              </a:rPr>
              <a:t>of</a:t>
            </a:r>
            <a:r>
              <a:rPr sz="2800" spc="240" dirty="0">
                <a:latin typeface="Garamond"/>
                <a:cs typeface="Garamond"/>
              </a:rPr>
              <a:t> </a:t>
            </a:r>
            <a:r>
              <a:rPr sz="2800" dirty="0">
                <a:latin typeface="Garamond"/>
                <a:cs typeface="Garamond"/>
              </a:rPr>
              <a:t>Beautiful</a:t>
            </a:r>
          </a:p>
          <a:p>
            <a:pPr>
              <a:lnSpc>
                <a:spcPct val="100000"/>
              </a:lnSpc>
              <a:spcBef>
                <a:spcPts val="40"/>
              </a:spcBef>
            </a:pPr>
            <a:endParaRPr sz="2950" dirty="0">
              <a:latin typeface="Garamond"/>
              <a:cs typeface="Garamond"/>
            </a:endParaRPr>
          </a:p>
          <a:p>
            <a:pPr marL="356870" indent="-344805">
              <a:lnSpc>
                <a:spcPct val="100000"/>
              </a:lnSpc>
              <a:spcBef>
                <a:spcPts val="5"/>
              </a:spcBef>
              <a:buAutoNum type="alphaLcParenR"/>
              <a:tabLst>
                <a:tab pos="357505" algn="l"/>
              </a:tabLst>
            </a:pPr>
            <a:r>
              <a:rPr sz="2800" spc="-25" dirty="0">
                <a:latin typeface="Garamond"/>
                <a:cs typeface="Garamond"/>
              </a:rPr>
              <a:t>Wonderful</a:t>
            </a:r>
            <a:endParaRPr sz="2800" dirty="0">
              <a:latin typeface="Garamond"/>
              <a:cs typeface="Garamond"/>
            </a:endParaRPr>
          </a:p>
          <a:p>
            <a:pPr marL="356870" indent="-344805">
              <a:lnSpc>
                <a:spcPct val="100000"/>
              </a:lnSpc>
              <a:buAutoNum type="alphaLcParenR"/>
              <a:tabLst>
                <a:tab pos="357505" algn="l"/>
              </a:tabLst>
            </a:pPr>
            <a:r>
              <a:rPr sz="2800" spc="5" dirty="0">
                <a:latin typeface="Garamond"/>
                <a:cs typeface="Garamond"/>
              </a:rPr>
              <a:t>Graceful</a:t>
            </a:r>
            <a:endParaRPr sz="2800" dirty="0">
              <a:latin typeface="Garamond"/>
              <a:cs typeface="Garamond"/>
            </a:endParaRPr>
          </a:p>
          <a:p>
            <a:pPr marL="356870" indent="-344805">
              <a:lnSpc>
                <a:spcPct val="100000"/>
              </a:lnSpc>
              <a:buAutoNum type="alphaLcParenR"/>
              <a:tabLst>
                <a:tab pos="357505" algn="l"/>
              </a:tabLst>
            </a:pPr>
            <a:r>
              <a:rPr sz="2800" spc="-5" dirty="0">
                <a:solidFill>
                  <a:srgbClr val="FF0000"/>
                </a:solidFill>
                <a:latin typeface="Garamond"/>
                <a:cs typeface="Garamond"/>
              </a:rPr>
              <a:t>Ugly</a:t>
            </a:r>
            <a:endParaRPr sz="2800" dirty="0">
              <a:latin typeface="Garamond"/>
              <a:cs typeface="Garamon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5401" y="838200"/>
            <a:ext cx="8915400" cy="4502515"/>
          </a:xfrm>
          <a:prstGeom prst="rect">
            <a:avLst/>
          </a:prstGeom>
        </p:spPr>
        <p:txBody>
          <a:bodyPr vert="horz" wrap="square" lIns="0" tIns="13970" rIns="0" bIns="0" rtlCol="0">
            <a:spAutoFit/>
          </a:bodyPr>
          <a:lstStyle/>
          <a:p>
            <a:pPr marL="12700">
              <a:lnSpc>
                <a:spcPct val="100000"/>
              </a:lnSpc>
              <a:spcBef>
                <a:spcPts val="110"/>
              </a:spcBef>
            </a:pPr>
            <a:r>
              <a:rPr lang="en-US" sz="6600" b="1" spc="5" dirty="0" smtClean="0"/>
              <a:t>POLL</a:t>
            </a:r>
            <a:r>
              <a:rPr lang="en-US" sz="6600" b="1" spc="-80" dirty="0" smtClean="0"/>
              <a:t> </a:t>
            </a:r>
            <a:r>
              <a:rPr lang="en-US" sz="6600" b="1" spc="-20" dirty="0" smtClean="0"/>
              <a:t>QUESTION</a:t>
            </a:r>
          </a:p>
          <a:p>
            <a:pPr marL="12700">
              <a:lnSpc>
                <a:spcPct val="100000"/>
              </a:lnSpc>
              <a:spcBef>
                <a:spcPts val="110"/>
              </a:spcBef>
            </a:pPr>
            <a:endParaRPr lang="en-IN" sz="2800" spc="-20" dirty="0">
              <a:latin typeface="Garamond"/>
              <a:cs typeface="Garamond"/>
            </a:endParaRPr>
          </a:p>
          <a:p>
            <a:pPr marL="12700">
              <a:lnSpc>
                <a:spcPct val="100000"/>
              </a:lnSpc>
              <a:spcBef>
                <a:spcPts val="110"/>
              </a:spcBef>
            </a:pPr>
            <a:endParaRPr lang="en-IN" sz="2800" dirty="0" smtClean="0">
              <a:latin typeface="Garamond"/>
              <a:cs typeface="Garamond"/>
            </a:endParaRPr>
          </a:p>
          <a:p>
            <a:r>
              <a:rPr sz="2800" dirty="0" smtClean="0">
                <a:latin typeface="Garamond"/>
                <a:cs typeface="Garamond"/>
              </a:rPr>
              <a:t>Antonym </a:t>
            </a:r>
            <a:r>
              <a:rPr sz="2800" dirty="0">
                <a:latin typeface="Garamond"/>
                <a:cs typeface="Garamond"/>
              </a:rPr>
              <a:t>of</a:t>
            </a:r>
            <a:r>
              <a:rPr sz="2800" spc="240" dirty="0">
                <a:latin typeface="Garamond"/>
                <a:cs typeface="Garamond"/>
              </a:rPr>
              <a:t> </a:t>
            </a:r>
            <a:r>
              <a:rPr lang="en-US" sz="2800" b="1" dirty="0"/>
              <a:t> </a:t>
            </a:r>
            <a:r>
              <a:rPr lang="en-US" sz="2800" b="1" dirty="0" smtClean="0"/>
              <a:t>DUBIOUS</a:t>
            </a:r>
          </a:p>
          <a:p>
            <a:endParaRPr lang="en-US" sz="2800" dirty="0"/>
          </a:p>
          <a:p>
            <a:r>
              <a:rPr lang="en-US" sz="2800" dirty="0"/>
              <a:t>a) Reluctant</a:t>
            </a:r>
          </a:p>
          <a:p>
            <a:r>
              <a:rPr lang="en-US" sz="2800" dirty="0"/>
              <a:t>b) Believable</a:t>
            </a:r>
          </a:p>
          <a:p>
            <a:r>
              <a:rPr lang="en-US" sz="2800" dirty="0"/>
              <a:t>c) Skeptical</a:t>
            </a:r>
          </a:p>
          <a:p>
            <a:r>
              <a:rPr lang="en-US" sz="2800" dirty="0"/>
              <a:t>d) Problematic</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5401" y="762000"/>
            <a:ext cx="9220200" cy="4502515"/>
          </a:xfrm>
          <a:prstGeom prst="rect">
            <a:avLst/>
          </a:prstGeom>
        </p:spPr>
        <p:txBody>
          <a:bodyPr vert="horz" wrap="square" lIns="0" tIns="13970" rIns="0" bIns="0" rtlCol="0">
            <a:spAutoFit/>
          </a:bodyPr>
          <a:lstStyle/>
          <a:p>
            <a:pPr marL="12700">
              <a:lnSpc>
                <a:spcPct val="100000"/>
              </a:lnSpc>
              <a:spcBef>
                <a:spcPts val="110"/>
              </a:spcBef>
            </a:pPr>
            <a:r>
              <a:rPr lang="en-US" sz="6600" b="1" spc="-5" dirty="0" smtClean="0"/>
              <a:t>A</a:t>
            </a:r>
            <a:r>
              <a:rPr lang="en-US" sz="6600" b="1" spc="-25" dirty="0" smtClean="0"/>
              <a:t>N</a:t>
            </a:r>
            <a:r>
              <a:rPr lang="en-US" sz="6600" b="1" dirty="0" smtClean="0"/>
              <a:t>SWER </a:t>
            </a:r>
          </a:p>
          <a:p>
            <a:pPr marL="12700">
              <a:lnSpc>
                <a:spcPct val="100000"/>
              </a:lnSpc>
              <a:spcBef>
                <a:spcPts val="110"/>
              </a:spcBef>
            </a:pPr>
            <a:endParaRPr lang="en-US" sz="2800" dirty="0">
              <a:latin typeface="Garamond"/>
              <a:cs typeface="Garamond"/>
            </a:endParaRPr>
          </a:p>
          <a:p>
            <a:pPr marL="12700">
              <a:lnSpc>
                <a:spcPct val="100000"/>
              </a:lnSpc>
              <a:spcBef>
                <a:spcPts val="110"/>
              </a:spcBef>
            </a:pPr>
            <a:endParaRPr lang="en-US" sz="2800" dirty="0" smtClean="0">
              <a:latin typeface="Garamond"/>
              <a:cs typeface="Garamond"/>
            </a:endParaRPr>
          </a:p>
          <a:p>
            <a:r>
              <a:rPr lang="en-US" sz="2800" dirty="0" smtClean="0">
                <a:latin typeface="Garamond"/>
                <a:cs typeface="Garamond"/>
              </a:rPr>
              <a:t>Antonym of</a:t>
            </a:r>
            <a:r>
              <a:rPr lang="en-US" sz="2800" spc="240" dirty="0" smtClean="0">
                <a:latin typeface="Garamond"/>
                <a:cs typeface="Garamond"/>
              </a:rPr>
              <a:t> </a:t>
            </a:r>
            <a:r>
              <a:rPr lang="en-US" sz="2800" b="1" dirty="0" smtClean="0"/>
              <a:t> DUBIOUS</a:t>
            </a:r>
          </a:p>
          <a:p>
            <a:endParaRPr lang="en-US" sz="2800" dirty="0" smtClean="0"/>
          </a:p>
          <a:p>
            <a:r>
              <a:rPr lang="en-US" sz="2800" dirty="0" smtClean="0"/>
              <a:t>a) Reluctant</a:t>
            </a:r>
          </a:p>
          <a:p>
            <a:r>
              <a:rPr lang="en-US" sz="2800" dirty="0" smtClean="0"/>
              <a:t>b) </a:t>
            </a:r>
            <a:r>
              <a:rPr lang="en-US" sz="2800" dirty="0" smtClean="0">
                <a:solidFill>
                  <a:srgbClr val="FF0000"/>
                </a:solidFill>
              </a:rPr>
              <a:t>Believable</a:t>
            </a:r>
          </a:p>
          <a:p>
            <a:r>
              <a:rPr lang="en-US" sz="2800" dirty="0" smtClean="0"/>
              <a:t>c) Skeptical</a:t>
            </a:r>
          </a:p>
          <a:p>
            <a:r>
              <a:rPr lang="en-US" sz="2800" dirty="0" smtClean="0"/>
              <a:t>d) Problematic</a:t>
            </a:r>
            <a:endParaRPr lang="en-US" sz="2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53692" y="749553"/>
            <a:ext cx="9810115" cy="496570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Garamond"/>
                <a:cs typeface="Garamond"/>
              </a:rPr>
              <a:t>Supersede </a:t>
            </a:r>
            <a:r>
              <a:rPr sz="1800" b="1" spc="-25" dirty="0">
                <a:latin typeface="Garamond"/>
                <a:cs typeface="Garamond"/>
              </a:rPr>
              <a:t>(Verb)</a:t>
            </a:r>
            <a:r>
              <a:rPr sz="1800" b="1" spc="90" dirty="0">
                <a:latin typeface="Garamond"/>
                <a:cs typeface="Garamond"/>
              </a:rPr>
              <a:t> </a:t>
            </a:r>
            <a:r>
              <a:rPr sz="1800" dirty="0">
                <a:latin typeface="Garamond"/>
                <a:cs typeface="Garamond"/>
              </a:rPr>
              <a:t>–</a:t>
            </a:r>
            <a:endParaRPr sz="1800">
              <a:latin typeface="Garamond"/>
              <a:cs typeface="Garamond"/>
            </a:endParaRPr>
          </a:p>
          <a:p>
            <a:pPr marL="12700">
              <a:lnSpc>
                <a:spcPct val="100000"/>
              </a:lnSpc>
            </a:pPr>
            <a:r>
              <a:rPr sz="1800" b="1" spc="-5" dirty="0">
                <a:latin typeface="Garamond"/>
                <a:cs typeface="Garamond"/>
              </a:rPr>
              <a:t>Definition: </a:t>
            </a:r>
            <a:r>
              <a:rPr sz="1800" spc="-10" dirty="0">
                <a:latin typeface="Garamond"/>
                <a:cs typeface="Garamond"/>
              </a:rPr>
              <a:t>take </a:t>
            </a:r>
            <a:r>
              <a:rPr sz="1800" dirty="0">
                <a:latin typeface="Garamond"/>
                <a:cs typeface="Garamond"/>
              </a:rPr>
              <a:t>the </a:t>
            </a:r>
            <a:r>
              <a:rPr sz="1800" spc="-10" dirty="0">
                <a:latin typeface="Garamond"/>
                <a:cs typeface="Garamond"/>
              </a:rPr>
              <a:t>place </a:t>
            </a:r>
            <a:r>
              <a:rPr sz="1800" spc="-5" dirty="0">
                <a:latin typeface="Garamond"/>
                <a:cs typeface="Garamond"/>
              </a:rPr>
              <a:t>of </a:t>
            </a:r>
            <a:r>
              <a:rPr sz="1800" dirty="0">
                <a:latin typeface="Garamond"/>
                <a:cs typeface="Garamond"/>
              </a:rPr>
              <a:t>(a </a:t>
            </a:r>
            <a:r>
              <a:rPr sz="1800" spc="-10" dirty="0">
                <a:latin typeface="Garamond"/>
                <a:cs typeface="Garamond"/>
              </a:rPr>
              <a:t>person </a:t>
            </a:r>
            <a:r>
              <a:rPr sz="1800" spc="-5" dirty="0">
                <a:latin typeface="Garamond"/>
                <a:cs typeface="Garamond"/>
              </a:rPr>
              <a:t>or thing </a:t>
            </a:r>
            <a:r>
              <a:rPr sz="1800" spc="-10" dirty="0">
                <a:latin typeface="Garamond"/>
                <a:cs typeface="Garamond"/>
              </a:rPr>
              <a:t>previously </a:t>
            </a:r>
            <a:r>
              <a:rPr sz="1800" dirty="0">
                <a:latin typeface="Garamond"/>
                <a:cs typeface="Garamond"/>
              </a:rPr>
              <a:t>in </a:t>
            </a:r>
            <a:r>
              <a:rPr sz="1800" spc="-5" dirty="0">
                <a:latin typeface="Garamond"/>
                <a:cs typeface="Garamond"/>
              </a:rPr>
              <a:t>authority or use);</a:t>
            </a:r>
            <a:r>
              <a:rPr sz="1800" spc="5" dirty="0">
                <a:latin typeface="Garamond"/>
                <a:cs typeface="Garamond"/>
              </a:rPr>
              <a:t> </a:t>
            </a:r>
            <a:r>
              <a:rPr sz="1800" spc="-10" dirty="0">
                <a:latin typeface="Garamond"/>
                <a:cs typeface="Garamond"/>
              </a:rPr>
              <a:t>supplant.</a:t>
            </a:r>
            <a:endParaRPr sz="1800">
              <a:latin typeface="Garamond"/>
              <a:cs typeface="Garamond"/>
            </a:endParaRPr>
          </a:p>
          <a:p>
            <a:pPr marL="12700">
              <a:lnSpc>
                <a:spcPct val="100000"/>
              </a:lnSpc>
            </a:pPr>
            <a:r>
              <a:rPr sz="1800" b="1" spc="-10" dirty="0">
                <a:latin typeface="Garamond"/>
                <a:cs typeface="Garamond"/>
              </a:rPr>
              <a:t>Synonyms: </a:t>
            </a:r>
            <a:r>
              <a:rPr sz="1800" spc="-10" dirty="0">
                <a:latin typeface="Garamond"/>
                <a:cs typeface="Garamond"/>
              </a:rPr>
              <a:t>replace, </a:t>
            </a:r>
            <a:r>
              <a:rPr sz="1800" spc="-5" dirty="0">
                <a:latin typeface="Garamond"/>
                <a:cs typeface="Garamond"/>
              </a:rPr>
              <a:t>supplant, </a:t>
            </a:r>
            <a:r>
              <a:rPr sz="1800" spc="-10" dirty="0">
                <a:latin typeface="Garamond"/>
                <a:cs typeface="Garamond"/>
              </a:rPr>
              <a:t>take </a:t>
            </a:r>
            <a:r>
              <a:rPr sz="1800" spc="-5" dirty="0">
                <a:latin typeface="Garamond"/>
                <a:cs typeface="Garamond"/>
              </a:rPr>
              <a:t>the </a:t>
            </a:r>
            <a:r>
              <a:rPr sz="1800" spc="-10" dirty="0">
                <a:latin typeface="Garamond"/>
                <a:cs typeface="Garamond"/>
              </a:rPr>
              <a:t>place </a:t>
            </a:r>
            <a:r>
              <a:rPr sz="1800" spc="-15" dirty="0">
                <a:latin typeface="Garamond"/>
                <a:cs typeface="Garamond"/>
              </a:rPr>
              <a:t>of, </a:t>
            </a:r>
            <a:r>
              <a:rPr sz="1800" spc="-10" dirty="0">
                <a:latin typeface="Garamond"/>
                <a:cs typeface="Garamond"/>
              </a:rPr>
              <a:t>take </a:t>
            </a:r>
            <a:r>
              <a:rPr sz="1800" spc="-20" dirty="0">
                <a:latin typeface="Garamond"/>
                <a:cs typeface="Garamond"/>
              </a:rPr>
              <a:t>over </a:t>
            </a:r>
            <a:r>
              <a:rPr sz="1800" spc="-5" dirty="0">
                <a:latin typeface="Garamond"/>
                <a:cs typeface="Garamond"/>
              </a:rPr>
              <a:t>from, substitute </a:t>
            </a:r>
            <a:r>
              <a:rPr sz="1800" spc="-20" dirty="0">
                <a:latin typeface="Garamond"/>
                <a:cs typeface="Garamond"/>
              </a:rPr>
              <a:t>for, </a:t>
            </a:r>
            <a:r>
              <a:rPr sz="1800" spc="-10" dirty="0">
                <a:latin typeface="Garamond"/>
                <a:cs typeface="Garamond"/>
              </a:rPr>
              <a:t>displace, </a:t>
            </a:r>
            <a:r>
              <a:rPr sz="1800" spc="-5" dirty="0">
                <a:latin typeface="Garamond"/>
                <a:cs typeface="Garamond"/>
              </a:rPr>
              <a:t>oust,</a:t>
            </a:r>
            <a:r>
              <a:rPr sz="1800" spc="10" dirty="0">
                <a:latin typeface="Garamond"/>
                <a:cs typeface="Garamond"/>
              </a:rPr>
              <a:t> </a:t>
            </a:r>
            <a:r>
              <a:rPr sz="1800" spc="-10" dirty="0">
                <a:latin typeface="Garamond"/>
                <a:cs typeface="Garamond"/>
              </a:rPr>
              <a:t>overthrow</a:t>
            </a:r>
            <a:endParaRPr sz="1800">
              <a:latin typeface="Garamond"/>
              <a:cs typeface="Garamond"/>
            </a:endParaRPr>
          </a:p>
          <a:p>
            <a:pPr marL="12700">
              <a:lnSpc>
                <a:spcPct val="100000"/>
              </a:lnSpc>
            </a:pPr>
            <a:r>
              <a:rPr sz="1800" b="1" spc="-15" dirty="0">
                <a:latin typeface="Garamond"/>
                <a:cs typeface="Garamond"/>
              </a:rPr>
              <a:t>Antonyms: </a:t>
            </a:r>
            <a:r>
              <a:rPr sz="1800" spc="-30" dirty="0">
                <a:latin typeface="Garamond"/>
                <a:cs typeface="Garamond"/>
              </a:rPr>
              <a:t>keep, </a:t>
            </a:r>
            <a:r>
              <a:rPr sz="1800" spc="-40" dirty="0">
                <a:latin typeface="Garamond"/>
                <a:cs typeface="Garamond"/>
              </a:rPr>
              <a:t>stay,</a:t>
            </a:r>
            <a:r>
              <a:rPr sz="1800" spc="185" dirty="0">
                <a:latin typeface="Garamond"/>
                <a:cs typeface="Garamond"/>
              </a:rPr>
              <a:t> </a:t>
            </a:r>
            <a:r>
              <a:rPr sz="1800" spc="-5" dirty="0">
                <a:latin typeface="Garamond"/>
                <a:cs typeface="Garamond"/>
              </a:rPr>
              <a:t>accept.</a:t>
            </a:r>
            <a:endParaRPr sz="1800">
              <a:latin typeface="Garamond"/>
              <a:cs typeface="Garamond"/>
            </a:endParaRPr>
          </a:p>
          <a:p>
            <a:pPr marL="12700">
              <a:lnSpc>
                <a:spcPct val="100000"/>
              </a:lnSpc>
            </a:pPr>
            <a:r>
              <a:rPr sz="1800" b="1" dirty="0">
                <a:latin typeface="Garamond"/>
                <a:cs typeface="Garamond"/>
              </a:rPr>
              <a:t>Usage: </a:t>
            </a:r>
            <a:r>
              <a:rPr sz="1800" spc="-5" dirty="0">
                <a:latin typeface="Garamond"/>
                <a:cs typeface="Garamond"/>
              </a:rPr>
              <a:t>the older models of car </a:t>
            </a:r>
            <a:r>
              <a:rPr sz="1800" spc="-20" dirty="0">
                <a:latin typeface="Garamond"/>
                <a:cs typeface="Garamond"/>
              </a:rPr>
              <a:t>have </a:t>
            </a:r>
            <a:r>
              <a:rPr sz="1800" spc="-15" dirty="0">
                <a:latin typeface="Garamond"/>
                <a:cs typeface="Garamond"/>
              </a:rPr>
              <a:t>now </a:t>
            </a:r>
            <a:r>
              <a:rPr sz="1800" spc="-10" dirty="0">
                <a:latin typeface="Garamond"/>
                <a:cs typeface="Garamond"/>
              </a:rPr>
              <a:t>been</a:t>
            </a:r>
            <a:r>
              <a:rPr sz="1800" spc="-170" dirty="0">
                <a:latin typeface="Garamond"/>
                <a:cs typeface="Garamond"/>
              </a:rPr>
              <a:t> </a:t>
            </a:r>
            <a:r>
              <a:rPr sz="1800" b="1" spc="-5" dirty="0">
                <a:latin typeface="Garamond"/>
                <a:cs typeface="Garamond"/>
              </a:rPr>
              <a:t>superseded</a:t>
            </a:r>
            <a:endParaRPr sz="1800">
              <a:latin typeface="Garamond"/>
              <a:cs typeface="Garamond"/>
            </a:endParaRPr>
          </a:p>
          <a:p>
            <a:pPr>
              <a:lnSpc>
                <a:spcPct val="100000"/>
              </a:lnSpc>
              <a:spcBef>
                <a:spcPts val="25"/>
              </a:spcBef>
            </a:pPr>
            <a:endParaRPr sz="1900">
              <a:latin typeface="Garamond"/>
              <a:cs typeface="Garamond"/>
            </a:endParaRPr>
          </a:p>
          <a:p>
            <a:pPr marL="12700">
              <a:lnSpc>
                <a:spcPct val="100000"/>
              </a:lnSpc>
            </a:pPr>
            <a:r>
              <a:rPr sz="1800" b="1" spc="-10" dirty="0">
                <a:latin typeface="Garamond"/>
                <a:cs typeface="Garamond"/>
              </a:rPr>
              <a:t>Turbulence </a:t>
            </a:r>
            <a:r>
              <a:rPr sz="1800" b="1" spc="-5" dirty="0">
                <a:latin typeface="Garamond"/>
                <a:cs typeface="Garamond"/>
              </a:rPr>
              <a:t>(Noun)</a:t>
            </a:r>
            <a:r>
              <a:rPr sz="1800" b="1" spc="114" dirty="0">
                <a:latin typeface="Garamond"/>
                <a:cs typeface="Garamond"/>
              </a:rPr>
              <a:t> </a:t>
            </a:r>
            <a:r>
              <a:rPr sz="1800" dirty="0">
                <a:latin typeface="Garamond"/>
                <a:cs typeface="Garamond"/>
              </a:rPr>
              <a:t>–</a:t>
            </a:r>
            <a:endParaRPr sz="1800">
              <a:latin typeface="Garamond"/>
              <a:cs typeface="Garamond"/>
            </a:endParaRPr>
          </a:p>
          <a:p>
            <a:pPr marL="12700">
              <a:lnSpc>
                <a:spcPct val="100000"/>
              </a:lnSpc>
              <a:spcBef>
                <a:spcPts val="5"/>
              </a:spcBef>
            </a:pPr>
            <a:r>
              <a:rPr sz="1800" b="1" spc="-5" dirty="0">
                <a:latin typeface="Garamond"/>
                <a:cs typeface="Garamond"/>
              </a:rPr>
              <a:t>Definition: </a:t>
            </a:r>
            <a:r>
              <a:rPr sz="1800" spc="-10" dirty="0">
                <a:latin typeface="Garamond"/>
                <a:cs typeface="Garamond"/>
              </a:rPr>
              <a:t>violent </a:t>
            </a:r>
            <a:r>
              <a:rPr sz="1800" spc="-5" dirty="0">
                <a:latin typeface="Garamond"/>
                <a:cs typeface="Garamond"/>
              </a:rPr>
              <a:t>or unsteady </a:t>
            </a:r>
            <a:r>
              <a:rPr sz="1800" spc="-10" dirty="0">
                <a:latin typeface="Garamond"/>
                <a:cs typeface="Garamond"/>
              </a:rPr>
              <a:t>movement </a:t>
            </a:r>
            <a:r>
              <a:rPr sz="1800" spc="-5" dirty="0">
                <a:latin typeface="Garamond"/>
                <a:cs typeface="Garamond"/>
              </a:rPr>
              <a:t>of air or </a:t>
            </a:r>
            <a:r>
              <a:rPr sz="1800" spc="-20" dirty="0">
                <a:latin typeface="Garamond"/>
                <a:cs typeface="Garamond"/>
              </a:rPr>
              <a:t>water, </a:t>
            </a:r>
            <a:r>
              <a:rPr sz="1800" spc="-5" dirty="0">
                <a:latin typeface="Garamond"/>
                <a:cs typeface="Garamond"/>
              </a:rPr>
              <a:t>or of some </a:t>
            </a:r>
            <a:r>
              <a:rPr sz="1800" spc="-10" dirty="0">
                <a:latin typeface="Garamond"/>
                <a:cs typeface="Garamond"/>
              </a:rPr>
              <a:t>other</a:t>
            </a:r>
            <a:r>
              <a:rPr sz="1800" spc="-215" dirty="0">
                <a:latin typeface="Garamond"/>
                <a:cs typeface="Garamond"/>
              </a:rPr>
              <a:t> </a:t>
            </a:r>
            <a:r>
              <a:rPr sz="1800" dirty="0">
                <a:latin typeface="Garamond"/>
                <a:cs typeface="Garamond"/>
              </a:rPr>
              <a:t>fluid.</a:t>
            </a:r>
            <a:endParaRPr sz="1800">
              <a:latin typeface="Garamond"/>
              <a:cs typeface="Garamond"/>
            </a:endParaRPr>
          </a:p>
          <a:p>
            <a:pPr marL="12700">
              <a:lnSpc>
                <a:spcPct val="100000"/>
              </a:lnSpc>
            </a:pPr>
            <a:r>
              <a:rPr sz="1800" b="1" spc="-15" dirty="0">
                <a:latin typeface="Garamond"/>
                <a:cs typeface="Garamond"/>
              </a:rPr>
              <a:t>Antonym: </a:t>
            </a:r>
            <a:r>
              <a:rPr sz="1800" spc="-20" dirty="0">
                <a:latin typeface="Garamond"/>
                <a:cs typeface="Garamond"/>
              </a:rPr>
              <a:t>Peace, Serenity,</a:t>
            </a:r>
            <a:r>
              <a:rPr sz="1800" spc="150" dirty="0">
                <a:latin typeface="Garamond"/>
                <a:cs typeface="Garamond"/>
              </a:rPr>
              <a:t> </a:t>
            </a:r>
            <a:r>
              <a:rPr sz="1800" spc="-10" dirty="0">
                <a:latin typeface="Garamond"/>
                <a:cs typeface="Garamond"/>
              </a:rPr>
              <a:t>Quenching</a:t>
            </a:r>
            <a:endParaRPr sz="1800">
              <a:latin typeface="Garamond"/>
              <a:cs typeface="Garamond"/>
            </a:endParaRPr>
          </a:p>
          <a:p>
            <a:pPr marL="12700">
              <a:lnSpc>
                <a:spcPct val="100000"/>
              </a:lnSpc>
            </a:pPr>
            <a:r>
              <a:rPr sz="1800" b="1" spc="-10" dirty="0">
                <a:latin typeface="Garamond"/>
                <a:cs typeface="Garamond"/>
              </a:rPr>
              <a:t>Synonym: </a:t>
            </a:r>
            <a:r>
              <a:rPr sz="1800" spc="-15" dirty="0">
                <a:latin typeface="Garamond"/>
                <a:cs typeface="Garamond"/>
              </a:rPr>
              <a:t>Upheaval, </a:t>
            </a:r>
            <a:r>
              <a:rPr sz="1800" spc="-20" dirty="0">
                <a:latin typeface="Garamond"/>
                <a:cs typeface="Garamond"/>
              </a:rPr>
              <a:t>turbulency,</a:t>
            </a:r>
            <a:r>
              <a:rPr sz="1800" spc="140" dirty="0">
                <a:latin typeface="Garamond"/>
                <a:cs typeface="Garamond"/>
              </a:rPr>
              <a:t> </a:t>
            </a:r>
            <a:r>
              <a:rPr sz="1800" spc="-5" dirty="0">
                <a:latin typeface="Garamond"/>
                <a:cs typeface="Garamond"/>
              </a:rPr>
              <a:t>turbulences</a:t>
            </a:r>
            <a:endParaRPr sz="1800">
              <a:latin typeface="Garamond"/>
              <a:cs typeface="Garamond"/>
            </a:endParaRPr>
          </a:p>
          <a:p>
            <a:pPr marL="12700">
              <a:lnSpc>
                <a:spcPct val="100000"/>
              </a:lnSpc>
            </a:pPr>
            <a:r>
              <a:rPr sz="1800" b="1" spc="-5" dirty="0">
                <a:latin typeface="Garamond"/>
                <a:cs typeface="Garamond"/>
              </a:rPr>
              <a:t>Example: </a:t>
            </a:r>
            <a:r>
              <a:rPr sz="1800" spc="-25" dirty="0">
                <a:latin typeface="Garamond"/>
                <a:cs typeface="Garamond"/>
              </a:rPr>
              <a:t>Sienna’s </a:t>
            </a:r>
            <a:r>
              <a:rPr sz="1800" spc="-10" dirty="0">
                <a:latin typeface="Garamond"/>
                <a:cs typeface="Garamond"/>
              </a:rPr>
              <a:t>year has been marked </a:t>
            </a:r>
            <a:r>
              <a:rPr sz="1800" spc="-20" dirty="0">
                <a:latin typeface="Garamond"/>
                <a:cs typeface="Garamond"/>
              </a:rPr>
              <a:t>by </a:t>
            </a:r>
            <a:r>
              <a:rPr sz="1800" spc="-10" dirty="0">
                <a:latin typeface="Garamond"/>
                <a:cs typeface="Garamond"/>
              </a:rPr>
              <a:t>violent </a:t>
            </a:r>
            <a:r>
              <a:rPr sz="1800" spc="-5" dirty="0">
                <a:latin typeface="Garamond"/>
                <a:cs typeface="Garamond"/>
              </a:rPr>
              <a:t>or </a:t>
            </a:r>
            <a:r>
              <a:rPr sz="1800" spc="-10" dirty="0">
                <a:latin typeface="Garamond"/>
                <a:cs typeface="Garamond"/>
              </a:rPr>
              <a:t>overwhelming</a:t>
            </a:r>
            <a:r>
              <a:rPr sz="1800" spc="285" dirty="0">
                <a:latin typeface="Garamond"/>
                <a:cs typeface="Garamond"/>
              </a:rPr>
              <a:t> </a:t>
            </a:r>
            <a:r>
              <a:rPr sz="1800" b="1" spc="-5" dirty="0">
                <a:latin typeface="Garamond"/>
                <a:cs typeface="Garamond"/>
              </a:rPr>
              <a:t>turbulence</a:t>
            </a:r>
            <a:r>
              <a:rPr sz="1800" spc="-5" dirty="0">
                <a:latin typeface="Garamond"/>
                <a:cs typeface="Garamond"/>
              </a:rPr>
              <a:t>.</a:t>
            </a:r>
            <a:endParaRPr sz="1800">
              <a:latin typeface="Garamond"/>
              <a:cs typeface="Garamond"/>
            </a:endParaRPr>
          </a:p>
          <a:p>
            <a:pPr>
              <a:lnSpc>
                <a:spcPct val="100000"/>
              </a:lnSpc>
              <a:spcBef>
                <a:spcPts val="25"/>
              </a:spcBef>
            </a:pPr>
            <a:endParaRPr sz="1900">
              <a:latin typeface="Garamond"/>
              <a:cs typeface="Garamond"/>
            </a:endParaRPr>
          </a:p>
          <a:p>
            <a:pPr marL="12700">
              <a:lnSpc>
                <a:spcPct val="100000"/>
              </a:lnSpc>
            </a:pPr>
            <a:r>
              <a:rPr sz="1800" b="1" spc="-5" dirty="0">
                <a:latin typeface="Garamond"/>
                <a:cs typeface="Garamond"/>
              </a:rPr>
              <a:t>Deployed </a:t>
            </a:r>
            <a:r>
              <a:rPr sz="1800" b="1" spc="-25" dirty="0">
                <a:latin typeface="Garamond"/>
                <a:cs typeface="Garamond"/>
              </a:rPr>
              <a:t>(Verb)</a:t>
            </a:r>
            <a:r>
              <a:rPr sz="1800" b="1" spc="30" dirty="0">
                <a:latin typeface="Garamond"/>
                <a:cs typeface="Garamond"/>
              </a:rPr>
              <a:t> </a:t>
            </a:r>
            <a:r>
              <a:rPr sz="1800" b="1" dirty="0">
                <a:latin typeface="Garamond"/>
                <a:cs typeface="Garamond"/>
              </a:rPr>
              <a:t>–</a:t>
            </a:r>
            <a:endParaRPr sz="1800">
              <a:latin typeface="Garamond"/>
              <a:cs typeface="Garamond"/>
            </a:endParaRPr>
          </a:p>
          <a:p>
            <a:pPr marL="12700">
              <a:lnSpc>
                <a:spcPct val="100000"/>
              </a:lnSpc>
            </a:pPr>
            <a:r>
              <a:rPr sz="1800" b="1" spc="-5" dirty="0">
                <a:latin typeface="Garamond"/>
                <a:cs typeface="Garamond"/>
              </a:rPr>
              <a:t>Meaning: </a:t>
            </a:r>
            <a:r>
              <a:rPr sz="1800" spc="-15" dirty="0">
                <a:latin typeface="Garamond"/>
                <a:cs typeface="Garamond"/>
              </a:rPr>
              <a:t>move </a:t>
            </a:r>
            <a:r>
              <a:rPr sz="1800" spc="-5" dirty="0">
                <a:latin typeface="Garamond"/>
                <a:cs typeface="Garamond"/>
              </a:rPr>
              <a:t>(troops or equipment) into </a:t>
            </a:r>
            <a:r>
              <a:rPr sz="1800" spc="-10" dirty="0">
                <a:latin typeface="Garamond"/>
                <a:cs typeface="Garamond"/>
              </a:rPr>
              <a:t>position </a:t>
            </a:r>
            <a:r>
              <a:rPr sz="1800" spc="-5" dirty="0">
                <a:latin typeface="Garamond"/>
                <a:cs typeface="Garamond"/>
              </a:rPr>
              <a:t>for </a:t>
            </a:r>
            <a:r>
              <a:rPr sz="1800" dirty="0">
                <a:latin typeface="Garamond"/>
                <a:cs typeface="Garamond"/>
              </a:rPr>
              <a:t>military</a:t>
            </a:r>
            <a:r>
              <a:rPr sz="1800" spc="114" dirty="0">
                <a:latin typeface="Garamond"/>
                <a:cs typeface="Garamond"/>
              </a:rPr>
              <a:t> </a:t>
            </a:r>
            <a:r>
              <a:rPr sz="1800" spc="-10" dirty="0">
                <a:latin typeface="Garamond"/>
                <a:cs typeface="Garamond"/>
              </a:rPr>
              <a:t>action.</a:t>
            </a:r>
            <a:endParaRPr sz="1800">
              <a:latin typeface="Garamond"/>
              <a:cs typeface="Garamond"/>
            </a:endParaRPr>
          </a:p>
          <a:p>
            <a:pPr marL="12700">
              <a:lnSpc>
                <a:spcPct val="100000"/>
              </a:lnSpc>
            </a:pPr>
            <a:r>
              <a:rPr sz="1800" b="1" spc="-10" dirty="0">
                <a:latin typeface="Garamond"/>
                <a:cs typeface="Garamond"/>
              </a:rPr>
              <a:t>Synonyms: </a:t>
            </a:r>
            <a:r>
              <a:rPr sz="1800" spc="-10" dirty="0">
                <a:latin typeface="Garamond"/>
                <a:cs typeface="Garamond"/>
              </a:rPr>
              <a:t>position, </a:t>
            </a:r>
            <a:r>
              <a:rPr sz="1800" spc="-5" dirty="0">
                <a:latin typeface="Garamond"/>
                <a:cs typeface="Garamond"/>
              </a:rPr>
              <a:t>station, </a:t>
            </a:r>
            <a:r>
              <a:rPr sz="1800" spc="-10" dirty="0">
                <a:latin typeface="Garamond"/>
                <a:cs typeface="Garamond"/>
              </a:rPr>
              <a:t>post, </a:t>
            </a:r>
            <a:r>
              <a:rPr sz="1800" spc="-15" dirty="0">
                <a:latin typeface="Garamond"/>
                <a:cs typeface="Garamond"/>
              </a:rPr>
              <a:t>place, </a:t>
            </a:r>
            <a:r>
              <a:rPr sz="1800" spc="-5" dirty="0">
                <a:latin typeface="Garamond"/>
                <a:cs typeface="Garamond"/>
              </a:rPr>
              <a:t>install,</a:t>
            </a:r>
            <a:r>
              <a:rPr sz="1800" spc="265" dirty="0">
                <a:latin typeface="Garamond"/>
                <a:cs typeface="Garamond"/>
              </a:rPr>
              <a:t> </a:t>
            </a:r>
            <a:r>
              <a:rPr sz="1800" spc="-10" dirty="0">
                <a:latin typeface="Garamond"/>
                <a:cs typeface="Garamond"/>
              </a:rPr>
              <a:t>locate</a:t>
            </a:r>
            <a:endParaRPr sz="1800">
              <a:latin typeface="Garamond"/>
              <a:cs typeface="Garamond"/>
            </a:endParaRPr>
          </a:p>
          <a:p>
            <a:pPr marL="12700">
              <a:lnSpc>
                <a:spcPct val="100000"/>
              </a:lnSpc>
              <a:spcBef>
                <a:spcPts val="5"/>
              </a:spcBef>
            </a:pPr>
            <a:r>
              <a:rPr sz="1800" b="1" spc="-15" dirty="0">
                <a:latin typeface="Garamond"/>
                <a:cs typeface="Garamond"/>
              </a:rPr>
              <a:t>Antonyms:</a:t>
            </a:r>
            <a:r>
              <a:rPr sz="1800" b="1" spc="60" dirty="0">
                <a:latin typeface="Garamond"/>
                <a:cs typeface="Garamond"/>
              </a:rPr>
              <a:t> </a:t>
            </a:r>
            <a:r>
              <a:rPr sz="1800" spc="-10" dirty="0">
                <a:latin typeface="Garamond"/>
                <a:cs typeface="Garamond"/>
              </a:rPr>
              <a:t>concentrate</a:t>
            </a:r>
            <a:endParaRPr sz="1800">
              <a:latin typeface="Garamond"/>
              <a:cs typeface="Garamond"/>
            </a:endParaRPr>
          </a:p>
          <a:p>
            <a:pPr marL="12700">
              <a:lnSpc>
                <a:spcPct val="100000"/>
              </a:lnSpc>
            </a:pPr>
            <a:r>
              <a:rPr sz="1800" b="1" dirty="0">
                <a:latin typeface="Garamond"/>
                <a:cs typeface="Garamond"/>
              </a:rPr>
              <a:t>Usage: </a:t>
            </a:r>
            <a:r>
              <a:rPr sz="1800" spc="-5" dirty="0">
                <a:latin typeface="Garamond"/>
                <a:cs typeface="Garamond"/>
              </a:rPr>
              <a:t>“Profiting from </a:t>
            </a:r>
            <a:r>
              <a:rPr sz="1800" dirty="0">
                <a:latin typeface="Garamond"/>
                <a:cs typeface="Garamond"/>
              </a:rPr>
              <a:t>a </a:t>
            </a:r>
            <a:r>
              <a:rPr sz="1800" spc="-30" dirty="0">
                <a:latin typeface="Garamond"/>
                <a:cs typeface="Garamond"/>
              </a:rPr>
              <a:t>mutiny, </a:t>
            </a:r>
            <a:r>
              <a:rPr sz="1800" spc="-5" dirty="0">
                <a:latin typeface="Garamond"/>
                <a:cs typeface="Garamond"/>
              </a:rPr>
              <a:t>the </a:t>
            </a:r>
            <a:r>
              <a:rPr sz="1800" spc="-10" dirty="0">
                <a:latin typeface="Garamond"/>
                <a:cs typeface="Garamond"/>
              </a:rPr>
              <a:t>rebel forces deployed </a:t>
            </a:r>
            <a:r>
              <a:rPr sz="1800" spc="-5" dirty="0">
                <a:latin typeface="Garamond"/>
                <a:cs typeface="Garamond"/>
              </a:rPr>
              <a:t>their troops rapidly </a:t>
            </a:r>
            <a:r>
              <a:rPr sz="1800" spc="-10" dirty="0">
                <a:latin typeface="Garamond"/>
                <a:cs typeface="Garamond"/>
              </a:rPr>
              <a:t>and </a:t>
            </a:r>
            <a:r>
              <a:rPr sz="1800" dirty="0">
                <a:latin typeface="Garamond"/>
                <a:cs typeface="Garamond"/>
              </a:rPr>
              <a:t>cut </a:t>
            </a:r>
            <a:r>
              <a:rPr sz="1800" spc="-5" dirty="0">
                <a:latin typeface="Garamond"/>
                <a:cs typeface="Garamond"/>
              </a:rPr>
              <a:t>the </a:t>
            </a:r>
            <a:r>
              <a:rPr sz="1800" spc="5" dirty="0">
                <a:latin typeface="Garamond"/>
                <a:cs typeface="Garamond"/>
              </a:rPr>
              <a:t>country </a:t>
            </a:r>
            <a:r>
              <a:rPr sz="1800" dirty="0">
                <a:latin typeface="Garamond"/>
                <a:cs typeface="Garamond"/>
              </a:rPr>
              <a:t>virtually</a:t>
            </a:r>
            <a:r>
              <a:rPr sz="1800" spc="260" dirty="0">
                <a:latin typeface="Garamond"/>
                <a:cs typeface="Garamond"/>
              </a:rPr>
              <a:t> </a:t>
            </a:r>
            <a:r>
              <a:rPr sz="1800" dirty="0">
                <a:latin typeface="Garamond"/>
                <a:cs typeface="Garamond"/>
              </a:rPr>
              <a:t>in</a:t>
            </a:r>
            <a:endParaRPr sz="1800">
              <a:latin typeface="Garamond"/>
              <a:cs typeface="Garamond"/>
            </a:endParaRPr>
          </a:p>
          <a:p>
            <a:pPr marL="12700">
              <a:lnSpc>
                <a:spcPct val="100000"/>
              </a:lnSpc>
            </a:pPr>
            <a:r>
              <a:rPr sz="1800" spc="-45" dirty="0">
                <a:latin typeface="Garamond"/>
                <a:cs typeface="Garamond"/>
              </a:rPr>
              <a:t>two.”</a:t>
            </a:r>
            <a:endParaRPr sz="1800">
              <a:latin typeface="Garamond"/>
              <a:cs typeface="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33400"/>
            <a:ext cx="1089660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98611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35860" y="2400376"/>
            <a:ext cx="6576695" cy="2463800"/>
          </a:xfrm>
          <a:prstGeom prst="rect">
            <a:avLst/>
          </a:prstGeom>
        </p:spPr>
        <p:txBody>
          <a:bodyPr vert="horz" wrap="square" lIns="0" tIns="12065" rIns="0" bIns="0" rtlCol="0">
            <a:spAutoFit/>
          </a:bodyPr>
          <a:lstStyle/>
          <a:p>
            <a:pPr marL="12700" marR="5080">
              <a:lnSpc>
                <a:spcPct val="100000"/>
              </a:lnSpc>
              <a:spcBef>
                <a:spcPts val="95"/>
              </a:spcBef>
            </a:pPr>
            <a:r>
              <a:rPr sz="3200" spc="10" dirty="0">
                <a:latin typeface="Garamond"/>
                <a:cs typeface="Garamond"/>
              </a:rPr>
              <a:t>The </a:t>
            </a:r>
            <a:r>
              <a:rPr sz="3200" spc="-10" dirty="0">
                <a:latin typeface="Garamond"/>
                <a:cs typeface="Garamond"/>
              </a:rPr>
              <a:t>era </a:t>
            </a:r>
            <a:r>
              <a:rPr sz="3200" spc="-20" dirty="0">
                <a:latin typeface="Garamond"/>
                <a:cs typeface="Garamond"/>
              </a:rPr>
              <a:t>was </a:t>
            </a:r>
            <a:r>
              <a:rPr sz="3200" spc="-15" dirty="0">
                <a:latin typeface="Garamond"/>
                <a:cs typeface="Garamond"/>
              </a:rPr>
              <a:t>characterized </a:t>
            </a:r>
            <a:r>
              <a:rPr sz="3200" spc="-30" dirty="0">
                <a:latin typeface="Garamond"/>
                <a:cs typeface="Garamond"/>
              </a:rPr>
              <a:t>by </a:t>
            </a:r>
            <a:r>
              <a:rPr sz="3200" spc="-10" dirty="0">
                <a:latin typeface="Garamond"/>
                <a:cs typeface="Garamond"/>
              </a:rPr>
              <a:t>political and  cultural</a:t>
            </a:r>
            <a:r>
              <a:rPr sz="3200" spc="35" dirty="0">
                <a:latin typeface="Garamond"/>
                <a:cs typeface="Garamond"/>
              </a:rPr>
              <a:t> </a:t>
            </a:r>
            <a:r>
              <a:rPr sz="3200" dirty="0">
                <a:latin typeface="Garamond"/>
                <a:cs typeface="Garamond"/>
              </a:rPr>
              <a:t>_______________</a:t>
            </a:r>
            <a:endParaRPr sz="3200">
              <a:latin typeface="Garamond"/>
              <a:cs typeface="Garamond"/>
            </a:endParaRPr>
          </a:p>
          <a:p>
            <a:pPr marL="12700" marR="4223385">
              <a:lnSpc>
                <a:spcPct val="100000"/>
              </a:lnSpc>
            </a:pPr>
            <a:r>
              <a:rPr sz="3200" b="1" spc="-5" dirty="0">
                <a:latin typeface="Garamond"/>
                <a:cs typeface="Garamond"/>
              </a:rPr>
              <a:t>a) </a:t>
            </a:r>
            <a:r>
              <a:rPr sz="3200" b="1" spc="-20" dirty="0">
                <a:latin typeface="Garamond"/>
                <a:cs typeface="Garamond"/>
              </a:rPr>
              <a:t>deployed  b</a:t>
            </a:r>
            <a:r>
              <a:rPr sz="3200" b="1" spc="-5" dirty="0">
                <a:latin typeface="Garamond"/>
                <a:cs typeface="Garamond"/>
              </a:rPr>
              <a:t>)</a:t>
            </a:r>
            <a:r>
              <a:rPr sz="3200" b="1" spc="-145" dirty="0">
                <a:latin typeface="Garamond"/>
                <a:cs typeface="Garamond"/>
              </a:rPr>
              <a:t>T</a:t>
            </a:r>
            <a:r>
              <a:rPr sz="3200" b="1" spc="-20" dirty="0">
                <a:latin typeface="Garamond"/>
                <a:cs typeface="Garamond"/>
              </a:rPr>
              <a:t>u</a:t>
            </a:r>
            <a:r>
              <a:rPr sz="3200" b="1" spc="-5" dirty="0">
                <a:latin typeface="Garamond"/>
                <a:cs typeface="Garamond"/>
              </a:rPr>
              <a:t>rb</a:t>
            </a:r>
            <a:r>
              <a:rPr sz="3200" b="1" spc="-25" dirty="0">
                <a:latin typeface="Garamond"/>
                <a:cs typeface="Garamond"/>
              </a:rPr>
              <a:t>u</a:t>
            </a:r>
            <a:r>
              <a:rPr sz="3200" b="1" spc="-10" dirty="0">
                <a:latin typeface="Garamond"/>
                <a:cs typeface="Garamond"/>
              </a:rPr>
              <a:t>le</a:t>
            </a:r>
            <a:r>
              <a:rPr sz="3200" b="1" spc="-20" dirty="0">
                <a:latin typeface="Garamond"/>
                <a:cs typeface="Garamond"/>
              </a:rPr>
              <a:t>n</a:t>
            </a:r>
            <a:r>
              <a:rPr sz="3200" b="1" spc="-15" dirty="0">
                <a:latin typeface="Garamond"/>
                <a:cs typeface="Garamond"/>
              </a:rPr>
              <a:t>c</a:t>
            </a:r>
            <a:r>
              <a:rPr sz="3200" b="1" spc="-5" dirty="0">
                <a:latin typeface="Garamond"/>
                <a:cs typeface="Garamond"/>
              </a:rPr>
              <a:t>e</a:t>
            </a:r>
            <a:endParaRPr sz="3200">
              <a:latin typeface="Garamond"/>
              <a:cs typeface="Garamond"/>
            </a:endParaRPr>
          </a:p>
          <a:p>
            <a:pPr marL="12700">
              <a:lnSpc>
                <a:spcPct val="100000"/>
              </a:lnSpc>
              <a:spcBef>
                <a:spcPts val="5"/>
              </a:spcBef>
            </a:pPr>
            <a:r>
              <a:rPr sz="3200" b="1" spc="-5" dirty="0">
                <a:latin typeface="Garamond"/>
                <a:cs typeface="Garamond"/>
              </a:rPr>
              <a:t>c)</a:t>
            </a:r>
            <a:r>
              <a:rPr sz="3200" b="1" dirty="0">
                <a:latin typeface="Garamond"/>
                <a:cs typeface="Garamond"/>
              </a:rPr>
              <a:t> </a:t>
            </a:r>
            <a:r>
              <a:rPr sz="3200" b="1" spc="-10" dirty="0">
                <a:latin typeface="Garamond"/>
                <a:cs typeface="Garamond"/>
              </a:rPr>
              <a:t>supersede</a:t>
            </a:r>
            <a:endParaRPr sz="3200">
              <a:latin typeface="Garamond"/>
              <a:cs typeface="Garamond"/>
            </a:endParaRPr>
          </a:p>
        </p:txBody>
      </p:sp>
      <p:sp>
        <p:nvSpPr>
          <p:cNvPr id="3" name="object 3"/>
          <p:cNvSpPr/>
          <p:nvPr/>
        </p:nvSpPr>
        <p:spPr>
          <a:xfrm>
            <a:off x="2855976" y="832103"/>
            <a:ext cx="6271006" cy="150088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278885" y="992581"/>
            <a:ext cx="5414645" cy="848994"/>
          </a:xfrm>
          <a:prstGeom prst="rect">
            <a:avLst/>
          </a:prstGeom>
        </p:spPr>
        <p:txBody>
          <a:bodyPr vert="horz" wrap="square" lIns="0" tIns="12700" rIns="0" bIns="0" rtlCol="0">
            <a:spAutoFit/>
          </a:bodyPr>
          <a:lstStyle/>
          <a:p>
            <a:pPr marL="12700">
              <a:lnSpc>
                <a:spcPct val="100000"/>
              </a:lnSpc>
              <a:spcBef>
                <a:spcPts val="100"/>
              </a:spcBef>
            </a:pPr>
            <a:r>
              <a:rPr dirty="0"/>
              <a:t>POLL</a:t>
            </a:r>
            <a:r>
              <a:rPr spc="-95" dirty="0"/>
              <a:t> </a:t>
            </a:r>
            <a:r>
              <a:rPr spc="-15" dirty="0"/>
              <a:t>QUESTION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35860" y="2400376"/>
            <a:ext cx="6576695" cy="2463800"/>
          </a:xfrm>
          <a:prstGeom prst="rect">
            <a:avLst/>
          </a:prstGeom>
        </p:spPr>
        <p:txBody>
          <a:bodyPr vert="horz" wrap="square" lIns="0" tIns="12065" rIns="0" bIns="0" rtlCol="0">
            <a:spAutoFit/>
          </a:bodyPr>
          <a:lstStyle/>
          <a:p>
            <a:pPr marL="12700" marR="5080">
              <a:lnSpc>
                <a:spcPct val="100000"/>
              </a:lnSpc>
              <a:spcBef>
                <a:spcPts val="95"/>
              </a:spcBef>
            </a:pPr>
            <a:r>
              <a:rPr sz="3200" spc="10" dirty="0">
                <a:latin typeface="Garamond"/>
                <a:cs typeface="Garamond"/>
              </a:rPr>
              <a:t>The </a:t>
            </a:r>
            <a:r>
              <a:rPr sz="3200" spc="-10" dirty="0">
                <a:latin typeface="Garamond"/>
                <a:cs typeface="Garamond"/>
              </a:rPr>
              <a:t>era </a:t>
            </a:r>
            <a:r>
              <a:rPr sz="3200" spc="-20" dirty="0">
                <a:latin typeface="Garamond"/>
                <a:cs typeface="Garamond"/>
              </a:rPr>
              <a:t>was </a:t>
            </a:r>
            <a:r>
              <a:rPr sz="3200" spc="-15" dirty="0">
                <a:latin typeface="Garamond"/>
                <a:cs typeface="Garamond"/>
              </a:rPr>
              <a:t>characterized </a:t>
            </a:r>
            <a:r>
              <a:rPr sz="3200" spc="-30" dirty="0">
                <a:latin typeface="Garamond"/>
                <a:cs typeface="Garamond"/>
              </a:rPr>
              <a:t>by </a:t>
            </a:r>
            <a:r>
              <a:rPr sz="3200" spc="-10" dirty="0">
                <a:latin typeface="Garamond"/>
                <a:cs typeface="Garamond"/>
              </a:rPr>
              <a:t>political and  cultural</a:t>
            </a:r>
            <a:r>
              <a:rPr sz="3200" spc="35" dirty="0">
                <a:latin typeface="Garamond"/>
                <a:cs typeface="Garamond"/>
              </a:rPr>
              <a:t> </a:t>
            </a:r>
            <a:r>
              <a:rPr sz="3200" dirty="0">
                <a:latin typeface="Garamond"/>
                <a:cs typeface="Garamond"/>
              </a:rPr>
              <a:t>_______________</a:t>
            </a:r>
            <a:endParaRPr sz="3200">
              <a:latin typeface="Garamond"/>
              <a:cs typeface="Garamond"/>
            </a:endParaRPr>
          </a:p>
          <a:p>
            <a:pPr marL="12700" marR="4223385">
              <a:lnSpc>
                <a:spcPct val="100000"/>
              </a:lnSpc>
            </a:pPr>
            <a:r>
              <a:rPr sz="3200" b="1" spc="-5" dirty="0">
                <a:latin typeface="Garamond"/>
                <a:cs typeface="Garamond"/>
              </a:rPr>
              <a:t>a) </a:t>
            </a:r>
            <a:r>
              <a:rPr sz="3200" b="1" spc="-20" dirty="0">
                <a:latin typeface="Garamond"/>
                <a:cs typeface="Garamond"/>
              </a:rPr>
              <a:t>deployed </a:t>
            </a:r>
            <a:r>
              <a:rPr sz="3200" b="1" spc="-20" dirty="0">
                <a:solidFill>
                  <a:srgbClr val="FF0000"/>
                </a:solidFill>
                <a:latin typeface="Garamond"/>
                <a:cs typeface="Garamond"/>
              </a:rPr>
              <a:t> b</a:t>
            </a:r>
            <a:r>
              <a:rPr sz="3200" b="1" spc="-5" dirty="0">
                <a:solidFill>
                  <a:srgbClr val="FF0000"/>
                </a:solidFill>
                <a:latin typeface="Garamond"/>
                <a:cs typeface="Garamond"/>
              </a:rPr>
              <a:t>)</a:t>
            </a:r>
            <a:r>
              <a:rPr sz="3200" b="1" spc="-145" dirty="0">
                <a:solidFill>
                  <a:srgbClr val="FF0000"/>
                </a:solidFill>
                <a:latin typeface="Garamond"/>
                <a:cs typeface="Garamond"/>
              </a:rPr>
              <a:t>T</a:t>
            </a:r>
            <a:r>
              <a:rPr sz="3200" b="1" spc="-20" dirty="0">
                <a:solidFill>
                  <a:srgbClr val="FF0000"/>
                </a:solidFill>
                <a:latin typeface="Garamond"/>
                <a:cs typeface="Garamond"/>
              </a:rPr>
              <a:t>u</a:t>
            </a:r>
            <a:r>
              <a:rPr sz="3200" b="1" spc="-5" dirty="0">
                <a:solidFill>
                  <a:srgbClr val="FF0000"/>
                </a:solidFill>
                <a:latin typeface="Garamond"/>
                <a:cs typeface="Garamond"/>
              </a:rPr>
              <a:t>rb</a:t>
            </a:r>
            <a:r>
              <a:rPr sz="3200" b="1" spc="-25" dirty="0">
                <a:solidFill>
                  <a:srgbClr val="FF0000"/>
                </a:solidFill>
                <a:latin typeface="Garamond"/>
                <a:cs typeface="Garamond"/>
              </a:rPr>
              <a:t>u</a:t>
            </a:r>
            <a:r>
              <a:rPr sz="3200" b="1" spc="-10" dirty="0">
                <a:solidFill>
                  <a:srgbClr val="FF0000"/>
                </a:solidFill>
                <a:latin typeface="Garamond"/>
                <a:cs typeface="Garamond"/>
              </a:rPr>
              <a:t>le</a:t>
            </a:r>
            <a:r>
              <a:rPr sz="3200" b="1" spc="-20" dirty="0">
                <a:solidFill>
                  <a:srgbClr val="FF0000"/>
                </a:solidFill>
                <a:latin typeface="Garamond"/>
                <a:cs typeface="Garamond"/>
              </a:rPr>
              <a:t>n</a:t>
            </a:r>
            <a:r>
              <a:rPr sz="3200" b="1" spc="-15" dirty="0">
                <a:solidFill>
                  <a:srgbClr val="FF0000"/>
                </a:solidFill>
                <a:latin typeface="Garamond"/>
                <a:cs typeface="Garamond"/>
              </a:rPr>
              <a:t>c</a:t>
            </a:r>
            <a:r>
              <a:rPr sz="3200" b="1" spc="-5" dirty="0">
                <a:solidFill>
                  <a:srgbClr val="FF0000"/>
                </a:solidFill>
                <a:latin typeface="Garamond"/>
                <a:cs typeface="Garamond"/>
              </a:rPr>
              <a:t>e</a:t>
            </a:r>
            <a:endParaRPr sz="3200">
              <a:latin typeface="Garamond"/>
              <a:cs typeface="Garamond"/>
            </a:endParaRPr>
          </a:p>
          <a:p>
            <a:pPr marL="12700">
              <a:lnSpc>
                <a:spcPct val="100000"/>
              </a:lnSpc>
              <a:spcBef>
                <a:spcPts val="5"/>
              </a:spcBef>
            </a:pPr>
            <a:r>
              <a:rPr sz="3200" b="1" spc="-5" dirty="0">
                <a:latin typeface="Garamond"/>
                <a:cs typeface="Garamond"/>
              </a:rPr>
              <a:t>c)</a:t>
            </a:r>
            <a:r>
              <a:rPr sz="3200" b="1" dirty="0">
                <a:latin typeface="Garamond"/>
                <a:cs typeface="Garamond"/>
              </a:rPr>
              <a:t> </a:t>
            </a:r>
            <a:r>
              <a:rPr sz="3200" b="1" spc="-10" dirty="0">
                <a:latin typeface="Garamond"/>
                <a:cs typeface="Garamond"/>
              </a:rPr>
              <a:t>supersede</a:t>
            </a:r>
            <a:endParaRPr sz="3200">
              <a:latin typeface="Garamond"/>
              <a:cs typeface="Garamond"/>
            </a:endParaRPr>
          </a:p>
        </p:txBody>
      </p:sp>
      <p:sp>
        <p:nvSpPr>
          <p:cNvPr id="3" name="object 3"/>
          <p:cNvSpPr/>
          <p:nvPr/>
        </p:nvSpPr>
        <p:spPr>
          <a:xfrm>
            <a:off x="3925823" y="539495"/>
            <a:ext cx="3692398" cy="150393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348734" y="701497"/>
            <a:ext cx="2831465" cy="848994"/>
          </a:xfrm>
          <a:prstGeom prst="rect">
            <a:avLst/>
          </a:prstGeom>
        </p:spPr>
        <p:txBody>
          <a:bodyPr vert="horz" wrap="square" lIns="0" tIns="12700" rIns="0" bIns="0" rtlCol="0">
            <a:spAutoFit/>
          </a:bodyPr>
          <a:lstStyle/>
          <a:p>
            <a:pPr marL="12700">
              <a:lnSpc>
                <a:spcPct val="100000"/>
              </a:lnSpc>
              <a:spcBef>
                <a:spcPts val="100"/>
              </a:spcBef>
            </a:pPr>
            <a:r>
              <a:rPr spc="-5" dirty="0"/>
              <a:t>A</a:t>
            </a:r>
            <a:r>
              <a:rPr spc="-25" dirty="0"/>
              <a:t>N</a:t>
            </a:r>
            <a:r>
              <a:rPr dirty="0"/>
              <a:t>SWER</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78407" y="735279"/>
            <a:ext cx="8362315" cy="496570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Garamond"/>
                <a:cs typeface="Garamond"/>
              </a:rPr>
              <a:t>Outrageous </a:t>
            </a:r>
            <a:r>
              <a:rPr sz="1800" b="1" spc="-10" dirty="0">
                <a:latin typeface="Garamond"/>
                <a:cs typeface="Garamond"/>
              </a:rPr>
              <a:t>(Adjective)</a:t>
            </a:r>
            <a:r>
              <a:rPr sz="1800" b="1" spc="114" dirty="0">
                <a:latin typeface="Garamond"/>
                <a:cs typeface="Garamond"/>
              </a:rPr>
              <a:t> </a:t>
            </a:r>
            <a:r>
              <a:rPr sz="1800" b="1" dirty="0">
                <a:latin typeface="Garamond"/>
                <a:cs typeface="Garamond"/>
              </a:rPr>
              <a:t>–</a:t>
            </a:r>
            <a:endParaRPr sz="1800">
              <a:latin typeface="Garamond"/>
              <a:cs typeface="Garamond"/>
            </a:endParaRPr>
          </a:p>
          <a:p>
            <a:pPr marL="12700" marR="4324985">
              <a:lnSpc>
                <a:spcPct val="100000"/>
              </a:lnSpc>
              <a:spcBef>
                <a:spcPts val="5"/>
              </a:spcBef>
            </a:pPr>
            <a:r>
              <a:rPr sz="1800" b="1" spc="-5" dirty="0">
                <a:latin typeface="Garamond"/>
                <a:cs typeface="Garamond"/>
              </a:rPr>
              <a:t>Meaning: </a:t>
            </a:r>
            <a:r>
              <a:rPr sz="1800" spc="-10" dirty="0">
                <a:latin typeface="Garamond"/>
                <a:cs typeface="Garamond"/>
              </a:rPr>
              <a:t>shockingly bad </a:t>
            </a:r>
            <a:r>
              <a:rPr sz="1800" spc="-5" dirty="0">
                <a:latin typeface="Garamond"/>
                <a:cs typeface="Garamond"/>
              </a:rPr>
              <a:t>or </a:t>
            </a:r>
            <a:r>
              <a:rPr sz="1800" spc="-20" dirty="0">
                <a:latin typeface="Garamond"/>
                <a:cs typeface="Garamond"/>
              </a:rPr>
              <a:t>excessive.  </a:t>
            </a:r>
            <a:r>
              <a:rPr sz="1800" b="1" spc="-10" dirty="0">
                <a:latin typeface="Garamond"/>
                <a:cs typeface="Garamond"/>
              </a:rPr>
              <a:t>Synonyms: </a:t>
            </a:r>
            <a:r>
              <a:rPr sz="1800" spc="-10" dirty="0">
                <a:latin typeface="Garamond"/>
                <a:cs typeface="Garamond"/>
              </a:rPr>
              <a:t>shocking, </a:t>
            </a:r>
            <a:r>
              <a:rPr sz="1800" dirty="0">
                <a:latin typeface="Garamond"/>
                <a:cs typeface="Garamond"/>
              </a:rPr>
              <a:t>disgraceful, </a:t>
            </a:r>
            <a:r>
              <a:rPr sz="1800" spc="-10" dirty="0">
                <a:latin typeface="Garamond"/>
                <a:cs typeface="Garamond"/>
              </a:rPr>
              <a:t>scandalous  </a:t>
            </a:r>
            <a:r>
              <a:rPr sz="1800" b="1" spc="-15" dirty="0">
                <a:latin typeface="Garamond"/>
                <a:cs typeface="Garamond"/>
              </a:rPr>
              <a:t>Antonyms: </a:t>
            </a:r>
            <a:r>
              <a:rPr sz="1800" spc="-10" dirty="0">
                <a:latin typeface="Garamond"/>
                <a:cs typeface="Garamond"/>
              </a:rPr>
              <a:t>acceptable, </a:t>
            </a:r>
            <a:r>
              <a:rPr sz="1800" spc="-5" dirty="0">
                <a:latin typeface="Garamond"/>
                <a:cs typeface="Garamond"/>
              </a:rPr>
              <a:t>mild,</a:t>
            </a:r>
            <a:r>
              <a:rPr sz="1800" spc="145" dirty="0">
                <a:latin typeface="Garamond"/>
                <a:cs typeface="Garamond"/>
              </a:rPr>
              <a:t> </a:t>
            </a:r>
            <a:r>
              <a:rPr sz="1800" spc="-5" dirty="0">
                <a:latin typeface="Garamond"/>
                <a:cs typeface="Garamond"/>
              </a:rPr>
              <a:t>moderate</a:t>
            </a:r>
            <a:endParaRPr sz="1800">
              <a:latin typeface="Garamond"/>
              <a:cs typeface="Garamond"/>
            </a:endParaRPr>
          </a:p>
          <a:p>
            <a:pPr marL="12700">
              <a:lnSpc>
                <a:spcPct val="100000"/>
              </a:lnSpc>
            </a:pPr>
            <a:r>
              <a:rPr sz="1800" b="1" dirty="0">
                <a:latin typeface="Garamond"/>
                <a:cs typeface="Garamond"/>
              </a:rPr>
              <a:t>Usage: </a:t>
            </a:r>
            <a:r>
              <a:rPr sz="1800" dirty="0">
                <a:latin typeface="Garamond"/>
                <a:cs typeface="Garamond"/>
              </a:rPr>
              <a:t>“There </a:t>
            </a:r>
            <a:r>
              <a:rPr sz="1800" spc="-10" dirty="0">
                <a:latin typeface="Garamond"/>
                <a:cs typeface="Garamond"/>
              </a:rPr>
              <a:t>had </a:t>
            </a:r>
            <a:r>
              <a:rPr sz="1800" dirty="0">
                <a:latin typeface="Garamond"/>
                <a:cs typeface="Garamond"/>
              </a:rPr>
              <a:t>to </a:t>
            </a:r>
            <a:r>
              <a:rPr sz="1800" spc="-5" dirty="0">
                <a:latin typeface="Garamond"/>
                <a:cs typeface="Garamond"/>
              </a:rPr>
              <a:t>be </a:t>
            </a:r>
            <a:r>
              <a:rPr sz="1800" dirty="0">
                <a:latin typeface="Garamond"/>
                <a:cs typeface="Garamond"/>
              </a:rPr>
              <a:t>a </a:t>
            </a:r>
            <a:r>
              <a:rPr sz="1800" spc="-10" dirty="0">
                <a:latin typeface="Garamond"/>
                <a:cs typeface="Garamond"/>
              </a:rPr>
              <a:t>reason why </a:t>
            </a:r>
            <a:r>
              <a:rPr sz="1800" spc="-5" dirty="0">
                <a:latin typeface="Garamond"/>
                <a:cs typeface="Garamond"/>
              </a:rPr>
              <a:t>he </a:t>
            </a:r>
            <a:r>
              <a:rPr sz="1800" spc="-10" dirty="0">
                <a:latin typeface="Garamond"/>
                <a:cs typeface="Garamond"/>
              </a:rPr>
              <a:t>lost </a:t>
            </a:r>
            <a:r>
              <a:rPr sz="1800" spc="-5" dirty="0">
                <a:latin typeface="Garamond"/>
                <a:cs typeface="Garamond"/>
              </a:rPr>
              <a:t>control </a:t>
            </a:r>
            <a:r>
              <a:rPr sz="1800" spc="-10" dirty="0">
                <a:latin typeface="Garamond"/>
                <a:cs typeface="Garamond"/>
              </a:rPr>
              <a:t>and </a:t>
            </a:r>
            <a:r>
              <a:rPr sz="1800" spc="-15" dirty="0">
                <a:latin typeface="Garamond"/>
                <a:cs typeface="Garamond"/>
              </a:rPr>
              <a:t>watched </a:t>
            </a:r>
            <a:r>
              <a:rPr sz="1800" spc="-10" dirty="0">
                <a:latin typeface="Garamond"/>
                <a:cs typeface="Garamond"/>
              </a:rPr>
              <a:t>helplessly as </a:t>
            </a:r>
            <a:r>
              <a:rPr sz="1800" spc="-5" dirty="0">
                <a:latin typeface="Garamond"/>
                <a:cs typeface="Garamond"/>
              </a:rPr>
              <a:t>his </a:t>
            </a:r>
            <a:r>
              <a:rPr sz="1800" spc="-15" dirty="0">
                <a:latin typeface="Garamond"/>
                <a:cs typeface="Garamond"/>
              </a:rPr>
              <a:t>own</a:t>
            </a:r>
            <a:r>
              <a:rPr sz="1800" spc="240" dirty="0">
                <a:latin typeface="Garamond"/>
                <a:cs typeface="Garamond"/>
              </a:rPr>
              <a:t> </a:t>
            </a:r>
            <a:r>
              <a:rPr sz="1800" spc="-5" dirty="0">
                <a:latin typeface="Garamond"/>
                <a:cs typeface="Garamond"/>
              </a:rPr>
              <a:t>body</a:t>
            </a:r>
            <a:endParaRPr sz="1800">
              <a:latin typeface="Garamond"/>
              <a:cs typeface="Garamond"/>
            </a:endParaRPr>
          </a:p>
          <a:p>
            <a:pPr marL="12700">
              <a:lnSpc>
                <a:spcPct val="100000"/>
              </a:lnSpc>
            </a:pPr>
            <a:r>
              <a:rPr sz="1800" spc="-5" dirty="0">
                <a:latin typeface="Garamond"/>
                <a:cs typeface="Garamond"/>
              </a:rPr>
              <a:t>committed </a:t>
            </a:r>
            <a:r>
              <a:rPr sz="1800" spc="-10" dirty="0">
                <a:latin typeface="Garamond"/>
                <a:cs typeface="Garamond"/>
              </a:rPr>
              <a:t>such an </a:t>
            </a:r>
            <a:r>
              <a:rPr sz="1800" spc="-5" dirty="0">
                <a:latin typeface="Garamond"/>
                <a:cs typeface="Garamond"/>
              </a:rPr>
              <a:t>outrageous</a:t>
            </a:r>
            <a:r>
              <a:rPr sz="1800" spc="40" dirty="0">
                <a:latin typeface="Garamond"/>
                <a:cs typeface="Garamond"/>
              </a:rPr>
              <a:t> </a:t>
            </a:r>
            <a:r>
              <a:rPr sz="1800" spc="-20" dirty="0">
                <a:latin typeface="Garamond"/>
                <a:cs typeface="Garamond"/>
              </a:rPr>
              <a:t>act.”</a:t>
            </a:r>
            <a:endParaRPr sz="1800">
              <a:latin typeface="Garamond"/>
              <a:cs typeface="Garamond"/>
            </a:endParaRPr>
          </a:p>
          <a:p>
            <a:pPr>
              <a:lnSpc>
                <a:spcPct val="100000"/>
              </a:lnSpc>
              <a:spcBef>
                <a:spcPts val="25"/>
              </a:spcBef>
            </a:pPr>
            <a:endParaRPr sz="1900">
              <a:latin typeface="Garamond"/>
              <a:cs typeface="Garamond"/>
            </a:endParaRPr>
          </a:p>
          <a:p>
            <a:pPr marL="12700">
              <a:lnSpc>
                <a:spcPct val="100000"/>
              </a:lnSpc>
            </a:pPr>
            <a:r>
              <a:rPr sz="1800" b="1" spc="-10" dirty="0">
                <a:latin typeface="Garamond"/>
                <a:cs typeface="Garamond"/>
              </a:rPr>
              <a:t>Dispensation</a:t>
            </a:r>
            <a:r>
              <a:rPr sz="1800" b="1" spc="80" dirty="0">
                <a:latin typeface="Garamond"/>
                <a:cs typeface="Garamond"/>
              </a:rPr>
              <a:t> </a:t>
            </a:r>
            <a:r>
              <a:rPr sz="1800" b="1" spc="-5" dirty="0">
                <a:latin typeface="Garamond"/>
                <a:cs typeface="Garamond"/>
              </a:rPr>
              <a:t>(Noun)</a:t>
            </a:r>
            <a:endParaRPr sz="1800">
              <a:latin typeface="Garamond"/>
              <a:cs typeface="Garamond"/>
            </a:endParaRPr>
          </a:p>
          <a:p>
            <a:pPr marL="12700" marR="3430904">
              <a:lnSpc>
                <a:spcPct val="100000"/>
              </a:lnSpc>
            </a:pPr>
            <a:r>
              <a:rPr sz="1800" b="1" spc="-5" dirty="0">
                <a:latin typeface="Garamond"/>
                <a:cs typeface="Garamond"/>
              </a:rPr>
              <a:t>Meaning: </a:t>
            </a:r>
            <a:r>
              <a:rPr sz="1800" spc="-10" dirty="0">
                <a:latin typeface="Garamond"/>
                <a:cs typeface="Garamond"/>
              </a:rPr>
              <a:t>exemption </a:t>
            </a:r>
            <a:r>
              <a:rPr sz="1800" spc="-5" dirty="0">
                <a:latin typeface="Garamond"/>
                <a:cs typeface="Garamond"/>
              </a:rPr>
              <a:t>from </a:t>
            </a:r>
            <a:r>
              <a:rPr sz="1800" dirty="0">
                <a:latin typeface="Garamond"/>
                <a:cs typeface="Garamond"/>
              </a:rPr>
              <a:t>a </a:t>
            </a:r>
            <a:r>
              <a:rPr sz="1800" spc="10" dirty="0">
                <a:latin typeface="Garamond"/>
                <a:cs typeface="Garamond"/>
              </a:rPr>
              <a:t>rule </a:t>
            </a:r>
            <a:r>
              <a:rPr sz="1800" spc="-5" dirty="0">
                <a:latin typeface="Garamond"/>
                <a:cs typeface="Garamond"/>
              </a:rPr>
              <a:t>or usual requirement.  </a:t>
            </a:r>
            <a:r>
              <a:rPr sz="1800" b="1" spc="-10" dirty="0">
                <a:latin typeface="Garamond"/>
                <a:cs typeface="Garamond"/>
              </a:rPr>
              <a:t>Synonyms: </a:t>
            </a:r>
            <a:r>
              <a:rPr sz="1800" spc="-10" dirty="0">
                <a:latin typeface="Garamond"/>
                <a:cs typeface="Garamond"/>
              </a:rPr>
              <a:t>exemption, </a:t>
            </a:r>
            <a:r>
              <a:rPr sz="1800" spc="-25" dirty="0">
                <a:latin typeface="Garamond"/>
                <a:cs typeface="Garamond"/>
              </a:rPr>
              <a:t>immunity, </a:t>
            </a:r>
            <a:r>
              <a:rPr sz="1800" spc="-10" dirty="0">
                <a:latin typeface="Garamond"/>
                <a:cs typeface="Garamond"/>
              </a:rPr>
              <a:t>exception  </a:t>
            </a:r>
            <a:r>
              <a:rPr sz="1800" b="1" spc="-15" dirty="0">
                <a:latin typeface="Garamond"/>
                <a:cs typeface="Garamond"/>
              </a:rPr>
              <a:t>Antonyms: </a:t>
            </a:r>
            <a:r>
              <a:rPr sz="1800" spc="-20" dirty="0">
                <a:latin typeface="Garamond"/>
                <a:cs typeface="Garamond"/>
              </a:rPr>
              <a:t>responsibility, liability,</a:t>
            </a:r>
            <a:r>
              <a:rPr sz="1800" spc="204" dirty="0">
                <a:latin typeface="Garamond"/>
                <a:cs typeface="Garamond"/>
              </a:rPr>
              <a:t> </a:t>
            </a:r>
            <a:r>
              <a:rPr sz="1800" dirty="0">
                <a:latin typeface="Garamond"/>
                <a:cs typeface="Garamond"/>
              </a:rPr>
              <a:t>obligation</a:t>
            </a:r>
            <a:endParaRPr sz="1800">
              <a:latin typeface="Garamond"/>
              <a:cs typeface="Garamond"/>
            </a:endParaRPr>
          </a:p>
          <a:p>
            <a:pPr marL="12700">
              <a:lnSpc>
                <a:spcPct val="100000"/>
              </a:lnSpc>
              <a:spcBef>
                <a:spcPts val="5"/>
              </a:spcBef>
            </a:pPr>
            <a:r>
              <a:rPr sz="1800" b="1" dirty="0">
                <a:latin typeface="Garamond"/>
                <a:cs typeface="Garamond"/>
              </a:rPr>
              <a:t>Usage: </a:t>
            </a:r>
            <a:r>
              <a:rPr sz="1800" dirty="0">
                <a:latin typeface="Garamond"/>
                <a:cs typeface="Garamond"/>
              </a:rPr>
              <a:t>“The </a:t>
            </a:r>
            <a:r>
              <a:rPr sz="1800" spc="-10" dirty="0">
                <a:latin typeface="Garamond"/>
                <a:cs typeface="Garamond"/>
              </a:rPr>
              <a:t>political dispensation </a:t>
            </a:r>
            <a:r>
              <a:rPr sz="1800" dirty="0">
                <a:latin typeface="Garamond"/>
                <a:cs typeface="Garamond"/>
              </a:rPr>
              <a:t>to </a:t>
            </a:r>
            <a:r>
              <a:rPr sz="1800" spc="-10" dirty="0">
                <a:latin typeface="Garamond"/>
                <a:cs typeface="Garamond"/>
              </a:rPr>
              <a:t>follow </a:t>
            </a:r>
            <a:r>
              <a:rPr sz="1800" spc="-5" dirty="0">
                <a:latin typeface="Garamond"/>
                <a:cs typeface="Garamond"/>
              </a:rPr>
              <a:t>will be either stable or </a:t>
            </a:r>
            <a:r>
              <a:rPr sz="1800" spc="-10" dirty="0">
                <a:latin typeface="Garamond"/>
                <a:cs typeface="Garamond"/>
              </a:rPr>
              <a:t>colonial, </a:t>
            </a:r>
            <a:r>
              <a:rPr sz="1800" spc="-5" dirty="0">
                <a:latin typeface="Garamond"/>
                <a:cs typeface="Garamond"/>
              </a:rPr>
              <a:t>but </a:t>
            </a:r>
            <a:r>
              <a:rPr sz="1800" spc="-10" dirty="0">
                <a:latin typeface="Garamond"/>
                <a:cs typeface="Garamond"/>
              </a:rPr>
              <a:t>not</a:t>
            </a:r>
            <a:r>
              <a:rPr sz="1800" spc="240" dirty="0">
                <a:latin typeface="Garamond"/>
                <a:cs typeface="Garamond"/>
              </a:rPr>
              <a:t> </a:t>
            </a:r>
            <a:r>
              <a:rPr sz="1800" spc="-15" dirty="0">
                <a:latin typeface="Garamond"/>
                <a:cs typeface="Garamond"/>
              </a:rPr>
              <a:t>both.”</a:t>
            </a:r>
            <a:endParaRPr sz="1800">
              <a:latin typeface="Garamond"/>
              <a:cs typeface="Garamond"/>
            </a:endParaRPr>
          </a:p>
          <a:p>
            <a:pPr>
              <a:lnSpc>
                <a:spcPct val="100000"/>
              </a:lnSpc>
              <a:spcBef>
                <a:spcPts val="25"/>
              </a:spcBef>
            </a:pPr>
            <a:endParaRPr sz="1900">
              <a:latin typeface="Garamond"/>
              <a:cs typeface="Garamond"/>
            </a:endParaRPr>
          </a:p>
          <a:p>
            <a:pPr marL="12700">
              <a:lnSpc>
                <a:spcPct val="100000"/>
              </a:lnSpc>
            </a:pPr>
            <a:r>
              <a:rPr sz="1800" b="1" spc="-10" dirty="0">
                <a:latin typeface="Garamond"/>
                <a:cs typeface="Garamond"/>
              </a:rPr>
              <a:t>Reviled </a:t>
            </a:r>
            <a:r>
              <a:rPr sz="1800" b="1" spc="-25" dirty="0">
                <a:latin typeface="Garamond"/>
                <a:cs typeface="Garamond"/>
              </a:rPr>
              <a:t>(Verb)</a:t>
            </a:r>
            <a:r>
              <a:rPr sz="1800" b="1" spc="35" dirty="0">
                <a:latin typeface="Garamond"/>
                <a:cs typeface="Garamond"/>
              </a:rPr>
              <a:t> </a:t>
            </a:r>
            <a:r>
              <a:rPr sz="1800" b="1" dirty="0">
                <a:latin typeface="Garamond"/>
                <a:cs typeface="Garamond"/>
              </a:rPr>
              <a:t>–</a:t>
            </a:r>
            <a:endParaRPr sz="1800">
              <a:latin typeface="Garamond"/>
              <a:cs typeface="Garamond"/>
            </a:endParaRPr>
          </a:p>
          <a:p>
            <a:pPr marL="12700">
              <a:lnSpc>
                <a:spcPct val="100000"/>
              </a:lnSpc>
            </a:pPr>
            <a:r>
              <a:rPr sz="1800" b="1" spc="-5" dirty="0">
                <a:latin typeface="Garamond"/>
                <a:cs typeface="Garamond"/>
              </a:rPr>
              <a:t>Meaning: </a:t>
            </a:r>
            <a:r>
              <a:rPr sz="1800" spc="-5" dirty="0">
                <a:latin typeface="Garamond"/>
                <a:cs typeface="Garamond"/>
              </a:rPr>
              <a:t>criticize </a:t>
            </a:r>
            <a:r>
              <a:rPr sz="1800" dirty="0">
                <a:latin typeface="Garamond"/>
                <a:cs typeface="Garamond"/>
              </a:rPr>
              <a:t>in </a:t>
            </a:r>
            <a:r>
              <a:rPr sz="1800" spc="-10" dirty="0">
                <a:latin typeface="Garamond"/>
                <a:cs typeface="Garamond"/>
              </a:rPr>
              <a:t>an </a:t>
            </a:r>
            <a:r>
              <a:rPr sz="1800" spc="-15" dirty="0">
                <a:latin typeface="Garamond"/>
                <a:cs typeface="Garamond"/>
              </a:rPr>
              <a:t>abusive </a:t>
            </a:r>
            <a:r>
              <a:rPr sz="1800" spc="-5" dirty="0">
                <a:latin typeface="Garamond"/>
                <a:cs typeface="Garamond"/>
              </a:rPr>
              <a:t>or </a:t>
            </a:r>
            <a:r>
              <a:rPr sz="1800" dirty="0">
                <a:latin typeface="Garamond"/>
                <a:cs typeface="Garamond"/>
              </a:rPr>
              <a:t>angrily </a:t>
            </a:r>
            <a:r>
              <a:rPr sz="1800" spc="-5" dirty="0">
                <a:latin typeface="Garamond"/>
                <a:cs typeface="Garamond"/>
              </a:rPr>
              <a:t>insulting</a:t>
            </a:r>
            <a:r>
              <a:rPr sz="1800" spc="130" dirty="0">
                <a:latin typeface="Garamond"/>
                <a:cs typeface="Garamond"/>
              </a:rPr>
              <a:t> </a:t>
            </a:r>
            <a:r>
              <a:rPr sz="1800" spc="-20" dirty="0">
                <a:latin typeface="Garamond"/>
                <a:cs typeface="Garamond"/>
              </a:rPr>
              <a:t>manner.</a:t>
            </a:r>
            <a:endParaRPr sz="1800">
              <a:latin typeface="Garamond"/>
              <a:cs typeface="Garamond"/>
            </a:endParaRPr>
          </a:p>
          <a:p>
            <a:pPr marL="12700">
              <a:lnSpc>
                <a:spcPct val="100000"/>
              </a:lnSpc>
            </a:pPr>
            <a:r>
              <a:rPr sz="1800" b="1" spc="-10" dirty="0">
                <a:latin typeface="Garamond"/>
                <a:cs typeface="Garamond"/>
              </a:rPr>
              <a:t>Synonyms: </a:t>
            </a:r>
            <a:r>
              <a:rPr sz="1800" spc="-10" dirty="0">
                <a:latin typeface="Garamond"/>
                <a:cs typeface="Garamond"/>
              </a:rPr>
              <a:t>criticize, censure,</a:t>
            </a:r>
            <a:r>
              <a:rPr sz="1800" spc="130" dirty="0">
                <a:latin typeface="Garamond"/>
                <a:cs typeface="Garamond"/>
              </a:rPr>
              <a:t> </a:t>
            </a:r>
            <a:r>
              <a:rPr sz="1800" spc="-5" dirty="0">
                <a:latin typeface="Garamond"/>
                <a:cs typeface="Garamond"/>
              </a:rPr>
              <a:t>condemn</a:t>
            </a:r>
            <a:endParaRPr sz="1800">
              <a:latin typeface="Garamond"/>
              <a:cs typeface="Garamond"/>
            </a:endParaRPr>
          </a:p>
          <a:p>
            <a:pPr marL="12700">
              <a:lnSpc>
                <a:spcPct val="100000"/>
              </a:lnSpc>
              <a:spcBef>
                <a:spcPts val="5"/>
              </a:spcBef>
            </a:pPr>
            <a:r>
              <a:rPr sz="1800" b="1" spc="-15" dirty="0">
                <a:latin typeface="Garamond"/>
                <a:cs typeface="Garamond"/>
              </a:rPr>
              <a:t>Antonyms: </a:t>
            </a:r>
            <a:r>
              <a:rPr sz="1800" spc="-15" dirty="0">
                <a:latin typeface="Garamond"/>
                <a:cs typeface="Garamond"/>
              </a:rPr>
              <a:t>praise, </a:t>
            </a:r>
            <a:r>
              <a:rPr sz="1800" spc="-5" dirty="0">
                <a:latin typeface="Garamond"/>
                <a:cs typeface="Garamond"/>
              </a:rPr>
              <a:t>extol,</a:t>
            </a:r>
            <a:r>
              <a:rPr sz="1800" spc="170" dirty="0">
                <a:latin typeface="Garamond"/>
                <a:cs typeface="Garamond"/>
              </a:rPr>
              <a:t> </a:t>
            </a:r>
            <a:r>
              <a:rPr sz="1800" spc="-15" dirty="0">
                <a:latin typeface="Garamond"/>
                <a:cs typeface="Garamond"/>
              </a:rPr>
              <a:t>approve</a:t>
            </a:r>
            <a:endParaRPr sz="1800">
              <a:latin typeface="Garamond"/>
              <a:cs typeface="Garamond"/>
            </a:endParaRPr>
          </a:p>
          <a:p>
            <a:pPr marL="12700">
              <a:lnSpc>
                <a:spcPct val="100000"/>
              </a:lnSpc>
            </a:pPr>
            <a:r>
              <a:rPr sz="1800" b="1" dirty="0">
                <a:latin typeface="Garamond"/>
                <a:cs typeface="Garamond"/>
              </a:rPr>
              <a:t>Usage: </a:t>
            </a:r>
            <a:r>
              <a:rPr sz="1800" spc="-15" dirty="0">
                <a:latin typeface="Garamond"/>
                <a:cs typeface="Garamond"/>
              </a:rPr>
              <a:t>“People </a:t>
            </a:r>
            <a:r>
              <a:rPr sz="1800" dirty="0">
                <a:latin typeface="Garamond"/>
                <a:cs typeface="Garamond"/>
              </a:rPr>
              <a:t>who </a:t>
            </a:r>
            <a:r>
              <a:rPr sz="1800" spc="-5" dirty="0">
                <a:latin typeface="Garamond"/>
                <a:cs typeface="Garamond"/>
              </a:rPr>
              <a:t>are </a:t>
            </a:r>
            <a:r>
              <a:rPr sz="1800" spc="-15" dirty="0">
                <a:latin typeface="Garamond"/>
                <a:cs typeface="Garamond"/>
              </a:rPr>
              <a:t>creative, </a:t>
            </a:r>
            <a:r>
              <a:rPr sz="1800" spc="-5" dirty="0">
                <a:latin typeface="Garamond"/>
                <a:cs typeface="Garamond"/>
              </a:rPr>
              <a:t>who </a:t>
            </a:r>
            <a:r>
              <a:rPr sz="1800" spc="-15" dirty="0">
                <a:latin typeface="Garamond"/>
                <a:cs typeface="Garamond"/>
              </a:rPr>
              <a:t>invent </a:t>
            </a:r>
            <a:r>
              <a:rPr sz="1800" spc="-10" dirty="0">
                <a:latin typeface="Garamond"/>
                <a:cs typeface="Garamond"/>
              </a:rPr>
              <a:t>and </a:t>
            </a:r>
            <a:r>
              <a:rPr sz="1800" spc="-15" dirty="0">
                <a:latin typeface="Garamond"/>
                <a:cs typeface="Garamond"/>
              </a:rPr>
              <a:t>discover </a:t>
            </a:r>
            <a:r>
              <a:rPr sz="1800" spc="-10" dirty="0">
                <a:latin typeface="Garamond"/>
                <a:cs typeface="Garamond"/>
              </a:rPr>
              <a:t>new </a:t>
            </a:r>
            <a:r>
              <a:rPr sz="1800" spc="-20" dirty="0">
                <a:latin typeface="Garamond"/>
                <a:cs typeface="Garamond"/>
              </a:rPr>
              <a:t>ways </a:t>
            </a:r>
            <a:r>
              <a:rPr sz="1800" spc="-10" dirty="0">
                <a:latin typeface="Garamond"/>
                <a:cs typeface="Garamond"/>
              </a:rPr>
              <a:t>are</a:t>
            </a:r>
            <a:r>
              <a:rPr sz="1800" spc="200" dirty="0">
                <a:latin typeface="Garamond"/>
                <a:cs typeface="Garamond"/>
              </a:rPr>
              <a:t> </a:t>
            </a:r>
            <a:r>
              <a:rPr sz="1800" spc="-15" dirty="0">
                <a:latin typeface="Garamond"/>
                <a:cs typeface="Garamond"/>
              </a:rPr>
              <a:t>reviled.”</a:t>
            </a:r>
            <a:endParaRPr sz="1800">
              <a:latin typeface="Garamond"/>
              <a:cs typeface="Garamon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71192" y="2178507"/>
            <a:ext cx="7714615" cy="2588260"/>
          </a:xfrm>
          <a:prstGeom prst="rect">
            <a:avLst/>
          </a:prstGeom>
        </p:spPr>
        <p:txBody>
          <a:bodyPr vert="horz" wrap="square" lIns="0" tIns="13970" rIns="0" bIns="0" rtlCol="0">
            <a:spAutoFit/>
          </a:bodyPr>
          <a:lstStyle/>
          <a:p>
            <a:pPr marL="12700" marR="5080">
              <a:lnSpc>
                <a:spcPct val="100000"/>
              </a:lnSpc>
              <a:spcBef>
                <a:spcPts val="110"/>
              </a:spcBef>
              <a:tabLst>
                <a:tab pos="7414895" algn="l"/>
              </a:tabLst>
            </a:pPr>
            <a:r>
              <a:rPr sz="2800" spc="50" dirty="0">
                <a:latin typeface="Garamond"/>
                <a:cs typeface="Garamond"/>
              </a:rPr>
              <a:t>T</a:t>
            </a:r>
            <a:r>
              <a:rPr sz="2800" dirty="0">
                <a:latin typeface="Garamond"/>
                <a:cs typeface="Garamond"/>
              </a:rPr>
              <a:t>he</a:t>
            </a:r>
            <a:r>
              <a:rPr sz="2800" spc="-20" dirty="0">
                <a:latin typeface="Garamond"/>
                <a:cs typeface="Garamond"/>
              </a:rPr>
              <a:t> </a:t>
            </a:r>
            <a:r>
              <a:rPr sz="2800" spc="5" dirty="0">
                <a:latin typeface="Garamond"/>
                <a:cs typeface="Garamond"/>
              </a:rPr>
              <a:t>spo</a:t>
            </a:r>
            <a:r>
              <a:rPr sz="2800" spc="45" dirty="0">
                <a:latin typeface="Garamond"/>
                <a:cs typeface="Garamond"/>
              </a:rPr>
              <a:t>r</a:t>
            </a:r>
            <a:r>
              <a:rPr sz="2800" dirty="0">
                <a:latin typeface="Garamond"/>
                <a:cs typeface="Garamond"/>
              </a:rPr>
              <a:t>t's</a:t>
            </a:r>
            <a:r>
              <a:rPr sz="2800" spc="-45" dirty="0">
                <a:latin typeface="Garamond"/>
                <a:cs typeface="Garamond"/>
              </a:rPr>
              <a:t> </a:t>
            </a:r>
            <a:r>
              <a:rPr sz="2800" spc="90" dirty="0">
                <a:latin typeface="Garamond"/>
                <a:cs typeface="Garamond"/>
              </a:rPr>
              <a:t>r</a:t>
            </a:r>
            <a:r>
              <a:rPr sz="2800" dirty="0">
                <a:latin typeface="Garamond"/>
                <a:cs typeface="Garamond"/>
              </a:rPr>
              <a:t>uli</a:t>
            </a:r>
            <a:r>
              <a:rPr sz="2800" spc="10" dirty="0">
                <a:latin typeface="Garamond"/>
                <a:cs typeface="Garamond"/>
              </a:rPr>
              <a:t>n</a:t>
            </a:r>
            <a:r>
              <a:rPr sz="2800" dirty="0">
                <a:latin typeface="Garamond"/>
                <a:cs typeface="Garamond"/>
              </a:rPr>
              <a:t>g</a:t>
            </a:r>
            <a:r>
              <a:rPr sz="2800" spc="-40" dirty="0">
                <a:latin typeface="Garamond"/>
                <a:cs typeface="Garamond"/>
              </a:rPr>
              <a:t> </a:t>
            </a:r>
            <a:r>
              <a:rPr sz="2800" spc="5" dirty="0">
                <a:latin typeface="Garamond"/>
                <a:cs typeface="Garamond"/>
              </a:rPr>
              <a:t>bo</a:t>
            </a:r>
            <a:r>
              <a:rPr sz="2800" spc="15" dirty="0">
                <a:latin typeface="Garamond"/>
                <a:cs typeface="Garamond"/>
              </a:rPr>
              <a:t>d</a:t>
            </a:r>
            <a:r>
              <a:rPr sz="2800" dirty="0">
                <a:latin typeface="Garamond"/>
                <a:cs typeface="Garamond"/>
              </a:rPr>
              <a:t>y</a:t>
            </a:r>
            <a:r>
              <a:rPr sz="2800" spc="-45" dirty="0">
                <a:latin typeface="Garamond"/>
                <a:cs typeface="Garamond"/>
              </a:rPr>
              <a:t> </a:t>
            </a:r>
            <a:r>
              <a:rPr sz="2800" spc="35" dirty="0">
                <a:latin typeface="Garamond"/>
                <a:cs typeface="Garamond"/>
              </a:rPr>
              <a:t>g</a:t>
            </a:r>
            <a:r>
              <a:rPr sz="2800" spc="-35" dirty="0">
                <a:latin typeface="Garamond"/>
                <a:cs typeface="Garamond"/>
              </a:rPr>
              <a:t>a</a:t>
            </a:r>
            <a:r>
              <a:rPr sz="2800" spc="-45" dirty="0">
                <a:latin typeface="Garamond"/>
                <a:cs typeface="Garamond"/>
              </a:rPr>
              <a:t>v</a:t>
            </a:r>
            <a:r>
              <a:rPr sz="2800" dirty="0">
                <a:latin typeface="Garamond"/>
                <a:cs typeface="Garamond"/>
              </a:rPr>
              <a:t>e</a:t>
            </a:r>
            <a:r>
              <a:rPr sz="2800" spc="-20" dirty="0">
                <a:latin typeface="Garamond"/>
                <a:cs typeface="Garamond"/>
              </a:rPr>
              <a:t> </a:t>
            </a:r>
            <a:r>
              <a:rPr sz="2800" spc="5" dirty="0">
                <a:latin typeface="Garamond"/>
                <a:cs typeface="Garamond"/>
              </a:rPr>
              <a:t>him</a:t>
            </a:r>
            <a:r>
              <a:rPr sz="2800" spc="-40" dirty="0">
                <a:latin typeface="Garamond"/>
                <a:cs typeface="Garamond"/>
              </a:rPr>
              <a:t> </a:t>
            </a:r>
            <a:r>
              <a:rPr sz="2800" u="heavy" dirty="0">
                <a:uFill>
                  <a:solidFill>
                    <a:srgbClr val="000000"/>
                  </a:solidFill>
                </a:uFill>
                <a:latin typeface="Garamond"/>
                <a:cs typeface="Garamond"/>
              </a:rPr>
              <a:t> 	</a:t>
            </a:r>
            <a:r>
              <a:rPr sz="2800" dirty="0">
                <a:latin typeface="Garamond"/>
                <a:cs typeface="Garamond"/>
              </a:rPr>
              <a:t>to  </a:t>
            </a:r>
            <a:r>
              <a:rPr sz="2800" spc="5" dirty="0">
                <a:latin typeface="Garamond"/>
                <a:cs typeface="Garamond"/>
              </a:rPr>
              <a:t>compete </a:t>
            </a:r>
            <a:r>
              <a:rPr sz="2800" dirty="0">
                <a:latin typeface="Garamond"/>
                <a:cs typeface="Garamond"/>
              </a:rPr>
              <a:t>in </a:t>
            </a:r>
            <a:r>
              <a:rPr sz="2800" spc="5" dirty="0">
                <a:latin typeface="Garamond"/>
                <a:cs typeface="Garamond"/>
              </a:rPr>
              <a:t>national</a:t>
            </a:r>
            <a:r>
              <a:rPr sz="2800" spc="-200" dirty="0">
                <a:latin typeface="Garamond"/>
                <a:cs typeface="Garamond"/>
              </a:rPr>
              <a:t> </a:t>
            </a:r>
            <a:r>
              <a:rPr sz="2800" spc="-10" dirty="0">
                <a:latin typeface="Garamond"/>
                <a:cs typeface="Garamond"/>
              </a:rPr>
              <a:t>competitions.</a:t>
            </a:r>
            <a:endParaRPr sz="2800">
              <a:latin typeface="Garamond"/>
              <a:cs typeface="Garamond"/>
            </a:endParaRPr>
          </a:p>
          <a:p>
            <a:pPr>
              <a:lnSpc>
                <a:spcPct val="100000"/>
              </a:lnSpc>
            </a:pPr>
            <a:endParaRPr sz="3100">
              <a:latin typeface="Garamond"/>
              <a:cs typeface="Garamond"/>
            </a:endParaRPr>
          </a:p>
          <a:p>
            <a:pPr>
              <a:lnSpc>
                <a:spcPct val="100000"/>
              </a:lnSpc>
              <a:spcBef>
                <a:spcPts val="30"/>
              </a:spcBef>
            </a:pPr>
            <a:endParaRPr sz="2850">
              <a:latin typeface="Garamond"/>
              <a:cs typeface="Garamond"/>
            </a:endParaRPr>
          </a:p>
          <a:p>
            <a:pPr marL="356870" indent="-344805">
              <a:lnSpc>
                <a:spcPct val="100000"/>
              </a:lnSpc>
              <a:buAutoNum type="alphaLcParenR"/>
              <a:tabLst>
                <a:tab pos="357505" algn="l"/>
              </a:tabLst>
            </a:pPr>
            <a:r>
              <a:rPr sz="2800" dirty="0">
                <a:latin typeface="Garamond"/>
                <a:cs typeface="Garamond"/>
              </a:rPr>
              <a:t>Dispensation</a:t>
            </a:r>
            <a:endParaRPr sz="2800">
              <a:latin typeface="Garamond"/>
              <a:cs typeface="Garamond"/>
            </a:endParaRPr>
          </a:p>
          <a:p>
            <a:pPr marL="356870" indent="-344805">
              <a:lnSpc>
                <a:spcPct val="100000"/>
              </a:lnSpc>
              <a:buAutoNum type="alphaLcParenR"/>
              <a:tabLst>
                <a:tab pos="357505" algn="l"/>
              </a:tabLst>
            </a:pPr>
            <a:r>
              <a:rPr sz="2800" dirty="0">
                <a:latin typeface="Garamond"/>
                <a:cs typeface="Garamond"/>
              </a:rPr>
              <a:t>reviled</a:t>
            </a:r>
            <a:endParaRPr sz="2800">
              <a:latin typeface="Garamond"/>
              <a:cs typeface="Garamond"/>
            </a:endParaRPr>
          </a:p>
        </p:txBody>
      </p:sp>
      <p:sp>
        <p:nvSpPr>
          <p:cNvPr id="3" name="object 3"/>
          <p:cNvSpPr/>
          <p:nvPr/>
        </p:nvSpPr>
        <p:spPr>
          <a:xfrm>
            <a:off x="2785872" y="569976"/>
            <a:ext cx="6271006" cy="150393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209670" y="731596"/>
            <a:ext cx="5413375" cy="848994"/>
          </a:xfrm>
          <a:prstGeom prst="rect">
            <a:avLst/>
          </a:prstGeom>
        </p:spPr>
        <p:txBody>
          <a:bodyPr vert="horz" wrap="square" lIns="0" tIns="12700" rIns="0" bIns="0" rtlCol="0">
            <a:spAutoFit/>
          </a:bodyPr>
          <a:lstStyle/>
          <a:p>
            <a:pPr marL="12700">
              <a:lnSpc>
                <a:spcPct val="100000"/>
              </a:lnSpc>
              <a:spcBef>
                <a:spcPts val="100"/>
              </a:spcBef>
            </a:pPr>
            <a:r>
              <a:rPr spc="5" dirty="0"/>
              <a:t>POLL</a:t>
            </a:r>
            <a:r>
              <a:rPr spc="-85" dirty="0"/>
              <a:t> </a:t>
            </a:r>
            <a:r>
              <a:rPr spc="-20" dirty="0"/>
              <a:t>QUESTION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26691" y="1942922"/>
            <a:ext cx="7714615" cy="2588260"/>
          </a:xfrm>
          <a:prstGeom prst="rect">
            <a:avLst/>
          </a:prstGeom>
        </p:spPr>
        <p:txBody>
          <a:bodyPr vert="horz" wrap="square" lIns="0" tIns="13970" rIns="0" bIns="0" rtlCol="0">
            <a:spAutoFit/>
          </a:bodyPr>
          <a:lstStyle/>
          <a:p>
            <a:pPr marL="12700" marR="5080">
              <a:lnSpc>
                <a:spcPct val="100000"/>
              </a:lnSpc>
              <a:spcBef>
                <a:spcPts val="110"/>
              </a:spcBef>
              <a:tabLst>
                <a:tab pos="7414895" algn="l"/>
              </a:tabLst>
            </a:pPr>
            <a:r>
              <a:rPr sz="2800" spc="50" dirty="0">
                <a:latin typeface="Garamond"/>
                <a:cs typeface="Garamond"/>
              </a:rPr>
              <a:t>T</a:t>
            </a:r>
            <a:r>
              <a:rPr sz="2800" dirty="0">
                <a:latin typeface="Garamond"/>
                <a:cs typeface="Garamond"/>
              </a:rPr>
              <a:t>he</a:t>
            </a:r>
            <a:r>
              <a:rPr sz="2800" spc="-25" dirty="0">
                <a:latin typeface="Garamond"/>
                <a:cs typeface="Garamond"/>
              </a:rPr>
              <a:t> </a:t>
            </a:r>
            <a:r>
              <a:rPr sz="2800" dirty="0">
                <a:latin typeface="Garamond"/>
                <a:cs typeface="Garamond"/>
              </a:rPr>
              <a:t>s</a:t>
            </a:r>
            <a:r>
              <a:rPr sz="2800" spc="15" dirty="0">
                <a:latin typeface="Garamond"/>
                <a:cs typeface="Garamond"/>
              </a:rPr>
              <a:t>p</a:t>
            </a:r>
            <a:r>
              <a:rPr sz="2800" dirty="0">
                <a:latin typeface="Garamond"/>
                <a:cs typeface="Garamond"/>
              </a:rPr>
              <a:t>o</a:t>
            </a:r>
            <a:r>
              <a:rPr sz="2800" spc="50" dirty="0">
                <a:latin typeface="Garamond"/>
                <a:cs typeface="Garamond"/>
              </a:rPr>
              <a:t>r</a:t>
            </a:r>
            <a:r>
              <a:rPr sz="2800" dirty="0">
                <a:latin typeface="Garamond"/>
                <a:cs typeface="Garamond"/>
              </a:rPr>
              <a:t>t's</a:t>
            </a:r>
            <a:r>
              <a:rPr sz="2800" spc="-45" dirty="0">
                <a:latin typeface="Garamond"/>
                <a:cs typeface="Garamond"/>
              </a:rPr>
              <a:t> </a:t>
            </a:r>
            <a:r>
              <a:rPr sz="2800" spc="90" dirty="0">
                <a:latin typeface="Garamond"/>
                <a:cs typeface="Garamond"/>
              </a:rPr>
              <a:t>r</a:t>
            </a:r>
            <a:r>
              <a:rPr sz="2800" spc="-5" dirty="0">
                <a:latin typeface="Garamond"/>
                <a:cs typeface="Garamond"/>
              </a:rPr>
              <a:t>u</a:t>
            </a:r>
            <a:r>
              <a:rPr sz="2800" dirty="0">
                <a:latin typeface="Garamond"/>
                <a:cs typeface="Garamond"/>
              </a:rPr>
              <a:t>l</a:t>
            </a:r>
            <a:r>
              <a:rPr sz="2800" spc="5" dirty="0">
                <a:latin typeface="Garamond"/>
                <a:cs typeface="Garamond"/>
              </a:rPr>
              <a:t>i</a:t>
            </a:r>
            <a:r>
              <a:rPr sz="2800" dirty="0">
                <a:latin typeface="Garamond"/>
                <a:cs typeface="Garamond"/>
              </a:rPr>
              <a:t>ng</a:t>
            </a:r>
            <a:r>
              <a:rPr sz="2800" spc="-35" dirty="0">
                <a:latin typeface="Garamond"/>
                <a:cs typeface="Garamond"/>
              </a:rPr>
              <a:t> </a:t>
            </a:r>
            <a:r>
              <a:rPr sz="2800" dirty="0">
                <a:latin typeface="Garamond"/>
                <a:cs typeface="Garamond"/>
              </a:rPr>
              <a:t>b</a:t>
            </a:r>
            <a:r>
              <a:rPr sz="2800" spc="15" dirty="0">
                <a:latin typeface="Garamond"/>
                <a:cs typeface="Garamond"/>
              </a:rPr>
              <a:t>o</a:t>
            </a:r>
            <a:r>
              <a:rPr sz="2800" spc="10" dirty="0">
                <a:latin typeface="Garamond"/>
                <a:cs typeface="Garamond"/>
              </a:rPr>
              <a:t>d</a:t>
            </a:r>
            <a:r>
              <a:rPr sz="2800" dirty="0">
                <a:latin typeface="Garamond"/>
                <a:cs typeface="Garamond"/>
              </a:rPr>
              <a:t>y</a:t>
            </a:r>
            <a:r>
              <a:rPr sz="2800" spc="-50" dirty="0">
                <a:latin typeface="Garamond"/>
                <a:cs typeface="Garamond"/>
              </a:rPr>
              <a:t> </a:t>
            </a:r>
            <a:r>
              <a:rPr sz="2800" spc="30" dirty="0">
                <a:latin typeface="Garamond"/>
                <a:cs typeface="Garamond"/>
              </a:rPr>
              <a:t>g</a:t>
            </a:r>
            <a:r>
              <a:rPr sz="2800" spc="-40" dirty="0">
                <a:latin typeface="Garamond"/>
                <a:cs typeface="Garamond"/>
              </a:rPr>
              <a:t>a</a:t>
            </a:r>
            <a:r>
              <a:rPr sz="2800" spc="-45" dirty="0">
                <a:latin typeface="Garamond"/>
                <a:cs typeface="Garamond"/>
              </a:rPr>
              <a:t>v</a:t>
            </a:r>
            <a:r>
              <a:rPr sz="2800" dirty="0">
                <a:latin typeface="Garamond"/>
                <a:cs typeface="Garamond"/>
              </a:rPr>
              <a:t>e</a:t>
            </a:r>
            <a:r>
              <a:rPr sz="2800" spc="-20" dirty="0">
                <a:latin typeface="Garamond"/>
                <a:cs typeface="Garamond"/>
              </a:rPr>
              <a:t> </a:t>
            </a:r>
            <a:r>
              <a:rPr sz="2800" dirty="0">
                <a:latin typeface="Garamond"/>
                <a:cs typeface="Garamond"/>
              </a:rPr>
              <a:t>h</a:t>
            </a:r>
            <a:r>
              <a:rPr sz="2800" spc="5" dirty="0">
                <a:latin typeface="Garamond"/>
                <a:cs typeface="Garamond"/>
              </a:rPr>
              <a:t>im</a:t>
            </a:r>
            <a:r>
              <a:rPr sz="2800" spc="-10" dirty="0">
                <a:latin typeface="Garamond"/>
                <a:cs typeface="Garamond"/>
              </a:rPr>
              <a:t> </a:t>
            </a:r>
            <a:r>
              <a:rPr sz="2800" u="heavy" dirty="0">
                <a:uFill>
                  <a:solidFill>
                    <a:srgbClr val="000000"/>
                  </a:solidFill>
                </a:uFill>
                <a:latin typeface="Garamond"/>
                <a:cs typeface="Garamond"/>
              </a:rPr>
              <a:t> 	</a:t>
            </a:r>
            <a:r>
              <a:rPr sz="2800" dirty="0">
                <a:latin typeface="Garamond"/>
                <a:cs typeface="Garamond"/>
              </a:rPr>
              <a:t>to  </a:t>
            </a:r>
            <a:r>
              <a:rPr sz="2800" spc="5" dirty="0">
                <a:latin typeface="Garamond"/>
                <a:cs typeface="Garamond"/>
              </a:rPr>
              <a:t>compete </a:t>
            </a:r>
            <a:r>
              <a:rPr sz="2800" dirty="0">
                <a:latin typeface="Garamond"/>
                <a:cs typeface="Garamond"/>
              </a:rPr>
              <a:t>in </a:t>
            </a:r>
            <a:r>
              <a:rPr sz="2800" spc="5" dirty="0">
                <a:latin typeface="Garamond"/>
                <a:cs typeface="Garamond"/>
              </a:rPr>
              <a:t>national</a:t>
            </a:r>
            <a:r>
              <a:rPr sz="2800" spc="-210" dirty="0">
                <a:latin typeface="Garamond"/>
                <a:cs typeface="Garamond"/>
              </a:rPr>
              <a:t> </a:t>
            </a:r>
            <a:r>
              <a:rPr sz="2800" spc="-5" dirty="0">
                <a:latin typeface="Garamond"/>
                <a:cs typeface="Garamond"/>
              </a:rPr>
              <a:t>competitions.</a:t>
            </a:r>
            <a:endParaRPr sz="2800">
              <a:latin typeface="Garamond"/>
              <a:cs typeface="Garamond"/>
            </a:endParaRPr>
          </a:p>
          <a:p>
            <a:pPr>
              <a:lnSpc>
                <a:spcPct val="100000"/>
              </a:lnSpc>
            </a:pPr>
            <a:endParaRPr sz="3100">
              <a:latin typeface="Garamond"/>
              <a:cs typeface="Garamond"/>
            </a:endParaRPr>
          </a:p>
          <a:p>
            <a:pPr>
              <a:lnSpc>
                <a:spcPct val="100000"/>
              </a:lnSpc>
              <a:spcBef>
                <a:spcPts val="30"/>
              </a:spcBef>
            </a:pPr>
            <a:endParaRPr sz="2850">
              <a:latin typeface="Garamond"/>
              <a:cs typeface="Garamond"/>
            </a:endParaRPr>
          </a:p>
          <a:p>
            <a:pPr marL="356870" indent="-344805">
              <a:lnSpc>
                <a:spcPct val="100000"/>
              </a:lnSpc>
              <a:buAutoNum type="alphaLcParenR"/>
              <a:tabLst>
                <a:tab pos="357505" algn="l"/>
              </a:tabLst>
            </a:pPr>
            <a:r>
              <a:rPr sz="2800" dirty="0">
                <a:solidFill>
                  <a:srgbClr val="FF0000"/>
                </a:solidFill>
                <a:latin typeface="Garamond"/>
                <a:cs typeface="Garamond"/>
              </a:rPr>
              <a:t>Dispensation</a:t>
            </a:r>
            <a:endParaRPr sz="2800">
              <a:latin typeface="Garamond"/>
              <a:cs typeface="Garamond"/>
            </a:endParaRPr>
          </a:p>
          <a:p>
            <a:pPr marL="356870" indent="-344805">
              <a:lnSpc>
                <a:spcPct val="100000"/>
              </a:lnSpc>
              <a:buAutoNum type="alphaLcParenR"/>
              <a:tabLst>
                <a:tab pos="357505" algn="l"/>
              </a:tabLst>
            </a:pPr>
            <a:r>
              <a:rPr sz="2800" dirty="0">
                <a:latin typeface="Garamond"/>
                <a:cs typeface="Garamond"/>
              </a:rPr>
              <a:t>reviled</a:t>
            </a:r>
            <a:endParaRPr sz="2800">
              <a:latin typeface="Garamond"/>
              <a:cs typeface="Garamond"/>
            </a:endParaRPr>
          </a:p>
        </p:txBody>
      </p:sp>
      <p:sp>
        <p:nvSpPr>
          <p:cNvPr id="3" name="object 3"/>
          <p:cNvSpPr/>
          <p:nvPr/>
        </p:nvSpPr>
        <p:spPr>
          <a:xfrm>
            <a:off x="4035552" y="652272"/>
            <a:ext cx="3692398" cy="150088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459604" y="812368"/>
            <a:ext cx="2831465" cy="848994"/>
          </a:xfrm>
          <a:prstGeom prst="rect">
            <a:avLst/>
          </a:prstGeom>
        </p:spPr>
        <p:txBody>
          <a:bodyPr vert="horz" wrap="square" lIns="0" tIns="12700" rIns="0" bIns="0" rtlCol="0">
            <a:spAutoFit/>
          </a:bodyPr>
          <a:lstStyle/>
          <a:p>
            <a:pPr marL="12700">
              <a:lnSpc>
                <a:spcPct val="100000"/>
              </a:lnSpc>
              <a:spcBef>
                <a:spcPts val="100"/>
              </a:spcBef>
            </a:pPr>
            <a:r>
              <a:rPr spc="-5" dirty="0"/>
              <a:t>A</a:t>
            </a:r>
            <a:r>
              <a:rPr spc="-25" dirty="0"/>
              <a:t>N</a:t>
            </a:r>
            <a:r>
              <a:rPr dirty="0"/>
              <a:t>SWER</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9424" y="541096"/>
            <a:ext cx="9620250" cy="5240655"/>
          </a:xfrm>
          <a:prstGeom prst="rect">
            <a:avLst/>
          </a:prstGeom>
        </p:spPr>
        <p:txBody>
          <a:bodyPr vert="horz" wrap="square" lIns="0" tIns="12700" rIns="0" bIns="0" rtlCol="0">
            <a:spAutoFit/>
          </a:bodyPr>
          <a:lstStyle/>
          <a:p>
            <a:pPr marL="12700">
              <a:lnSpc>
                <a:spcPct val="100000"/>
              </a:lnSpc>
              <a:spcBef>
                <a:spcPts val="100"/>
              </a:spcBef>
            </a:pPr>
            <a:r>
              <a:rPr sz="1800" b="1" spc="-15" dirty="0">
                <a:latin typeface="Garamond"/>
                <a:cs typeface="Garamond"/>
              </a:rPr>
              <a:t>Connivance </a:t>
            </a:r>
            <a:r>
              <a:rPr sz="1800" b="1" spc="-5" dirty="0">
                <a:latin typeface="Garamond"/>
                <a:cs typeface="Garamond"/>
              </a:rPr>
              <a:t>(Noun)</a:t>
            </a:r>
            <a:r>
              <a:rPr sz="1800" b="1" spc="100" dirty="0">
                <a:latin typeface="Garamond"/>
                <a:cs typeface="Garamond"/>
              </a:rPr>
              <a:t> </a:t>
            </a:r>
            <a:r>
              <a:rPr sz="1800" b="1" dirty="0">
                <a:latin typeface="Garamond"/>
                <a:cs typeface="Garamond"/>
              </a:rPr>
              <a:t>–</a:t>
            </a:r>
            <a:endParaRPr sz="1800">
              <a:latin typeface="Garamond"/>
              <a:cs typeface="Garamond"/>
            </a:endParaRPr>
          </a:p>
          <a:p>
            <a:pPr marL="12700">
              <a:lnSpc>
                <a:spcPct val="100000"/>
              </a:lnSpc>
              <a:spcBef>
                <a:spcPts val="5"/>
              </a:spcBef>
            </a:pPr>
            <a:r>
              <a:rPr sz="1800" b="1" spc="-5" dirty="0">
                <a:latin typeface="Garamond"/>
                <a:cs typeface="Garamond"/>
              </a:rPr>
              <a:t>Meaning: </a:t>
            </a:r>
            <a:r>
              <a:rPr sz="1800" spc="-10" dirty="0">
                <a:latin typeface="Garamond"/>
                <a:cs typeface="Garamond"/>
              </a:rPr>
              <a:t>Willingness </a:t>
            </a:r>
            <a:r>
              <a:rPr sz="1800" dirty="0">
                <a:latin typeface="Garamond"/>
                <a:cs typeface="Garamond"/>
              </a:rPr>
              <a:t>to </a:t>
            </a:r>
            <a:r>
              <a:rPr sz="1800" spc="-10" dirty="0">
                <a:latin typeface="Garamond"/>
                <a:cs typeface="Garamond"/>
              </a:rPr>
              <a:t>secretly </a:t>
            </a:r>
            <a:r>
              <a:rPr sz="1800" spc="-15" dirty="0">
                <a:latin typeface="Garamond"/>
                <a:cs typeface="Garamond"/>
              </a:rPr>
              <a:t>allow </a:t>
            </a:r>
            <a:r>
              <a:rPr sz="1800" spc="-5" dirty="0">
                <a:latin typeface="Garamond"/>
                <a:cs typeface="Garamond"/>
              </a:rPr>
              <a:t>or be </a:t>
            </a:r>
            <a:r>
              <a:rPr sz="1800" spc="-15" dirty="0">
                <a:latin typeface="Garamond"/>
                <a:cs typeface="Garamond"/>
              </a:rPr>
              <a:t>involved </a:t>
            </a:r>
            <a:r>
              <a:rPr sz="1800" dirty="0">
                <a:latin typeface="Garamond"/>
                <a:cs typeface="Garamond"/>
              </a:rPr>
              <a:t>in </a:t>
            </a:r>
            <a:r>
              <a:rPr sz="1800" spc="-5" dirty="0">
                <a:latin typeface="Garamond"/>
                <a:cs typeface="Garamond"/>
              </a:rPr>
              <a:t>wrongdoing, </a:t>
            </a:r>
            <a:r>
              <a:rPr sz="1800" spc="-10" dirty="0">
                <a:latin typeface="Garamond"/>
                <a:cs typeface="Garamond"/>
              </a:rPr>
              <a:t>especially an </a:t>
            </a:r>
            <a:r>
              <a:rPr sz="1800" spc="-5" dirty="0">
                <a:latin typeface="Garamond"/>
                <a:cs typeface="Garamond"/>
              </a:rPr>
              <a:t>immoral or </a:t>
            </a:r>
            <a:r>
              <a:rPr sz="1800" dirty="0">
                <a:latin typeface="Garamond"/>
                <a:cs typeface="Garamond"/>
              </a:rPr>
              <a:t>illegal</a:t>
            </a:r>
            <a:r>
              <a:rPr sz="1800" spc="305" dirty="0">
                <a:latin typeface="Garamond"/>
                <a:cs typeface="Garamond"/>
              </a:rPr>
              <a:t> </a:t>
            </a:r>
            <a:r>
              <a:rPr sz="1800" spc="-5" dirty="0">
                <a:latin typeface="Garamond"/>
                <a:cs typeface="Garamond"/>
              </a:rPr>
              <a:t>act.</a:t>
            </a:r>
            <a:endParaRPr sz="1800">
              <a:latin typeface="Garamond"/>
              <a:cs typeface="Garamond"/>
            </a:endParaRPr>
          </a:p>
          <a:p>
            <a:pPr marL="12700">
              <a:lnSpc>
                <a:spcPct val="100000"/>
              </a:lnSpc>
            </a:pPr>
            <a:r>
              <a:rPr sz="1800" b="1" spc="-10" dirty="0">
                <a:latin typeface="Garamond"/>
                <a:cs typeface="Garamond"/>
              </a:rPr>
              <a:t>Synonyms: </a:t>
            </a:r>
            <a:r>
              <a:rPr sz="1800" spc="-10" dirty="0">
                <a:latin typeface="Garamond"/>
                <a:cs typeface="Garamond"/>
              </a:rPr>
              <a:t>collusion, </a:t>
            </a:r>
            <a:r>
              <a:rPr sz="1800" spc="-20" dirty="0">
                <a:latin typeface="Garamond"/>
                <a:cs typeface="Garamond"/>
              </a:rPr>
              <a:t>complicity,</a:t>
            </a:r>
            <a:r>
              <a:rPr sz="1800" spc="130" dirty="0">
                <a:latin typeface="Garamond"/>
                <a:cs typeface="Garamond"/>
              </a:rPr>
              <a:t> </a:t>
            </a:r>
            <a:r>
              <a:rPr sz="1800" spc="-10" dirty="0">
                <a:latin typeface="Garamond"/>
                <a:cs typeface="Garamond"/>
              </a:rPr>
              <a:t>collaboration</a:t>
            </a:r>
            <a:endParaRPr sz="1800">
              <a:latin typeface="Garamond"/>
              <a:cs typeface="Garamond"/>
            </a:endParaRPr>
          </a:p>
          <a:p>
            <a:pPr marL="12700">
              <a:lnSpc>
                <a:spcPct val="100000"/>
              </a:lnSpc>
            </a:pPr>
            <a:r>
              <a:rPr sz="1800" b="1" spc="-10" dirty="0">
                <a:latin typeface="Garamond"/>
                <a:cs typeface="Garamond"/>
              </a:rPr>
              <a:t>Antonyms: </a:t>
            </a:r>
            <a:r>
              <a:rPr sz="1800" spc="-10" dirty="0">
                <a:latin typeface="Garamond"/>
                <a:cs typeface="Garamond"/>
              </a:rPr>
              <a:t>assistance, abetment,</a:t>
            </a:r>
            <a:r>
              <a:rPr sz="1800" spc="195" dirty="0">
                <a:latin typeface="Garamond"/>
                <a:cs typeface="Garamond"/>
              </a:rPr>
              <a:t> </a:t>
            </a:r>
            <a:r>
              <a:rPr sz="1800" spc="-5" dirty="0">
                <a:latin typeface="Garamond"/>
                <a:cs typeface="Garamond"/>
              </a:rPr>
              <a:t>aid</a:t>
            </a:r>
            <a:endParaRPr sz="1800">
              <a:latin typeface="Garamond"/>
              <a:cs typeface="Garamond"/>
            </a:endParaRPr>
          </a:p>
          <a:p>
            <a:pPr marL="12700">
              <a:lnSpc>
                <a:spcPct val="100000"/>
              </a:lnSpc>
            </a:pPr>
            <a:r>
              <a:rPr sz="1800" b="1" dirty="0">
                <a:latin typeface="Garamond"/>
                <a:cs typeface="Garamond"/>
              </a:rPr>
              <a:t>Usage: </a:t>
            </a:r>
            <a:r>
              <a:rPr sz="1800" dirty="0">
                <a:latin typeface="Garamond"/>
                <a:cs typeface="Garamond"/>
              </a:rPr>
              <a:t>“The </a:t>
            </a:r>
            <a:r>
              <a:rPr sz="1800" spc="-5" dirty="0">
                <a:latin typeface="Garamond"/>
                <a:cs typeface="Garamond"/>
              </a:rPr>
              <a:t>culmination of this </a:t>
            </a:r>
            <a:r>
              <a:rPr sz="1800" dirty="0">
                <a:latin typeface="Garamond"/>
                <a:cs typeface="Garamond"/>
              </a:rPr>
              <a:t>is </a:t>
            </a:r>
            <a:r>
              <a:rPr sz="1800" spc="-5" dirty="0">
                <a:latin typeface="Garamond"/>
                <a:cs typeface="Garamond"/>
              </a:rPr>
              <a:t>the </a:t>
            </a:r>
            <a:r>
              <a:rPr sz="1800" spc="-10" dirty="0">
                <a:latin typeface="Garamond"/>
                <a:cs typeface="Garamond"/>
              </a:rPr>
              <a:t>present </a:t>
            </a:r>
            <a:r>
              <a:rPr sz="1800" spc="-5" dirty="0">
                <a:latin typeface="Garamond"/>
                <a:cs typeface="Garamond"/>
              </a:rPr>
              <a:t>unfolding </a:t>
            </a:r>
            <a:r>
              <a:rPr sz="1800" spc="-10" dirty="0">
                <a:latin typeface="Garamond"/>
                <a:cs typeface="Garamond"/>
              </a:rPr>
              <a:t>catastrophe, which </a:t>
            </a:r>
            <a:r>
              <a:rPr sz="1800" spc="-5" dirty="0">
                <a:latin typeface="Garamond"/>
                <a:cs typeface="Garamond"/>
              </a:rPr>
              <a:t>required the moral</a:t>
            </a:r>
            <a:r>
              <a:rPr sz="1800" spc="5" dirty="0">
                <a:latin typeface="Garamond"/>
                <a:cs typeface="Garamond"/>
              </a:rPr>
              <a:t> </a:t>
            </a:r>
            <a:r>
              <a:rPr sz="1800" spc="-15" dirty="0">
                <a:latin typeface="Garamond"/>
                <a:cs typeface="Garamond"/>
              </a:rPr>
              <a:t>connivance,</a:t>
            </a:r>
            <a:endParaRPr sz="1800">
              <a:latin typeface="Garamond"/>
              <a:cs typeface="Garamond"/>
            </a:endParaRPr>
          </a:p>
          <a:p>
            <a:pPr marL="12700">
              <a:lnSpc>
                <a:spcPct val="100000"/>
              </a:lnSpc>
              <a:spcBef>
                <a:spcPts val="5"/>
              </a:spcBef>
            </a:pPr>
            <a:r>
              <a:rPr sz="1800" dirty="0">
                <a:latin typeface="Garamond"/>
                <a:cs typeface="Garamond"/>
              </a:rPr>
              <a:t>in </a:t>
            </a:r>
            <a:r>
              <a:rPr sz="1800" spc="-10" dirty="0">
                <a:latin typeface="Garamond"/>
                <a:cs typeface="Garamond"/>
              </a:rPr>
              <a:t>one </a:t>
            </a:r>
            <a:r>
              <a:rPr sz="1800" spc="-20" dirty="0">
                <a:latin typeface="Garamond"/>
                <a:cs typeface="Garamond"/>
              </a:rPr>
              <a:t>way </a:t>
            </a:r>
            <a:r>
              <a:rPr sz="1800" spc="-5" dirty="0">
                <a:latin typeface="Garamond"/>
                <a:cs typeface="Garamond"/>
              </a:rPr>
              <a:t>or </a:t>
            </a:r>
            <a:r>
              <a:rPr sz="1800" spc="-15" dirty="0">
                <a:latin typeface="Garamond"/>
                <a:cs typeface="Garamond"/>
              </a:rPr>
              <a:t>another, </a:t>
            </a:r>
            <a:r>
              <a:rPr sz="1800" spc="-5" dirty="0">
                <a:latin typeface="Garamond"/>
                <a:cs typeface="Garamond"/>
              </a:rPr>
              <a:t>of </a:t>
            </a:r>
            <a:r>
              <a:rPr sz="1800" spc="-10" dirty="0">
                <a:latin typeface="Garamond"/>
                <a:cs typeface="Garamond"/>
              </a:rPr>
              <a:t>nearly </a:t>
            </a:r>
            <a:r>
              <a:rPr sz="1800" spc="-5" dirty="0">
                <a:latin typeface="Garamond"/>
                <a:cs typeface="Garamond"/>
              </a:rPr>
              <a:t>every sector of </a:t>
            </a:r>
            <a:r>
              <a:rPr sz="1800" spc="-10" dirty="0">
                <a:latin typeface="Garamond"/>
                <a:cs typeface="Garamond"/>
              </a:rPr>
              <a:t>civil</a:t>
            </a:r>
            <a:r>
              <a:rPr sz="1800" spc="-270" dirty="0">
                <a:latin typeface="Garamond"/>
                <a:cs typeface="Garamond"/>
              </a:rPr>
              <a:t> </a:t>
            </a:r>
            <a:r>
              <a:rPr sz="1800" spc="-30" dirty="0">
                <a:latin typeface="Garamond"/>
                <a:cs typeface="Garamond"/>
              </a:rPr>
              <a:t>society.”</a:t>
            </a:r>
            <a:endParaRPr sz="1800">
              <a:latin typeface="Garamond"/>
              <a:cs typeface="Garamond"/>
            </a:endParaRPr>
          </a:p>
          <a:p>
            <a:pPr>
              <a:lnSpc>
                <a:spcPct val="100000"/>
              </a:lnSpc>
              <a:spcBef>
                <a:spcPts val="20"/>
              </a:spcBef>
            </a:pPr>
            <a:endParaRPr sz="1900">
              <a:latin typeface="Garamond"/>
              <a:cs typeface="Garamond"/>
            </a:endParaRPr>
          </a:p>
          <a:p>
            <a:pPr marL="12700">
              <a:lnSpc>
                <a:spcPct val="100000"/>
              </a:lnSpc>
            </a:pPr>
            <a:r>
              <a:rPr sz="1800" b="1" dirty="0">
                <a:latin typeface="Garamond"/>
                <a:cs typeface="Garamond"/>
              </a:rPr>
              <a:t>Rampage </a:t>
            </a:r>
            <a:r>
              <a:rPr sz="1800" b="1" spc="-5" dirty="0">
                <a:latin typeface="Garamond"/>
                <a:cs typeface="Garamond"/>
              </a:rPr>
              <a:t>(Noun)</a:t>
            </a:r>
            <a:r>
              <a:rPr sz="1800" b="1" spc="45" dirty="0">
                <a:latin typeface="Garamond"/>
                <a:cs typeface="Garamond"/>
              </a:rPr>
              <a:t> </a:t>
            </a:r>
            <a:r>
              <a:rPr sz="1800" b="1" dirty="0">
                <a:latin typeface="Garamond"/>
                <a:cs typeface="Garamond"/>
              </a:rPr>
              <a:t>–</a:t>
            </a:r>
            <a:endParaRPr sz="1800">
              <a:latin typeface="Garamond"/>
              <a:cs typeface="Garamond"/>
            </a:endParaRPr>
          </a:p>
          <a:p>
            <a:pPr marL="12700">
              <a:lnSpc>
                <a:spcPct val="100000"/>
              </a:lnSpc>
              <a:spcBef>
                <a:spcPts val="5"/>
              </a:spcBef>
            </a:pPr>
            <a:r>
              <a:rPr sz="1800" b="1" spc="-5" dirty="0">
                <a:latin typeface="Garamond"/>
                <a:cs typeface="Garamond"/>
              </a:rPr>
              <a:t>Meaning: </a:t>
            </a:r>
            <a:r>
              <a:rPr sz="1800" dirty="0">
                <a:latin typeface="Garamond"/>
                <a:cs typeface="Garamond"/>
              </a:rPr>
              <a:t>A </a:t>
            </a:r>
            <a:r>
              <a:rPr sz="1800" spc="-10" dirty="0">
                <a:latin typeface="Garamond"/>
                <a:cs typeface="Garamond"/>
              </a:rPr>
              <a:t>period </a:t>
            </a:r>
            <a:r>
              <a:rPr sz="1800" spc="-5" dirty="0">
                <a:latin typeface="Garamond"/>
                <a:cs typeface="Garamond"/>
              </a:rPr>
              <a:t>of </a:t>
            </a:r>
            <a:r>
              <a:rPr sz="1800" spc="-10" dirty="0">
                <a:latin typeface="Garamond"/>
                <a:cs typeface="Garamond"/>
              </a:rPr>
              <a:t>violent and uncontrollable </a:t>
            </a:r>
            <a:r>
              <a:rPr sz="1800" spc="-15" dirty="0">
                <a:latin typeface="Garamond"/>
                <a:cs typeface="Garamond"/>
              </a:rPr>
              <a:t>behaviour, </a:t>
            </a:r>
            <a:r>
              <a:rPr sz="1800" spc="-10" dirty="0">
                <a:latin typeface="Garamond"/>
                <a:cs typeface="Garamond"/>
              </a:rPr>
              <a:t>typically </a:t>
            </a:r>
            <a:r>
              <a:rPr sz="1800" spc="-15" dirty="0">
                <a:latin typeface="Garamond"/>
                <a:cs typeface="Garamond"/>
              </a:rPr>
              <a:t>involving </a:t>
            </a:r>
            <a:r>
              <a:rPr sz="1800" dirty="0">
                <a:latin typeface="Garamond"/>
                <a:cs typeface="Garamond"/>
              </a:rPr>
              <a:t>a large </a:t>
            </a:r>
            <a:r>
              <a:rPr sz="1800" spc="5" dirty="0">
                <a:latin typeface="Garamond"/>
                <a:cs typeface="Garamond"/>
              </a:rPr>
              <a:t>group </a:t>
            </a:r>
            <a:r>
              <a:rPr sz="1800" spc="-5" dirty="0">
                <a:latin typeface="Garamond"/>
                <a:cs typeface="Garamond"/>
              </a:rPr>
              <a:t>of</a:t>
            </a:r>
            <a:r>
              <a:rPr sz="1800" spc="385" dirty="0">
                <a:latin typeface="Garamond"/>
                <a:cs typeface="Garamond"/>
              </a:rPr>
              <a:t> </a:t>
            </a:r>
            <a:r>
              <a:rPr sz="1800" spc="-15" dirty="0">
                <a:latin typeface="Garamond"/>
                <a:cs typeface="Garamond"/>
              </a:rPr>
              <a:t>people.</a:t>
            </a:r>
            <a:endParaRPr sz="1800">
              <a:latin typeface="Garamond"/>
              <a:cs typeface="Garamond"/>
            </a:endParaRPr>
          </a:p>
          <a:p>
            <a:pPr marL="12700">
              <a:lnSpc>
                <a:spcPct val="100000"/>
              </a:lnSpc>
            </a:pPr>
            <a:r>
              <a:rPr sz="1800" b="1" spc="-10" dirty="0">
                <a:latin typeface="Garamond"/>
                <a:cs typeface="Garamond"/>
              </a:rPr>
              <a:t>Synonyms: </a:t>
            </a:r>
            <a:r>
              <a:rPr sz="1800" spc="-10" dirty="0">
                <a:latin typeface="Garamond"/>
                <a:cs typeface="Garamond"/>
              </a:rPr>
              <a:t>berserk, </a:t>
            </a:r>
            <a:r>
              <a:rPr sz="1800" spc="-5" dirty="0">
                <a:latin typeface="Garamond"/>
                <a:cs typeface="Garamond"/>
              </a:rPr>
              <a:t>out of control, wild,</a:t>
            </a:r>
            <a:r>
              <a:rPr sz="1800" spc="-105" dirty="0">
                <a:latin typeface="Garamond"/>
                <a:cs typeface="Garamond"/>
              </a:rPr>
              <a:t> </a:t>
            </a:r>
            <a:r>
              <a:rPr sz="1800" spc="-10" dirty="0">
                <a:latin typeface="Garamond"/>
                <a:cs typeface="Garamond"/>
              </a:rPr>
              <a:t>bonkers</a:t>
            </a:r>
            <a:endParaRPr sz="1800">
              <a:latin typeface="Garamond"/>
              <a:cs typeface="Garamond"/>
            </a:endParaRPr>
          </a:p>
          <a:p>
            <a:pPr marL="12700">
              <a:lnSpc>
                <a:spcPct val="100000"/>
              </a:lnSpc>
            </a:pPr>
            <a:r>
              <a:rPr sz="1800" b="1" spc="-10" dirty="0">
                <a:latin typeface="Garamond"/>
                <a:cs typeface="Garamond"/>
              </a:rPr>
              <a:t>Antonyms: </a:t>
            </a:r>
            <a:r>
              <a:rPr sz="1800" spc="-15" dirty="0">
                <a:latin typeface="Garamond"/>
                <a:cs typeface="Garamond"/>
              </a:rPr>
              <a:t>calmness, </a:t>
            </a:r>
            <a:r>
              <a:rPr sz="1800" spc="-5" dirty="0">
                <a:latin typeface="Garamond"/>
                <a:cs typeface="Garamond"/>
              </a:rPr>
              <a:t>delight, </a:t>
            </a:r>
            <a:r>
              <a:rPr sz="1800" spc="-10" dirty="0">
                <a:latin typeface="Garamond"/>
                <a:cs typeface="Garamond"/>
              </a:rPr>
              <a:t>pleasure,</a:t>
            </a:r>
            <a:r>
              <a:rPr sz="1800" spc="175" dirty="0">
                <a:latin typeface="Garamond"/>
                <a:cs typeface="Garamond"/>
              </a:rPr>
              <a:t> </a:t>
            </a:r>
            <a:r>
              <a:rPr sz="1800" spc="-10" dirty="0">
                <a:latin typeface="Garamond"/>
                <a:cs typeface="Garamond"/>
              </a:rPr>
              <a:t>amusement</a:t>
            </a:r>
            <a:endParaRPr sz="1800">
              <a:latin typeface="Garamond"/>
              <a:cs typeface="Garamond"/>
            </a:endParaRPr>
          </a:p>
          <a:p>
            <a:pPr marL="12700">
              <a:lnSpc>
                <a:spcPct val="100000"/>
              </a:lnSpc>
            </a:pPr>
            <a:r>
              <a:rPr sz="1800" b="1" dirty="0">
                <a:latin typeface="Garamond"/>
                <a:cs typeface="Garamond"/>
              </a:rPr>
              <a:t>Usage: </a:t>
            </a:r>
            <a:r>
              <a:rPr sz="1800" spc="-5" dirty="0">
                <a:latin typeface="Garamond"/>
                <a:cs typeface="Garamond"/>
              </a:rPr>
              <a:t>“Hamer residents </a:t>
            </a:r>
            <a:r>
              <a:rPr sz="1800" spc="-15" dirty="0">
                <a:latin typeface="Garamond"/>
                <a:cs typeface="Garamond"/>
              </a:rPr>
              <a:t>say </a:t>
            </a:r>
            <a:r>
              <a:rPr sz="1800" spc="-5" dirty="0">
                <a:latin typeface="Garamond"/>
                <a:cs typeface="Garamond"/>
              </a:rPr>
              <a:t>they </a:t>
            </a:r>
            <a:r>
              <a:rPr sz="1800" spc="-10" dirty="0">
                <a:latin typeface="Garamond"/>
                <a:cs typeface="Garamond"/>
              </a:rPr>
              <a:t>are living </a:t>
            </a:r>
            <a:r>
              <a:rPr sz="1800" dirty="0">
                <a:latin typeface="Garamond"/>
                <a:cs typeface="Garamond"/>
              </a:rPr>
              <a:t>in </a:t>
            </a:r>
            <a:r>
              <a:rPr sz="1800" spc="-10" dirty="0">
                <a:latin typeface="Garamond"/>
                <a:cs typeface="Garamond"/>
              </a:rPr>
              <a:t>fear </a:t>
            </a:r>
            <a:r>
              <a:rPr sz="1800" spc="-5" dirty="0">
                <a:latin typeface="Garamond"/>
                <a:cs typeface="Garamond"/>
              </a:rPr>
              <a:t>after </a:t>
            </a:r>
            <a:r>
              <a:rPr sz="1800" spc="5" dirty="0">
                <a:latin typeface="Garamond"/>
                <a:cs typeface="Garamond"/>
              </a:rPr>
              <a:t>gangs </a:t>
            </a:r>
            <a:r>
              <a:rPr sz="1800" spc="-15" dirty="0">
                <a:latin typeface="Garamond"/>
                <a:cs typeface="Garamond"/>
              </a:rPr>
              <a:t>went </a:t>
            </a:r>
            <a:r>
              <a:rPr sz="1800" spc="-5" dirty="0">
                <a:latin typeface="Garamond"/>
                <a:cs typeface="Garamond"/>
              </a:rPr>
              <a:t>on </a:t>
            </a:r>
            <a:r>
              <a:rPr sz="1800" dirty="0">
                <a:latin typeface="Garamond"/>
                <a:cs typeface="Garamond"/>
              </a:rPr>
              <a:t>the </a:t>
            </a:r>
            <a:r>
              <a:rPr sz="1800" spc="-5" dirty="0">
                <a:latin typeface="Garamond"/>
                <a:cs typeface="Garamond"/>
              </a:rPr>
              <a:t>rampage </a:t>
            </a:r>
            <a:r>
              <a:rPr sz="1800" spc="-10" dirty="0">
                <a:latin typeface="Garamond"/>
                <a:cs typeface="Garamond"/>
              </a:rPr>
              <a:t>and vandalised</a:t>
            </a:r>
            <a:r>
              <a:rPr sz="1800" spc="315" dirty="0">
                <a:latin typeface="Garamond"/>
                <a:cs typeface="Garamond"/>
              </a:rPr>
              <a:t> </a:t>
            </a:r>
            <a:r>
              <a:rPr sz="1800" spc="-30" dirty="0">
                <a:latin typeface="Garamond"/>
                <a:cs typeface="Garamond"/>
              </a:rPr>
              <a:t>cars.”</a:t>
            </a:r>
            <a:endParaRPr sz="1800">
              <a:latin typeface="Garamond"/>
              <a:cs typeface="Garamond"/>
            </a:endParaRPr>
          </a:p>
          <a:p>
            <a:pPr>
              <a:lnSpc>
                <a:spcPct val="100000"/>
              </a:lnSpc>
              <a:spcBef>
                <a:spcPts val="25"/>
              </a:spcBef>
            </a:pPr>
            <a:endParaRPr sz="1900">
              <a:latin typeface="Garamond"/>
              <a:cs typeface="Garamond"/>
            </a:endParaRPr>
          </a:p>
          <a:p>
            <a:pPr marL="12700">
              <a:lnSpc>
                <a:spcPct val="100000"/>
              </a:lnSpc>
            </a:pPr>
            <a:r>
              <a:rPr sz="1800" b="1" spc="-5" dirty="0">
                <a:latin typeface="Garamond"/>
                <a:cs typeface="Garamond"/>
              </a:rPr>
              <a:t>Ransacked </a:t>
            </a:r>
            <a:r>
              <a:rPr sz="1800" b="1" spc="-25" dirty="0">
                <a:latin typeface="Garamond"/>
                <a:cs typeface="Garamond"/>
              </a:rPr>
              <a:t>(Verb)</a:t>
            </a:r>
            <a:r>
              <a:rPr sz="1800" b="1" spc="25" dirty="0">
                <a:latin typeface="Garamond"/>
                <a:cs typeface="Garamond"/>
              </a:rPr>
              <a:t> </a:t>
            </a:r>
            <a:r>
              <a:rPr sz="1800" b="1" dirty="0">
                <a:latin typeface="Garamond"/>
                <a:cs typeface="Garamond"/>
              </a:rPr>
              <a:t>–</a:t>
            </a:r>
            <a:endParaRPr sz="1800">
              <a:latin typeface="Garamond"/>
              <a:cs typeface="Garamond"/>
            </a:endParaRPr>
          </a:p>
          <a:p>
            <a:pPr marL="12700">
              <a:lnSpc>
                <a:spcPct val="100000"/>
              </a:lnSpc>
            </a:pPr>
            <a:r>
              <a:rPr sz="1800" b="1" spc="-5" dirty="0">
                <a:latin typeface="Garamond"/>
                <a:cs typeface="Garamond"/>
              </a:rPr>
              <a:t>Meaning: </a:t>
            </a:r>
            <a:r>
              <a:rPr sz="1800" dirty="0">
                <a:latin typeface="Garamond"/>
                <a:cs typeface="Garamond"/>
              </a:rPr>
              <a:t>Go hurriedly </a:t>
            </a:r>
            <a:r>
              <a:rPr sz="1800" spc="-5" dirty="0">
                <a:latin typeface="Garamond"/>
                <a:cs typeface="Garamond"/>
              </a:rPr>
              <a:t>through </a:t>
            </a:r>
            <a:r>
              <a:rPr sz="1800" dirty="0">
                <a:latin typeface="Garamond"/>
                <a:cs typeface="Garamond"/>
              </a:rPr>
              <a:t>(a </a:t>
            </a:r>
            <a:r>
              <a:rPr sz="1800" spc="-10" dirty="0">
                <a:latin typeface="Garamond"/>
                <a:cs typeface="Garamond"/>
              </a:rPr>
              <a:t>place) stealing </a:t>
            </a:r>
            <a:r>
              <a:rPr sz="1800" spc="-5" dirty="0">
                <a:latin typeface="Garamond"/>
                <a:cs typeface="Garamond"/>
              </a:rPr>
              <a:t>things </a:t>
            </a:r>
            <a:r>
              <a:rPr sz="1800" spc="-10" dirty="0">
                <a:latin typeface="Garamond"/>
                <a:cs typeface="Garamond"/>
              </a:rPr>
              <a:t>and </a:t>
            </a:r>
            <a:r>
              <a:rPr sz="1800" spc="-5" dirty="0">
                <a:latin typeface="Garamond"/>
                <a:cs typeface="Garamond"/>
              </a:rPr>
              <a:t>causing</a:t>
            </a:r>
            <a:r>
              <a:rPr sz="1800" spc="110" dirty="0">
                <a:latin typeface="Garamond"/>
                <a:cs typeface="Garamond"/>
              </a:rPr>
              <a:t> </a:t>
            </a:r>
            <a:r>
              <a:rPr sz="1800" spc="-5" dirty="0">
                <a:latin typeface="Garamond"/>
                <a:cs typeface="Garamond"/>
              </a:rPr>
              <a:t>damage.</a:t>
            </a:r>
            <a:endParaRPr sz="1800">
              <a:latin typeface="Garamond"/>
              <a:cs typeface="Garamond"/>
            </a:endParaRPr>
          </a:p>
          <a:p>
            <a:pPr marL="12700">
              <a:lnSpc>
                <a:spcPct val="100000"/>
              </a:lnSpc>
              <a:spcBef>
                <a:spcPts val="5"/>
              </a:spcBef>
            </a:pPr>
            <a:r>
              <a:rPr sz="1800" b="1" spc="-10" dirty="0">
                <a:latin typeface="Garamond"/>
                <a:cs typeface="Garamond"/>
              </a:rPr>
              <a:t>Synonyms: </a:t>
            </a:r>
            <a:r>
              <a:rPr sz="1800" spc="-10" dirty="0">
                <a:latin typeface="Garamond"/>
                <a:cs typeface="Garamond"/>
              </a:rPr>
              <a:t>plunder, </a:t>
            </a:r>
            <a:r>
              <a:rPr sz="1800" spc="-5" dirty="0">
                <a:latin typeface="Garamond"/>
                <a:cs typeface="Garamond"/>
              </a:rPr>
              <a:t>pillage, steal</a:t>
            </a:r>
            <a:r>
              <a:rPr sz="1800" spc="125" dirty="0">
                <a:latin typeface="Garamond"/>
                <a:cs typeface="Garamond"/>
              </a:rPr>
              <a:t> </a:t>
            </a:r>
            <a:r>
              <a:rPr sz="1800" spc="-5" dirty="0">
                <a:latin typeface="Garamond"/>
                <a:cs typeface="Garamond"/>
              </a:rPr>
              <a:t>from</a:t>
            </a:r>
            <a:endParaRPr sz="1800">
              <a:latin typeface="Garamond"/>
              <a:cs typeface="Garamond"/>
            </a:endParaRPr>
          </a:p>
          <a:p>
            <a:pPr marL="12700">
              <a:lnSpc>
                <a:spcPct val="100000"/>
              </a:lnSpc>
            </a:pPr>
            <a:r>
              <a:rPr sz="1800" b="1" spc="-10" dirty="0">
                <a:latin typeface="Garamond"/>
                <a:cs typeface="Garamond"/>
              </a:rPr>
              <a:t>Antonyms: </a:t>
            </a:r>
            <a:r>
              <a:rPr sz="1800" spc="-10" dirty="0">
                <a:latin typeface="Garamond"/>
                <a:cs typeface="Garamond"/>
              </a:rPr>
              <a:t>cleaned, </a:t>
            </a:r>
            <a:r>
              <a:rPr sz="1800" spc="-5" dirty="0">
                <a:latin typeface="Garamond"/>
                <a:cs typeface="Garamond"/>
              </a:rPr>
              <a:t>found,</a:t>
            </a:r>
            <a:r>
              <a:rPr sz="1800" spc="95" dirty="0">
                <a:latin typeface="Garamond"/>
                <a:cs typeface="Garamond"/>
              </a:rPr>
              <a:t> </a:t>
            </a:r>
            <a:r>
              <a:rPr sz="1800" spc="-5" dirty="0">
                <a:latin typeface="Garamond"/>
                <a:cs typeface="Garamond"/>
              </a:rPr>
              <a:t>gave</a:t>
            </a:r>
            <a:endParaRPr sz="1800">
              <a:latin typeface="Garamond"/>
              <a:cs typeface="Garamond"/>
            </a:endParaRPr>
          </a:p>
          <a:p>
            <a:pPr marL="12700" marR="729615">
              <a:lnSpc>
                <a:spcPct val="100000"/>
              </a:lnSpc>
            </a:pPr>
            <a:r>
              <a:rPr sz="1800" b="1" dirty="0">
                <a:latin typeface="Garamond"/>
                <a:cs typeface="Garamond"/>
              </a:rPr>
              <a:t>Usage: </a:t>
            </a:r>
            <a:r>
              <a:rPr sz="1800" spc="-30" dirty="0">
                <a:latin typeface="Garamond"/>
                <a:cs typeface="Garamond"/>
              </a:rPr>
              <a:t>“It’s </a:t>
            </a:r>
            <a:r>
              <a:rPr sz="1800" spc="-10" dirty="0">
                <a:latin typeface="Garamond"/>
                <a:cs typeface="Garamond"/>
              </a:rPr>
              <a:t>unusual </a:t>
            </a:r>
            <a:r>
              <a:rPr sz="1800" spc="-5" dirty="0">
                <a:latin typeface="Garamond"/>
                <a:cs typeface="Garamond"/>
              </a:rPr>
              <a:t>for </a:t>
            </a:r>
            <a:r>
              <a:rPr sz="1800" spc="-10" dirty="0">
                <a:latin typeface="Garamond"/>
                <a:cs typeface="Garamond"/>
              </a:rPr>
              <a:t>someone </a:t>
            </a:r>
            <a:r>
              <a:rPr sz="1800" dirty="0">
                <a:latin typeface="Garamond"/>
                <a:cs typeface="Garamond"/>
              </a:rPr>
              <a:t>to </a:t>
            </a:r>
            <a:r>
              <a:rPr sz="1800" spc="-10" dirty="0">
                <a:latin typeface="Garamond"/>
                <a:cs typeface="Garamond"/>
              </a:rPr>
              <a:t>strike like </a:t>
            </a:r>
            <a:r>
              <a:rPr sz="1800" spc="-5" dirty="0">
                <a:latin typeface="Garamond"/>
                <a:cs typeface="Garamond"/>
              </a:rPr>
              <a:t>this during </a:t>
            </a:r>
            <a:r>
              <a:rPr sz="1800" dirty="0">
                <a:latin typeface="Garamond"/>
                <a:cs typeface="Garamond"/>
              </a:rPr>
              <a:t>the </a:t>
            </a:r>
            <a:r>
              <a:rPr sz="1800" spc="-10" dirty="0">
                <a:latin typeface="Garamond"/>
                <a:cs typeface="Garamond"/>
              </a:rPr>
              <a:t>day and </a:t>
            </a:r>
            <a:r>
              <a:rPr sz="1800" dirty="0">
                <a:latin typeface="Garamond"/>
                <a:cs typeface="Garamond"/>
              </a:rPr>
              <a:t>to </a:t>
            </a:r>
            <a:r>
              <a:rPr sz="1800" spc="-15" dirty="0">
                <a:latin typeface="Garamond"/>
                <a:cs typeface="Garamond"/>
              </a:rPr>
              <a:t>ransack </a:t>
            </a:r>
            <a:r>
              <a:rPr sz="1800" dirty="0">
                <a:latin typeface="Garamond"/>
                <a:cs typeface="Garamond"/>
              </a:rPr>
              <a:t>the </a:t>
            </a:r>
            <a:r>
              <a:rPr sz="1800" spc="-10" dirty="0">
                <a:latin typeface="Garamond"/>
                <a:cs typeface="Garamond"/>
              </a:rPr>
              <a:t>place </a:t>
            </a:r>
            <a:r>
              <a:rPr sz="1800" dirty="0">
                <a:latin typeface="Garamond"/>
                <a:cs typeface="Garamond"/>
              </a:rPr>
              <a:t>in </a:t>
            </a:r>
            <a:r>
              <a:rPr sz="1800" spc="-10" dirty="0">
                <a:latin typeface="Garamond"/>
                <a:cs typeface="Garamond"/>
              </a:rPr>
              <a:t>such </a:t>
            </a:r>
            <a:r>
              <a:rPr sz="1800" dirty="0">
                <a:latin typeface="Garamond"/>
                <a:cs typeface="Garamond"/>
              </a:rPr>
              <a:t>a  </a:t>
            </a:r>
            <a:r>
              <a:rPr sz="1800" spc="-5" dirty="0">
                <a:latin typeface="Garamond"/>
                <a:cs typeface="Garamond"/>
              </a:rPr>
              <a:t>disturbing</a:t>
            </a:r>
            <a:r>
              <a:rPr sz="1800" spc="-20" dirty="0">
                <a:latin typeface="Garamond"/>
                <a:cs typeface="Garamond"/>
              </a:rPr>
              <a:t> </a:t>
            </a:r>
            <a:r>
              <a:rPr sz="1800" spc="-55" dirty="0">
                <a:latin typeface="Garamond"/>
                <a:cs typeface="Garamond"/>
              </a:rPr>
              <a:t>way.”</a:t>
            </a:r>
            <a:endParaRPr sz="1800">
              <a:latin typeface="Garamond"/>
              <a:cs typeface="Garamon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89277" y="679780"/>
            <a:ext cx="7833995" cy="524065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Garamond"/>
                <a:cs typeface="Garamond"/>
              </a:rPr>
              <a:t>Detained </a:t>
            </a:r>
            <a:r>
              <a:rPr sz="1800" b="1" spc="-30" dirty="0">
                <a:latin typeface="Garamond"/>
                <a:cs typeface="Garamond"/>
              </a:rPr>
              <a:t>(Verb)</a:t>
            </a:r>
            <a:r>
              <a:rPr sz="1800" b="1" spc="55" dirty="0">
                <a:latin typeface="Garamond"/>
                <a:cs typeface="Garamond"/>
              </a:rPr>
              <a:t> </a:t>
            </a:r>
            <a:r>
              <a:rPr sz="1800" b="1" dirty="0">
                <a:latin typeface="Garamond"/>
                <a:cs typeface="Garamond"/>
              </a:rPr>
              <a:t>–</a:t>
            </a:r>
            <a:endParaRPr sz="1800">
              <a:latin typeface="Garamond"/>
              <a:cs typeface="Garamond"/>
            </a:endParaRPr>
          </a:p>
          <a:p>
            <a:pPr marL="12700" marR="5080">
              <a:lnSpc>
                <a:spcPct val="100000"/>
              </a:lnSpc>
              <a:spcBef>
                <a:spcPts val="5"/>
              </a:spcBef>
            </a:pPr>
            <a:r>
              <a:rPr sz="1800" b="1" spc="-5" dirty="0">
                <a:latin typeface="Garamond"/>
                <a:cs typeface="Garamond"/>
              </a:rPr>
              <a:t>Meaning: </a:t>
            </a:r>
            <a:r>
              <a:rPr sz="1800" spc="-10" dirty="0">
                <a:latin typeface="Garamond"/>
                <a:cs typeface="Garamond"/>
              </a:rPr>
              <a:t>Keep (someone) </a:t>
            </a:r>
            <a:r>
              <a:rPr sz="1800" dirty="0">
                <a:latin typeface="Garamond"/>
                <a:cs typeface="Garamond"/>
              </a:rPr>
              <a:t>in </a:t>
            </a:r>
            <a:r>
              <a:rPr sz="1800" spc="-10" dirty="0">
                <a:latin typeface="Garamond"/>
                <a:cs typeface="Garamond"/>
              </a:rPr>
              <a:t>official </a:t>
            </a:r>
            <a:r>
              <a:rPr sz="1800" spc="-25" dirty="0">
                <a:latin typeface="Garamond"/>
                <a:cs typeface="Garamond"/>
              </a:rPr>
              <a:t>custody, </a:t>
            </a:r>
            <a:r>
              <a:rPr sz="1800" spc="-10" dirty="0">
                <a:latin typeface="Garamond"/>
                <a:cs typeface="Garamond"/>
              </a:rPr>
              <a:t>typically </a:t>
            </a:r>
            <a:r>
              <a:rPr sz="1800" spc="-5" dirty="0">
                <a:latin typeface="Garamond"/>
                <a:cs typeface="Garamond"/>
              </a:rPr>
              <a:t>for questioning </a:t>
            </a:r>
            <a:r>
              <a:rPr sz="1800" spc="-10" dirty="0">
                <a:latin typeface="Garamond"/>
                <a:cs typeface="Garamond"/>
              </a:rPr>
              <a:t>about </a:t>
            </a:r>
            <a:r>
              <a:rPr sz="1800" dirty="0">
                <a:latin typeface="Garamond"/>
                <a:cs typeface="Garamond"/>
              </a:rPr>
              <a:t>a </a:t>
            </a:r>
            <a:r>
              <a:rPr sz="1800" spc="-5" dirty="0">
                <a:latin typeface="Garamond"/>
                <a:cs typeface="Garamond"/>
              </a:rPr>
              <a:t>crime or  </a:t>
            </a:r>
            <a:r>
              <a:rPr sz="1800" dirty="0">
                <a:latin typeface="Garamond"/>
                <a:cs typeface="Garamond"/>
              </a:rPr>
              <a:t>in </a:t>
            </a:r>
            <a:r>
              <a:rPr sz="1800" spc="-10" dirty="0">
                <a:latin typeface="Garamond"/>
                <a:cs typeface="Garamond"/>
              </a:rPr>
              <a:t>politically </a:t>
            </a:r>
            <a:r>
              <a:rPr sz="1800" spc="-15" dirty="0">
                <a:latin typeface="Garamond"/>
                <a:cs typeface="Garamond"/>
              </a:rPr>
              <a:t>sensitive</a:t>
            </a:r>
            <a:r>
              <a:rPr sz="1800" spc="90" dirty="0">
                <a:latin typeface="Garamond"/>
                <a:cs typeface="Garamond"/>
              </a:rPr>
              <a:t> </a:t>
            </a:r>
            <a:r>
              <a:rPr sz="1800" spc="-15" dirty="0">
                <a:latin typeface="Garamond"/>
                <a:cs typeface="Garamond"/>
              </a:rPr>
              <a:t>situations.</a:t>
            </a:r>
            <a:endParaRPr sz="1800">
              <a:latin typeface="Garamond"/>
              <a:cs typeface="Garamond"/>
            </a:endParaRPr>
          </a:p>
          <a:p>
            <a:pPr marL="12700">
              <a:lnSpc>
                <a:spcPct val="100000"/>
              </a:lnSpc>
            </a:pPr>
            <a:r>
              <a:rPr sz="1800" b="1" spc="-10" dirty="0">
                <a:latin typeface="Garamond"/>
                <a:cs typeface="Garamond"/>
              </a:rPr>
              <a:t>Synonyms: </a:t>
            </a:r>
            <a:r>
              <a:rPr sz="1800" spc="-35" dirty="0">
                <a:latin typeface="Garamond"/>
                <a:cs typeface="Garamond"/>
              </a:rPr>
              <a:t>delay, </a:t>
            </a:r>
            <a:r>
              <a:rPr sz="1800" spc="-5" dirty="0">
                <a:latin typeface="Garamond"/>
                <a:cs typeface="Garamond"/>
              </a:rPr>
              <a:t>hold </a:t>
            </a:r>
            <a:r>
              <a:rPr sz="1800" spc="-35" dirty="0">
                <a:latin typeface="Garamond"/>
                <a:cs typeface="Garamond"/>
              </a:rPr>
              <a:t>up, </a:t>
            </a:r>
            <a:r>
              <a:rPr sz="1800" spc="-10" dirty="0">
                <a:latin typeface="Garamond"/>
                <a:cs typeface="Garamond"/>
              </a:rPr>
              <a:t>make</a:t>
            </a:r>
            <a:r>
              <a:rPr sz="1800" spc="180" dirty="0">
                <a:latin typeface="Garamond"/>
                <a:cs typeface="Garamond"/>
              </a:rPr>
              <a:t> </a:t>
            </a:r>
            <a:r>
              <a:rPr sz="1800" spc="-5" dirty="0">
                <a:latin typeface="Garamond"/>
                <a:cs typeface="Garamond"/>
              </a:rPr>
              <a:t>late</a:t>
            </a:r>
            <a:endParaRPr sz="1800">
              <a:latin typeface="Garamond"/>
              <a:cs typeface="Garamond"/>
            </a:endParaRPr>
          </a:p>
          <a:p>
            <a:pPr marL="12700">
              <a:lnSpc>
                <a:spcPct val="100000"/>
              </a:lnSpc>
            </a:pPr>
            <a:r>
              <a:rPr sz="1800" b="1" spc="-15" dirty="0">
                <a:latin typeface="Garamond"/>
                <a:cs typeface="Garamond"/>
              </a:rPr>
              <a:t>Antonyms: </a:t>
            </a:r>
            <a:r>
              <a:rPr sz="1800" spc="-5" dirty="0">
                <a:latin typeface="Garamond"/>
                <a:cs typeface="Garamond"/>
              </a:rPr>
              <a:t>freed, lost,</a:t>
            </a:r>
            <a:r>
              <a:rPr sz="1800" spc="114" dirty="0">
                <a:latin typeface="Garamond"/>
                <a:cs typeface="Garamond"/>
              </a:rPr>
              <a:t> </a:t>
            </a:r>
            <a:r>
              <a:rPr sz="1800" spc="-10" dirty="0">
                <a:latin typeface="Garamond"/>
                <a:cs typeface="Garamond"/>
              </a:rPr>
              <a:t>released</a:t>
            </a:r>
            <a:endParaRPr sz="1800">
              <a:latin typeface="Garamond"/>
              <a:cs typeface="Garamond"/>
            </a:endParaRPr>
          </a:p>
          <a:p>
            <a:pPr marL="12700">
              <a:lnSpc>
                <a:spcPct val="100000"/>
              </a:lnSpc>
            </a:pPr>
            <a:r>
              <a:rPr sz="1800" b="1" dirty="0">
                <a:latin typeface="Garamond"/>
                <a:cs typeface="Garamond"/>
              </a:rPr>
              <a:t>Usage: </a:t>
            </a:r>
            <a:r>
              <a:rPr sz="1800" spc="5" dirty="0">
                <a:latin typeface="Garamond"/>
                <a:cs typeface="Garamond"/>
              </a:rPr>
              <a:t>“If </a:t>
            </a:r>
            <a:r>
              <a:rPr sz="1800" spc="-5" dirty="0">
                <a:latin typeface="Garamond"/>
                <a:cs typeface="Garamond"/>
              </a:rPr>
              <a:t>people are unlawfully </a:t>
            </a:r>
            <a:r>
              <a:rPr sz="1800" dirty="0">
                <a:latin typeface="Garamond"/>
                <a:cs typeface="Garamond"/>
              </a:rPr>
              <a:t>detained, </a:t>
            </a:r>
            <a:r>
              <a:rPr sz="1800" spc="-5" dirty="0">
                <a:latin typeface="Garamond"/>
                <a:cs typeface="Garamond"/>
              </a:rPr>
              <a:t>they </a:t>
            </a:r>
            <a:r>
              <a:rPr sz="1800" spc="-20" dirty="0">
                <a:latin typeface="Garamond"/>
                <a:cs typeface="Garamond"/>
              </a:rPr>
              <a:t>have </a:t>
            </a:r>
            <a:r>
              <a:rPr sz="1800" dirty="0">
                <a:latin typeface="Garamond"/>
                <a:cs typeface="Garamond"/>
              </a:rPr>
              <a:t>a </a:t>
            </a:r>
            <a:r>
              <a:rPr sz="1800" spc="-5" dirty="0">
                <a:latin typeface="Garamond"/>
                <a:cs typeface="Garamond"/>
              </a:rPr>
              <a:t>right </a:t>
            </a:r>
            <a:r>
              <a:rPr sz="1800" dirty="0">
                <a:latin typeface="Garamond"/>
                <a:cs typeface="Garamond"/>
              </a:rPr>
              <a:t>to </a:t>
            </a:r>
            <a:r>
              <a:rPr sz="1800" spc="-5" dirty="0">
                <a:latin typeface="Garamond"/>
                <a:cs typeface="Garamond"/>
              </a:rPr>
              <a:t>be</a:t>
            </a:r>
            <a:r>
              <a:rPr sz="1800" spc="-145" dirty="0">
                <a:latin typeface="Garamond"/>
                <a:cs typeface="Garamond"/>
              </a:rPr>
              <a:t> </a:t>
            </a:r>
            <a:r>
              <a:rPr sz="1800" spc="-5" dirty="0">
                <a:latin typeface="Garamond"/>
                <a:cs typeface="Garamond"/>
              </a:rPr>
              <a:t>free?”</a:t>
            </a:r>
            <a:endParaRPr sz="1800">
              <a:latin typeface="Garamond"/>
              <a:cs typeface="Garamond"/>
            </a:endParaRPr>
          </a:p>
          <a:p>
            <a:pPr marL="12700">
              <a:lnSpc>
                <a:spcPct val="100000"/>
              </a:lnSpc>
              <a:spcBef>
                <a:spcPts val="5"/>
              </a:spcBef>
            </a:pPr>
            <a:r>
              <a:rPr sz="1800" b="1" dirty="0">
                <a:latin typeface="Garamond"/>
                <a:cs typeface="Garamond"/>
              </a:rPr>
              <a:t>Congregated </a:t>
            </a:r>
            <a:r>
              <a:rPr sz="1800" b="1" spc="-25" dirty="0">
                <a:latin typeface="Garamond"/>
                <a:cs typeface="Garamond"/>
              </a:rPr>
              <a:t>(Verb)</a:t>
            </a:r>
            <a:r>
              <a:rPr sz="1800" b="1" spc="30" dirty="0">
                <a:latin typeface="Garamond"/>
                <a:cs typeface="Garamond"/>
              </a:rPr>
              <a:t> </a:t>
            </a:r>
            <a:r>
              <a:rPr sz="1800" b="1" dirty="0">
                <a:latin typeface="Garamond"/>
                <a:cs typeface="Garamond"/>
              </a:rPr>
              <a:t>–</a:t>
            </a:r>
            <a:endParaRPr sz="1800">
              <a:latin typeface="Garamond"/>
              <a:cs typeface="Garamond"/>
            </a:endParaRPr>
          </a:p>
          <a:p>
            <a:pPr marL="12700">
              <a:lnSpc>
                <a:spcPct val="100000"/>
              </a:lnSpc>
            </a:pPr>
            <a:r>
              <a:rPr sz="1800" b="1" spc="-5" dirty="0">
                <a:latin typeface="Garamond"/>
                <a:cs typeface="Garamond"/>
              </a:rPr>
              <a:t>Meaning: </a:t>
            </a:r>
            <a:r>
              <a:rPr sz="1800" dirty="0">
                <a:latin typeface="Garamond"/>
                <a:cs typeface="Garamond"/>
              </a:rPr>
              <a:t>gather </a:t>
            </a:r>
            <a:r>
              <a:rPr sz="1800" spc="-5" dirty="0">
                <a:latin typeface="Garamond"/>
                <a:cs typeface="Garamond"/>
              </a:rPr>
              <a:t>into </a:t>
            </a:r>
            <a:r>
              <a:rPr sz="1800" dirty="0">
                <a:latin typeface="Garamond"/>
                <a:cs typeface="Garamond"/>
              </a:rPr>
              <a:t>a </a:t>
            </a:r>
            <a:r>
              <a:rPr sz="1800" spc="-15" dirty="0">
                <a:latin typeface="Garamond"/>
                <a:cs typeface="Garamond"/>
              </a:rPr>
              <a:t>crowd </a:t>
            </a:r>
            <a:r>
              <a:rPr sz="1800" spc="-5" dirty="0">
                <a:latin typeface="Garamond"/>
                <a:cs typeface="Garamond"/>
              </a:rPr>
              <a:t>or</a:t>
            </a:r>
            <a:r>
              <a:rPr sz="1800" spc="20" dirty="0">
                <a:latin typeface="Garamond"/>
                <a:cs typeface="Garamond"/>
              </a:rPr>
              <a:t> </a:t>
            </a:r>
            <a:r>
              <a:rPr sz="1800" spc="-25" dirty="0">
                <a:latin typeface="Garamond"/>
                <a:cs typeface="Garamond"/>
              </a:rPr>
              <a:t>mass.</a:t>
            </a:r>
            <a:endParaRPr sz="1800">
              <a:latin typeface="Garamond"/>
              <a:cs typeface="Garamond"/>
            </a:endParaRPr>
          </a:p>
          <a:p>
            <a:pPr marL="12700">
              <a:lnSpc>
                <a:spcPct val="100000"/>
              </a:lnSpc>
            </a:pPr>
            <a:r>
              <a:rPr sz="1800" b="1" spc="-10" dirty="0">
                <a:latin typeface="Garamond"/>
                <a:cs typeface="Garamond"/>
              </a:rPr>
              <a:t>Synonyms: </a:t>
            </a:r>
            <a:r>
              <a:rPr sz="1800" spc="-10" dirty="0">
                <a:latin typeface="Garamond"/>
                <a:cs typeface="Garamond"/>
              </a:rPr>
              <a:t>assemble, </a:t>
            </a:r>
            <a:r>
              <a:rPr sz="1800" spc="-5" dirty="0">
                <a:latin typeface="Garamond"/>
                <a:cs typeface="Garamond"/>
              </a:rPr>
              <a:t>gather, </a:t>
            </a:r>
            <a:r>
              <a:rPr sz="1800" spc="-10" dirty="0">
                <a:latin typeface="Garamond"/>
                <a:cs typeface="Garamond"/>
              </a:rPr>
              <a:t>collect, accumulate,</a:t>
            </a:r>
            <a:r>
              <a:rPr sz="1800" spc="235" dirty="0">
                <a:latin typeface="Garamond"/>
                <a:cs typeface="Garamond"/>
              </a:rPr>
              <a:t> </a:t>
            </a:r>
            <a:r>
              <a:rPr sz="1800" spc="5" dirty="0">
                <a:latin typeface="Garamond"/>
                <a:cs typeface="Garamond"/>
              </a:rPr>
              <a:t>gather</a:t>
            </a:r>
            <a:endParaRPr sz="1800">
              <a:latin typeface="Garamond"/>
              <a:cs typeface="Garamond"/>
            </a:endParaRPr>
          </a:p>
          <a:p>
            <a:pPr marL="12700">
              <a:lnSpc>
                <a:spcPct val="100000"/>
              </a:lnSpc>
            </a:pPr>
            <a:r>
              <a:rPr sz="1800" b="1" spc="-15" dirty="0">
                <a:latin typeface="Garamond"/>
                <a:cs typeface="Garamond"/>
              </a:rPr>
              <a:t>Antonyms: </a:t>
            </a:r>
            <a:r>
              <a:rPr sz="1800" spc="-10" dirty="0">
                <a:latin typeface="Garamond"/>
                <a:cs typeface="Garamond"/>
              </a:rPr>
              <a:t>disperse, </a:t>
            </a:r>
            <a:r>
              <a:rPr sz="1800" spc="-15" dirty="0">
                <a:latin typeface="Garamond"/>
                <a:cs typeface="Garamond"/>
              </a:rPr>
              <a:t>scatter, </a:t>
            </a:r>
            <a:r>
              <a:rPr sz="1800" spc="-10" dirty="0">
                <a:latin typeface="Garamond"/>
                <a:cs typeface="Garamond"/>
              </a:rPr>
              <a:t>dissolve,</a:t>
            </a:r>
            <a:r>
              <a:rPr sz="1800" spc="225" dirty="0">
                <a:latin typeface="Garamond"/>
                <a:cs typeface="Garamond"/>
              </a:rPr>
              <a:t> </a:t>
            </a:r>
            <a:r>
              <a:rPr sz="1800" spc="-5" dirty="0">
                <a:latin typeface="Garamond"/>
                <a:cs typeface="Garamond"/>
              </a:rPr>
              <a:t>diffuse</a:t>
            </a:r>
            <a:endParaRPr sz="1800">
              <a:latin typeface="Garamond"/>
              <a:cs typeface="Garamond"/>
            </a:endParaRPr>
          </a:p>
          <a:p>
            <a:pPr marL="12700">
              <a:lnSpc>
                <a:spcPct val="100000"/>
              </a:lnSpc>
            </a:pPr>
            <a:r>
              <a:rPr sz="1800" b="1" dirty="0">
                <a:latin typeface="Garamond"/>
                <a:cs typeface="Garamond"/>
              </a:rPr>
              <a:t>Usage: </a:t>
            </a:r>
            <a:r>
              <a:rPr sz="1800" spc="-60" dirty="0">
                <a:latin typeface="Garamond"/>
                <a:cs typeface="Garamond"/>
              </a:rPr>
              <a:t>“As </a:t>
            </a:r>
            <a:r>
              <a:rPr sz="1800" spc="-5" dirty="0">
                <a:latin typeface="Garamond"/>
                <a:cs typeface="Garamond"/>
              </a:rPr>
              <a:t>she </a:t>
            </a:r>
            <a:r>
              <a:rPr sz="1800" spc="-10" dirty="0">
                <a:latin typeface="Garamond"/>
                <a:cs typeface="Garamond"/>
              </a:rPr>
              <a:t>neared </a:t>
            </a:r>
            <a:r>
              <a:rPr sz="1800" dirty="0">
                <a:latin typeface="Garamond"/>
                <a:cs typeface="Garamond"/>
              </a:rPr>
              <a:t>the Village </a:t>
            </a:r>
            <a:r>
              <a:rPr sz="1800" spc="-5" dirty="0">
                <a:latin typeface="Garamond"/>
                <a:cs typeface="Garamond"/>
              </a:rPr>
              <a:t>Square, she </a:t>
            </a:r>
            <a:r>
              <a:rPr sz="1800" spc="-15" dirty="0">
                <a:latin typeface="Garamond"/>
                <a:cs typeface="Garamond"/>
              </a:rPr>
              <a:t>saw </a:t>
            </a:r>
            <a:r>
              <a:rPr sz="1800" dirty="0">
                <a:latin typeface="Garamond"/>
                <a:cs typeface="Garamond"/>
              </a:rPr>
              <a:t>a </a:t>
            </a:r>
            <a:r>
              <a:rPr sz="1800" spc="-15" dirty="0">
                <a:latin typeface="Garamond"/>
                <a:cs typeface="Garamond"/>
              </a:rPr>
              <a:t>crowd </a:t>
            </a:r>
            <a:r>
              <a:rPr sz="1800" spc="-5" dirty="0">
                <a:latin typeface="Garamond"/>
                <a:cs typeface="Garamond"/>
              </a:rPr>
              <a:t>of people</a:t>
            </a:r>
            <a:r>
              <a:rPr sz="1800" spc="35" dirty="0">
                <a:latin typeface="Garamond"/>
                <a:cs typeface="Garamond"/>
              </a:rPr>
              <a:t> </a:t>
            </a:r>
            <a:r>
              <a:rPr sz="1800" spc="5" dirty="0">
                <a:latin typeface="Garamond"/>
                <a:cs typeface="Garamond"/>
              </a:rPr>
              <a:t>congregated</a:t>
            </a:r>
            <a:endParaRPr sz="1800">
              <a:latin typeface="Garamond"/>
              <a:cs typeface="Garamond"/>
            </a:endParaRPr>
          </a:p>
          <a:p>
            <a:pPr marL="12700">
              <a:lnSpc>
                <a:spcPct val="100000"/>
              </a:lnSpc>
              <a:spcBef>
                <a:spcPts val="5"/>
              </a:spcBef>
            </a:pPr>
            <a:r>
              <a:rPr sz="1800" spc="-20" dirty="0">
                <a:latin typeface="Garamond"/>
                <a:cs typeface="Garamond"/>
              </a:rPr>
              <a:t>there.”</a:t>
            </a:r>
            <a:endParaRPr sz="1800">
              <a:latin typeface="Garamond"/>
              <a:cs typeface="Garamond"/>
            </a:endParaRPr>
          </a:p>
          <a:p>
            <a:pPr>
              <a:lnSpc>
                <a:spcPct val="100000"/>
              </a:lnSpc>
              <a:spcBef>
                <a:spcPts val="20"/>
              </a:spcBef>
            </a:pPr>
            <a:endParaRPr sz="1900">
              <a:latin typeface="Garamond"/>
              <a:cs typeface="Garamond"/>
            </a:endParaRPr>
          </a:p>
          <a:p>
            <a:pPr marL="12700">
              <a:lnSpc>
                <a:spcPct val="100000"/>
              </a:lnSpc>
              <a:spcBef>
                <a:spcPts val="5"/>
              </a:spcBef>
            </a:pPr>
            <a:r>
              <a:rPr sz="1800" b="1" dirty="0">
                <a:latin typeface="Garamond"/>
                <a:cs typeface="Garamond"/>
              </a:rPr>
              <a:t>Assertions </a:t>
            </a:r>
            <a:r>
              <a:rPr sz="1800" b="1" spc="-5" dirty="0">
                <a:latin typeface="Garamond"/>
                <a:cs typeface="Garamond"/>
              </a:rPr>
              <a:t>(Noun)</a:t>
            </a:r>
            <a:r>
              <a:rPr sz="1800" b="1" spc="85" dirty="0">
                <a:latin typeface="Garamond"/>
                <a:cs typeface="Garamond"/>
              </a:rPr>
              <a:t> </a:t>
            </a:r>
            <a:r>
              <a:rPr sz="1800" b="1" dirty="0">
                <a:latin typeface="Garamond"/>
                <a:cs typeface="Garamond"/>
              </a:rPr>
              <a:t>–</a:t>
            </a:r>
            <a:endParaRPr sz="1800">
              <a:latin typeface="Garamond"/>
              <a:cs typeface="Garamond"/>
            </a:endParaRPr>
          </a:p>
          <a:p>
            <a:pPr marL="12700">
              <a:lnSpc>
                <a:spcPct val="100000"/>
              </a:lnSpc>
            </a:pPr>
            <a:r>
              <a:rPr sz="1800" b="1" spc="-5" dirty="0">
                <a:latin typeface="Garamond"/>
                <a:cs typeface="Garamond"/>
              </a:rPr>
              <a:t>Meaning: </a:t>
            </a:r>
            <a:r>
              <a:rPr sz="1800" dirty="0">
                <a:latin typeface="Garamond"/>
                <a:cs typeface="Garamond"/>
              </a:rPr>
              <a:t>a </a:t>
            </a:r>
            <a:r>
              <a:rPr sz="1800" spc="-10" dirty="0">
                <a:latin typeface="Garamond"/>
                <a:cs typeface="Garamond"/>
              </a:rPr>
              <a:t>confident and forceful </a:t>
            </a:r>
            <a:r>
              <a:rPr sz="1800" spc="-5" dirty="0">
                <a:latin typeface="Garamond"/>
                <a:cs typeface="Garamond"/>
              </a:rPr>
              <a:t>statement of </a:t>
            </a:r>
            <a:r>
              <a:rPr sz="1800" spc="-10" dirty="0">
                <a:latin typeface="Garamond"/>
                <a:cs typeface="Garamond"/>
              </a:rPr>
              <a:t>fact </a:t>
            </a:r>
            <a:r>
              <a:rPr sz="1800" spc="-5" dirty="0">
                <a:latin typeface="Garamond"/>
                <a:cs typeface="Garamond"/>
              </a:rPr>
              <a:t>or</a:t>
            </a:r>
            <a:r>
              <a:rPr sz="1800" spc="-75" dirty="0">
                <a:latin typeface="Garamond"/>
                <a:cs typeface="Garamond"/>
              </a:rPr>
              <a:t> </a:t>
            </a:r>
            <a:r>
              <a:rPr sz="1800" spc="-10" dirty="0">
                <a:latin typeface="Garamond"/>
                <a:cs typeface="Garamond"/>
              </a:rPr>
              <a:t>belief.</a:t>
            </a:r>
            <a:endParaRPr sz="1800">
              <a:latin typeface="Garamond"/>
              <a:cs typeface="Garamond"/>
            </a:endParaRPr>
          </a:p>
          <a:p>
            <a:pPr marL="12700">
              <a:lnSpc>
                <a:spcPct val="100000"/>
              </a:lnSpc>
            </a:pPr>
            <a:r>
              <a:rPr sz="1800" b="1" spc="-10" dirty="0">
                <a:latin typeface="Garamond"/>
                <a:cs typeface="Garamond"/>
              </a:rPr>
              <a:t>Synonyms: </a:t>
            </a:r>
            <a:r>
              <a:rPr sz="1800" spc="-10" dirty="0">
                <a:latin typeface="Garamond"/>
                <a:cs typeface="Garamond"/>
              </a:rPr>
              <a:t>declaration, </a:t>
            </a:r>
            <a:r>
              <a:rPr sz="1800" spc="-5" dirty="0">
                <a:latin typeface="Garamond"/>
                <a:cs typeface="Garamond"/>
              </a:rPr>
              <a:t>contention, statement, </a:t>
            </a:r>
            <a:r>
              <a:rPr sz="1800" spc="-15" dirty="0">
                <a:latin typeface="Garamond"/>
                <a:cs typeface="Garamond"/>
              </a:rPr>
              <a:t>speech, </a:t>
            </a:r>
            <a:r>
              <a:rPr sz="1800" spc="-5" dirty="0">
                <a:latin typeface="Garamond"/>
                <a:cs typeface="Garamond"/>
              </a:rPr>
              <a:t>contention,</a:t>
            </a:r>
            <a:r>
              <a:rPr sz="1800" spc="245" dirty="0">
                <a:latin typeface="Garamond"/>
                <a:cs typeface="Garamond"/>
              </a:rPr>
              <a:t> </a:t>
            </a:r>
            <a:r>
              <a:rPr sz="1800" spc="-10" dirty="0">
                <a:latin typeface="Garamond"/>
                <a:cs typeface="Garamond"/>
              </a:rPr>
              <a:t>account</a:t>
            </a:r>
            <a:endParaRPr sz="1800">
              <a:latin typeface="Garamond"/>
              <a:cs typeface="Garamond"/>
            </a:endParaRPr>
          </a:p>
          <a:p>
            <a:pPr marL="12700" marR="5715">
              <a:lnSpc>
                <a:spcPct val="100000"/>
              </a:lnSpc>
            </a:pPr>
            <a:r>
              <a:rPr sz="1800" b="1" spc="-15" dirty="0">
                <a:latin typeface="Garamond"/>
                <a:cs typeface="Garamond"/>
              </a:rPr>
              <a:t>Antonyms: </a:t>
            </a:r>
            <a:r>
              <a:rPr sz="1800" spc="-20" dirty="0">
                <a:latin typeface="Garamond"/>
                <a:cs typeface="Garamond"/>
              </a:rPr>
              <a:t>disavowals, </a:t>
            </a:r>
            <a:r>
              <a:rPr sz="1800" spc="-5" dirty="0">
                <a:latin typeface="Garamond"/>
                <a:cs typeface="Garamond"/>
              </a:rPr>
              <a:t>denial, </a:t>
            </a:r>
            <a:r>
              <a:rPr sz="1800" dirty="0">
                <a:latin typeface="Garamond"/>
                <a:cs typeface="Garamond"/>
              </a:rPr>
              <a:t>desertion, </a:t>
            </a:r>
            <a:r>
              <a:rPr sz="1800" spc="-10" dirty="0">
                <a:latin typeface="Garamond"/>
                <a:cs typeface="Garamond"/>
              </a:rPr>
              <a:t>repudiations, renunciation, abandonment  </a:t>
            </a:r>
            <a:r>
              <a:rPr sz="1800" b="1" dirty="0">
                <a:latin typeface="Garamond"/>
                <a:cs typeface="Garamond"/>
              </a:rPr>
              <a:t>Usage: </a:t>
            </a:r>
            <a:r>
              <a:rPr sz="1800" dirty="0">
                <a:latin typeface="Garamond"/>
                <a:cs typeface="Garamond"/>
              </a:rPr>
              <a:t>“Imposing </a:t>
            </a:r>
            <a:r>
              <a:rPr sz="1800" spc="-10" dirty="0">
                <a:latin typeface="Garamond"/>
                <a:cs typeface="Garamond"/>
              </a:rPr>
              <a:t>such </a:t>
            </a:r>
            <a:r>
              <a:rPr sz="1800" dirty="0">
                <a:latin typeface="Garamond"/>
                <a:cs typeface="Garamond"/>
              </a:rPr>
              <a:t>a </a:t>
            </a:r>
            <a:r>
              <a:rPr sz="1800" spc="-10" dirty="0">
                <a:latin typeface="Garamond"/>
                <a:cs typeface="Garamond"/>
              </a:rPr>
              <a:t>ban </a:t>
            </a:r>
            <a:r>
              <a:rPr sz="1800" spc="-5" dirty="0">
                <a:latin typeface="Garamond"/>
                <a:cs typeface="Garamond"/>
              </a:rPr>
              <a:t>requires far </a:t>
            </a:r>
            <a:r>
              <a:rPr sz="1800" dirty="0">
                <a:latin typeface="Garamond"/>
                <a:cs typeface="Garamond"/>
              </a:rPr>
              <a:t>more </a:t>
            </a:r>
            <a:r>
              <a:rPr sz="1800" spc="-5" dirty="0">
                <a:latin typeface="Garamond"/>
                <a:cs typeface="Garamond"/>
              </a:rPr>
              <a:t>compelling logic than </a:t>
            </a:r>
            <a:r>
              <a:rPr sz="1800" dirty="0">
                <a:latin typeface="Garamond"/>
                <a:cs typeface="Garamond"/>
              </a:rPr>
              <a:t>the assertion </a:t>
            </a:r>
            <a:r>
              <a:rPr sz="1800" spc="-5" dirty="0">
                <a:latin typeface="Garamond"/>
                <a:cs typeface="Garamond"/>
              </a:rPr>
              <a:t>that  </a:t>
            </a:r>
            <a:r>
              <a:rPr sz="1800" spc="-15" dirty="0">
                <a:latin typeface="Garamond"/>
                <a:cs typeface="Garamond"/>
              </a:rPr>
              <a:t>we </a:t>
            </a:r>
            <a:r>
              <a:rPr sz="1800" spc="-5" dirty="0">
                <a:latin typeface="Garamond"/>
                <a:cs typeface="Garamond"/>
              </a:rPr>
              <a:t>should </a:t>
            </a:r>
            <a:r>
              <a:rPr sz="1800" spc="-10" dirty="0">
                <a:latin typeface="Garamond"/>
                <a:cs typeface="Garamond"/>
              </a:rPr>
              <a:t>not </a:t>
            </a:r>
            <a:r>
              <a:rPr sz="1800" spc="-15" dirty="0">
                <a:latin typeface="Garamond"/>
                <a:cs typeface="Garamond"/>
              </a:rPr>
              <a:t>play</a:t>
            </a:r>
            <a:r>
              <a:rPr sz="1800" spc="50" dirty="0">
                <a:latin typeface="Garamond"/>
                <a:cs typeface="Garamond"/>
              </a:rPr>
              <a:t> </a:t>
            </a:r>
            <a:r>
              <a:rPr sz="1800" spc="-15" dirty="0">
                <a:latin typeface="Garamond"/>
                <a:cs typeface="Garamond"/>
              </a:rPr>
              <a:t>God.”</a:t>
            </a:r>
            <a:endParaRPr sz="1800">
              <a:latin typeface="Garamond"/>
              <a:cs typeface="Garamon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93060" y="2330907"/>
            <a:ext cx="7083425" cy="2588895"/>
          </a:xfrm>
          <a:prstGeom prst="rect">
            <a:avLst/>
          </a:prstGeom>
        </p:spPr>
        <p:txBody>
          <a:bodyPr vert="horz" wrap="square" lIns="0" tIns="13970" rIns="0" bIns="0" rtlCol="0">
            <a:spAutoFit/>
          </a:bodyPr>
          <a:lstStyle/>
          <a:p>
            <a:pPr marL="12700" marR="5080">
              <a:lnSpc>
                <a:spcPct val="100000"/>
              </a:lnSpc>
              <a:spcBef>
                <a:spcPts val="110"/>
              </a:spcBef>
              <a:tabLst>
                <a:tab pos="2877820" algn="l"/>
              </a:tabLst>
            </a:pPr>
            <a:r>
              <a:rPr sz="2800" spc="15" dirty="0">
                <a:latin typeface="Garamond"/>
                <a:cs typeface="Garamond"/>
              </a:rPr>
              <a:t>The</a:t>
            </a:r>
            <a:r>
              <a:rPr sz="2800" spc="-15" dirty="0">
                <a:latin typeface="Garamond"/>
                <a:cs typeface="Garamond"/>
              </a:rPr>
              <a:t> </a:t>
            </a:r>
            <a:r>
              <a:rPr sz="2800" b="1" spc="15" dirty="0">
                <a:latin typeface="Garamond"/>
                <a:cs typeface="Garamond"/>
              </a:rPr>
              <a:t>____</a:t>
            </a:r>
            <a:r>
              <a:rPr sz="2800" b="1" u="heavy" spc="15" dirty="0">
                <a:uFill>
                  <a:solidFill>
                    <a:srgbClr val="000000"/>
                  </a:solidFill>
                </a:uFill>
                <a:latin typeface="Garamond"/>
                <a:cs typeface="Garamond"/>
              </a:rPr>
              <a:t> 	</a:t>
            </a:r>
            <a:r>
              <a:rPr sz="2800" dirty="0">
                <a:latin typeface="Garamond"/>
                <a:cs typeface="Garamond"/>
              </a:rPr>
              <a:t>of the </a:t>
            </a:r>
            <a:r>
              <a:rPr sz="2800" spc="-5" dirty="0">
                <a:latin typeface="Garamond"/>
                <a:cs typeface="Garamond"/>
              </a:rPr>
              <a:t>right </a:t>
            </a:r>
            <a:r>
              <a:rPr sz="2800" dirty="0">
                <a:latin typeface="Garamond"/>
                <a:cs typeface="Garamond"/>
              </a:rPr>
              <a:t>to </a:t>
            </a:r>
            <a:r>
              <a:rPr sz="2800" spc="5" dirty="0">
                <a:latin typeface="Garamond"/>
                <a:cs typeface="Garamond"/>
              </a:rPr>
              <a:t>freedom </a:t>
            </a:r>
            <a:r>
              <a:rPr sz="2800" dirty="0">
                <a:latin typeface="Garamond"/>
                <a:cs typeface="Garamond"/>
              </a:rPr>
              <a:t>is </a:t>
            </a:r>
            <a:r>
              <a:rPr sz="2800" spc="10" dirty="0">
                <a:latin typeface="Garamond"/>
                <a:cs typeface="Garamond"/>
              </a:rPr>
              <a:t>very  important </a:t>
            </a:r>
            <a:r>
              <a:rPr sz="2800" dirty="0">
                <a:latin typeface="Garamond"/>
                <a:cs typeface="Garamond"/>
              </a:rPr>
              <a:t>to all</a:t>
            </a:r>
            <a:r>
              <a:rPr sz="2800" spc="-110" dirty="0">
                <a:latin typeface="Garamond"/>
                <a:cs typeface="Garamond"/>
              </a:rPr>
              <a:t> </a:t>
            </a:r>
            <a:r>
              <a:rPr sz="2800" spc="-5" dirty="0">
                <a:latin typeface="Garamond"/>
                <a:cs typeface="Garamond"/>
              </a:rPr>
              <a:t>people.</a:t>
            </a:r>
            <a:endParaRPr sz="2800">
              <a:latin typeface="Garamond"/>
              <a:cs typeface="Garamond"/>
            </a:endParaRPr>
          </a:p>
          <a:p>
            <a:pPr>
              <a:lnSpc>
                <a:spcPct val="100000"/>
              </a:lnSpc>
            </a:pPr>
            <a:endParaRPr sz="3100">
              <a:latin typeface="Garamond"/>
              <a:cs typeface="Garamond"/>
            </a:endParaRPr>
          </a:p>
          <a:p>
            <a:pPr>
              <a:lnSpc>
                <a:spcPct val="100000"/>
              </a:lnSpc>
              <a:spcBef>
                <a:spcPts val="30"/>
              </a:spcBef>
            </a:pPr>
            <a:endParaRPr sz="2850">
              <a:latin typeface="Garamond"/>
              <a:cs typeface="Garamond"/>
            </a:endParaRPr>
          </a:p>
          <a:p>
            <a:pPr marL="12700" marR="4942205">
              <a:lnSpc>
                <a:spcPct val="100000"/>
              </a:lnSpc>
            </a:pPr>
            <a:r>
              <a:rPr sz="2800" b="1" dirty="0">
                <a:latin typeface="Garamond"/>
                <a:cs typeface="Garamond"/>
              </a:rPr>
              <a:t>a)</a:t>
            </a:r>
            <a:r>
              <a:rPr sz="2800" b="1" spc="-395" dirty="0">
                <a:latin typeface="Garamond"/>
                <a:cs typeface="Garamond"/>
              </a:rPr>
              <a:t> </a:t>
            </a:r>
            <a:r>
              <a:rPr sz="2800" b="1" spc="-10" dirty="0">
                <a:latin typeface="Garamond"/>
                <a:cs typeface="Garamond"/>
              </a:rPr>
              <a:t>Connivance  </a:t>
            </a:r>
            <a:r>
              <a:rPr sz="2800" b="1" spc="25" dirty="0">
                <a:latin typeface="Garamond"/>
                <a:cs typeface="Garamond"/>
              </a:rPr>
              <a:t>b)assertion</a:t>
            </a:r>
            <a:endParaRPr sz="2800">
              <a:latin typeface="Garamond"/>
              <a:cs typeface="Garamond"/>
            </a:endParaRPr>
          </a:p>
        </p:txBody>
      </p:sp>
      <p:sp>
        <p:nvSpPr>
          <p:cNvPr id="3" name="object 3"/>
          <p:cNvSpPr/>
          <p:nvPr/>
        </p:nvSpPr>
        <p:spPr>
          <a:xfrm>
            <a:off x="2746248" y="871727"/>
            <a:ext cx="6271006" cy="150393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168142" y="1033983"/>
            <a:ext cx="5413375" cy="848994"/>
          </a:xfrm>
          <a:prstGeom prst="rect">
            <a:avLst/>
          </a:prstGeom>
        </p:spPr>
        <p:txBody>
          <a:bodyPr vert="horz" wrap="square" lIns="0" tIns="12700" rIns="0" bIns="0" rtlCol="0">
            <a:spAutoFit/>
          </a:bodyPr>
          <a:lstStyle/>
          <a:p>
            <a:pPr marL="12700">
              <a:lnSpc>
                <a:spcPct val="100000"/>
              </a:lnSpc>
              <a:spcBef>
                <a:spcPts val="100"/>
              </a:spcBef>
            </a:pPr>
            <a:r>
              <a:rPr spc="5" dirty="0"/>
              <a:t>POLL</a:t>
            </a:r>
            <a:r>
              <a:rPr spc="-85" dirty="0"/>
              <a:t> </a:t>
            </a:r>
            <a:r>
              <a:rPr spc="-20" dirty="0"/>
              <a:t>QUESTION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54376" y="2441905"/>
            <a:ext cx="7083425" cy="2588260"/>
          </a:xfrm>
          <a:prstGeom prst="rect">
            <a:avLst/>
          </a:prstGeom>
        </p:spPr>
        <p:txBody>
          <a:bodyPr vert="horz" wrap="square" lIns="0" tIns="13970" rIns="0" bIns="0" rtlCol="0">
            <a:spAutoFit/>
          </a:bodyPr>
          <a:lstStyle/>
          <a:p>
            <a:pPr marL="12700" marR="5080">
              <a:lnSpc>
                <a:spcPct val="100000"/>
              </a:lnSpc>
              <a:spcBef>
                <a:spcPts val="110"/>
              </a:spcBef>
              <a:tabLst>
                <a:tab pos="2878455" algn="l"/>
              </a:tabLst>
            </a:pPr>
            <a:r>
              <a:rPr sz="2800" spc="15" dirty="0">
                <a:latin typeface="Garamond"/>
                <a:cs typeface="Garamond"/>
              </a:rPr>
              <a:t>The</a:t>
            </a:r>
            <a:r>
              <a:rPr sz="2800" u="heavy" spc="15" dirty="0">
                <a:uFill>
                  <a:solidFill>
                    <a:srgbClr val="000000"/>
                  </a:solidFill>
                </a:uFill>
                <a:latin typeface="Garamond"/>
                <a:cs typeface="Garamond"/>
              </a:rPr>
              <a:t> 	</a:t>
            </a:r>
            <a:r>
              <a:rPr sz="2800" dirty="0">
                <a:latin typeface="Garamond"/>
                <a:cs typeface="Garamond"/>
              </a:rPr>
              <a:t>of the </a:t>
            </a:r>
            <a:r>
              <a:rPr sz="2800" spc="-5" dirty="0">
                <a:latin typeface="Garamond"/>
                <a:cs typeface="Garamond"/>
              </a:rPr>
              <a:t>right </a:t>
            </a:r>
            <a:r>
              <a:rPr sz="2800" dirty="0">
                <a:latin typeface="Garamond"/>
                <a:cs typeface="Garamond"/>
              </a:rPr>
              <a:t>to </a:t>
            </a:r>
            <a:r>
              <a:rPr sz="2800" spc="5" dirty="0">
                <a:latin typeface="Garamond"/>
                <a:cs typeface="Garamond"/>
              </a:rPr>
              <a:t>freedom </a:t>
            </a:r>
            <a:r>
              <a:rPr sz="2800" dirty="0">
                <a:latin typeface="Garamond"/>
                <a:cs typeface="Garamond"/>
              </a:rPr>
              <a:t>is </a:t>
            </a:r>
            <a:r>
              <a:rPr sz="2800" spc="10" dirty="0">
                <a:latin typeface="Garamond"/>
                <a:cs typeface="Garamond"/>
              </a:rPr>
              <a:t>very  important </a:t>
            </a:r>
            <a:r>
              <a:rPr sz="2800" dirty="0">
                <a:latin typeface="Garamond"/>
                <a:cs typeface="Garamond"/>
              </a:rPr>
              <a:t>to all</a:t>
            </a:r>
            <a:r>
              <a:rPr sz="2800" spc="-114" dirty="0">
                <a:latin typeface="Garamond"/>
                <a:cs typeface="Garamond"/>
              </a:rPr>
              <a:t> </a:t>
            </a:r>
            <a:r>
              <a:rPr sz="2800" spc="-5" dirty="0">
                <a:latin typeface="Garamond"/>
                <a:cs typeface="Garamond"/>
              </a:rPr>
              <a:t>people.</a:t>
            </a:r>
            <a:endParaRPr sz="2800">
              <a:latin typeface="Garamond"/>
              <a:cs typeface="Garamond"/>
            </a:endParaRPr>
          </a:p>
          <a:p>
            <a:pPr>
              <a:lnSpc>
                <a:spcPct val="100000"/>
              </a:lnSpc>
            </a:pPr>
            <a:endParaRPr sz="3100">
              <a:latin typeface="Garamond"/>
              <a:cs typeface="Garamond"/>
            </a:endParaRPr>
          </a:p>
          <a:p>
            <a:pPr>
              <a:lnSpc>
                <a:spcPct val="100000"/>
              </a:lnSpc>
              <a:spcBef>
                <a:spcPts val="30"/>
              </a:spcBef>
            </a:pPr>
            <a:endParaRPr sz="2850">
              <a:latin typeface="Garamond"/>
              <a:cs typeface="Garamond"/>
            </a:endParaRPr>
          </a:p>
          <a:p>
            <a:pPr marL="12700" marR="4942205">
              <a:lnSpc>
                <a:spcPct val="100000"/>
              </a:lnSpc>
            </a:pPr>
            <a:r>
              <a:rPr sz="2800" b="1" dirty="0">
                <a:latin typeface="Garamond"/>
                <a:cs typeface="Garamond"/>
              </a:rPr>
              <a:t>a)</a:t>
            </a:r>
            <a:r>
              <a:rPr sz="2800" b="1" spc="-395" dirty="0">
                <a:latin typeface="Garamond"/>
                <a:cs typeface="Garamond"/>
              </a:rPr>
              <a:t> </a:t>
            </a:r>
            <a:r>
              <a:rPr sz="2800" b="1" spc="-10" dirty="0">
                <a:latin typeface="Garamond"/>
                <a:cs typeface="Garamond"/>
              </a:rPr>
              <a:t>Connivance </a:t>
            </a:r>
            <a:r>
              <a:rPr sz="2800" b="1" spc="-10" dirty="0">
                <a:solidFill>
                  <a:srgbClr val="FF0000"/>
                </a:solidFill>
                <a:latin typeface="Garamond"/>
                <a:cs typeface="Garamond"/>
              </a:rPr>
              <a:t> </a:t>
            </a:r>
            <a:r>
              <a:rPr sz="2800" b="1" spc="25" dirty="0">
                <a:solidFill>
                  <a:srgbClr val="FF0000"/>
                </a:solidFill>
                <a:latin typeface="Garamond"/>
                <a:cs typeface="Garamond"/>
              </a:rPr>
              <a:t>b)assertion</a:t>
            </a:r>
            <a:endParaRPr sz="2800">
              <a:latin typeface="Garamond"/>
              <a:cs typeface="Garamond"/>
            </a:endParaRPr>
          </a:p>
        </p:txBody>
      </p:sp>
      <p:sp>
        <p:nvSpPr>
          <p:cNvPr id="3" name="object 3"/>
          <p:cNvSpPr/>
          <p:nvPr/>
        </p:nvSpPr>
        <p:spPr>
          <a:xfrm>
            <a:off x="3800855" y="762000"/>
            <a:ext cx="3692398" cy="150088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224020" y="922680"/>
            <a:ext cx="2832100" cy="849630"/>
          </a:xfrm>
          <a:prstGeom prst="rect">
            <a:avLst/>
          </a:prstGeom>
        </p:spPr>
        <p:txBody>
          <a:bodyPr vert="horz" wrap="square" lIns="0" tIns="13335" rIns="0" bIns="0" rtlCol="0">
            <a:spAutoFit/>
          </a:bodyPr>
          <a:lstStyle/>
          <a:p>
            <a:pPr marL="12700">
              <a:lnSpc>
                <a:spcPct val="100000"/>
              </a:lnSpc>
              <a:spcBef>
                <a:spcPts val="105"/>
              </a:spcBef>
            </a:pPr>
            <a:r>
              <a:rPr spc="-5" dirty="0"/>
              <a:t>A</a:t>
            </a:r>
            <a:r>
              <a:rPr spc="-30" dirty="0"/>
              <a:t>N</a:t>
            </a:r>
            <a:r>
              <a:rPr dirty="0"/>
              <a:t>SWER</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24255" y="805053"/>
            <a:ext cx="8577580" cy="4737194"/>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Garamond"/>
                <a:cs typeface="Garamond"/>
              </a:rPr>
              <a:t>Accorded </a:t>
            </a:r>
            <a:r>
              <a:rPr sz="1800" b="1" spc="-25" dirty="0">
                <a:latin typeface="Garamond"/>
                <a:cs typeface="Garamond"/>
              </a:rPr>
              <a:t>(Verb)</a:t>
            </a:r>
            <a:r>
              <a:rPr sz="1800" b="1" spc="85" dirty="0">
                <a:latin typeface="Garamond"/>
                <a:cs typeface="Garamond"/>
              </a:rPr>
              <a:t> </a:t>
            </a:r>
            <a:r>
              <a:rPr sz="1800" b="1" dirty="0">
                <a:latin typeface="Garamond"/>
                <a:cs typeface="Garamond"/>
              </a:rPr>
              <a:t>–</a:t>
            </a:r>
            <a:endParaRPr sz="1800" dirty="0">
              <a:latin typeface="Garamond"/>
              <a:cs typeface="Garamond"/>
            </a:endParaRPr>
          </a:p>
          <a:p>
            <a:pPr marL="12700" marR="2848610">
              <a:lnSpc>
                <a:spcPct val="100000"/>
              </a:lnSpc>
            </a:pPr>
            <a:r>
              <a:rPr sz="1800" b="1" spc="-5" dirty="0">
                <a:latin typeface="Garamond"/>
                <a:cs typeface="Garamond"/>
              </a:rPr>
              <a:t>Meaning: </a:t>
            </a:r>
            <a:r>
              <a:rPr sz="1800" spc="-15" dirty="0">
                <a:latin typeface="Garamond"/>
                <a:cs typeface="Garamond"/>
              </a:rPr>
              <a:t>give </a:t>
            </a:r>
            <a:r>
              <a:rPr sz="1800" spc="-5" dirty="0">
                <a:latin typeface="Garamond"/>
                <a:cs typeface="Garamond"/>
              </a:rPr>
              <a:t>or </a:t>
            </a:r>
            <a:r>
              <a:rPr sz="1800" spc="5" dirty="0">
                <a:latin typeface="Garamond"/>
                <a:cs typeface="Garamond"/>
              </a:rPr>
              <a:t>grant </a:t>
            </a:r>
            <a:r>
              <a:rPr sz="1800" spc="-10" dirty="0">
                <a:latin typeface="Garamond"/>
                <a:cs typeface="Garamond"/>
              </a:rPr>
              <a:t>someone </a:t>
            </a:r>
            <a:r>
              <a:rPr sz="1800" spc="-20" dirty="0">
                <a:latin typeface="Garamond"/>
                <a:cs typeface="Garamond"/>
              </a:rPr>
              <a:t>(power, </a:t>
            </a:r>
            <a:r>
              <a:rPr sz="1800" spc="-15" dirty="0">
                <a:latin typeface="Garamond"/>
                <a:cs typeface="Garamond"/>
              </a:rPr>
              <a:t>status, </a:t>
            </a:r>
            <a:r>
              <a:rPr sz="1800" spc="-5" dirty="0">
                <a:latin typeface="Garamond"/>
                <a:cs typeface="Garamond"/>
              </a:rPr>
              <a:t>or </a:t>
            </a:r>
            <a:r>
              <a:rPr sz="1800" spc="-10" dirty="0">
                <a:latin typeface="Garamond"/>
                <a:cs typeface="Garamond"/>
              </a:rPr>
              <a:t>recognition).  </a:t>
            </a:r>
            <a:r>
              <a:rPr sz="1800" b="1" spc="-10" dirty="0">
                <a:latin typeface="Garamond"/>
                <a:cs typeface="Garamond"/>
              </a:rPr>
              <a:t>Synonyms: </a:t>
            </a:r>
            <a:r>
              <a:rPr sz="1800" spc="-20" dirty="0">
                <a:latin typeface="Garamond"/>
                <a:cs typeface="Garamond"/>
              </a:rPr>
              <a:t>give, </a:t>
            </a:r>
            <a:r>
              <a:rPr sz="1800" spc="5" dirty="0">
                <a:latin typeface="Garamond"/>
                <a:cs typeface="Garamond"/>
              </a:rPr>
              <a:t>grant, </a:t>
            </a:r>
            <a:r>
              <a:rPr sz="1800" spc="-10" dirty="0">
                <a:latin typeface="Garamond"/>
                <a:cs typeface="Garamond"/>
              </a:rPr>
              <a:t>tender, stretch, </a:t>
            </a:r>
            <a:r>
              <a:rPr sz="1800" spc="-15" dirty="0">
                <a:latin typeface="Garamond"/>
                <a:cs typeface="Garamond"/>
              </a:rPr>
              <a:t>allowance, </a:t>
            </a:r>
            <a:r>
              <a:rPr sz="1800" dirty="0">
                <a:latin typeface="Garamond"/>
                <a:cs typeface="Garamond"/>
              </a:rPr>
              <a:t>kind-hearted  </a:t>
            </a:r>
            <a:r>
              <a:rPr sz="1800" b="1" spc="-15" dirty="0">
                <a:latin typeface="Garamond"/>
                <a:cs typeface="Garamond"/>
              </a:rPr>
              <a:t>Antonyms: </a:t>
            </a:r>
            <a:r>
              <a:rPr sz="1800" spc="-5" dirty="0">
                <a:latin typeface="Garamond"/>
                <a:cs typeface="Garamond"/>
              </a:rPr>
              <a:t>withhold, </a:t>
            </a:r>
            <a:r>
              <a:rPr sz="1800" spc="-15" dirty="0">
                <a:latin typeface="Garamond"/>
                <a:cs typeface="Garamond"/>
              </a:rPr>
              <a:t>remove, </a:t>
            </a:r>
            <a:r>
              <a:rPr sz="1800" spc="-10" dirty="0">
                <a:latin typeface="Garamond"/>
                <a:cs typeface="Garamond"/>
              </a:rPr>
              <a:t>refuse,</a:t>
            </a:r>
            <a:r>
              <a:rPr sz="1800" spc="145" dirty="0">
                <a:latin typeface="Garamond"/>
                <a:cs typeface="Garamond"/>
              </a:rPr>
              <a:t> </a:t>
            </a:r>
            <a:r>
              <a:rPr sz="1800" spc="-10" dirty="0">
                <a:latin typeface="Garamond"/>
                <a:cs typeface="Garamond"/>
              </a:rPr>
              <a:t>confiscate</a:t>
            </a:r>
            <a:endParaRPr sz="1800" dirty="0">
              <a:latin typeface="Garamond"/>
              <a:cs typeface="Garamond"/>
            </a:endParaRPr>
          </a:p>
          <a:p>
            <a:pPr marL="12700">
              <a:lnSpc>
                <a:spcPct val="100000"/>
              </a:lnSpc>
            </a:pPr>
            <a:r>
              <a:rPr sz="1800" b="1" dirty="0">
                <a:latin typeface="Garamond"/>
                <a:cs typeface="Garamond"/>
              </a:rPr>
              <a:t>Usage: </a:t>
            </a:r>
            <a:r>
              <a:rPr sz="1800" spc="-5" dirty="0">
                <a:latin typeface="Garamond"/>
                <a:cs typeface="Garamond"/>
              </a:rPr>
              <a:t>“Sand </a:t>
            </a:r>
            <a:r>
              <a:rPr sz="1800" spc="-15" dirty="0">
                <a:latin typeface="Garamond"/>
                <a:cs typeface="Garamond"/>
              </a:rPr>
              <a:t>back </a:t>
            </a:r>
            <a:r>
              <a:rPr sz="1800" spc="-10" dirty="0">
                <a:latin typeface="Garamond"/>
                <a:cs typeface="Garamond"/>
              </a:rPr>
              <a:t>has </a:t>
            </a:r>
            <a:r>
              <a:rPr sz="1800" spc="-15" dirty="0">
                <a:latin typeface="Garamond"/>
                <a:cs typeface="Garamond"/>
              </a:rPr>
              <a:t>never received </a:t>
            </a:r>
            <a:r>
              <a:rPr sz="1800" spc="-5" dirty="0">
                <a:latin typeface="Garamond"/>
                <a:cs typeface="Garamond"/>
              </a:rPr>
              <a:t>the recognition </a:t>
            </a:r>
            <a:r>
              <a:rPr sz="1800" spc="-10" dirty="0">
                <a:latin typeface="Garamond"/>
                <a:cs typeface="Garamond"/>
              </a:rPr>
              <a:t>accorded </a:t>
            </a:r>
            <a:r>
              <a:rPr sz="1800" spc="-5" dirty="0">
                <a:latin typeface="Garamond"/>
                <a:cs typeface="Garamond"/>
              </a:rPr>
              <a:t>his minimalist</a:t>
            </a:r>
            <a:r>
              <a:rPr sz="1800" spc="204" dirty="0">
                <a:latin typeface="Garamond"/>
                <a:cs typeface="Garamond"/>
              </a:rPr>
              <a:t> </a:t>
            </a:r>
            <a:r>
              <a:rPr sz="1800" spc="-25" dirty="0">
                <a:latin typeface="Garamond"/>
                <a:cs typeface="Garamond"/>
              </a:rPr>
              <a:t>peers.”</a:t>
            </a:r>
            <a:endParaRPr sz="1800" dirty="0">
              <a:latin typeface="Garamond"/>
              <a:cs typeface="Garamond"/>
            </a:endParaRPr>
          </a:p>
          <a:p>
            <a:pPr>
              <a:lnSpc>
                <a:spcPct val="100000"/>
              </a:lnSpc>
              <a:spcBef>
                <a:spcPts val="25"/>
              </a:spcBef>
            </a:pPr>
            <a:endParaRPr sz="1900" dirty="0">
              <a:latin typeface="Garamond"/>
              <a:cs typeface="Garamond"/>
            </a:endParaRPr>
          </a:p>
          <a:p>
            <a:pPr marL="12700">
              <a:lnSpc>
                <a:spcPct val="100000"/>
              </a:lnSpc>
            </a:pPr>
            <a:r>
              <a:rPr sz="1800" b="1" spc="-5" dirty="0">
                <a:latin typeface="Garamond"/>
                <a:cs typeface="Garamond"/>
              </a:rPr>
              <a:t>Creeping</a:t>
            </a:r>
            <a:r>
              <a:rPr sz="1800" b="1" spc="55" dirty="0">
                <a:latin typeface="Garamond"/>
                <a:cs typeface="Garamond"/>
              </a:rPr>
              <a:t> </a:t>
            </a:r>
            <a:r>
              <a:rPr sz="1800" b="1" spc="-25" dirty="0">
                <a:latin typeface="Garamond"/>
                <a:cs typeface="Garamond"/>
              </a:rPr>
              <a:t>(Verb)</a:t>
            </a:r>
            <a:endParaRPr sz="1800" dirty="0">
              <a:latin typeface="Garamond"/>
              <a:cs typeface="Garamond"/>
            </a:endParaRPr>
          </a:p>
          <a:p>
            <a:pPr marL="12700">
              <a:lnSpc>
                <a:spcPct val="100000"/>
              </a:lnSpc>
            </a:pPr>
            <a:r>
              <a:rPr sz="1800" b="1" spc="-5" dirty="0">
                <a:latin typeface="Garamond"/>
                <a:cs typeface="Garamond"/>
              </a:rPr>
              <a:t>Meaning: </a:t>
            </a:r>
            <a:r>
              <a:rPr sz="1800" spc="-15" dirty="0">
                <a:latin typeface="Garamond"/>
                <a:cs typeface="Garamond"/>
              </a:rPr>
              <a:t>move </a:t>
            </a:r>
            <a:r>
              <a:rPr sz="1800" spc="-10" dirty="0">
                <a:latin typeface="Garamond"/>
                <a:cs typeface="Garamond"/>
              </a:rPr>
              <a:t>slowly and </a:t>
            </a:r>
            <a:r>
              <a:rPr sz="1800" spc="-5" dirty="0">
                <a:latin typeface="Garamond"/>
                <a:cs typeface="Garamond"/>
              </a:rPr>
              <a:t>carefully </a:t>
            </a:r>
            <a:r>
              <a:rPr sz="1800" dirty="0">
                <a:latin typeface="Garamond"/>
                <a:cs typeface="Garamond"/>
              </a:rPr>
              <a:t>in </a:t>
            </a:r>
            <a:r>
              <a:rPr sz="1800" spc="-5" dirty="0">
                <a:latin typeface="Garamond"/>
                <a:cs typeface="Garamond"/>
              </a:rPr>
              <a:t>order </a:t>
            </a:r>
            <a:r>
              <a:rPr sz="1800" dirty="0">
                <a:latin typeface="Garamond"/>
                <a:cs typeface="Garamond"/>
              </a:rPr>
              <a:t>to </a:t>
            </a:r>
            <a:r>
              <a:rPr sz="1800" spc="-15" dirty="0">
                <a:latin typeface="Garamond"/>
                <a:cs typeface="Garamond"/>
              </a:rPr>
              <a:t>avoid </a:t>
            </a:r>
            <a:r>
              <a:rPr sz="1800" spc="-5" dirty="0">
                <a:latin typeface="Garamond"/>
                <a:cs typeface="Garamond"/>
              </a:rPr>
              <a:t>being </a:t>
            </a:r>
            <a:r>
              <a:rPr sz="1800" spc="-10" dirty="0">
                <a:latin typeface="Garamond"/>
                <a:cs typeface="Garamond"/>
              </a:rPr>
              <a:t>heard </a:t>
            </a:r>
            <a:r>
              <a:rPr sz="1800" spc="-5" dirty="0">
                <a:latin typeface="Garamond"/>
                <a:cs typeface="Garamond"/>
              </a:rPr>
              <a:t>or</a:t>
            </a:r>
            <a:r>
              <a:rPr sz="1800" spc="120" dirty="0">
                <a:latin typeface="Garamond"/>
                <a:cs typeface="Garamond"/>
              </a:rPr>
              <a:t> </a:t>
            </a:r>
            <a:r>
              <a:rPr sz="1800" spc="-5" dirty="0">
                <a:latin typeface="Garamond"/>
                <a:cs typeface="Garamond"/>
              </a:rPr>
              <a:t>noticed.</a:t>
            </a:r>
            <a:endParaRPr sz="1800" dirty="0">
              <a:latin typeface="Garamond"/>
              <a:cs typeface="Garamond"/>
            </a:endParaRPr>
          </a:p>
          <a:p>
            <a:pPr marL="12700">
              <a:lnSpc>
                <a:spcPct val="100000"/>
              </a:lnSpc>
              <a:spcBef>
                <a:spcPts val="5"/>
              </a:spcBef>
            </a:pPr>
            <a:r>
              <a:rPr sz="1800" b="1" spc="-10" dirty="0">
                <a:latin typeface="Garamond"/>
                <a:cs typeface="Garamond"/>
              </a:rPr>
              <a:t>Synonyms: </a:t>
            </a:r>
            <a:r>
              <a:rPr sz="1800" spc="-10" dirty="0">
                <a:latin typeface="Garamond"/>
                <a:cs typeface="Garamond"/>
              </a:rPr>
              <a:t>crawl, </a:t>
            </a:r>
            <a:r>
              <a:rPr sz="1800" spc="-15" dirty="0">
                <a:latin typeface="Garamond"/>
                <a:cs typeface="Garamond"/>
              </a:rPr>
              <a:t>move </a:t>
            </a:r>
            <a:r>
              <a:rPr sz="1800" spc="-5" dirty="0">
                <a:latin typeface="Garamond"/>
                <a:cs typeface="Garamond"/>
              </a:rPr>
              <a:t>on all </a:t>
            </a:r>
            <a:r>
              <a:rPr sz="1800" spc="-15" dirty="0">
                <a:latin typeface="Garamond"/>
                <a:cs typeface="Garamond"/>
              </a:rPr>
              <a:t>fours, move </a:t>
            </a:r>
            <a:r>
              <a:rPr sz="1800" spc="-5" dirty="0">
                <a:latin typeface="Garamond"/>
                <a:cs typeface="Garamond"/>
              </a:rPr>
              <a:t>on hands </a:t>
            </a:r>
            <a:r>
              <a:rPr sz="1800" spc="-10" dirty="0">
                <a:latin typeface="Garamond"/>
                <a:cs typeface="Garamond"/>
              </a:rPr>
              <a:t>and </a:t>
            </a:r>
            <a:r>
              <a:rPr sz="1800" spc="-20" dirty="0">
                <a:latin typeface="Garamond"/>
                <a:cs typeface="Garamond"/>
              </a:rPr>
              <a:t>knees, </a:t>
            </a:r>
            <a:r>
              <a:rPr sz="1800" spc="-10" dirty="0">
                <a:latin typeface="Garamond"/>
                <a:cs typeface="Garamond"/>
              </a:rPr>
              <a:t>Crawling, </a:t>
            </a:r>
            <a:r>
              <a:rPr sz="1800" spc="-5" dirty="0">
                <a:latin typeface="Garamond"/>
                <a:cs typeface="Garamond"/>
              </a:rPr>
              <a:t>Slithering,</a:t>
            </a:r>
            <a:r>
              <a:rPr sz="1800" spc="250" dirty="0">
                <a:latin typeface="Garamond"/>
                <a:cs typeface="Garamond"/>
              </a:rPr>
              <a:t> </a:t>
            </a:r>
            <a:r>
              <a:rPr sz="1800" spc="-5" dirty="0">
                <a:latin typeface="Garamond"/>
                <a:cs typeface="Garamond"/>
              </a:rPr>
              <a:t>Scrambling</a:t>
            </a:r>
            <a:endParaRPr sz="1800" dirty="0">
              <a:latin typeface="Garamond"/>
              <a:cs typeface="Garamond"/>
            </a:endParaRPr>
          </a:p>
          <a:p>
            <a:pPr marL="12700">
              <a:lnSpc>
                <a:spcPct val="100000"/>
              </a:lnSpc>
            </a:pPr>
            <a:r>
              <a:rPr sz="1800" b="1" spc="-15" dirty="0">
                <a:latin typeface="Garamond"/>
                <a:cs typeface="Garamond"/>
              </a:rPr>
              <a:t>Antonyms: </a:t>
            </a:r>
            <a:r>
              <a:rPr sz="1800" spc="-5" dirty="0">
                <a:latin typeface="Garamond"/>
                <a:cs typeface="Garamond"/>
              </a:rPr>
              <a:t>barrelling, bolting, </a:t>
            </a:r>
            <a:r>
              <a:rPr sz="1800" spc="-10" dirty="0">
                <a:latin typeface="Garamond"/>
                <a:cs typeface="Garamond"/>
              </a:rPr>
              <a:t>breakneck, </a:t>
            </a:r>
            <a:r>
              <a:rPr sz="1800" spc="-5" dirty="0">
                <a:latin typeface="Garamond"/>
                <a:cs typeface="Garamond"/>
              </a:rPr>
              <a:t>fastening,</a:t>
            </a:r>
            <a:r>
              <a:rPr sz="1800" spc="204" dirty="0">
                <a:latin typeface="Garamond"/>
                <a:cs typeface="Garamond"/>
              </a:rPr>
              <a:t> </a:t>
            </a:r>
            <a:r>
              <a:rPr sz="1800" spc="-10" dirty="0">
                <a:latin typeface="Garamond"/>
                <a:cs typeface="Garamond"/>
              </a:rPr>
              <a:t>quick</a:t>
            </a:r>
            <a:endParaRPr sz="1800" dirty="0">
              <a:latin typeface="Garamond"/>
              <a:cs typeface="Garamond"/>
            </a:endParaRPr>
          </a:p>
          <a:p>
            <a:pPr marL="12700">
              <a:lnSpc>
                <a:spcPct val="100000"/>
              </a:lnSpc>
            </a:pPr>
            <a:r>
              <a:rPr sz="1800" b="1" dirty="0">
                <a:latin typeface="Garamond"/>
                <a:cs typeface="Garamond"/>
              </a:rPr>
              <a:t>Usage: </a:t>
            </a:r>
            <a:r>
              <a:rPr sz="1800" dirty="0">
                <a:latin typeface="Garamond"/>
                <a:cs typeface="Garamond"/>
              </a:rPr>
              <a:t>“She </a:t>
            </a:r>
            <a:r>
              <a:rPr sz="1800" spc="-10" dirty="0">
                <a:latin typeface="Garamond"/>
                <a:cs typeface="Garamond"/>
              </a:rPr>
              <a:t>carefully </a:t>
            </a:r>
            <a:r>
              <a:rPr sz="1800" spc="-5" dirty="0">
                <a:latin typeface="Garamond"/>
                <a:cs typeface="Garamond"/>
              </a:rPr>
              <a:t>crept </a:t>
            </a:r>
            <a:r>
              <a:rPr sz="1800" spc="-10" dirty="0">
                <a:latin typeface="Garamond"/>
                <a:cs typeface="Garamond"/>
              </a:rPr>
              <a:t>around </a:t>
            </a:r>
            <a:r>
              <a:rPr sz="1800" spc="-5" dirty="0">
                <a:latin typeface="Garamond"/>
                <a:cs typeface="Garamond"/>
              </a:rPr>
              <a:t>them </a:t>
            </a:r>
            <a:r>
              <a:rPr sz="1800" spc="-10" dirty="0">
                <a:latin typeface="Garamond"/>
                <a:cs typeface="Garamond"/>
              </a:rPr>
              <a:t>and </a:t>
            </a:r>
            <a:r>
              <a:rPr sz="1800" dirty="0">
                <a:latin typeface="Garamond"/>
                <a:cs typeface="Garamond"/>
              </a:rPr>
              <a:t>made </a:t>
            </a:r>
            <a:r>
              <a:rPr sz="1800" spc="-10" dirty="0">
                <a:latin typeface="Garamond"/>
                <a:cs typeface="Garamond"/>
              </a:rPr>
              <a:t>her </a:t>
            </a:r>
            <a:r>
              <a:rPr sz="1800" spc="-20" dirty="0">
                <a:latin typeface="Garamond"/>
                <a:cs typeface="Garamond"/>
              </a:rPr>
              <a:t>way </a:t>
            </a:r>
            <a:r>
              <a:rPr sz="1800" dirty="0">
                <a:latin typeface="Garamond"/>
                <a:cs typeface="Garamond"/>
              </a:rPr>
              <a:t>to</a:t>
            </a:r>
            <a:r>
              <a:rPr sz="1800" spc="95" dirty="0">
                <a:latin typeface="Garamond"/>
                <a:cs typeface="Garamond"/>
              </a:rPr>
              <a:t> </a:t>
            </a:r>
            <a:r>
              <a:rPr sz="1800" spc="-15" dirty="0">
                <a:latin typeface="Garamond"/>
                <a:cs typeface="Garamond"/>
              </a:rPr>
              <a:t>Fiona</a:t>
            </a:r>
            <a:r>
              <a:rPr sz="1800" spc="-15" dirty="0" smtClean="0">
                <a:latin typeface="Garamond"/>
                <a:cs typeface="Garamond"/>
              </a:rPr>
              <a:t>.”</a:t>
            </a:r>
            <a:endParaRPr lang="en-IN" sz="1800" spc="-15" dirty="0" smtClean="0">
              <a:latin typeface="Garamond"/>
              <a:cs typeface="Garamond"/>
            </a:endParaRPr>
          </a:p>
          <a:p>
            <a:pPr marL="12700">
              <a:lnSpc>
                <a:spcPct val="100000"/>
              </a:lnSpc>
            </a:pPr>
            <a:endParaRPr sz="1800" dirty="0">
              <a:latin typeface="Garamond"/>
              <a:cs typeface="Garamond"/>
            </a:endParaRPr>
          </a:p>
          <a:p>
            <a:pPr marL="12700">
              <a:lnSpc>
                <a:spcPct val="100000"/>
              </a:lnSpc>
            </a:pPr>
            <a:r>
              <a:rPr sz="1800" b="1" dirty="0">
                <a:latin typeface="Garamond"/>
                <a:cs typeface="Garamond"/>
              </a:rPr>
              <a:t>Expertise</a:t>
            </a:r>
            <a:r>
              <a:rPr sz="1800" b="1" spc="15" dirty="0">
                <a:latin typeface="Garamond"/>
                <a:cs typeface="Garamond"/>
              </a:rPr>
              <a:t> </a:t>
            </a:r>
            <a:r>
              <a:rPr sz="1800" b="1" spc="-5" dirty="0">
                <a:latin typeface="Garamond"/>
                <a:cs typeface="Garamond"/>
              </a:rPr>
              <a:t>(Noun)</a:t>
            </a:r>
            <a:endParaRPr sz="1800" dirty="0">
              <a:latin typeface="Garamond"/>
              <a:cs typeface="Garamond"/>
            </a:endParaRPr>
          </a:p>
          <a:p>
            <a:pPr marL="12700" marR="2745105">
              <a:lnSpc>
                <a:spcPct val="100000"/>
              </a:lnSpc>
            </a:pPr>
            <a:r>
              <a:rPr sz="1800" b="1" spc="-5" dirty="0">
                <a:latin typeface="Garamond"/>
                <a:cs typeface="Garamond"/>
              </a:rPr>
              <a:t>Meaning: </a:t>
            </a:r>
            <a:r>
              <a:rPr sz="1800" dirty="0">
                <a:latin typeface="Garamond"/>
                <a:cs typeface="Garamond"/>
              </a:rPr>
              <a:t>expert </a:t>
            </a:r>
            <a:r>
              <a:rPr sz="1800" spc="-5" dirty="0">
                <a:latin typeface="Garamond"/>
                <a:cs typeface="Garamond"/>
              </a:rPr>
              <a:t>skill or knowledge </a:t>
            </a:r>
            <a:r>
              <a:rPr sz="1800" dirty="0">
                <a:latin typeface="Garamond"/>
                <a:cs typeface="Garamond"/>
              </a:rPr>
              <a:t>in a particular </a:t>
            </a:r>
            <a:r>
              <a:rPr sz="1800" spc="-5" dirty="0">
                <a:latin typeface="Garamond"/>
                <a:cs typeface="Garamond"/>
              </a:rPr>
              <a:t>field.  </a:t>
            </a:r>
            <a:r>
              <a:rPr sz="1800" b="1" spc="-10" dirty="0">
                <a:latin typeface="Garamond"/>
                <a:cs typeface="Garamond"/>
              </a:rPr>
              <a:t>Synonyms: </a:t>
            </a:r>
            <a:r>
              <a:rPr sz="1800" spc="-5" dirty="0">
                <a:latin typeface="Garamond"/>
                <a:cs typeface="Garamond"/>
              </a:rPr>
              <a:t>skill, </a:t>
            </a:r>
            <a:r>
              <a:rPr sz="1800" spc="-10" dirty="0">
                <a:latin typeface="Garamond"/>
                <a:cs typeface="Garamond"/>
              </a:rPr>
              <a:t>skilfulness, expertness, </a:t>
            </a:r>
            <a:r>
              <a:rPr sz="1800" spc="-25" dirty="0">
                <a:latin typeface="Garamond"/>
                <a:cs typeface="Garamond"/>
              </a:rPr>
              <a:t>ability, </a:t>
            </a:r>
            <a:r>
              <a:rPr sz="1800" spc="-5" dirty="0">
                <a:latin typeface="Garamond"/>
                <a:cs typeface="Garamond"/>
              </a:rPr>
              <a:t>astuteness  </a:t>
            </a:r>
            <a:r>
              <a:rPr sz="1800" b="1" spc="-15" dirty="0">
                <a:latin typeface="Garamond"/>
                <a:cs typeface="Garamond"/>
              </a:rPr>
              <a:t>Antonyms: </a:t>
            </a:r>
            <a:r>
              <a:rPr sz="1800" spc="-10" dirty="0">
                <a:latin typeface="Garamond"/>
                <a:cs typeface="Garamond"/>
              </a:rPr>
              <a:t>incompetence, </a:t>
            </a:r>
            <a:r>
              <a:rPr sz="1800" spc="-15" dirty="0">
                <a:latin typeface="Garamond"/>
                <a:cs typeface="Garamond"/>
              </a:rPr>
              <a:t>ineffectiveness, </a:t>
            </a:r>
            <a:r>
              <a:rPr sz="1800" spc="-5" dirty="0">
                <a:latin typeface="Garamond"/>
                <a:cs typeface="Garamond"/>
              </a:rPr>
              <a:t>ineptitude,</a:t>
            </a:r>
            <a:r>
              <a:rPr sz="1800" spc="275" dirty="0">
                <a:latin typeface="Garamond"/>
                <a:cs typeface="Garamond"/>
              </a:rPr>
              <a:t> </a:t>
            </a:r>
            <a:r>
              <a:rPr sz="1800" spc="-10" dirty="0">
                <a:latin typeface="Garamond"/>
                <a:cs typeface="Garamond"/>
              </a:rPr>
              <a:t>uselessness</a:t>
            </a:r>
            <a:endParaRPr sz="1800" dirty="0">
              <a:latin typeface="Garamond"/>
              <a:cs typeface="Garamond"/>
            </a:endParaRPr>
          </a:p>
          <a:p>
            <a:pPr marL="12700">
              <a:lnSpc>
                <a:spcPct val="100000"/>
              </a:lnSpc>
              <a:spcBef>
                <a:spcPts val="5"/>
              </a:spcBef>
            </a:pPr>
            <a:r>
              <a:rPr sz="1800" b="1" dirty="0">
                <a:latin typeface="Garamond"/>
                <a:cs typeface="Garamond"/>
              </a:rPr>
              <a:t>Usage: </a:t>
            </a:r>
            <a:r>
              <a:rPr sz="1800" spc="-10" dirty="0">
                <a:latin typeface="Garamond"/>
                <a:cs typeface="Garamond"/>
              </a:rPr>
              <a:t>“Each </a:t>
            </a:r>
            <a:r>
              <a:rPr sz="1800" spc="-5" dirty="0">
                <a:latin typeface="Garamond"/>
                <a:cs typeface="Garamond"/>
              </a:rPr>
              <a:t>member </a:t>
            </a:r>
            <a:r>
              <a:rPr sz="1800" spc="-10" dirty="0">
                <a:latin typeface="Garamond"/>
                <a:cs typeface="Garamond"/>
              </a:rPr>
              <a:t>casts </a:t>
            </a:r>
            <a:r>
              <a:rPr sz="1800" dirty="0">
                <a:latin typeface="Garamond"/>
                <a:cs typeface="Garamond"/>
              </a:rPr>
              <a:t>a </a:t>
            </a:r>
            <a:r>
              <a:rPr sz="1800" spc="-10" dirty="0">
                <a:latin typeface="Garamond"/>
                <a:cs typeface="Garamond"/>
              </a:rPr>
              <a:t>ballot </a:t>
            </a:r>
            <a:r>
              <a:rPr sz="1800" spc="-5" dirty="0">
                <a:latin typeface="Garamond"/>
                <a:cs typeface="Garamond"/>
              </a:rPr>
              <a:t>for </a:t>
            </a:r>
            <a:r>
              <a:rPr sz="1800" dirty="0">
                <a:latin typeface="Garamond"/>
                <a:cs typeface="Garamond"/>
              </a:rPr>
              <a:t>the </a:t>
            </a:r>
            <a:r>
              <a:rPr sz="1800" spc="5" dirty="0">
                <a:latin typeface="Garamond"/>
                <a:cs typeface="Garamond"/>
              </a:rPr>
              <a:t>category </a:t>
            </a:r>
            <a:r>
              <a:rPr sz="1800" spc="-5" dirty="0">
                <a:latin typeface="Garamond"/>
                <a:cs typeface="Garamond"/>
              </a:rPr>
              <a:t>of competition </a:t>
            </a:r>
            <a:r>
              <a:rPr sz="1800" dirty="0">
                <a:latin typeface="Garamond"/>
                <a:cs typeface="Garamond"/>
              </a:rPr>
              <a:t>in </a:t>
            </a:r>
            <a:r>
              <a:rPr sz="1800" spc="-5" dirty="0">
                <a:latin typeface="Garamond"/>
                <a:cs typeface="Garamond"/>
              </a:rPr>
              <a:t>their field of</a:t>
            </a:r>
            <a:r>
              <a:rPr sz="1800" spc="130" dirty="0">
                <a:latin typeface="Garamond"/>
                <a:cs typeface="Garamond"/>
              </a:rPr>
              <a:t> </a:t>
            </a:r>
            <a:r>
              <a:rPr sz="1800" spc="-10" dirty="0">
                <a:latin typeface="Garamond"/>
                <a:cs typeface="Garamond"/>
              </a:rPr>
              <a:t>expertise.”</a:t>
            </a:r>
            <a:endParaRPr sz="1800" dirty="0">
              <a:latin typeface="Garamond"/>
              <a:cs typeface="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63722" y="1443939"/>
            <a:ext cx="9363710" cy="2154436"/>
          </a:xfrm>
        </p:spPr>
        <p:txBody>
          <a:bodyPr/>
          <a:lstStyle/>
          <a:p>
            <a:r>
              <a:rPr lang="en-US" b="1" dirty="0"/>
              <a:t>Which </a:t>
            </a:r>
            <a:r>
              <a:rPr lang="en-US" b="1" dirty="0" smtClean="0"/>
              <a:t>word </a:t>
            </a:r>
            <a:r>
              <a:rPr lang="en-US" b="1" dirty="0"/>
              <a:t>best describes the picture</a:t>
            </a:r>
            <a:r>
              <a:rPr lang="en-US" b="1" dirty="0" smtClean="0"/>
              <a:t>?</a:t>
            </a:r>
          </a:p>
          <a:p>
            <a:pPr marL="457200" indent="-457200">
              <a:buAutoNum type="alphaUcPeriod"/>
            </a:pPr>
            <a:r>
              <a:rPr lang="en-US" dirty="0" smtClean="0"/>
              <a:t>Impetuous</a:t>
            </a:r>
          </a:p>
          <a:p>
            <a:pPr marL="457200" indent="-457200">
              <a:buAutoNum type="alphaUcPeriod"/>
            </a:pPr>
            <a:r>
              <a:rPr lang="en-US" dirty="0" smtClean="0"/>
              <a:t>Facetious</a:t>
            </a:r>
          </a:p>
          <a:p>
            <a:pPr marL="457200" indent="-457200">
              <a:buAutoNum type="alphaUcPeriod"/>
            </a:pPr>
            <a:r>
              <a:rPr lang="en-US" dirty="0" smtClean="0"/>
              <a:t>Ebullient </a:t>
            </a: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2895600"/>
            <a:ext cx="396240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64735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6877" y="749553"/>
            <a:ext cx="7650480" cy="469138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Garamond"/>
                <a:cs typeface="Garamond"/>
              </a:rPr>
              <a:t>Overdue (Adjective)</a:t>
            </a:r>
            <a:r>
              <a:rPr sz="1800" b="1" spc="110" dirty="0">
                <a:latin typeface="Garamond"/>
                <a:cs typeface="Garamond"/>
              </a:rPr>
              <a:t> </a:t>
            </a:r>
            <a:r>
              <a:rPr sz="1800" b="1" dirty="0">
                <a:latin typeface="Garamond"/>
                <a:cs typeface="Garamond"/>
              </a:rPr>
              <a:t>–</a:t>
            </a:r>
            <a:endParaRPr sz="1800">
              <a:latin typeface="Garamond"/>
              <a:cs typeface="Garamond"/>
            </a:endParaRPr>
          </a:p>
          <a:p>
            <a:pPr marL="12700">
              <a:lnSpc>
                <a:spcPct val="100000"/>
              </a:lnSpc>
            </a:pPr>
            <a:r>
              <a:rPr sz="1800" b="1" spc="-5" dirty="0">
                <a:latin typeface="Garamond"/>
                <a:cs typeface="Garamond"/>
              </a:rPr>
              <a:t>Meaning: </a:t>
            </a:r>
            <a:r>
              <a:rPr sz="1800" spc="-10" dirty="0">
                <a:latin typeface="Garamond"/>
                <a:cs typeface="Garamond"/>
              </a:rPr>
              <a:t>not </a:t>
            </a:r>
            <a:r>
              <a:rPr sz="1800" spc="-15" dirty="0">
                <a:latin typeface="Garamond"/>
                <a:cs typeface="Garamond"/>
              </a:rPr>
              <a:t>having </a:t>
            </a:r>
            <a:r>
              <a:rPr sz="1800" spc="-5" dirty="0">
                <a:latin typeface="Garamond"/>
                <a:cs typeface="Garamond"/>
              </a:rPr>
              <a:t>arrived, </a:t>
            </a:r>
            <a:r>
              <a:rPr sz="1800" spc="-10" dirty="0">
                <a:latin typeface="Garamond"/>
                <a:cs typeface="Garamond"/>
              </a:rPr>
              <a:t>happened, </a:t>
            </a:r>
            <a:r>
              <a:rPr sz="1800" spc="-5" dirty="0">
                <a:latin typeface="Garamond"/>
                <a:cs typeface="Garamond"/>
              </a:rPr>
              <a:t>or </a:t>
            </a:r>
            <a:r>
              <a:rPr sz="1800" spc="-10" dirty="0">
                <a:latin typeface="Garamond"/>
                <a:cs typeface="Garamond"/>
              </a:rPr>
              <a:t>been </a:t>
            </a:r>
            <a:r>
              <a:rPr sz="1800" spc="-5" dirty="0">
                <a:latin typeface="Garamond"/>
                <a:cs typeface="Garamond"/>
              </a:rPr>
              <a:t>done </a:t>
            </a:r>
            <a:r>
              <a:rPr sz="1800" spc="-20" dirty="0">
                <a:latin typeface="Garamond"/>
                <a:cs typeface="Garamond"/>
              </a:rPr>
              <a:t>by </a:t>
            </a:r>
            <a:r>
              <a:rPr sz="1800" dirty="0">
                <a:latin typeface="Garamond"/>
                <a:cs typeface="Garamond"/>
              </a:rPr>
              <a:t>the </a:t>
            </a:r>
            <a:r>
              <a:rPr sz="1800" spc="-10" dirty="0">
                <a:latin typeface="Garamond"/>
                <a:cs typeface="Garamond"/>
              </a:rPr>
              <a:t>expected</a:t>
            </a:r>
            <a:r>
              <a:rPr sz="1800" spc="180" dirty="0">
                <a:latin typeface="Garamond"/>
                <a:cs typeface="Garamond"/>
              </a:rPr>
              <a:t> </a:t>
            </a:r>
            <a:r>
              <a:rPr sz="1800" spc="-10" dirty="0">
                <a:latin typeface="Garamond"/>
                <a:cs typeface="Garamond"/>
              </a:rPr>
              <a:t>time.</a:t>
            </a:r>
            <a:endParaRPr sz="1800">
              <a:latin typeface="Garamond"/>
              <a:cs typeface="Garamond"/>
            </a:endParaRPr>
          </a:p>
          <a:p>
            <a:pPr marL="12700">
              <a:lnSpc>
                <a:spcPct val="100000"/>
              </a:lnSpc>
            </a:pPr>
            <a:r>
              <a:rPr sz="1800" b="1" spc="-10" dirty="0">
                <a:latin typeface="Garamond"/>
                <a:cs typeface="Garamond"/>
              </a:rPr>
              <a:t>Synonyms: </a:t>
            </a:r>
            <a:r>
              <a:rPr sz="1800" spc="-10" dirty="0">
                <a:latin typeface="Garamond"/>
                <a:cs typeface="Garamond"/>
              </a:rPr>
              <a:t>late, not </a:t>
            </a:r>
            <a:r>
              <a:rPr sz="1800" spc="-5" dirty="0">
                <a:latin typeface="Garamond"/>
                <a:cs typeface="Garamond"/>
              </a:rPr>
              <a:t>on </a:t>
            </a:r>
            <a:r>
              <a:rPr sz="1800" spc="-10" dirty="0">
                <a:latin typeface="Garamond"/>
                <a:cs typeface="Garamond"/>
              </a:rPr>
              <a:t>time, </a:t>
            </a:r>
            <a:r>
              <a:rPr sz="1800" spc="-5" dirty="0">
                <a:latin typeface="Garamond"/>
                <a:cs typeface="Garamond"/>
              </a:rPr>
              <a:t>behind,</a:t>
            </a:r>
            <a:r>
              <a:rPr sz="1800" spc="120" dirty="0">
                <a:latin typeface="Garamond"/>
                <a:cs typeface="Garamond"/>
              </a:rPr>
              <a:t> </a:t>
            </a:r>
            <a:r>
              <a:rPr sz="1800" spc="-10" dirty="0">
                <a:latin typeface="Garamond"/>
                <a:cs typeface="Garamond"/>
              </a:rPr>
              <a:t>schedule</a:t>
            </a:r>
            <a:endParaRPr sz="1800">
              <a:latin typeface="Garamond"/>
              <a:cs typeface="Garamond"/>
            </a:endParaRPr>
          </a:p>
          <a:p>
            <a:pPr marL="12700">
              <a:lnSpc>
                <a:spcPct val="100000"/>
              </a:lnSpc>
            </a:pPr>
            <a:r>
              <a:rPr sz="1800" b="1" spc="-15" dirty="0">
                <a:latin typeface="Garamond"/>
                <a:cs typeface="Garamond"/>
              </a:rPr>
              <a:t>Antonyms: </a:t>
            </a:r>
            <a:r>
              <a:rPr sz="1800" spc="-35" dirty="0">
                <a:latin typeface="Garamond"/>
                <a:cs typeface="Garamond"/>
              </a:rPr>
              <a:t>early, </a:t>
            </a:r>
            <a:r>
              <a:rPr sz="1800" spc="-5" dirty="0">
                <a:latin typeface="Garamond"/>
                <a:cs typeface="Garamond"/>
              </a:rPr>
              <a:t>punctual, on</a:t>
            </a:r>
            <a:r>
              <a:rPr sz="1800" spc="160" dirty="0">
                <a:latin typeface="Garamond"/>
                <a:cs typeface="Garamond"/>
              </a:rPr>
              <a:t> </a:t>
            </a:r>
            <a:r>
              <a:rPr sz="1800" dirty="0">
                <a:latin typeface="Garamond"/>
                <a:cs typeface="Garamond"/>
              </a:rPr>
              <a:t>time</a:t>
            </a:r>
            <a:endParaRPr sz="1800">
              <a:latin typeface="Garamond"/>
              <a:cs typeface="Garamond"/>
            </a:endParaRPr>
          </a:p>
          <a:p>
            <a:pPr marL="12700">
              <a:lnSpc>
                <a:spcPct val="100000"/>
              </a:lnSpc>
            </a:pPr>
            <a:r>
              <a:rPr sz="1800" b="1" dirty="0">
                <a:latin typeface="Garamond"/>
                <a:cs typeface="Garamond"/>
              </a:rPr>
              <a:t>Usage: </a:t>
            </a:r>
            <a:r>
              <a:rPr sz="1800" spc="-50" dirty="0">
                <a:latin typeface="Garamond"/>
                <a:cs typeface="Garamond"/>
              </a:rPr>
              <a:t>“All </a:t>
            </a:r>
            <a:r>
              <a:rPr sz="1800" spc="-5" dirty="0">
                <a:latin typeface="Garamond"/>
                <a:cs typeface="Garamond"/>
              </a:rPr>
              <a:t>I’m </a:t>
            </a:r>
            <a:r>
              <a:rPr sz="1800" spc="-15" dirty="0">
                <a:latin typeface="Garamond"/>
                <a:cs typeface="Garamond"/>
              </a:rPr>
              <a:t>saying </a:t>
            </a:r>
            <a:r>
              <a:rPr sz="1800" dirty="0">
                <a:latin typeface="Garamond"/>
                <a:cs typeface="Garamond"/>
              </a:rPr>
              <a:t>is </a:t>
            </a:r>
            <a:r>
              <a:rPr sz="1800" spc="-5" dirty="0">
                <a:latin typeface="Garamond"/>
                <a:cs typeface="Garamond"/>
              </a:rPr>
              <a:t>that </a:t>
            </a:r>
            <a:r>
              <a:rPr sz="1800" spc="-25" dirty="0">
                <a:latin typeface="Garamond"/>
                <a:cs typeface="Garamond"/>
              </a:rPr>
              <a:t>we’re </a:t>
            </a:r>
            <a:r>
              <a:rPr sz="1800" dirty="0">
                <a:latin typeface="Garamond"/>
                <a:cs typeface="Garamond"/>
              </a:rPr>
              <a:t>7 </a:t>
            </a:r>
            <a:r>
              <a:rPr sz="1800" spc="-10" dirty="0">
                <a:latin typeface="Garamond"/>
                <a:cs typeface="Garamond"/>
              </a:rPr>
              <a:t>years overdue </a:t>
            </a:r>
            <a:r>
              <a:rPr sz="1800" spc="-5" dirty="0">
                <a:latin typeface="Garamond"/>
                <a:cs typeface="Garamond"/>
              </a:rPr>
              <a:t>for </a:t>
            </a:r>
            <a:r>
              <a:rPr sz="1800" spc="-10" dirty="0">
                <a:latin typeface="Garamond"/>
                <a:cs typeface="Garamond"/>
              </a:rPr>
              <a:t>skinny </a:t>
            </a:r>
            <a:r>
              <a:rPr sz="1800" spc="-5" dirty="0">
                <a:latin typeface="Garamond"/>
                <a:cs typeface="Garamond"/>
              </a:rPr>
              <a:t>ties </a:t>
            </a:r>
            <a:r>
              <a:rPr sz="1800" spc="-10" dirty="0">
                <a:latin typeface="Garamond"/>
                <a:cs typeface="Garamond"/>
              </a:rPr>
              <a:t>and </a:t>
            </a:r>
            <a:r>
              <a:rPr sz="1800" spc="-5" dirty="0">
                <a:latin typeface="Garamond"/>
                <a:cs typeface="Garamond"/>
              </a:rPr>
              <a:t>narrow</a:t>
            </a:r>
            <a:r>
              <a:rPr sz="1800" spc="300" dirty="0">
                <a:latin typeface="Garamond"/>
                <a:cs typeface="Garamond"/>
              </a:rPr>
              <a:t> </a:t>
            </a:r>
            <a:r>
              <a:rPr sz="1800" spc="-25" dirty="0">
                <a:latin typeface="Garamond"/>
                <a:cs typeface="Garamond"/>
              </a:rPr>
              <a:t>lapels.”</a:t>
            </a:r>
            <a:endParaRPr sz="1800">
              <a:latin typeface="Garamond"/>
              <a:cs typeface="Garamond"/>
            </a:endParaRPr>
          </a:p>
          <a:p>
            <a:pPr>
              <a:lnSpc>
                <a:spcPct val="100000"/>
              </a:lnSpc>
              <a:spcBef>
                <a:spcPts val="25"/>
              </a:spcBef>
            </a:pPr>
            <a:endParaRPr sz="1900">
              <a:latin typeface="Garamond"/>
              <a:cs typeface="Garamond"/>
            </a:endParaRPr>
          </a:p>
          <a:p>
            <a:pPr marL="12700" marR="5281930">
              <a:lnSpc>
                <a:spcPct val="100000"/>
              </a:lnSpc>
            </a:pPr>
            <a:r>
              <a:rPr sz="1800" b="1" spc="-10" dirty="0">
                <a:latin typeface="Garamond"/>
                <a:cs typeface="Garamond"/>
              </a:rPr>
              <a:t>Devastated </a:t>
            </a:r>
            <a:r>
              <a:rPr sz="1800" b="1" spc="-25" dirty="0">
                <a:latin typeface="Garamond"/>
                <a:cs typeface="Garamond"/>
              </a:rPr>
              <a:t>(Verb) </a:t>
            </a:r>
            <a:r>
              <a:rPr sz="1800" b="1" dirty="0">
                <a:latin typeface="Garamond"/>
                <a:cs typeface="Garamond"/>
              </a:rPr>
              <a:t>–  </a:t>
            </a:r>
            <a:r>
              <a:rPr sz="1800" b="1" spc="-5" dirty="0">
                <a:latin typeface="Garamond"/>
                <a:cs typeface="Garamond"/>
              </a:rPr>
              <a:t>Meaning: </a:t>
            </a:r>
            <a:r>
              <a:rPr sz="1800" spc="-10" dirty="0">
                <a:latin typeface="Garamond"/>
                <a:cs typeface="Garamond"/>
              </a:rPr>
              <a:t>destroy </a:t>
            </a:r>
            <a:r>
              <a:rPr sz="1800" spc="-5" dirty="0">
                <a:latin typeface="Garamond"/>
                <a:cs typeface="Garamond"/>
              </a:rPr>
              <a:t>or</a:t>
            </a:r>
            <a:r>
              <a:rPr sz="1800" spc="-25" dirty="0">
                <a:latin typeface="Garamond"/>
                <a:cs typeface="Garamond"/>
              </a:rPr>
              <a:t> </a:t>
            </a:r>
            <a:r>
              <a:rPr sz="1800" spc="5" dirty="0">
                <a:latin typeface="Garamond"/>
                <a:cs typeface="Garamond"/>
              </a:rPr>
              <a:t>ruin.</a:t>
            </a:r>
            <a:endParaRPr sz="1800">
              <a:latin typeface="Garamond"/>
              <a:cs typeface="Garamond"/>
            </a:endParaRPr>
          </a:p>
          <a:p>
            <a:pPr marL="12700">
              <a:lnSpc>
                <a:spcPct val="100000"/>
              </a:lnSpc>
              <a:spcBef>
                <a:spcPts val="5"/>
              </a:spcBef>
            </a:pPr>
            <a:r>
              <a:rPr sz="1800" b="1" spc="-10" dirty="0">
                <a:latin typeface="Garamond"/>
                <a:cs typeface="Garamond"/>
              </a:rPr>
              <a:t>Synonyms: </a:t>
            </a:r>
            <a:r>
              <a:rPr sz="1800" spc="-25" dirty="0">
                <a:latin typeface="Garamond"/>
                <a:cs typeface="Garamond"/>
              </a:rPr>
              <a:t>destroy, </a:t>
            </a:r>
            <a:r>
              <a:rPr sz="1800" spc="5" dirty="0">
                <a:latin typeface="Garamond"/>
                <a:cs typeface="Garamond"/>
              </a:rPr>
              <a:t>ruin, </a:t>
            </a:r>
            <a:r>
              <a:rPr sz="1800" spc="-20" dirty="0">
                <a:latin typeface="Garamond"/>
                <a:cs typeface="Garamond"/>
              </a:rPr>
              <a:t>leave </a:t>
            </a:r>
            <a:r>
              <a:rPr sz="1800" dirty="0">
                <a:latin typeface="Garamond"/>
                <a:cs typeface="Garamond"/>
              </a:rPr>
              <a:t>in</a:t>
            </a:r>
            <a:r>
              <a:rPr sz="1800" spc="125" dirty="0">
                <a:latin typeface="Garamond"/>
                <a:cs typeface="Garamond"/>
              </a:rPr>
              <a:t> </a:t>
            </a:r>
            <a:r>
              <a:rPr sz="1800" spc="5" dirty="0">
                <a:latin typeface="Garamond"/>
                <a:cs typeface="Garamond"/>
              </a:rPr>
              <a:t>ruins</a:t>
            </a:r>
            <a:endParaRPr sz="1800">
              <a:latin typeface="Garamond"/>
              <a:cs typeface="Garamond"/>
            </a:endParaRPr>
          </a:p>
          <a:p>
            <a:pPr marL="12700">
              <a:lnSpc>
                <a:spcPct val="100000"/>
              </a:lnSpc>
            </a:pPr>
            <a:r>
              <a:rPr sz="1800" b="1" spc="-15" dirty="0">
                <a:latin typeface="Garamond"/>
                <a:cs typeface="Garamond"/>
              </a:rPr>
              <a:t>Antonyms: </a:t>
            </a:r>
            <a:r>
              <a:rPr sz="1800" spc="-10" dirty="0">
                <a:latin typeface="Garamond"/>
                <a:cs typeface="Garamond"/>
              </a:rPr>
              <a:t>fixed, </a:t>
            </a:r>
            <a:r>
              <a:rPr sz="1800" spc="-5" dirty="0">
                <a:latin typeface="Garamond"/>
                <a:cs typeface="Garamond"/>
              </a:rPr>
              <a:t>repaired,</a:t>
            </a:r>
            <a:r>
              <a:rPr sz="1800" spc="114" dirty="0">
                <a:latin typeface="Garamond"/>
                <a:cs typeface="Garamond"/>
              </a:rPr>
              <a:t> </a:t>
            </a:r>
            <a:r>
              <a:rPr sz="1800" spc="-10" dirty="0">
                <a:latin typeface="Garamond"/>
                <a:cs typeface="Garamond"/>
              </a:rPr>
              <a:t>sober</a:t>
            </a:r>
            <a:endParaRPr sz="1800">
              <a:latin typeface="Garamond"/>
              <a:cs typeface="Garamond"/>
            </a:endParaRPr>
          </a:p>
          <a:p>
            <a:pPr marL="12700">
              <a:lnSpc>
                <a:spcPct val="100000"/>
              </a:lnSpc>
            </a:pPr>
            <a:r>
              <a:rPr sz="1800" b="1" dirty="0">
                <a:latin typeface="Garamond"/>
                <a:cs typeface="Garamond"/>
              </a:rPr>
              <a:t>Usage: </a:t>
            </a:r>
            <a:r>
              <a:rPr sz="1800" dirty="0">
                <a:latin typeface="Garamond"/>
                <a:cs typeface="Garamond"/>
              </a:rPr>
              <a:t>“the </a:t>
            </a:r>
            <a:r>
              <a:rPr sz="1800" spc="-5" dirty="0">
                <a:latin typeface="Garamond"/>
                <a:cs typeface="Garamond"/>
              </a:rPr>
              <a:t>city </a:t>
            </a:r>
            <a:r>
              <a:rPr sz="1800" spc="-15" dirty="0">
                <a:latin typeface="Garamond"/>
                <a:cs typeface="Garamond"/>
              </a:rPr>
              <a:t>was </a:t>
            </a:r>
            <a:r>
              <a:rPr sz="1800" spc="-10" dirty="0">
                <a:latin typeface="Garamond"/>
                <a:cs typeface="Garamond"/>
              </a:rPr>
              <a:t>devastated </a:t>
            </a:r>
            <a:r>
              <a:rPr sz="1800" spc="-20" dirty="0">
                <a:latin typeface="Garamond"/>
                <a:cs typeface="Garamond"/>
              </a:rPr>
              <a:t>by </a:t>
            </a:r>
            <a:r>
              <a:rPr sz="1800" dirty="0">
                <a:latin typeface="Garamond"/>
                <a:cs typeface="Garamond"/>
              </a:rPr>
              <a:t>a </a:t>
            </a:r>
            <a:r>
              <a:rPr sz="1800" spc="5" dirty="0">
                <a:latin typeface="Garamond"/>
                <a:cs typeface="Garamond"/>
              </a:rPr>
              <a:t>huge</a:t>
            </a:r>
            <a:r>
              <a:rPr sz="1800" spc="55" dirty="0">
                <a:latin typeface="Garamond"/>
                <a:cs typeface="Garamond"/>
              </a:rPr>
              <a:t> </a:t>
            </a:r>
            <a:r>
              <a:rPr sz="1800" spc="-5" dirty="0">
                <a:latin typeface="Garamond"/>
                <a:cs typeface="Garamond"/>
              </a:rPr>
              <a:t>earthquake”</a:t>
            </a:r>
            <a:endParaRPr sz="1800">
              <a:latin typeface="Garamond"/>
              <a:cs typeface="Garamond"/>
            </a:endParaRPr>
          </a:p>
          <a:p>
            <a:pPr>
              <a:lnSpc>
                <a:spcPct val="100000"/>
              </a:lnSpc>
              <a:spcBef>
                <a:spcPts val="25"/>
              </a:spcBef>
            </a:pPr>
            <a:endParaRPr sz="1900">
              <a:latin typeface="Garamond"/>
              <a:cs typeface="Garamond"/>
            </a:endParaRPr>
          </a:p>
          <a:p>
            <a:pPr marL="12700">
              <a:lnSpc>
                <a:spcPct val="100000"/>
              </a:lnSpc>
            </a:pPr>
            <a:r>
              <a:rPr sz="1800" b="1" spc="-15" dirty="0">
                <a:latin typeface="Garamond"/>
                <a:cs typeface="Garamond"/>
              </a:rPr>
              <a:t>Evacuation</a:t>
            </a:r>
            <a:r>
              <a:rPr sz="1800" b="1" spc="55" dirty="0">
                <a:latin typeface="Garamond"/>
                <a:cs typeface="Garamond"/>
              </a:rPr>
              <a:t> </a:t>
            </a:r>
            <a:r>
              <a:rPr sz="1800" b="1" spc="-5" dirty="0">
                <a:latin typeface="Garamond"/>
                <a:cs typeface="Garamond"/>
              </a:rPr>
              <a:t>(Noun)</a:t>
            </a:r>
            <a:endParaRPr sz="1800">
              <a:latin typeface="Garamond"/>
              <a:cs typeface="Garamond"/>
            </a:endParaRPr>
          </a:p>
          <a:p>
            <a:pPr marL="12700">
              <a:lnSpc>
                <a:spcPct val="100000"/>
              </a:lnSpc>
            </a:pPr>
            <a:r>
              <a:rPr sz="1800" b="1" spc="-5" dirty="0">
                <a:latin typeface="Garamond"/>
                <a:cs typeface="Garamond"/>
              </a:rPr>
              <a:t>Meaning: </a:t>
            </a:r>
            <a:r>
              <a:rPr sz="1800" dirty="0">
                <a:latin typeface="Garamond"/>
                <a:cs typeface="Garamond"/>
              </a:rPr>
              <a:t>the </a:t>
            </a:r>
            <a:r>
              <a:rPr sz="1800" spc="-10" dirty="0">
                <a:latin typeface="Garamond"/>
                <a:cs typeface="Garamond"/>
              </a:rPr>
              <a:t>action </a:t>
            </a:r>
            <a:r>
              <a:rPr sz="1800" spc="-5" dirty="0">
                <a:latin typeface="Garamond"/>
                <a:cs typeface="Garamond"/>
              </a:rPr>
              <a:t>of </a:t>
            </a:r>
            <a:r>
              <a:rPr sz="1800" spc="-10" dirty="0">
                <a:latin typeface="Garamond"/>
                <a:cs typeface="Garamond"/>
              </a:rPr>
              <a:t>evacuating </a:t>
            </a:r>
            <a:r>
              <a:rPr sz="1800" dirty="0">
                <a:latin typeface="Garamond"/>
                <a:cs typeface="Garamond"/>
              </a:rPr>
              <a:t>a </a:t>
            </a:r>
            <a:r>
              <a:rPr sz="1800" spc="-10" dirty="0">
                <a:latin typeface="Garamond"/>
                <a:cs typeface="Garamond"/>
              </a:rPr>
              <a:t>person </a:t>
            </a:r>
            <a:r>
              <a:rPr sz="1800" spc="-5" dirty="0">
                <a:latin typeface="Garamond"/>
                <a:cs typeface="Garamond"/>
              </a:rPr>
              <a:t>or </a:t>
            </a:r>
            <a:r>
              <a:rPr sz="1800" dirty="0">
                <a:latin typeface="Garamond"/>
                <a:cs typeface="Garamond"/>
              </a:rPr>
              <a:t>a</a:t>
            </a:r>
            <a:r>
              <a:rPr sz="1800" spc="-110" dirty="0">
                <a:latin typeface="Garamond"/>
                <a:cs typeface="Garamond"/>
              </a:rPr>
              <a:t> </a:t>
            </a:r>
            <a:r>
              <a:rPr sz="1800" spc="-15" dirty="0">
                <a:latin typeface="Garamond"/>
                <a:cs typeface="Garamond"/>
              </a:rPr>
              <a:t>place.</a:t>
            </a:r>
            <a:endParaRPr sz="1800">
              <a:latin typeface="Garamond"/>
              <a:cs typeface="Garamond"/>
            </a:endParaRPr>
          </a:p>
          <a:p>
            <a:pPr marL="12700">
              <a:lnSpc>
                <a:spcPct val="100000"/>
              </a:lnSpc>
            </a:pPr>
            <a:r>
              <a:rPr sz="1800" b="1" spc="-10" dirty="0">
                <a:latin typeface="Garamond"/>
                <a:cs typeface="Garamond"/>
              </a:rPr>
              <a:t>Synonyms: </a:t>
            </a:r>
            <a:r>
              <a:rPr sz="1800" spc="-15" dirty="0">
                <a:latin typeface="Garamond"/>
                <a:cs typeface="Garamond"/>
              </a:rPr>
              <a:t>removal, clearance,</a:t>
            </a:r>
            <a:r>
              <a:rPr sz="1800" spc="160" dirty="0">
                <a:latin typeface="Garamond"/>
                <a:cs typeface="Garamond"/>
              </a:rPr>
              <a:t> </a:t>
            </a:r>
            <a:r>
              <a:rPr sz="1800" spc="-5" dirty="0">
                <a:latin typeface="Garamond"/>
                <a:cs typeface="Garamond"/>
              </a:rPr>
              <a:t>shifting</a:t>
            </a:r>
            <a:endParaRPr sz="1800">
              <a:latin typeface="Garamond"/>
              <a:cs typeface="Garamond"/>
            </a:endParaRPr>
          </a:p>
          <a:p>
            <a:pPr marL="12700">
              <a:lnSpc>
                <a:spcPct val="100000"/>
              </a:lnSpc>
              <a:spcBef>
                <a:spcPts val="5"/>
              </a:spcBef>
            </a:pPr>
            <a:r>
              <a:rPr sz="1800" b="1" spc="-15" dirty="0">
                <a:latin typeface="Garamond"/>
                <a:cs typeface="Garamond"/>
              </a:rPr>
              <a:t>Antonyms: </a:t>
            </a:r>
            <a:r>
              <a:rPr sz="1800" spc="-5" dirty="0">
                <a:latin typeface="Garamond"/>
                <a:cs typeface="Garamond"/>
              </a:rPr>
              <a:t>retention, holding, preservation,</a:t>
            </a:r>
            <a:r>
              <a:rPr sz="1800" spc="130" dirty="0">
                <a:latin typeface="Garamond"/>
                <a:cs typeface="Garamond"/>
              </a:rPr>
              <a:t> </a:t>
            </a:r>
            <a:r>
              <a:rPr sz="1800" spc="-5" dirty="0">
                <a:latin typeface="Garamond"/>
                <a:cs typeface="Garamond"/>
              </a:rPr>
              <a:t>withholding</a:t>
            </a:r>
            <a:endParaRPr sz="1800">
              <a:latin typeface="Garamond"/>
              <a:cs typeface="Garamond"/>
            </a:endParaRPr>
          </a:p>
          <a:p>
            <a:pPr marL="12700">
              <a:lnSpc>
                <a:spcPct val="100000"/>
              </a:lnSpc>
            </a:pPr>
            <a:r>
              <a:rPr sz="1800" b="1" dirty="0">
                <a:latin typeface="Garamond"/>
                <a:cs typeface="Garamond"/>
              </a:rPr>
              <a:t>Usage: </a:t>
            </a:r>
            <a:r>
              <a:rPr sz="1800" spc="-5" dirty="0">
                <a:latin typeface="Garamond"/>
                <a:cs typeface="Garamond"/>
              </a:rPr>
              <a:t>“there </a:t>
            </a:r>
            <a:r>
              <a:rPr sz="1800" spc="-10" dirty="0">
                <a:latin typeface="Garamond"/>
                <a:cs typeface="Garamond"/>
              </a:rPr>
              <a:t>were </a:t>
            </a:r>
            <a:r>
              <a:rPr sz="1800" spc="-20" dirty="0">
                <a:latin typeface="Garamond"/>
                <a:cs typeface="Garamond"/>
              </a:rPr>
              <a:t>waves </a:t>
            </a:r>
            <a:r>
              <a:rPr sz="1800" spc="-5" dirty="0">
                <a:latin typeface="Garamond"/>
                <a:cs typeface="Garamond"/>
              </a:rPr>
              <a:t>of </a:t>
            </a:r>
            <a:r>
              <a:rPr sz="1800" spc="-10" dirty="0">
                <a:latin typeface="Garamond"/>
                <a:cs typeface="Garamond"/>
              </a:rPr>
              <a:t>evacuation </a:t>
            </a:r>
            <a:r>
              <a:rPr sz="1800" dirty="0">
                <a:latin typeface="Garamond"/>
                <a:cs typeface="Garamond"/>
              </a:rPr>
              <a:t>during </a:t>
            </a:r>
            <a:r>
              <a:rPr sz="1800" spc="-5" dirty="0">
                <a:latin typeface="Garamond"/>
                <a:cs typeface="Garamond"/>
              </a:rPr>
              <a:t>the</a:t>
            </a:r>
            <a:r>
              <a:rPr sz="1800" spc="-170" dirty="0">
                <a:latin typeface="Garamond"/>
                <a:cs typeface="Garamond"/>
              </a:rPr>
              <a:t> </a:t>
            </a:r>
            <a:r>
              <a:rPr sz="1800" spc="-5" dirty="0">
                <a:latin typeface="Garamond"/>
                <a:cs typeface="Garamond"/>
              </a:rPr>
              <a:t>blitz”</a:t>
            </a:r>
            <a:endParaRPr sz="1800">
              <a:latin typeface="Garamond"/>
              <a:cs typeface="Garamon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400" y="2330907"/>
            <a:ext cx="10287000" cy="3468898"/>
          </a:xfrm>
          <a:prstGeom prst="rect">
            <a:avLst/>
          </a:prstGeom>
        </p:spPr>
        <p:txBody>
          <a:bodyPr vert="horz" wrap="square" lIns="0" tIns="13970" rIns="0" bIns="0" rtlCol="0">
            <a:spAutoFit/>
          </a:bodyPr>
          <a:lstStyle/>
          <a:p>
            <a:pPr marL="12700" marR="5080">
              <a:lnSpc>
                <a:spcPct val="100000"/>
              </a:lnSpc>
              <a:spcBef>
                <a:spcPts val="110"/>
              </a:spcBef>
              <a:tabLst>
                <a:tab pos="2877820" algn="l"/>
              </a:tabLst>
            </a:pPr>
            <a:r>
              <a:rPr lang="en-US" sz="2800" dirty="0"/>
              <a:t>The jealousy of the provinces, however, against the capital led to a series of disturbances, and for many years continual civil war </a:t>
            </a:r>
            <a:r>
              <a:rPr lang="en-US" sz="2800" dirty="0" smtClean="0"/>
              <a:t>_____________</a:t>
            </a:r>
            <a:r>
              <a:rPr lang="en-US" sz="2800" dirty="0"/>
              <a:t> every part of the country</a:t>
            </a:r>
            <a:r>
              <a:rPr lang="en-US" sz="2800" dirty="0" smtClean="0"/>
              <a:t>.</a:t>
            </a:r>
          </a:p>
          <a:p>
            <a:pPr>
              <a:lnSpc>
                <a:spcPct val="100000"/>
              </a:lnSpc>
              <a:spcBef>
                <a:spcPts val="30"/>
              </a:spcBef>
            </a:pPr>
            <a:endParaRPr sz="2850" dirty="0">
              <a:latin typeface="Garamond"/>
              <a:cs typeface="Garamond"/>
            </a:endParaRPr>
          </a:p>
          <a:p>
            <a:pPr marL="12700" marR="4942205">
              <a:lnSpc>
                <a:spcPct val="100000"/>
              </a:lnSpc>
            </a:pPr>
            <a:r>
              <a:rPr sz="2800" b="1" dirty="0">
                <a:latin typeface="Garamond"/>
                <a:cs typeface="Garamond"/>
              </a:rPr>
              <a:t>a)</a:t>
            </a:r>
            <a:r>
              <a:rPr sz="2800" b="1" spc="-395" dirty="0">
                <a:latin typeface="Garamond"/>
                <a:cs typeface="Garamond"/>
              </a:rPr>
              <a:t> </a:t>
            </a:r>
            <a:r>
              <a:rPr lang="en-IN" sz="2800" b="1" spc="-10" dirty="0" smtClean="0">
                <a:latin typeface="Garamond"/>
                <a:cs typeface="Garamond"/>
              </a:rPr>
              <a:t>Overdue</a:t>
            </a:r>
          </a:p>
          <a:p>
            <a:pPr marL="12700" marR="4942205">
              <a:lnSpc>
                <a:spcPct val="100000"/>
              </a:lnSpc>
            </a:pPr>
            <a:r>
              <a:rPr sz="2800" b="1" spc="25" dirty="0" smtClean="0">
                <a:latin typeface="Garamond"/>
                <a:cs typeface="Garamond"/>
              </a:rPr>
              <a:t>b)</a:t>
            </a:r>
            <a:r>
              <a:rPr lang="en-US" sz="2800" b="1" spc="25" dirty="0" smtClean="0">
                <a:latin typeface="Garamond"/>
                <a:cs typeface="Garamond"/>
              </a:rPr>
              <a:t>Accorded</a:t>
            </a:r>
            <a:endParaRPr lang="en-IN" sz="2800" b="1" spc="25" dirty="0" smtClean="0">
              <a:latin typeface="Garamond"/>
              <a:cs typeface="Garamond"/>
            </a:endParaRPr>
          </a:p>
          <a:p>
            <a:pPr marL="12700" marR="4942205">
              <a:lnSpc>
                <a:spcPct val="100000"/>
              </a:lnSpc>
            </a:pPr>
            <a:r>
              <a:rPr lang="en-IN" sz="2800" b="1" spc="25" dirty="0" smtClean="0">
                <a:latin typeface="Garamond"/>
                <a:cs typeface="Garamond"/>
              </a:rPr>
              <a:t>c)devastated</a:t>
            </a:r>
          </a:p>
          <a:p>
            <a:pPr marL="12700" marR="4942205">
              <a:lnSpc>
                <a:spcPct val="100000"/>
              </a:lnSpc>
            </a:pPr>
            <a:endParaRPr sz="2800" dirty="0">
              <a:latin typeface="Garamond"/>
              <a:cs typeface="Garamond"/>
            </a:endParaRPr>
          </a:p>
        </p:txBody>
      </p:sp>
      <p:sp>
        <p:nvSpPr>
          <p:cNvPr id="3" name="object 3"/>
          <p:cNvSpPr/>
          <p:nvPr/>
        </p:nvSpPr>
        <p:spPr>
          <a:xfrm>
            <a:off x="2746248" y="871727"/>
            <a:ext cx="6271006" cy="150393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168142" y="1033983"/>
            <a:ext cx="5413375" cy="848994"/>
          </a:xfrm>
          <a:prstGeom prst="rect">
            <a:avLst/>
          </a:prstGeom>
        </p:spPr>
        <p:txBody>
          <a:bodyPr vert="horz" wrap="square" lIns="0" tIns="12700" rIns="0" bIns="0" rtlCol="0">
            <a:spAutoFit/>
          </a:bodyPr>
          <a:lstStyle/>
          <a:p>
            <a:pPr marL="12700">
              <a:lnSpc>
                <a:spcPct val="100000"/>
              </a:lnSpc>
              <a:spcBef>
                <a:spcPts val="100"/>
              </a:spcBef>
            </a:pPr>
            <a:r>
              <a:rPr spc="5" dirty="0"/>
              <a:t>POLL</a:t>
            </a:r>
            <a:r>
              <a:rPr spc="-85" dirty="0"/>
              <a:t> </a:t>
            </a:r>
            <a:r>
              <a:rPr spc="-20" dirty="0"/>
              <a:t>QUESTION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00" y="2441905"/>
            <a:ext cx="10210800" cy="3038011"/>
          </a:xfrm>
          <a:prstGeom prst="rect">
            <a:avLst/>
          </a:prstGeom>
        </p:spPr>
        <p:txBody>
          <a:bodyPr vert="horz" wrap="square" lIns="0" tIns="13970" rIns="0" bIns="0" rtlCol="0">
            <a:spAutoFit/>
          </a:bodyPr>
          <a:lstStyle/>
          <a:p>
            <a:pPr marL="12700" marR="5080">
              <a:lnSpc>
                <a:spcPct val="100000"/>
              </a:lnSpc>
              <a:spcBef>
                <a:spcPts val="110"/>
              </a:spcBef>
              <a:tabLst>
                <a:tab pos="2877820" algn="l"/>
              </a:tabLst>
            </a:pPr>
            <a:r>
              <a:rPr lang="en-US" sz="2800" dirty="0" smtClean="0"/>
              <a:t>The jealousy of the provinces, however, against the capital led to a series of disturbances, and for many years continual civil war _____________ every part of the country.</a:t>
            </a:r>
          </a:p>
          <a:p>
            <a:pPr>
              <a:lnSpc>
                <a:spcPct val="100000"/>
              </a:lnSpc>
              <a:spcBef>
                <a:spcPts val="30"/>
              </a:spcBef>
            </a:pPr>
            <a:endParaRPr lang="en-US" sz="2850" dirty="0" smtClean="0">
              <a:latin typeface="Garamond"/>
              <a:cs typeface="Garamond"/>
            </a:endParaRPr>
          </a:p>
          <a:p>
            <a:pPr marL="12700" marR="4942205">
              <a:lnSpc>
                <a:spcPct val="100000"/>
              </a:lnSpc>
            </a:pPr>
            <a:r>
              <a:rPr lang="en-US" sz="2800" b="1" dirty="0" smtClean="0">
                <a:latin typeface="Garamond"/>
                <a:cs typeface="Garamond"/>
              </a:rPr>
              <a:t>a)</a:t>
            </a:r>
            <a:r>
              <a:rPr lang="en-US" sz="2800" b="1" spc="-395" dirty="0" smtClean="0">
                <a:latin typeface="Garamond"/>
                <a:cs typeface="Garamond"/>
              </a:rPr>
              <a:t> </a:t>
            </a:r>
            <a:r>
              <a:rPr lang="en-US" sz="2800" b="1" spc="-10" dirty="0" smtClean="0">
                <a:latin typeface="Garamond"/>
                <a:cs typeface="Garamond"/>
              </a:rPr>
              <a:t>Overdue</a:t>
            </a:r>
          </a:p>
          <a:p>
            <a:pPr marL="12700" marR="4942205">
              <a:lnSpc>
                <a:spcPct val="100000"/>
              </a:lnSpc>
            </a:pPr>
            <a:r>
              <a:rPr lang="en-US" sz="2800" b="1" spc="25" dirty="0" smtClean="0">
                <a:latin typeface="Garamond"/>
                <a:cs typeface="Garamond"/>
              </a:rPr>
              <a:t>b)Accorded</a:t>
            </a:r>
          </a:p>
          <a:p>
            <a:pPr marL="12700" marR="4942205">
              <a:lnSpc>
                <a:spcPct val="100000"/>
              </a:lnSpc>
            </a:pPr>
            <a:r>
              <a:rPr lang="en-US" sz="2800" b="1" spc="25" dirty="0" smtClean="0">
                <a:latin typeface="Garamond"/>
                <a:cs typeface="Garamond"/>
              </a:rPr>
              <a:t>c)</a:t>
            </a:r>
            <a:r>
              <a:rPr lang="en-US" sz="2800" b="1" spc="25" dirty="0" smtClean="0">
                <a:solidFill>
                  <a:srgbClr val="FF0000"/>
                </a:solidFill>
                <a:latin typeface="Garamond"/>
                <a:cs typeface="Garamond"/>
              </a:rPr>
              <a:t>devastated</a:t>
            </a:r>
          </a:p>
        </p:txBody>
      </p:sp>
      <p:sp>
        <p:nvSpPr>
          <p:cNvPr id="3" name="object 3"/>
          <p:cNvSpPr/>
          <p:nvPr/>
        </p:nvSpPr>
        <p:spPr>
          <a:xfrm>
            <a:off x="3800855" y="762000"/>
            <a:ext cx="3692398" cy="150088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224020" y="922680"/>
            <a:ext cx="2832100" cy="849630"/>
          </a:xfrm>
          <a:prstGeom prst="rect">
            <a:avLst/>
          </a:prstGeom>
        </p:spPr>
        <p:txBody>
          <a:bodyPr vert="horz" wrap="square" lIns="0" tIns="13335" rIns="0" bIns="0" rtlCol="0">
            <a:spAutoFit/>
          </a:bodyPr>
          <a:lstStyle/>
          <a:p>
            <a:pPr marL="12700">
              <a:lnSpc>
                <a:spcPct val="100000"/>
              </a:lnSpc>
              <a:spcBef>
                <a:spcPts val="105"/>
              </a:spcBef>
            </a:pPr>
            <a:r>
              <a:rPr spc="-5" dirty="0"/>
              <a:t>A</a:t>
            </a:r>
            <a:r>
              <a:rPr spc="-30" dirty="0"/>
              <a:t>N</a:t>
            </a:r>
            <a:r>
              <a:rPr dirty="0"/>
              <a:t>SWER</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63722" y="1443940"/>
            <a:ext cx="9363710" cy="3877985"/>
          </a:xfrm>
        </p:spPr>
        <p:txBody>
          <a:bodyPr/>
          <a:lstStyle/>
          <a:p>
            <a:r>
              <a:rPr lang="en-US" b="1" dirty="0"/>
              <a:t>Which </a:t>
            </a:r>
            <a:r>
              <a:rPr lang="en-US" b="1" dirty="0" smtClean="0"/>
              <a:t>word </a:t>
            </a:r>
            <a:r>
              <a:rPr lang="en-US" b="1" dirty="0"/>
              <a:t>best describes the picture</a:t>
            </a:r>
            <a:r>
              <a:rPr lang="en-US" b="1" dirty="0" smtClean="0"/>
              <a:t>?</a:t>
            </a:r>
          </a:p>
          <a:p>
            <a:endParaRPr lang="en-US" b="1" dirty="0"/>
          </a:p>
          <a:p>
            <a:pPr marL="457200" indent="-457200">
              <a:buAutoNum type="alphaUcPeriod"/>
            </a:pPr>
            <a:r>
              <a:rPr lang="en-US" dirty="0" err="1" smtClean="0"/>
              <a:t>Ardour</a:t>
            </a:r>
            <a:endParaRPr lang="en-US" dirty="0" smtClean="0"/>
          </a:p>
          <a:p>
            <a:pPr marL="457200" indent="-457200">
              <a:buAutoNum type="alphaUcPeriod"/>
            </a:pPr>
            <a:r>
              <a:rPr lang="en-US" dirty="0" smtClean="0"/>
              <a:t>Abhor</a:t>
            </a:r>
          </a:p>
          <a:p>
            <a:pPr marL="457200" indent="-457200">
              <a:buAutoNum type="alphaUcPeriod"/>
            </a:pPr>
            <a:r>
              <a:rPr lang="en-US" dirty="0" smtClean="0"/>
              <a:t>Contentious</a:t>
            </a:r>
          </a:p>
          <a:p>
            <a:pPr marL="457200" indent="-457200">
              <a:buAutoNum type="alphaUcPeriod"/>
            </a:pPr>
            <a:endParaRPr lang="en-US" b="1" dirty="0" smtClean="0"/>
          </a:p>
          <a:p>
            <a:pPr marL="457200" indent="-457200">
              <a:buAutoNum type="alphaUcPeriod"/>
            </a:pPr>
            <a:endParaRPr lang="en-US" b="1" dirty="0" smtClean="0"/>
          </a:p>
          <a:p>
            <a:pPr marL="457200" indent="-457200">
              <a:buAutoNum type="alphaUcPeriod"/>
            </a:pPr>
            <a:endParaRPr lang="en-US" b="1" dirty="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2810005"/>
            <a:ext cx="4572000" cy="3285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0495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39722" y="1443939"/>
            <a:ext cx="9363710" cy="430887"/>
          </a:xfrm>
        </p:spPr>
        <p:txBody>
          <a:bodyPr/>
          <a:lstStyle/>
          <a:p>
            <a:r>
              <a:rPr lang="en-US" dirty="0"/>
              <a:t>Ebullient</a:t>
            </a:r>
            <a:endParaRPr lang="en-IN" dirty="0"/>
          </a:p>
        </p:txBody>
      </p:sp>
    </p:spTree>
    <p:extLst>
      <p:ext uri="{BB962C8B-B14F-4D97-AF65-F5344CB8AC3E}">
        <p14:creationId xmlns:p14="http://schemas.microsoft.com/office/powerpoint/2010/main" val="642656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9663" y="304800"/>
            <a:ext cx="11195304" cy="615086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13204" y="3710940"/>
            <a:ext cx="8163559" cy="0"/>
          </a:xfrm>
          <a:custGeom>
            <a:avLst/>
            <a:gdLst/>
            <a:ahLst/>
            <a:cxnLst/>
            <a:rect l="l" t="t" r="r" b="b"/>
            <a:pathLst>
              <a:path w="8163559">
                <a:moveTo>
                  <a:pt x="0" y="0"/>
                </a:moveTo>
                <a:lnTo>
                  <a:pt x="8163433" y="0"/>
                </a:lnTo>
              </a:path>
            </a:pathLst>
          </a:custGeom>
          <a:ln w="15240">
            <a:solidFill>
              <a:srgbClr val="83992A"/>
            </a:solidFill>
          </a:ln>
        </p:spPr>
        <p:txBody>
          <a:bodyPr wrap="square" lIns="0" tIns="0" rIns="0" bIns="0" rtlCol="0"/>
          <a:lstStyle/>
          <a:p>
            <a:endParaRPr/>
          </a:p>
        </p:txBody>
      </p:sp>
      <p:sp>
        <p:nvSpPr>
          <p:cNvPr id="3" name="object 3"/>
          <p:cNvSpPr txBox="1">
            <a:spLocks noGrp="1"/>
          </p:cNvSpPr>
          <p:nvPr>
            <p:ph type="title"/>
          </p:nvPr>
        </p:nvSpPr>
        <p:spPr>
          <a:xfrm>
            <a:off x="1653285" y="982802"/>
            <a:ext cx="8700135" cy="695325"/>
          </a:xfrm>
          <a:prstGeom prst="rect">
            <a:avLst/>
          </a:prstGeom>
        </p:spPr>
        <p:txBody>
          <a:bodyPr vert="horz" wrap="square" lIns="0" tIns="12065" rIns="0" bIns="0" rtlCol="0">
            <a:spAutoFit/>
          </a:bodyPr>
          <a:lstStyle/>
          <a:p>
            <a:pPr marL="12700">
              <a:lnSpc>
                <a:spcPct val="100000"/>
              </a:lnSpc>
              <a:spcBef>
                <a:spcPts val="95"/>
              </a:spcBef>
            </a:pPr>
            <a:r>
              <a:rPr sz="4400" b="1" spc="-5" dirty="0">
                <a:solidFill>
                  <a:srgbClr val="252525"/>
                </a:solidFill>
                <a:latin typeface="Garamond"/>
                <a:cs typeface="Garamond"/>
              </a:rPr>
              <a:t>Tips and </a:t>
            </a:r>
            <a:r>
              <a:rPr sz="4400" b="1" spc="-45" dirty="0">
                <a:solidFill>
                  <a:srgbClr val="252525"/>
                </a:solidFill>
                <a:latin typeface="Garamond"/>
                <a:cs typeface="Garamond"/>
              </a:rPr>
              <a:t>Tricks </a:t>
            </a:r>
            <a:r>
              <a:rPr sz="4400" b="1" spc="-5" dirty="0">
                <a:solidFill>
                  <a:srgbClr val="252525"/>
                </a:solidFill>
                <a:latin typeface="Garamond"/>
                <a:cs typeface="Garamond"/>
              </a:rPr>
              <a:t>to </a:t>
            </a:r>
            <a:r>
              <a:rPr sz="4400" b="1" spc="30" dirty="0">
                <a:solidFill>
                  <a:srgbClr val="252525"/>
                </a:solidFill>
                <a:latin typeface="Garamond"/>
                <a:cs typeface="Garamond"/>
              </a:rPr>
              <a:t>Learn</a:t>
            </a:r>
            <a:r>
              <a:rPr sz="4400" b="1" spc="50" dirty="0">
                <a:solidFill>
                  <a:srgbClr val="252525"/>
                </a:solidFill>
                <a:latin typeface="Garamond"/>
                <a:cs typeface="Garamond"/>
              </a:rPr>
              <a:t> </a:t>
            </a:r>
            <a:r>
              <a:rPr sz="4400" b="1" spc="-35" dirty="0">
                <a:solidFill>
                  <a:srgbClr val="252525"/>
                </a:solidFill>
                <a:latin typeface="Garamond"/>
                <a:cs typeface="Garamond"/>
              </a:rPr>
              <a:t>Vocabulary</a:t>
            </a:r>
            <a:endParaRPr sz="4400">
              <a:latin typeface="Garamond"/>
              <a:cs typeface="Garamond"/>
            </a:endParaRPr>
          </a:p>
        </p:txBody>
      </p:sp>
      <p:sp>
        <p:nvSpPr>
          <p:cNvPr id="4" name="object 4"/>
          <p:cNvSpPr txBox="1"/>
          <p:nvPr/>
        </p:nvSpPr>
        <p:spPr>
          <a:xfrm>
            <a:off x="1115364" y="2116210"/>
            <a:ext cx="10119995" cy="3336290"/>
          </a:xfrm>
          <a:prstGeom prst="rect">
            <a:avLst/>
          </a:prstGeom>
        </p:spPr>
        <p:txBody>
          <a:bodyPr vert="horz" wrap="square" lIns="0" tIns="173355" rIns="0" bIns="0" rtlCol="0">
            <a:spAutoFit/>
          </a:bodyPr>
          <a:lstStyle/>
          <a:p>
            <a:pPr marL="5715" algn="ctr">
              <a:lnSpc>
                <a:spcPct val="100000"/>
              </a:lnSpc>
              <a:spcBef>
                <a:spcPts val="1365"/>
              </a:spcBef>
              <a:tabLst>
                <a:tab pos="2178685" algn="l"/>
              </a:tabLst>
            </a:pPr>
            <a:r>
              <a:rPr sz="2800" b="1" spc="-5" dirty="0">
                <a:latin typeface="Garamond"/>
                <a:cs typeface="Garamond"/>
              </a:rPr>
              <a:t>Read </a:t>
            </a:r>
            <a:r>
              <a:rPr sz="2800" b="1" dirty="0">
                <a:latin typeface="Garamond"/>
                <a:cs typeface="Garamond"/>
              </a:rPr>
              <a:t>a</a:t>
            </a:r>
            <a:r>
              <a:rPr sz="2800" b="1" spc="-25" dirty="0">
                <a:latin typeface="Garamond"/>
                <a:cs typeface="Garamond"/>
              </a:rPr>
              <a:t> </a:t>
            </a:r>
            <a:r>
              <a:rPr sz="2800" b="1" spc="-5" dirty="0">
                <a:latin typeface="Garamond"/>
                <a:cs typeface="Garamond"/>
              </a:rPr>
              <a:t>Lot</a:t>
            </a:r>
            <a:r>
              <a:rPr sz="2800" b="1" spc="20" dirty="0">
                <a:latin typeface="Garamond"/>
                <a:cs typeface="Garamond"/>
              </a:rPr>
              <a:t> </a:t>
            </a:r>
            <a:r>
              <a:rPr sz="2800" b="1" dirty="0">
                <a:latin typeface="Garamond"/>
                <a:cs typeface="Garamond"/>
              </a:rPr>
              <a:t>of	Literature </a:t>
            </a:r>
            <a:r>
              <a:rPr sz="2800" b="1" spc="5" dirty="0">
                <a:latin typeface="Garamond"/>
                <a:cs typeface="Garamond"/>
              </a:rPr>
              <a:t>and</a:t>
            </a:r>
            <a:r>
              <a:rPr sz="2800" b="1" spc="-80" dirty="0">
                <a:latin typeface="Garamond"/>
                <a:cs typeface="Garamond"/>
              </a:rPr>
              <a:t> </a:t>
            </a:r>
            <a:r>
              <a:rPr sz="2800" b="1" spc="-45" dirty="0">
                <a:latin typeface="Garamond"/>
                <a:cs typeface="Garamond"/>
              </a:rPr>
              <a:t>Texts</a:t>
            </a:r>
            <a:endParaRPr sz="2800" dirty="0">
              <a:latin typeface="Garamond"/>
              <a:cs typeface="Garamond"/>
            </a:endParaRPr>
          </a:p>
          <a:p>
            <a:pPr marL="12065" marR="5080" indent="97790" algn="ctr">
              <a:lnSpc>
                <a:spcPct val="100000"/>
              </a:lnSpc>
              <a:spcBef>
                <a:spcPts val="1270"/>
              </a:spcBef>
              <a:tabLst>
                <a:tab pos="3360420" algn="l"/>
                <a:tab pos="7129145" algn="l"/>
              </a:tabLst>
            </a:pPr>
            <a:r>
              <a:rPr sz="2800" spc="-5" dirty="0">
                <a:latin typeface="Garamond"/>
                <a:cs typeface="Garamond"/>
              </a:rPr>
              <a:t>Reading</a:t>
            </a:r>
            <a:r>
              <a:rPr sz="2800" spc="-55" dirty="0">
                <a:latin typeface="Garamond"/>
                <a:cs typeface="Garamond"/>
              </a:rPr>
              <a:t> </a:t>
            </a:r>
            <a:r>
              <a:rPr sz="2800" dirty="0">
                <a:latin typeface="Garamond"/>
                <a:cs typeface="Garamond"/>
              </a:rPr>
              <a:t>literature</a:t>
            </a:r>
            <a:r>
              <a:rPr sz="2800" spc="-65" dirty="0">
                <a:latin typeface="Garamond"/>
                <a:cs typeface="Garamond"/>
              </a:rPr>
              <a:t> </a:t>
            </a:r>
            <a:r>
              <a:rPr sz="2800" dirty="0">
                <a:latin typeface="Garamond"/>
                <a:cs typeface="Garamond"/>
              </a:rPr>
              <a:t>will	will help </a:t>
            </a:r>
            <a:r>
              <a:rPr sz="2800" spc="-15" dirty="0">
                <a:latin typeface="Garamond"/>
                <a:cs typeface="Garamond"/>
              </a:rPr>
              <a:t>you </a:t>
            </a:r>
            <a:r>
              <a:rPr sz="2800" spc="10" dirty="0">
                <a:latin typeface="Garamond"/>
                <a:cs typeface="Garamond"/>
              </a:rPr>
              <a:t>get </a:t>
            </a:r>
            <a:r>
              <a:rPr sz="2800" dirty="0">
                <a:latin typeface="Garamond"/>
                <a:cs typeface="Garamond"/>
              </a:rPr>
              <a:t>to </a:t>
            </a:r>
            <a:r>
              <a:rPr sz="2800" spc="-5" dirty="0">
                <a:latin typeface="Garamond"/>
                <a:cs typeface="Garamond"/>
              </a:rPr>
              <a:t>know </a:t>
            </a:r>
            <a:r>
              <a:rPr sz="2800" spc="5" dirty="0">
                <a:latin typeface="Garamond"/>
                <a:cs typeface="Garamond"/>
              </a:rPr>
              <a:t>new </a:t>
            </a:r>
            <a:r>
              <a:rPr sz="2800" spc="-25" dirty="0">
                <a:latin typeface="Garamond"/>
                <a:cs typeface="Garamond"/>
              </a:rPr>
              <a:t>words. </a:t>
            </a:r>
            <a:r>
              <a:rPr sz="2800" spc="5" dirty="0">
                <a:latin typeface="Garamond"/>
                <a:cs typeface="Garamond"/>
              </a:rPr>
              <a:t>Every new  </a:t>
            </a:r>
            <a:r>
              <a:rPr sz="2800" spc="-20" dirty="0">
                <a:latin typeface="Garamond"/>
                <a:cs typeface="Garamond"/>
              </a:rPr>
              <a:t>word </a:t>
            </a:r>
            <a:r>
              <a:rPr sz="2800" spc="-15" dirty="0">
                <a:latin typeface="Garamond"/>
                <a:cs typeface="Garamond"/>
              </a:rPr>
              <a:t>you </a:t>
            </a:r>
            <a:r>
              <a:rPr sz="2800" dirty="0">
                <a:latin typeface="Garamond"/>
                <a:cs typeface="Garamond"/>
              </a:rPr>
              <a:t>will </a:t>
            </a:r>
            <a:r>
              <a:rPr sz="2800" spc="5" dirty="0">
                <a:latin typeface="Garamond"/>
                <a:cs typeface="Garamond"/>
              </a:rPr>
              <a:t>come across </a:t>
            </a:r>
            <a:r>
              <a:rPr sz="2800" dirty="0">
                <a:latin typeface="Garamond"/>
                <a:cs typeface="Garamond"/>
              </a:rPr>
              <a:t>should be jotted </a:t>
            </a:r>
            <a:r>
              <a:rPr sz="2800" spc="-5" dirty="0">
                <a:latin typeface="Garamond"/>
                <a:cs typeface="Garamond"/>
              </a:rPr>
              <a:t>down </a:t>
            </a:r>
            <a:r>
              <a:rPr sz="2800" dirty="0">
                <a:latin typeface="Garamond"/>
                <a:cs typeface="Garamond"/>
              </a:rPr>
              <a:t>and its </a:t>
            </a:r>
            <a:r>
              <a:rPr sz="2800" spc="5" dirty="0">
                <a:latin typeface="Garamond"/>
                <a:cs typeface="Garamond"/>
              </a:rPr>
              <a:t>meaning</a:t>
            </a:r>
            <a:r>
              <a:rPr sz="2800" spc="-380" dirty="0">
                <a:latin typeface="Garamond"/>
                <a:cs typeface="Garamond"/>
              </a:rPr>
              <a:t> </a:t>
            </a:r>
            <a:r>
              <a:rPr sz="2800" dirty="0">
                <a:latin typeface="Garamond"/>
                <a:cs typeface="Garamond"/>
              </a:rPr>
              <a:t>should  be </a:t>
            </a:r>
            <a:r>
              <a:rPr sz="2800" spc="-15" dirty="0">
                <a:latin typeface="Garamond"/>
                <a:cs typeface="Garamond"/>
              </a:rPr>
              <a:t>checked </a:t>
            </a:r>
            <a:r>
              <a:rPr sz="2800" dirty="0">
                <a:latin typeface="Garamond"/>
                <a:cs typeface="Garamond"/>
              </a:rPr>
              <a:t>out in a </a:t>
            </a:r>
            <a:r>
              <a:rPr sz="2800" spc="-15" dirty="0">
                <a:latin typeface="Garamond"/>
                <a:cs typeface="Garamond"/>
              </a:rPr>
              <a:t>dictionary. </a:t>
            </a:r>
            <a:r>
              <a:rPr sz="2800" spc="-5" dirty="0">
                <a:latin typeface="Garamond"/>
                <a:cs typeface="Garamond"/>
              </a:rPr>
              <a:t>Knowing </a:t>
            </a:r>
            <a:r>
              <a:rPr sz="2800" dirty="0">
                <a:latin typeface="Garamond"/>
                <a:cs typeface="Garamond"/>
              </a:rPr>
              <a:t>the meaning of the </a:t>
            </a:r>
            <a:r>
              <a:rPr sz="2800" spc="-20" dirty="0">
                <a:latin typeface="Garamond"/>
                <a:cs typeface="Garamond"/>
              </a:rPr>
              <a:t>word </a:t>
            </a:r>
            <a:r>
              <a:rPr sz="2800" spc="-15" dirty="0">
                <a:latin typeface="Garamond"/>
                <a:cs typeface="Garamond"/>
              </a:rPr>
              <a:t>may  </a:t>
            </a:r>
            <a:r>
              <a:rPr sz="2800" dirty="0">
                <a:latin typeface="Garamond"/>
                <a:cs typeface="Garamond"/>
              </a:rPr>
              <a:t>help </a:t>
            </a:r>
            <a:r>
              <a:rPr sz="2800" spc="-15" dirty="0">
                <a:latin typeface="Garamond"/>
                <a:cs typeface="Garamond"/>
              </a:rPr>
              <a:t>you </a:t>
            </a:r>
            <a:r>
              <a:rPr sz="2800" spc="5" dirty="0">
                <a:latin typeface="Garamond"/>
                <a:cs typeface="Garamond"/>
              </a:rPr>
              <a:t>become familiar </a:t>
            </a:r>
            <a:r>
              <a:rPr sz="2800" dirty="0">
                <a:latin typeface="Garamond"/>
                <a:cs typeface="Garamond"/>
              </a:rPr>
              <a:t>with its usage. </a:t>
            </a:r>
            <a:r>
              <a:rPr sz="2800" spc="5" dirty="0">
                <a:latin typeface="Garamond"/>
                <a:cs typeface="Garamond"/>
              </a:rPr>
              <a:t>A</a:t>
            </a:r>
            <a:r>
              <a:rPr sz="2800" spc="-229" dirty="0">
                <a:latin typeface="Garamond"/>
                <a:cs typeface="Garamond"/>
              </a:rPr>
              <a:t> </a:t>
            </a:r>
            <a:r>
              <a:rPr sz="2800" spc="5" dirty="0">
                <a:latin typeface="Garamond"/>
                <a:cs typeface="Garamond"/>
              </a:rPr>
              <a:t>habit</a:t>
            </a:r>
            <a:r>
              <a:rPr sz="2800" spc="-70" dirty="0">
                <a:latin typeface="Garamond"/>
                <a:cs typeface="Garamond"/>
              </a:rPr>
              <a:t> </a:t>
            </a:r>
            <a:r>
              <a:rPr sz="2800" dirty="0">
                <a:latin typeface="Garamond"/>
                <a:cs typeface="Garamond"/>
              </a:rPr>
              <a:t>of	reading is an</a:t>
            </a:r>
            <a:r>
              <a:rPr sz="2800" spc="-140" dirty="0">
                <a:latin typeface="Garamond"/>
                <a:cs typeface="Garamond"/>
              </a:rPr>
              <a:t> </a:t>
            </a:r>
            <a:r>
              <a:rPr sz="2800" spc="-10" dirty="0">
                <a:latin typeface="Garamond"/>
                <a:cs typeface="Garamond"/>
              </a:rPr>
              <a:t>effective  </a:t>
            </a:r>
            <a:r>
              <a:rPr sz="2800" spc="-25" dirty="0">
                <a:latin typeface="Garamond"/>
                <a:cs typeface="Garamond"/>
              </a:rPr>
              <a:t>way </a:t>
            </a:r>
            <a:r>
              <a:rPr sz="2800" dirty="0">
                <a:latin typeface="Garamond"/>
                <a:cs typeface="Garamond"/>
              </a:rPr>
              <a:t>to </a:t>
            </a:r>
            <a:r>
              <a:rPr sz="2800" spc="5" dirty="0">
                <a:latin typeface="Garamond"/>
                <a:cs typeface="Garamond"/>
              </a:rPr>
              <a:t>increase </a:t>
            </a:r>
            <a:r>
              <a:rPr sz="2800" spc="-15" dirty="0">
                <a:latin typeface="Garamond"/>
                <a:cs typeface="Garamond"/>
              </a:rPr>
              <a:t>your </a:t>
            </a:r>
            <a:r>
              <a:rPr sz="2800" spc="5" dirty="0">
                <a:latin typeface="Garamond"/>
                <a:cs typeface="Garamond"/>
              </a:rPr>
              <a:t>vocabulary </a:t>
            </a:r>
            <a:r>
              <a:rPr sz="2800" spc="-5" dirty="0">
                <a:latin typeface="Garamond"/>
                <a:cs typeface="Garamond"/>
              </a:rPr>
              <a:t>and </a:t>
            </a:r>
            <a:r>
              <a:rPr sz="2800" dirty="0">
                <a:latin typeface="Garamond"/>
                <a:cs typeface="Garamond"/>
              </a:rPr>
              <a:t>so it should be incorporated </a:t>
            </a:r>
            <a:r>
              <a:rPr sz="2800" spc="5" dirty="0">
                <a:latin typeface="Garamond"/>
                <a:cs typeface="Garamond"/>
              </a:rPr>
              <a:t>daily</a:t>
            </a:r>
            <a:r>
              <a:rPr sz="2800" spc="-355" dirty="0">
                <a:latin typeface="Garamond"/>
                <a:cs typeface="Garamond"/>
              </a:rPr>
              <a:t> </a:t>
            </a:r>
            <a:r>
              <a:rPr sz="2800" spc="-20" dirty="0">
                <a:latin typeface="Garamond"/>
                <a:cs typeface="Garamond"/>
              </a:rPr>
              <a:t>by  </a:t>
            </a:r>
            <a:r>
              <a:rPr sz="2800" spc="-15" dirty="0">
                <a:latin typeface="Garamond"/>
                <a:cs typeface="Garamond"/>
              </a:rPr>
              <a:t>you.</a:t>
            </a:r>
            <a:endParaRPr sz="2800" dirty="0">
              <a:latin typeface="Garamond"/>
              <a:cs typeface="Garamon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A8BE4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TotalTime>
  <Words>1888</Words>
  <Application>Microsoft Office PowerPoint</Application>
  <PresentationFormat>Widescreen</PresentationFormat>
  <Paragraphs>356</Paragraphs>
  <Slides>63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63</vt:i4>
      </vt:variant>
    </vt:vector>
  </HeadingPairs>
  <TitlesOfParts>
    <vt:vector size="66" baseType="lpstr">
      <vt:lpstr>Calibri</vt:lpstr>
      <vt:lpstr>Garamond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Tips and Tricks to Learn Vocabulary</vt:lpstr>
      <vt:lpstr>Whenever we come across a new word in a new  sentence while reading a text book, we should never  look up its meaning. This is the best way to enhance  vocabulary</vt:lpstr>
      <vt:lpstr>Whenever we come across a new word in a new  sentence while reading a text book, we should never  look up its meaning. This is the best way to enhance  vocabulary</vt:lpstr>
      <vt:lpstr>1. Find Context of New Words</vt:lpstr>
      <vt:lpstr>PowerPoint Presentation</vt:lpstr>
      <vt:lpstr>PowerPoint Presentation</vt:lpstr>
      <vt:lpstr>4. Learn Tricks and Memorization  Techniques</vt:lpstr>
      <vt:lpstr>POLL QUESTION</vt:lpstr>
      <vt:lpstr>ANSWER It is good way if You may prepare for vocabulary  tests by targeting the words that belong to the  domain or field related to the role that the test is  being conducted for.</vt:lpstr>
      <vt:lpstr>Learn Commonly Used Words in  Vocabulary Tests</vt:lpstr>
      <vt:lpstr>ROOT WORDS</vt:lpstr>
      <vt:lpstr>POLL QUESTION</vt:lpstr>
      <vt:lpstr>ANSWER</vt:lpstr>
      <vt:lpstr>PowerPoint Presentation</vt:lpstr>
      <vt:lpstr>POLL QUESTION</vt:lpstr>
      <vt:lpstr>ANSWER</vt:lpstr>
      <vt:lpstr>POLL QUESTION</vt:lpstr>
      <vt:lpstr>ANSWER</vt:lpstr>
      <vt:lpstr>Prefixes and Suffixes</vt:lpstr>
      <vt:lpstr>PowerPoint Presentation</vt:lpstr>
      <vt:lpstr>POLL QUESTION</vt:lpstr>
      <vt:lpstr>ANSWER</vt:lpstr>
      <vt:lpstr>POLL QUESTION</vt:lpstr>
      <vt:lpstr>ANSWER</vt:lpstr>
      <vt:lpstr>PowerPoint Presentation</vt:lpstr>
      <vt:lpstr>POLL QUESTION suffixes are</vt:lpstr>
      <vt:lpstr>ANSWER</vt:lpstr>
      <vt:lpstr>POLL QUESTION</vt:lpstr>
      <vt:lpstr>ANSWER</vt:lpstr>
      <vt:lpstr>SYNONYMS AND ANTONYMS</vt:lpstr>
      <vt:lpstr>SYNONYMS</vt:lpstr>
      <vt:lpstr>POLL QUESTION</vt:lpstr>
      <vt:lpstr>ANSWER</vt:lpstr>
      <vt:lpstr>POLL QUESTION</vt:lpstr>
      <vt:lpstr>ANSWER</vt:lpstr>
      <vt:lpstr>ANTONYMS</vt:lpstr>
      <vt:lpstr>PowerPoint Presentation</vt:lpstr>
      <vt:lpstr>PowerPoint Presentation</vt:lpstr>
      <vt:lpstr>PowerPoint Presentation</vt:lpstr>
      <vt:lpstr>PowerPoint Presentation</vt:lpstr>
      <vt:lpstr>PowerPoint Presentation</vt:lpstr>
      <vt:lpstr>POLL QUESTION</vt:lpstr>
      <vt:lpstr>ANSWER</vt:lpstr>
      <vt:lpstr>PowerPoint Presentation</vt:lpstr>
      <vt:lpstr>POLL QUESTION</vt:lpstr>
      <vt:lpstr>ANSWER</vt:lpstr>
      <vt:lpstr>PowerPoint Presentation</vt:lpstr>
      <vt:lpstr>PowerPoint Presentation</vt:lpstr>
      <vt:lpstr>POLL QUESTION</vt:lpstr>
      <vt:lpstr>ANSWER</vt:lpstr>
      <vt:lpstr>PowerPoint Presentation</vt:lpstr>
      <vt:lpstr>PowerPoint Presentation</vt:lpstr>
      <vt:lpstr>POLL QUESTION</vt:lpstr>
      <vt:lpstr>ANSWER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ACER</cp:lastModifiedBy>
  <cp:revision>11</cp:revision>
  <dcterms:created xsi:type="dcterms:W3CDTF">2021-01-05T15:01:10Z</dcterms:created>
  <dcterms:modified xsi:type="dcterms:W3CDTF">2022-01-22T05:08:49Z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2020-12-23T00:00:00Z</vt:filetime>
  </property>
  <property fmtid="{D5CDD505-2E9C-101B-9397-08002B2CF9AE}" pid="3" name="Creator">
    <vt:lpwstr>Microsoft® PowerPoint® 2016</vt:lpwstr>
  </property>
  <property fmtid="{D5CDD505-2E9C-101B-9397-08002B2CF9AE}" pid="4" name="LastSaved">
    <vt:filetime>2021-01-05T00:00:00Z</vt:filetime>
  </property>
</Properties>
</file>