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5.jpeg" ContentType="image/jpeg"/>
  <Override PartName="/ppt/media/image4.png" ContentType="image/png"/>
  <Override PartName="/ppt/media/image2.png" ContentType="image/png"/>
  <Override PartName="/ppt/media/image7.png" ContentType="image/png"/>
  <Override PartName="/ppt/media/image3.jpeg" ContentType="image/jpeg"/>
  <Override PartName="/ppt/media/image6.png" ContentType="image/png"/>
  <Override PartName="/ppt/media/image1.jpeg" ContentType="image/jpeg"/>
  <Override PartName="/ppt/notesSlides/notesSlide2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9B73D29-F9AA-4A46-9995-22D0CD8D72E0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7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A388CD9-7281-4B43-AF9F-BF36A92A3EEE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7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C81EDC0-2CCE-4EEE-AA5C-9B733C99D9CF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7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D2190BA-4C0A-4AC4-9CBE-F008F16906E7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9D0793B-07D3-4E76-9620-E51A4F214B2A}" type="datetime1">
              <a:rPr b="0" lang="en-IN" sz="1200" spc="-1" strike="noStrike">
                <a:solidFill>
                  <a:srgbClr val="8b8b8b"/>
                </a:solidFill>
                <a:latin typeface="Calibri"/>
              </a:rPr>
              <a:t>23/01/2021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Lecture 9                                                                                                                                                                                                                                   © LPU :: CSE310 Programming in JAVA :: Harjeet Kaur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C9396E8-A1A9-4723-955A-904DCF0EB96E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3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-3960"/>
            <a:ext cx="8948160" cy="55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rm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c00000"/>
                </a:solidFill>
                <a:latin typeface="Calibri Light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8" name="Line 2"/>
          <p:cNvSpPr/>
          <p:nvPr/>
        </p:nvSpPr>
        <p:spPr>
          <a:xfrm flipV="1">
            <a:off x="0" y="565920"/>
            <a:ext cx="12191760" cy="23040"/>
          </a:xfrm>
          <a:prstGeom prst="line">
            <a:avLst/>
          </a:prstGeom>
          <a:ln w="2844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49" name="Line 3"/>
          <p:cNvSpPr/>
          <p:nvPr/>
        </p:nvSpPr>
        <p:spPr>
          <a:xfrm>
            <a:off x="0" y="6503040"/>
            <a:ext cx="12191760" cy="38880"/>
          </a:xfrm>
          <a:prstGeom prst="line">
            <a:avLst/>
          </a:prstGeom>
          <a:ln w="2844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50" name="TextShape 4"/>
          <p:cNvSpPr txBox="1"/>
          <p:nvPr/>
        </p:nvSpPr>
        <p:spPr>
          <a:xfrm>
            <a:off x="0" y="6541920"/>
            <a:ext cx="12191760" cy="315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© LPU :: CSE310 Programming in JAVA :: </a:t>
            </a:r>
            <a:endParaRPr b="0" lang="en-IN" sz="1200" spc="-1" strike="noStrike">
              <a:latin typeface="Times New Roman"/>
            </a:endParaRPr>
          </a:p>
        </p:txBody>
      </p:sp>
      <p:pic>
        <p:nvPicPr>
          <p:cNvPr id="51" name="Picture 14" descr=""/>
          <p:cNvPicPr/>
          <p:nvPr/>
        </p:nvPicPr>
        <p:blipFill>
          <a:blip r:embed="rId1"/>
          <a:stretch/>
        </p:blipFill>
        <p:spPr>
          <a:xfrm>
            <a:off x="11186280" y="5909760"/>
            <a:ext cx="886320" cy="592920"/>
          </a:xfrm>
          <a:prstGeom prst="rect">
            <a:avLst/>
          </a:prstGeom>
          <a:ln>
            <a:noFill/>
          </a:ln>
        </p:spPr>
      </p:pic>
      <p:sp>
        <p:nvSpPr>
          <p:cNvPr id="52" name="CustomShape 5"/>
          <p:cNvSpPr/>
          <p:nvPr/>
        </p:nvSpPr>
        <p:spPr>
          <a:xfrm>
            <a:off x="772560" y="1832400"/>
            <a:ext cx="1097244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en-IN" sz="5400" spc="-1" strike="noStrike">
                <a:solidFill>
                  <a:srgbClr val="4472c4"/>
                </a:solidFill>
                <a:latin typeface="Calibri"/>
              </a:rPr>
              <a:t>Scanner</a:t>
            </a:r>
            <a:endParaRPr b="0" lang="en-IN" sz="54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10667880" y="25560"/>
            <a:ext cx="1257480" cy="50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31680" y="-3960"/>
            <a:ext cx="8948160" cy="55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rm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00000"/>
                </a:solidFill>
                <a:latin typeface="Calibri Light"/>
              </a:rPr>
              <a:t>Scanner Class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5" name="Line 2"/>
          <p:cNvSpPr/>
          <p:nvPr/>
        </p:nvSpPr>
        <p:spPr>
          <a:xfrm flipV="1">
            <a:off x="0" y="565920"/>
            <a:ext cx="12191760" cy="23040"/>
          </a:xfrm>
          <a:prstGeom prst="line">
            <a:avLst/>
          </a:prstGeom>
          <a:ln w="2844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56" name="Line 3"/>
          <p:cNvSpPr/>
          <p:nvPr/>
        </p:nvSpPr>
        <p:spPr>
          <a:xfrm>
            <a:off x="0" y="6503040"/>
            <a:ext cx="12191760" cy="38880"/>
          </a:xfrm>
          <a:prstGeom prst="line">
            <a:avLst/>
          </a:prstGeom>
          <a:ln w="2844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57" name="TextShape 4"/>
          <p:cNvSpPr txBox="1"/>
          <p:nvPr/>
        </p:nvSpPr>
        <p:spPr>
          <a:xfrm>
            <a:off x="0" y="6541920"/>
            <a:ext cx="12191760" cy="315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© LPU :: CSE310 Programming in JAVA :: </a:t>
            </a:r>
            <a:endParaRPr b="0" lang="en-IN" sz="1200" spc="-1" strike="noStrike">
              <a:latin typeface="Times New Roman"/>
            </a:endParaRPr>
          </a:p>
        </p:txBody>
      </p:sp>
      <p:pic>
        <p:nvPicPr>
          <p:cNvPr id="58" name="Picture 14" descr=""/>
          <p:cNvPicPr/>
          <p:nvPr/>
        </p:nvPicPr>
        <p:blipFill>
          <a:blip r:embed="rId1"/>
          <a:stretch/>
        </p:blipFill>
        <p:spPr>
          <a:xfrm>
            <a:off x="11186280" y="5909760"/>
            <a:ext cx="886320" cy="592920"/>
          </a:xfrm>
          <a:prstGeom prst="rect">
            <a:avLst/>
          </a:prstGeom>
          <a:ln>
            <a:noFill/>
          </a:ln>
        </p:spPr>
      </p:pic>
      <p:sp>
        <p:nvSpPr>
          <p:cNvPr id="59" name="CustomShape 5"/>
          <p:cNvSpPr/>
          <p:nvPr/>
        </p:nvSpPr>
        <p:spPr>
          <a:xfrm>
            <a:off x="31680" y="906120"/>
            <a:ext cx="11716200" cy="5697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>
            <a:spAutoFit/>
          </a:bodyPr>
          <a:p>
            <a:pPr marL="568440" indent="-456840" algn="just">
              <a:lnSpc>
                <a:spcPct val="100000"/>
              </a:lnSpc>
              <a:buClr>
                <a:srgbClr val="2f5597"/>
              </a:buClr>
              <a:buFont typeface="Wingdings" charset="2"/>
              <a:buChar char=""/>
            </a:pPr>
            <a:r>
              <a:rPr b="0" lang="en-IN" sz="2800" spc="-1" strike="noStrike">
                <a:solidFill>
                  <a:srgbClr val="2f5597"/>
                </a:solidFill>
                <a:latin typeface="Calibri"/>
              </a:rPr>
              <a:t>A simple text scanner which can parse primitive types and strings using </a:t>
            </a:r>
            <a:endParaRPr b="0" lang="en-IN" sz="2800" spc="-1" strike="noStrike">
              <a:latin typeface="Arial"/>
            </a:endParaRPr>
          </a:p>
          <a:p>
            <a:pPr marL="568440" indent="-456840" algn="just">
              <a:lnSpc>
                <a:spcPct val="100000"/>
              </a:lnSpc>
              <a:buClr>
                <a:srgbClr val="2f5597"/>
              </a:buClr>
              <a:buFont typeface="Wingdings" charset="2"/>
              <a:buChar char=""/>
            </a:pPr>
            <a:r>
              <a:rPr b="0" lang="en-IN" sz="2800" spc="-1" strike="noStrike">
                <a:solidFill>
                  <a:srgbClr val="2f5597"/>
                </a:solidFill>
                <a:latin typeface="Calibri"/>
              </a:rPr>
              <a:t>A Scanner breaks its input into tokens using a delimiter pattern, which by default matches whitespace</a:t>
            </a:r>
            <a:endParaRPr b="0" lang="en-IN" sz="2800" spc="-1" strike="noStrike">
              <a:latin typeface="Arial"/>
            </a:endParaRPr>
          </a:p>
          <a:p>
            <a:pPr marL="568440" indent="-456840" algn="just">
              <a:lnSpc>
                <a:spcPct val="100000"/>
              </a:lnSpc>
              <a:buClr>
                <a:srgbClr val="2f5597"/>
              </a:buClr>
              <a:buFont typeface="Wingdings" charset="2"/>
              <a:buChar char=""/>
            </a:pPr>
            <a:r>
              <a:rPr b="0" lang="en-IN" sz="2800" spc="-1" strike="noStrike">
                <a:solidFill>
                  <a:srgbClr val="2f5597"/>
                </a:solidFill>
                <a:latin typeface="Calibri"/>
              </a:rPr>
              <a:t>Resulting tokens may then be converted into values of different types using the various next methods</a:t>
            </a:r>
            <a:endParaRPr b="0" lang="en-IN" sz="2800" spc="-1" strike="noStrike">
              <a:latin typeface="Arial"/>
            </a:endParaRPr>
          </a:p>
          <a:p>
            <a:pPr marL="568440" indent="-456840" algn="just">
              <a:lnSpc>
                <a:spcPct val="100000"/>
              </a:lnSpc>
              <a:buClr>
                <a:srgbClr val="2f5597"/>
              </a:buClr>
              <a:buFont typeface="Wingdings" charset="2"/>
              <a:buChar char=""/>
            </a:pPr>
            <a:r>
              <a:rPr b="0" lang="en-IN" sz="2800" spc="-1" strike="noStrike">
                <a:solidFill>
                  <a:srgbClr val="2f5597"/>
                </a:solidFill>
                <a:latin typeface="Calibri"/>
              </a:rPr>
              <a:t>E.g.   </a:t>
            </a:r>
            <a:endParaRPr b="0" lang="en-IN" sz="2800" spc="-1" strike="noStrike">
              <a:latin typeface="Arial"/>
            </a:endParaRPr>
          </a:p>
          <a:p>
            <a:pPr marL="111240" algn="just">
              <a:lnSpc>
                <a:spcPct val="100000"/>
              </a:lnSpc>
            </a:pPr>
            <a:r>
              <a:rPr b="0" lang="en-IN" sz="2800" spc="-1" strike="noStrike">
                <a:solidFill>
                  <a:srgbClr val="2f5597"/>
                </a:solidFill>
                <a:latin typeface="Calibri"/>
              </a:rPr>
              <a:t>                </a:t>
            </a:r>
            <a:r>
              <a:rPr b="0" lang="en-IN" sz="2400" spc="-1" strike="noStrike">
                <a:solidFill>
                  <a:srgbClr val="c00000"/>
                </a:solidFill>
                <a:latin typeface="Calibri"/>
              </a:rPr>
              <a:t>Scanner sc = new Scanner(System.in);</a:t>
            </a:r>
            <a:endParaRPr b="0" lang="en-IN" sz="2400" spc="-1" strike="noStrike">
              <a:latin typeface="Arial"/>
            </a:endParaRPr>
          </a:p>
          <a:p>
            <a:pPr marL="111240"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c00000"/>
                </a:solidFill>
                <a:latin typeface="Calibri"/>
              </a:rPr>
              <a:t>     </a:t>
            </a:r>
            <a:r>
              <a:rPr b="0" lang="en-IN" sz="24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c00000"/>
                </a:solidFill>
                <a:latin typeface="Calibri"/>
              </a:rPr>
              <a:t>             </a:t>
            </a:r>
            <a:r>
              <a:rPr b="0" lang="en-IN" sz="2400" spc="-1" strike="noStrike">
                <a:solidFill>
                  <a:srgbClr val="c00000"/>
                </a:solidFill>
                <a:latin typeface="Calibri"/>
              </a:rPr>
              <a:t>int i = sc.nextInt(); </a:t>
            </a:r>
            <a:endParaRPr b="0" lang="en-IN" sz="2400" spc="-1" strike="noStrike">
              <a:latin typeface="Arial"/>
            </a:endParaRPr>
          </a:p>
          <a:p>
            <a:pPr marL="111240"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1434960"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c00000"/>
                </a:solidFill>
                <a:latin typeface="Calibri"/>
              </a:rPr>
              <a:t>Scanner sc = new Scanner(new File("myNumbers"));</a:t>
            </a:r>
            <a:endParaRPr b="0" lang="en-IN" sz="2400" spc="-1" strike="noStrike">
              <a:latin typeface="Arial"/>
            </a:endParaRPr>
          </a:p>
          <a:p>
            <a:pPr marL="1434960"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c00000"/>
                </a:solidFill>
                <a:latin typeface="Calibri"/>
              </a:rPr>
              <a:t>      </a:t>
            </a:r>
            <a:r>
              <a:rPr b="0" lang="en-IN" sz="2400" spc="-1" strike="noStrike">
                <a:solidFill>
                  <a:srgbClr val="c00000"/>
                </a:solidFill>
                <a:latin typeface="Calibri"/>
              </a:rPr>
              <a:t>while (sc.hasNextLong()) {</a:t>
            </a:r>
            <a:endParaRPr b="0" lang="en-IN" sz="2400" spc="-1" strike="noStrike">
              <a:latin typeface="Arial"/>
            </a:endParaRPr>
          </a:p>
          <a:p>
            <a:pPr marL="1434960"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c00000"/>
                </a:solidFill>
                <a:latin typeface="Calibri"/>
              </a:rPr>
              <a:t>          </a:t>
            </a:r>
            <a:r>
              <a:rPr b="0" lang="en-IN" sz="2400" spc="-1" strike="noStrike">
                <a:solidFill>
                  <a:srgbClr val="c00000"/>
                </a:solidFill>
                <a:latin typeface="Calibri"/>
              </a:rPr>
              <a:t>long aLong = sc.nextLong();</a:t>
            </a:r>
            <a:endParaRPr b="0" lang="en-IN" sz="2400" spc="-1" strike="noStrike">
              <a:latin typeface="Arial"/>
            </a:endParaRPr>
          </a:p>
          <a:p>
            <a:pPr marL="1434960"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c00000"/>
                </a:solidFill>
                <a:latin typeface="Calibri"/>
              </a:rPr>
              <a:t>      </a:t>
            </a:r>
            <a:r>
              <a:rPr b="0" lang="en-IN" sz="2400" spc="-1" strike="noStrike">
                <a:solidFill>
                  <a:srgbClr val="c00000"/>
                </a:solidFill>
                <a:latin typeface="Calibri"/>
              </a:rPr>
              <a:t>}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10667880" y="25560"/>
            <a:ext cx="1257480" cy="50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31680" y="-3960"/>
            <a:ext cx="8948160" cy="55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rm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00000"/>
                </a:solidFill>
                <a:latin typeface="Calibri Light"/>
              </a:rPr>
              <a:t>Scanner Class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2" name="Line 2"/>
          <p:cNvSpPr/>
          <p:nvPr/>
        </p:nvSpPr>
        <p:spPr>
          <a:xfrm flipV="1">
            <a:off x="0" y="565920"/>
            <a:ext cx="12191760" cy="23040"/>
          </a:xfrm>
          <a:prstGeom prst="line">
            <a:avLst/>
          </a:prstGeom>
          <a:ln w="2844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63" name="Line 3"/>
          <p:cNvSpPr/>
          <p:nvPr/>
        </p:nvSpPr>
        <p:spPr>
          <a:xfrm>
            <a:off x="0" y="6503040"/>
            <a:ext cx="12191760" cy="38880"/>
          </a:xfrm>
          <a:prstGeom prst="line">
            <a:avLst/>
          </a:prstGeom>
          <a:ln w="2844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64" name="TextShape 4"/>
          <p:cNvSpPr txBox="1"/>
          <p:nvPr/>
        </p:nvSpPr>
        <p:spPr>
          <a:xfrm>
            <a:off x="0" y="6541920"/>
            <a:ext cx="12191760" cy="315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© LPU :: CSE310 Programming in JAVA ::</a:t>
            </a:r>
            <a:endParaRPr b="0" lang="en-IN" sz="1200" spc="-1" strike="noStrike">
              <a:latin typeface="Times New Roman"/>
            </a:endParaRPr>
          </a:p>
        </p:txBody>
      </p:sp>
      <p:pic>
        <p:nvPicPr>
          <p:cNvPr id="65" name="Picture 14" descr=""/>
          <p:cNvPicPr/>
          <p:nvPr/>
        </p:nvPicPr>
        <p:blipFill>
          <a:blip r:embed="rId1"/>
          <a:stretch/>
        </p:blipFill>
        <p:spPr>
          <a:xfrm>
            <a:off x="11186280" y="5909760"/>
            <a:ext cx="886320" cy="592920"/>
          </a:xfrm>
          <a:prstGeom prst="rect">
            <a:avLst/>
          </a:prstGeom>
          <a:ln>
            <a:noFill/>
          </a:ln>
        </p:spPr>
      </p:pic>
      <p:sp>
        <p:nvSpPr>
          <p:cNvPr id="66" name="CustomShape 5"/>
          <p:cNvSpPr/>
          <p:nvPr/>
        </p:nvSpPr>
        <p:spPr>
          <a:xfrm>
            <a:off x="31680" y="906120"/>
            <a:ext cx="11716200" cy="461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pic>
        <p:nvPicPr>
          <p:cNvPr id="67" name="Picture 1" descr=""/>
          <p:cNvPicPr/>
          <p:nvPr/>
        </p:nvPicPr>
        <p:blipFill>
          <a:blip r:embed="rId2"/>
          <a:srcRect l="0" t="0" r="6328" b="0"/>
          <a:stretch/>
        </p:blipFill>
        <p:spPr>
          <a:xfrm>
            <a:off x="189720" y="857880"/>
            <a:ext cx="12002040" cy="4866840"/>
          </a:xfrm>
          <a:prstGeom prst="rect">
            <a:avLst/>
          </a:prstGeom>
          <a:ln>
            <a:noFill/>
          </a:ln>
        </p:spPr>
      </p:pic>
      <p:pic>
        <p:nvPicPr>
          <p:cNvPr id="68" name="" descr=""/>
          <p:cNvPicPr/>
          <p:nvPr/>
        </p:nvPicPr>
        <p:blipFill>
          <a:blip r:embed="rId3"/>
          <a:stretch/>
        </p:blipFill>
        <p:spPr>
          <a:xfrm>
            <a:off x="10667880" y="25560"/>
            <a:ext cx="1257480" cy="50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2351</TotalTime>
  <Application>LibreOffice/6.3.5.2$Linux_X86_64 LibreOffice_project/30$Build-2</Application>
  <Words>97</Words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2014-12-13T17:58:35Z</dcterms:created>
  <dc:creator>Pepsi</dc:creator>
  <dc:description/>
  <dc:language>en-IN</dc:language>
  <cp:lastModifiedBy/>
  <dcterms:modified xsi:type="dcterms:W3CDTF">2021-01-23T15:43:46Z</dcterms:modified>
  <cp:revision>698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