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7"/>
  </p:notesMasterIdLst>
  <p:sldIdLst>
    <p:sldId id="256" r:id="rId6"/>
    <p:sldId id="257" r:id="rId7"/>
    <p:sldId id="258" r:id="rId8"/>
    <p:sldId id="259" r:id="rId9"/>
    <p:sldId id="269" r:id="rId10"/>
    <p:sldId id="260" r:id="rId11"/>
    <p:sldId id="261" r:id="rId12"/>
    <p:sldId id="263" r:id="rId13"/>
    <p:sldId id="266" r:id="rId14"/>
    <p:sldId id="270"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544E52-FACA-101B-0356-565B65383FEF}" v="13" dt="2022-06-22T07:21:20.450"/>
    <p1510:client id="{EB7A76F9-8EFF-4CE9-BB30-7E90752F5178}" v="18" dt="2023-02-28T10:17:26.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i Upadhyay" userId="S::aditi@edunetfoundation.org::90400f40-b266-476a-a91b-1d0cee3d3917" providerId="AD" clId="Web-{EB7A76F9-8EFF-4CE9-BB30-7E90752F5178}"/>
    <pc:docChg chg="modSld">
      <pc:chgData name="Aditi Upadhyay" userId="S::aditi@edunetfoundation.org::90400f40-b266-476a-a91b-1d0cee3d3917" providerId="AD" clId="Web-{EB7A76F9-8EFF-4CE9-BB30-7E90752F5178}" dt="2023-02-28T10:17:22.260" v="14" actId="20577"/>
      <pc:docMkLst>
        <pc:docMk/>
      </pc:docMkLst>
      <pc:sldChg chg="modSp">
        <pc:chgData name="Aditi Upadhyay" userId="S::aditi@edunetfoundation.org::90400f40-b266-476a-a91b-1d0cee3d3917" providerId="AD" clId="Web-{EB7A76F9-8EFF-4CE9-BB30-7E90752F5178}" dt="2023-02-28T10:17:22.260" v="14" actId="20577"/>
        <pc:sldMkLst>
          <pc:docMk/>
          <pc:sldMk cId="3365938424" sldId="261"/>
        </pc:sldMkLst>
        <pc:spChg chg="mod">
          <ac:chgData name="Aditi Upadhyay" userId="S::aditi@edunetfoundation.org::90400f40-b266-476a-a91b-1d0cee3d3917" providerId="AD" clId="Web-{EB7A76F9-8EFF-4CE9-BB30-7E90752F5178}" dt="2023-02-28T10:17:22.260" v="14" actId="20577"/>
          <ac:spMkLst>
            <pc:docMk/>
            <pc:sldMk cId="3365938424" sldId="261"/>
            <ac:spMk id="2" creationId="{A9E7EA8A-2C36-4AB0-86B5-D4AF8CF00EF5}"/>
          </ac:spMkLst>
        </pc:spChg>
      </pc:sldChg>
      <pc:sldChg chg="modSp">
        <pc:chgData name="Aditi Upadhyay" userId="S::aditi@edunetfoundation.org::90400f40-b266-476a-a91b-1d0cee3d3917" providerId="AD" clId="Web-{EB7A76F9-8EFF-4CE9-BB30-7E90752F5178}" dt="2023-02-28T10:17:11.963" v="12" actId="20577"/>
        <pc:sldMkLst>
          <pc:docMk/>
          <pc:sldMk cId="4040384468" sldId="266"/>
        </pc:sldMkLst>
        <pc:spChg chg="mod">
          <ac:chgData name="Aditi Upadhyay" userId="S::aditi@edunetfoundation.org::90400f40-b266-476a-a91b-1d0cee3d3917" providerId="AD" clId="Web-{EB7A76F9-8EFF-4CE9-BB30-7E90752F5178}" dt="2023-02-28T10:17:11.963" v="12" actId="20577"/>
          <ac:spMkLst>
            <pc:docMk/>
            <pc:sldMk cId="4040384468" sldId="266"/>
            <ac:spMk id="2" creationId="{41937F2F-2521-47F7-9C75-34E9B44C92DE}"/>
          </ac:spMkLst>
        </pc:spChg>
      </pc:sldChg>
    </pc:docChg>
  </pc:docChgLst>
  <pc:docChgLst>
    <pc:chgData name="Shashank Shekhar" userId="S::shashank@edunetfoundation.org::0008d1ff-90e7-469a-9966-0dcad996503d" providerId="AD" clId="Web-{3E544E52-FACA-101B-0356-565B65383FEF}"/>
    <pc:docChg chg="modSld">
      <pc:chgData name="Shashank Shekhar" userId="S::shashank@edunetfoundation.org::0008d1ff-90e7-469a-9966-0dcad996503d" providerId="AD" clId="Web-{3E544E52-FACA-101B-0356-565B65383FEF}" dt="2022-06-22T07:21:20.450" v="10"/>
      <pc:docMkLst>
        <pc:docMk/>
      </pc:docMkLst>
      <pc:sldChg chg="addSp delSp modSp">
        <pc:chgData name="Shashank Shekhar" userId="S::shashank@edunetfoundation.org::0008d1ff-90e7-469a-9966-0dcad996503d" providerId="AD" clId="Web-{3E544E52-FACA-101B-0356-565B65383FEF}" dt="2022-06-22T07:21:20.450" v="10"/>
        <pc:sldMkLst>
          <pc:docMk/>
          <pc:sldMk cId="3632885485" sldId="256"/>
        </pc:sldMkLst>
        <pc:spChg chg="add del">
          <ac:chgData name="Shashank Shekhar" userId="S::shashank@edunetfoundation.org::0008d1ff-90e7-469a-9966-0dcad996503d" providerId="AD" clId="Web-{3E544E52-FACA-101B-0356-565B65383FEF}" dt="2022-06-22T07:21:14.825" v="8"/>
          <ac:spMkLst>
            <pc:docMk/>
            <pc:sldMk cId="3632885485" sldId="256"/>
            <ac:spMk id="4" creationId="{8E652245-1325-1D70-A6BC-DD6EB00C56C0}"/>
          </ac:spMkLst>
        </pc:spChg>
        <pc:spChg chg="add del">
          <ac:chgData name="Shashank Shekhar" userId="S::shashank@edunetfoundation.org::0008d1ff-90e7-469a-9966-0dcad996503d" providerId="AD" clId="Web-{3E544E52-FACA-101B-0356-565B65383FEF}" dt="2022-06-22T07:21:13.888" v="7"/>
          <ac:spMkLst>
            <pc:docMk/>
            <pc:sldMk cId="3632885485" sldId="256"/>
            <ac:spMk id="5" creationId="{61A53D80-F466-22AE-6E9C-BF97FA2F6572}"/>
          </ac:spMkLst>
        </pc:spChg>
        <pc:spChg chg="add del">
          <ac:chgData name="Shashank Shekhar" userId="S::shashank@edunetfoundation.org::0008d1ff-90e7-469a-9966-0dcad996503d" providerId="AD" clId="Web-{3E544E52-FACA-101B-0356-565B65383FEF}" dt="2022-06-22T07:21:12.919" v="6"/>
          <ac:spMkLst>
            <pc:docMk/>
            <pc:sldMk cId="3632885485" sldId="256"/>
            <ac:spMk id="6" creationId="{E3FF3D71-C660-B974-0A53-5D74F93C1F82}"/>
          </ac:spMkLst>
        </pc:spChg>
        <pc:spChg chg="add del mod">
          <ac:chgData name="Shashank Shekhar" userId="S::shashank@edunetfoundation.org::0008d1ff-90e7-469a-9966-0dcad996503d" providerId="AD" clId="Web-{3E544E52-FACA-101B-0356-565B65383FEF}" dt="2022-06-22T07:21:11.716" v="5"/>
          <ac:spMkLst>
            <pc:docMk/>
            <pc:sldMk cId="3632885485" sldId="256"/>
            <ac:spMk id="7" creationId="{B25A9689-68D3-23A9-A96E-57EE8080E52E}"/>
          </ac:spMkLst>
        </pc:spChg>
        <pc:spChg chg="add del">
          <ac:chgData name="Shashank Shekhar" userId="S::shashank@edunetfoundation.org::0008d1ff-90e7-469a-9966-0dcad996503d" providerId="AD" clId="Web-{3E544E52-FACA-101B-0356-565B65383FEF}" dt="2022-06-22T07:21:20.450" v="10"/>
          <ac:spMkLst>
            <pc:docMk/>
            <pc:sldMk cId="3632885485" sldId="256"/>
            <ac:spMk id="8" creationId="{65585B28-C8DE-17D6-BF8C-FA1764CD674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7F08A0-86FE-4591-97D6-7BE22F4C9584}" type="datetimeFigureOut">
              <a:rPr lang="en-IN" smtClean="0"/>
              <a:t>01-04-2023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D333DA-3A3E-4ED0-8233-74C83FBC2AB8}" type="slidenum">
              <a:rPr lang="en-IN" smtClean="0"/>
              <a:t>‹#›</a:t>
            </a:fld>
            <a:endParaRPr lang="en-IN"/>
          </a:p>
        </p:txBody>
      </p:sp>
    </p:spTree>
    <p:extLst>
      <p:ext uri="{BB962C8B-B14F-4D97-AF65-F5344CB8AC3E}">
        <p14:creationId xmlns:p14="http://schemas.microsoft.com/office/powerpoint/2010/main" val="194528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0A9AF1-AC30-47E1-8AEE-1EA1CB1BFCAD}" type="slidenum">
              <a:rPr lang="en-IN" smtClean="0"/>
              <a:t>11</a:t>
            </a:fld>
            <a:endParaRPr lang="en-IN"/>
          </a:p>
        </p:txBody>
      </p:sp>
    </p:spTree>
    <p:extLst>
      <p:ext uri="{BB962C8B-B14F-4D97-AF65-F5344CB8AC3E}">
        <p14:creationId xmlns:p14="http://schemas.microsoft.com/office/powerpoint/2010/main" val="3664461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59859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20203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608607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995680"/>
            <a:ext cx="10515600" cy="657301"/>
          </a:xfrm>
          <a:prstGeom prst="rect">
            <a:avLst/>
          </a:prstGeom>
        </p:spPr>
        <p:txBody>
          <a:bodyPr/>
          <a:lstStyle/>
          <a:p>
            <a:r>
              <a:rPr lang="en-US"/>
              <a:t>Click to edit Master title style</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
        <p:nvSpPr>
          <p:cNvPr id="12" name="Text Placeholder 22">
            <a:extLst>
              <a:ext uri="{FF2B5EF4-FFF2-40B4-BE49-F238E27FC236}">
                <a16:creationId xmlns:a16="http://schemas.microsoft.com/office/drawing/2014/main" id="{1BF7602A-A67F-4532-BF4F-FD564942D6B4}"/>
              </a:ext>
            </a:extLst>
          </p:cNvPr>
          <p:cNvSpPr>
            <a:spLocks noGrp="1"/>
          </p:cNvSpPr>
          <p:nvPr>
            <p:ph type="body" sz="quarter" idx="13"/>
          </p:nvPr>
        </p:nvSpPr>
        <p:spPr>
          <a:xfrm>
            <a:off x="953068" y="4102970"/>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3" name="Picture Placeholder 36">
            <a:extLst>
              <a:ext uri="{FF2B5EF4-FFF2-40B4-BE49-F238E27FC236}">
                <a16:creationId xmlns:a16="http://schemas.microsoft.com/office/drawing/2014/main" id="{6F86F982-4C02-4CC9-B7C5-340EA4CB0CD8}"/>
              </a:ext>
            </a:extLst>
          </p:cNvPr>
          <p:cNvSpPr>
            <a:spLocks noGrp="1"/>
          </p:cNvSpPr>
          <p:nvPr>
            <p:ph type="pic" sz="quarter" idx="20"/>
          </p:nvPr>
        </p:nvSpPr>
        <p:spPr>
          <a:xfrm>
            <a:off x="878337" y="1920240"/>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4" name="Text Placeholder 22">
            <a:extLst>
              <a:ext uri="{FF2B5EF4-FFF2-40B4-BE49-F238E27FC236}">
                <a16:creationId xmlns:a16="http://schemas.microsoft.com/office/drawing/2014/main" id="{5AE85831-998F-4BDA-A428-5C290FC40BC8}"/>
              </a:ext>
            </a:extLst>
          </p:cNvPr>
          <p:cNvSpPr>
            <a:spLocks noGrp="1"/>
          </p:cNvSpPr>
          <p:nvPr>
            <p:ph type="body" sz="quarter" idx="21"/>
          </p:nvPr>
        </p:nvSpPr>
        <p:spPr>
          <a:xfrm>
            <a:off x="4113331" y="4102970"/>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5" name="Picture Placeholder 36">
            <a:extLst>
              <a:ext uri="{FF2B5EF4-FFF2-40B4-BE49-F238E27FC236}">
                <a16:creationId xmlns:a16="http://schemas.microsoft.com/office/drawing/2014/main" id="{7BD51D86-E400-43E1-BE4D-027C66451242}"/>
              </a:ext>
            </a:extLst>
          </p:cNvPr>
          <p:cNvSpPr>
            <a:spLocks noGrp="1"/>
          </p:cNvSpPr>
          <p:nvPr>
            <p:ph type="pic" sz="quarter" idx="22"/>
          </p:nvPr>
        </p:nvSpPr>
        <p:spPr>
          <a:xfrm>
            <a:off x="4038600" y="1920240"/>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6" name="Text Placeholder 22">
            <a:extLst>
              <a:ext uri="{FF2B5EF4-FFF2-40B4-BE49-F238E27FC236}">
                <a16:creationId xmlns:a16="http://schemas.microsoft.com/office/drawing/2014/main" id="{550D2E13-2370-48CA-8F14-485AB15C8F17}"/>
              </a:ext>
            </a:extLst>
          </p:cNvPr>
          <p:cNvSpPr>
            <a:spLocks noGrp="1"/>
          </p:cNvSpPr>
          <p:nvPr>
            <p:ph type="body" sz="quarter" idx="23"/>
          </p:nvPr>
        </p:nvSpPr>
        <p:spPr>
          <a:xfrm>
            <a:off x="6856030" y="4099769"/>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7" name="Picture Placeholder 36">
            <a:extLst>
              <a:ext uri="{FF2B5EF4-FFF2-40B4-BE49-F238E27FC236}">
                <a16:creationId xmlns:a16="http://schemas.microsoft.com/office/drawing/2014/main" id="{AEEB49D1-8101-4E1A-A03C-00BA1C558D80}"/>
              </a:ext>
            </a:extLst>
          </p:cNvPr>
          <p:cNvSpPr>
            <a:spLocks noGrp="1"/>
          </p:cNvSpPr>
          <p:nvPr>
            <p:ph type="pic" sz="quarter" idx="24"/>
          </p:nvPr>
        </p:nvSpPr>
        <p:spPr>
          <a:xfrm>
            <a:off x="6781299" y="1917039"/>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8" name="Text Placeholder 22">
            <a:extLst>
              <a:ext uri="{FF2B5EF4-FFF2-40B4-BE49-F238E27FC236}">
                <a16:creationId xmlns:a16="http://schemas.microsoft.com/office/drawing/2014/main" id="{D6054A8D-5711-4A3F-8E1B-B628302DE72D}"/>
              </a:ext>
            </a:extLst>
          </p:cNvPr>
          <p:cNvSpPr>
            <a:spLocks noGrp="1"/>
          </p:cNvSpPr>
          <p:nvPr>
            <p:ph type="body" sz="quarter" idx="25"/>
          </p:nvPr>
        </p:nvSpPr>
        <p:spPr>
          <a:xfrm>
            <a:off x="9562213" y="4098168"/>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9" name="Picture Placeholder 36">
            <a:extLst>
              <a:ext uri="{FF2B5EF4-FFF2-40B4-BE49-F238E27FC236}">
                <a16:creationId xmlns:a16="http://schemas.microsoft.com/office/drawing/2014/main" id="{F0299F15-E358-4564-85D1-6D32F3659461}"/>
              </a:ext>
            </a:extLst>
          </p:cNvPr>
          <p:cNvSpPr>
            <a:spLocks noGrp="1"/>
          </p:cNvSpPr>
          <p:nvPr>
            <p:ph type="pic" sz="quarter" idx="26"/>
          </p:nvPr>
        </p:nvSpPr>
        <p:spPr>
          <a:xfrm>
            <a:off x="9487482" y="1915438"/>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Tree>
    <p:extLst>
      <p:ext uri="{BB962C8B-B14F-4D97-AF65-F5344CB8AC3E}">
        <p14:creationId xmlns:p14="http://schemas.microsoft.com/office/powerpoint/2010/main" val="3093493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187794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250434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33180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578103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537762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933599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49498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77168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39295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74718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822142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144040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03490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514898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55111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60304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69891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98662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01-04-2023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8517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gi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userDrawn="1"/>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088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userDrawn="1"/>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9488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ure-good-heroes.fandom.com/wiki/WAL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63B0-E4F3-2442-5B73-4685C07E72E1}"/>
              </a:ext>
            </a:extLst>
          </p:cNvPr>
          <p:cNvSpPr>
            <a:spLocks noGrp="1"/>
          </p:cNvSpPr>
          <p:nvPr>
            <p:ph type="ctrTitle"/>
          </p:nvPr>
        </p:nvSpPr>
        <p:spPr>
          <a:xfrm>
            <a:off x="1524000" y="1122363"/>
            <a:ext cx="9144000" cy="1295717"/>
          </a:xfrm>
        </p:spPr>
        <p:txBody>
          <a:bodyPr/>
          <a:lstStyle/>
          <a:p>
            <a:r>
              <a:rPr lang="en-IN" sz="4000" dirty="0">
                <a:latin typeface="Arial" panose="020B0604020202020204" pitchFamily="34" charset="0"/>
                <a:cs typeface="Arial" panose="020B0604020202020204" pitchFamily="34" charset="0"/>
              </a:rPr>
              <a:t>Clustering algorithm analysis, validation and Crop Recommendation</a:t>
            </a:r>
            <a:endParaRPr lang="en-IN" sz="4000" dirty="0"/>
          </a:p>
        </p:txBody>
      </p:sp>
      <p:sp>
        <p:nvSpPr>
          <p:cNvPr id="3" name="Subtitle 2">
            <a:extLst>
              <a:ext uri="{FF2B5EF4-FFF2-40B4-BE49-F238E27FC236}">
                <a16:creationId xmlns:a16="http://schemas.microsoft.com/office/drawing/2014/main" id="{CC9B6A81-31F4-63D6-2447-781726A4CA31}"/>
              </a:ext>
            </a:extLst>
          </p:cNvPr>
          <p:cNvSpPr>
            <a:spLocks noGrp="1"/>
          </p:cNvSpPr>
          <p:nvPr>
            <p:ph type="subTitle" idx="1"/>
          </p:nvPr>
        </p:nvSpPr>
        <p:spPr>
          <a:xfrm>
            <a:off x="1524000" y="2509520"/>
            <a:ext cx="9144000" cy="3942080"/>
          </a:xfrm>
        </p:spPr>
        <p:txBody>
          <a:bodyPr/>
          <a:lstStyle/>
          <a:p>
            <a:pPr algn="l"/>
            <a:r>
              <a:rPr lang="en-IN" dirty="0"/>
              <a:t>Team Id : </a:t>
            </a:r>
          </a:p>
          <a:p>
            <a:pPr algn="l"/>
            <a:r>
              <a:rPr lang="en-IN" dirty="0"/>
              <a:t>Collage : Faculty of Technology and Engineering </a:t>
            </a:r>
          </a:p>
          <a:p>
            <a:pPr algn="l"/>
            <a:r>
              <a:rPr lang="en-IN" dirty="0"/>
              <a:t>Team Leader : Shah Shubham</a:t>
            </a:r>
          </a:p>
          <a:p>
            <a:pPr algn="l"/>
            <a:r>
              <a:rPr lang="en-IN" dirty="0"/>
              <a:t>Members :</a:t>
            </a:r>
          </a:p>
          <a:p>
            <a:pPr marL="457200" indent="-457200" algn="l">
              <a:buAutoNum type="arabicParenR"/>
            </a:pPr>
            <a:r>
              <a:rPr lang="en-IN" dirty="0"/>
              <a:t>Shah Shubham</a:t>
            </a:r>
          </a:p>
          <a:p>
            <a:pPr marL="457200" indent="-457200" algn="l">
              <a:buAutoNum type="arabicParenR"/>
            </a:pPr>
            <a:r>
              <a:rPr lang="en-IN" dirty="0"/>
              <a:t>Sahil Dharaviya</a:t>
            </a:r>
          </a:p>
          <a:p>
            <a:pPr marL="457200" indent="-457200" algn="l">
              <a:buAutoNum type="arabicParenR"/>
            </a:pPr>
            <a:r>
              <a:rPr lang="en-IN" dirty="0"/>
              <a:t>Marag Modh</a:t>
            </a:r>
          </a:p>
          <a:p>
            <a:pPr marL="457200" indent="-457200" algn="l">
              <a:buAutoNum type="arabicParenR"/>
            </a:pPr>
            <a:r>
              <a:rPr lang="en-IN" dirty="0"/>
              <a:t>Harshad Parmar</a:t>
            </a:r>
          </a:p>
        </p:txBody>
      </p:sp>
    </p:spTree>
    <p:extLst>
      <p:ext uri="{BB962C8B-B14F-4D97-AF65-F5344CB8AC3E}">
        <p14:creationId xmlns:p14="http://schemas.microsoft.com/office/powerpoint/2010/main" val="3632885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8E40BE-13D9-8934-8729-5C7CD5012A33}"/>
              </a:ext>
            </a:extLst>
          </p:cNvPr>
          <p:cNvSpPr txBox="1"/>
          <p:nvPr/>
        </p:nvSpPr>
        <p:spPr>
          <a:xfrm>
            <a:off x="365760" y="1026160"/>
            <a:ext cx="1160272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In the 2</a:t>
            </a:r>
            <a:r>
              <a:rPr lang="en-US" sz="2800" baseline="30000" dirty="0"/>
              <a:t>nd</a:t>
            </a:r>
            <a:r>
              <a:rPr lang="en-US" sz="2800" dirty="0"/>
              <a:t> part we have concluded from the 3D graph which we have plotted  that clusters are compact means dense enough that we can continue with Kmeans algorithm and points in the graph are hardly noisy( which we can not consider to be the part of any cluster) so no need to apply DBSCAN algorithm and analyze between Kmeans and DBSCAN or validate them using Silhouette score but still we have used silhouette score to compare the result with K value of elbow and getting both the result same for value of K .  </a:t>
            </a:r>
            <a:endParaRPr lang="en-IN" sz="2800" dirty="0"/>
          </a:p>
        </p:txBody>
      </p:sp>
    </p:spTree>
    <p:extLst>
      <p:ext uri="{BB962C8B-B14F-4D97-AF65-F5344CB8AC3E}">
        <p14:creationId xmlns:p14="http://schemas.microsoft.com/office/powerpoint/2010/main" val="4064969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3398-0AD3-4958-9228-86290AAAE892}"/>
              </a:ext>
            </a:extLst>
          </p:cNvPr>
          <p:cNvSpPr>
            <a:spLocks noGrp="1"/>
          </p:cNvSpPr>
          <p:nvPr>
            <p:ph type="title"/>
          </p:nvPr>
        </p:nvSpPr>
        <p:spPr/>
        <p:txBody>
          <a:bodyPr/>
          <a:lstStyle/>
          <a:p>
            <a:r>
              <a:rPr lang="en-US" dirty="0"/>
              <a:t>MEET OUR TEAM</a:t>
            </a:r>
            <a:endParaRPr lang="en-IN" dirty="0"/>
          </a:p>
        </p:txBody>
      </p:sp>
      <p:sp>
        <p:nvSpPr>
          <p:cNvPr id="3" name="Text Placeholder 2">
            <a:extLst>
              <a:ext uri="{FF2B5EF4-FFF2-40B4-BE49-F238E27FC236}">
                <a16:creationId xmlns:a16="http://schemas.microsoft.com/office/drawing/2014/main" id="{7B74A749-BB5A-47DD-AC00-A3346252ECD5}"/>
              </a:ext>
            </a:extLst>
          </p:cNvPr>
          <p:cNvSpPr>
            <a:spLocks noGrp="1"/>
          </p:cNvSpPr>
          <p:nvPr>
            <p:ph type="body" sz="quarter" idx="13"/>
          </p:nvPr>
        </p:nvSpPr>
        <p:spPr/>
        <p:txBody>
          <a:bodyPr/>
          <a:lstStyle/>
          <a:p>
            <a:r>
              <a:rPr lang="en-IN" dirty="0"/>
              <a:t>SHUBHAM SHAH</a:t>
            </a:r>
          </a:p>
        </p:txBody>
      </p:sp>
      <p:pic>
        <p:nvPicPr>
          <p:cNvPr id="11" name="Picture Placeholder 10">
            <a:extLst>
              <a:ext uri="{FF2B5EF4-FFF2-40B4-BE49-F238E27FC236}">
                <a16:creationId xmlns:a16="http://schemas.microsoft.com/office/drawing/2014/main" id="{E044F2D8-AABD-A461-5335-712C9C3506AE}"/>
              </a:ext>
            </a:extLst>
          </p:cNvPr>
          <p:cNvPicPr>
            <a:picLocks noGrp="1" noChangeAspect="1"/>
          </p:cNvPicPr>
          <p:nvPr>
            <p:ph type="pic" sz="quarter" idx="20"/>
          </p:nvPr>
        </p:nvPicPr>
        <p:blipFill rotWithShape="1">
          <a:blip r:embed="rId3">
            <a:extLst>
              <a:ext uri="{28A0092B-C50C-407E-A947-70E740481C1C}">
                <a14:useLocalDpi xmlns:a14="http://schemas.microsoft.com/office/drawing/2010/main" val="0"/>
              </a:ext>
            </a:extLst>
          </a:blip>
          <a:srcRect t="-2975" b="38078"/>
          <a:stretch/>
        </p:blipFill>
        <p:spPr>
          <a:xfrm>
            <a:off x="878337" y="1915438"/>
            <a:ext cx="2383023" cy="1920273"/>
          </a:xfrm>
        </p:spPr>
      </p:pic>
      <p:sp>
        <p:nvSpPr>
          <p:cNvPr id="5" name="Text Placeholder 4">
            <a:extLst>
              <a:ext uri="{FF2B5EF4-FFF2-40B4-BE49-F238E27FC236}">
                <a16:creationId xmlns:a16="http://schemas.microsoft.com/office/drawing/2014/main" id="{9B5201DF-E926-4BF5-98E7-2FDAA0EFF1F1}"/>
              </a:ext>
            </a:extLst>
          </p:cNvPr>
          <p:cNvSpPr>
            <a:spLocks noGrp="1"/>
          </p:cNvSpPr>
          <p:nvPr>
            <p:ph type="body" sz="quarter" idx="21"/>
          </p:nvPr>
        </p:nvSpPr>
        <p:spPr/>
        <p:txBody>
          <a:bodyPr/>
          <a:lstStyle/>
          <a:p>
            <a:r>
              <a:rPr lang="en-IN" dirty="0"/>
              <a:t>SAHIL DHARAVIYA</a:t>
            </a:r>
          </a:p>
        </p:txBody>
      </p:sp>
      <p:pic>
        <p:nvPicPr>
          <p:cNvPr id="12" name="Picture Placeholder 11">
            <a:extLst>
              <a:ext uri="{FF2B5EF4-FFF2-40B4-BE49-F238E27FC236}">
                <a16:creationId xmlns:a16="http://schemas.microsoft.com/office/drawing/2014/main" id="{BB5EF020-8C27-B35E-FCF7-DF6DEC650DBB}"/>
              </a:ext>
            </a:extLst>
          </p:cNvPr>
          <p:cNvPicPr>
            <a:picLocks noGrp="1" noChangeAspect="1"/>
          </p:cNvPicPr>
          <p:nvPr>
            <p:ph type="pic" sz="quarter" idx="22"/>
          </p:nvPr>
        </p:nvPicPr>
        <p:blipFill rotWithShape="1">
          <a:blip r:embed="rId4">
            <a:extLst>
              <a:ext uri="{28A0092B-C50C-407E-A947-70E740481C1C}">
                <a14:useLocalDpi xmlns:a14="http://schemas.microsoft.com/office/drawing/2010/main" val="0"/>
              </a:ext>
            </a:extLst>
          </a:blip>
          <a:srcRect t="6363" b="30864"/>
          <a:stretch/>
        </p:blipFill>
        <p:spPr>
          <a:xfrm>
            <a:off x="4038600" y="1920240"/>
            <a:ext cx="2383023" cy="1915471"/>
          </a:xfrm>
        </p:spPr>
      </p:pic>
      <p:sp>
        <p:nvSpPr>
          <p:cNvPr id="7" name="Text Placeholder 6">
            <a:extLst>
              <a:ext uri="{FF2B5EF4-FFF2-40B4-BE49-F238E27FC236}">
                <a16:creationId xmlns:a16="http://schemas.microsoft.com/office/drawing/2014/main" id="{DEE6DA85-CD62-4608-ABBD-C154944D4B89}"/>
              </a:ext>
            </a:extLst>
          </p:cNvPr>
          <p:cNvSpPr>
            <a:spLocks noGrp="1"/>
          </p:cNvSpPr>
          <p:nvPr>
            <p:ph type="body" sz="quarter" idx="23"/>
          </p:nvPr>
        </p:nvSpPr>
        <p:spPr/>
        <p:txBody>
          <a:bodyPr/>
          <a:lstStyle/>
          <a:p>
            <a:r>
              <a:rPr lang="en-IN" dirty="0"/>
              <a:t>MARAG MODH</a:t>
            </a:r>
          </a:p>
        </p:txBody>
      </p:sp>
      <p:pic>
        <p:nvPicPr>
          <p:cNvPr id="14" name="Picture Placeholder 13">
            <a:extLst>
              <a:ext uri="{FF2B5EF4-FFF2-40B4-BE49-F238E27FC236}">
                <a16:creationId xmlns:a16="http://schemas.microsoft.com/office/drawing/2014/main" id="{1D0A3AED-F08A-8879-2F87-491A763F54DB}"/>
              </a:ext>
            </a:extLst>
          </p:cNvPr>
          <p:cNvPicPr>
            <a:picLocks noGrp="1" noChangeAspect="1"/>
          </p:cNvPicPr>
          <p:nvPr>
            <p:ph type="pic" sz="quarter" idx="24"/>
          </p:nvPr>
        </p:nvPicPr>
        <p:blipFill rotWithShape="1">
          <a:blip r:embed="rId5">
            <a:extLst>
              <a:ext uri="{28A0092B-C50C-407E-A947-70E740481C1C}">
                <a14:useLocalDpi xmlns:a14="http://schemas.microsoft.com/office/drawing/2010/main" val="0"/>
              </a:ext>
            </a:extLst>
          </a:blip>
          <a:srcRect t="8055" b="33522"/>
          <a:stretch/>
        </p:blipFill>
        <p:spPr>
          <a:xfrm>
            <a:off x="6781299" y="1917039"/>
            <a:ext cx="2383023" cy="1915471"/>
          </a:xfrm>
        </p:spPr>
      </p:pic>
      <p:sp>
        <p:nvSpPr>
          <p:cNvPr id="9" name="Text Placeholder 8">
            <a:extLst>
              <a:ext uri="{FF2B5EF4-FFF2-40B4-BE49-F238E27FC236}">
                <a16:creationId xmlns:a16="http://schemas.microsoft.com/office/drawing/2014/main" id="{77062069-9885-4270-82CD-EE5480E89341}"/>
              </a:ext>
            </a:extLst>
          </p:cNvPr>
          <p:cNvSpPr>
            <a:spLocks noGrp="1"/>
          </p:cNvSpPr>
          <p:nvPr>
            <p:ph type="body" sz="quarter" idx="25"/>
          </p:nvPr>
        </p:nvSpPr>
        <p:spPr/>
        <p:txBody>
          <a:bodyPr/>
          <a:lstStyle/>
          <a:p>
            <a:r>
              <a:rPr lang="en-IN" dirty="0"/>
              <a:t>HARSAHD PARMAR</a:t>
            </a:r>
          </a:p>
        </p:txBody>
      </p:sp>
      <p:pic>
        <p:nvPicPr>
          <p:cNvPr id="13" name="Picture Placeholder 12">
            <a:extLst>
              <a:ext uri="{FF2B5EF4-FFF2-40B4-BE49-F238E27FC236}">
                <a16:creationId xmlns:a16="http://schemas.microsoft.com/office/drawing/2014/main" id="{AE5AF4FD-B1D9-6182-E246-AA63FABBE763}"/>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l="-1532" t="5036" r="1532" b="19610"/>
          <a:stretch/>
        </p:blipFill>
        <p:spPr>
          <a:xfrm>
            <a:off x="9487482" y="1915438"/>
            <a:ext cx="2383023" cy="1915471"/>
          </a:xfrm>
        </p:spPr>
      </p:pic>
    </p:spTree>
    <p:extLst>
      <p:ext uri="{BB962C8B-B14F-4D97-AF65-F5344CB8AC3E}">
        <p14:creationId xmlns:p14="http://schemas.microsoft.com/office/powerpoint/2010/main" val="2550026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2A1A-5F8C-F381-E749-F4C95E60DB73}"/>
              </a:ext>
            </a:extLst>
          </p:cNvPr>
          <p:cNvSpPr>
            <a:spLocks noGrp="1"/>
          </p:cNvSpPr>
          <p:nvPr>
            <p:ph type="title"/>
          </p:nvPr>
        </p:nvSpPr>
        <p:spPr>
          <a:xfrm>
            <a:off x="838200" y="1152525"/>
            <a:ext cx="10515600" cy="500456"/>
          </a:xfrm>
        </p:spPr>
        <p:txBody>
          <a:bodyPr/>
          <a:lstStyle/>
          <a:p>
            <a:r>
              <a:rPr lang="en-US" dirty="0"/>
              <a:t>AGENDA</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6205AFF-FAC0-CF23-859A-0E32B62A73F0}"/>
              </a:ext>
            </a:extLst>
          </p:cNvPr>
          <p:cNvSpPr>
            <a:spLocks noGrp="1"/>
          </p:cNvSpPr>
          <p:nvPr>
            <p:ph idx="1"/>
          </p:nvPr>
        </p:nvSpPr>
        <p:spPr>
          <a:xfrm>
            <a:off x="838200" y="1981199"/>
            <a:ext cx="10515600" cy="4195763"/>
          </a:xfrm>
        </p:spPr>
        <p:txBody>
          <a:bodyPr/>
          <a:lstStyle/>
          <a:p>
            <a:r>
              <a:rPr lang="en-IN" sz="2400" dirty="0">
                <a:latin typeface="Arial" panose="020B0604020202020204" pitchFamily="34" charset="0"/>
                <a:cs typeface="Arial" panose="020B0604020202020204" pitchFamily="34" charset="0"/>
              </a:rPr>
              <a:t>Analysis of Kmeans clustering and DBSCAN algorithm </a:t>
            </a:r>
          </a:p>
          <a:p>
            <a:r>
              <a:rPr lang="en-IN" sz="2400" dirty="0">
                <a:latin typeface="Arial" panose="020B0604020202020204" pitchFamily="34" charset="0"/>
                <a:cs typeface="Arial" panose="020B0604020202020204" pitchFamily="34" charset="0"/>
              </a:rPr>
              <a:t>Validation of clusters created using silhouette </a:t>
            </a:r>
            <a:r>
              <a:rPr lang="en-IN" sz="2400" dirty="0" err="1">
                <a:latin typeface="Arial" panose="020B0604020202020204" pitchFamily="34" charset="0"/>
                <a:cs typeface="Arial" panose="020B0604020202020204" pitchFamily="34" charset="0"/>
              </a:rPr>
              <a:t>coeffiecient</a:t>
            </a: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Crop Recommendation using soil nutrients values</a:t>
            </a:r>
          </a:p>
          <a:p>
            <a:endParaRPr lang="en-IN" dirty="0"/>
          </a:p>
        </p:txBody>
      </p:sp>
    </p:spTree>
    <p:extLst>
      <p:ext uri="{BB962C8B-B14F-4D97-AF65-F5344CB8AC3E}">
        <p14:creationId xmlns:p14="http://schemas.microsoft.com/office/powerpoint/2010/main" val="70100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6782-BDB0-D3FE-7E56-5658E3C75CDA}"/>
              </a:ext>
            </a:extLst>
          </p:cNvPr>
          <p:cNvSpPr>
            <a:spLocks noGrp="1"/>
          </p:cNvSpPr>
          <p:nvPr>
            <p:ph type="title"/>
          </p:nvPr>
        </p:nvSpPr>
        <p:spPr>
          <a:xfrm>
            <a:off x="838200" y="1104900"/>
            <a:ext cx="10515600" cy="720725"/>
          </a:xfrm>
        </p:spPr>
        <p:txBody>
          <a:bodyPr/>
          <a:lstStyle/>
          <a:p>
            <a:r>
              <a:rPr lang="en-US" dirty="0"/>
              <a:t>PROBLEM  STATEMENT</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B04697C-808D-A2DB-99EB-93A47E999145}"/>
              </a:ext>
            </a:extLst>
          </p:cNvPr>
          <p:cNvSpPr txBox="1"/>
          <p:nvPr/>
        </p:nvSpPr>
        <p:spPr>
          <a:xfrm>
            <a:off x="6762751" y="5419725"/>
            <a:ext cx="4419078" cy="492443"/>
          </a:xfrm>
          <a:prstGeom prst="rect">
            <a:avLst/>
          </a:prstGeom>
          <a:noFill/>
        </p:spPr>
        <p:txBody>
          <a:bodyPr wrap="square" rtlCol="0">
            <a:spAutoFit/>
          </a:bodyPr>
          <a:lstStyle/>
          <a:p>
            <a:pPr algn="ctr"/>
            <a:r>
              <a:rPr lang="en-IN" sz="800"/>
              <a:t>Reference : </a:t>
            </a:r>
            <a:r>
              <a:rPr lang="en-IN" sz="800">
                <a:hlinkClick r:id="rId2"/>
              </a:rPr>
              <a:t>https://pure-good-heroes.fandom.com/wiki/WALL-E</a:t>
            </a:r>
            <a:endParaRPr lang="en-IN" sz="800"/>
          </a:p>
          <a:p>
            <a:endParaRPr lang="en-IN"/>
          </a:p>
        </p:txBody>
      </p:sp>
      <p:sp>
        <p:nvSpPr>
          <p:cNvPr id="7" name="Content Placeholder 6">
            <a:extLst>
              <a:ext uri="{FF2B5EF4-FFF2-40B4-BE49-F238E27FC236}">
                <a16:creationId xmlns:a16="http://schemas.microsoft.com/office/drawing/2014/main" id="{7BE9BA5D-D110-4ADC-98F8-01232C0922BB}"/>
              </a:ext>
            </a:extLst>
          </p:cNvPr>
          <p:cNvSpPr>
            <a:spLocks noGrp="1"/>
          </p:cNvSpPr>
          <p:nvPr>
            <p:ph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en-US" dirty="0">
                <a:effectLst/>
                <a:ea typeface="Calibri" panose="020F0502020204030204" pitchFamily="34" charset="0"/>
                <a:cs typeface="Times New Roman" panose="02020603050405020304" pitchFamily="18" charset="0"/>
              </a:rPr>
              <a:t>We are having a dataset of soil nutrients values (nitrogen, phosphorous and potassium) and the crops suitable according to those nutrients’ values. </a:t>
            </a:r>
            <a:endParaRPr lang="en-IN"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dirty="0">
                <a:effectLst/>
                <a:ea typeface="Calibri" panose="020F0502020204030204" pitchFamily="34" charset="0"/>
                <a:cs typeface="Times New Roman" panose="02020603050405020304" pitchFamily="18" charset="0"/>
              </a:rPr>
              <a:t>We want to recommend crop to the farmers according to nutrient values of their soil.</a:t>
            </a:r>
            <a:endParaRPr lang="en-IN" dirty="0">
              <a:effectLst/>
              <a:ea typeface="Calibri" panose="020F0502020204030204" pitchFamily="34" charset="0"/>
              <a:cs typeface="Times New Roman" panose="02020603050405020304" pitchFamily="18" charset="0"/>
            </a:endParaRPr>
          </a:p>
          <a:p>
            <a:r>
              <a:rPr lang="en-US" dirty="0">
                <a:effectLst/>
                <a:ea typeface="Calibri" panose="020F0502020204030204" pitchFamily="34" charset="0"/>
              </a:rPr>
              <a:t>The data is unlabeled, so we are trying to generate clusters from this dataset and then predict that nutrients values given by farmer belong to which cluster and recommend crops which belongs to that cluster.</a:t>
            </a:r>
            <a:r>
              <a:rPr lang="en-US" dirty="0"/>
              <a:t> </a:t>
            </a:r>
            <a:endParaRPr lang="en-IN" dirty="0"/>
          </a:p>
        </p:txBody>
      </p:sp>
    </p:spTree>
    <p:extLst>
      <p:ext uri="{BB962C8B-B14F-4D97-AF65-F5344CB8AC3E}">
        <p14:creationId xmlns:p14="http://schemas.microsoft.com/office/powerpoint/2010/main" val="340927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US" dirty="0"/>
              <a:t>PROJECT  OVERVIEW</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r>
                  <a:rPr lang="en-US" dirty="0"/>
                  <a:t>In the 1</a:t>
                </a:r>
                <a:r>
                  <a:rPr lang="en-US" baseline="30000" dirty="0"/>
                  <a:t>st</a:t>
                </a:r>
                <a:r>
                  <a:rPr lang="en-US" dirty="0"/>
                  <a:t> part using the soil fertility dataset we have try to create clusters using nutrients value using Kmean and DBSCAN clustering algorithm</a:t>
                </a:r>
                <a:endParaRPr lang="en-IN" dirty="0"/>
              </a:p>
              <a:p>
                <a:r>
                  <a:rPr lang="en-IN" dirty="0"/>
                  <a:t>To define the no of clusters which can be created we have used elbow method in Kmeans algorithm and for it is required to find the optimal value of epsilon(</a:t>
                </a:r>
                <a14:m>
                  <m:oMath xmlns:m="http://schemas.openxmlformats.org/officeDocument/2006/math">
                    <m:r>
                      <a:rPr lang="en-US" i="1" dirty="0" smtClean="0">
                        <a:latin typeface="Cambria Math" panose="02040503050406030204" pitchFamily="18" charset="0"/>
                      </a:rPr>
                      <m:t>𝜀</m:t>
                    </m:r>
                  </m:oMath>
                </a14:m>
                <a:r>
                  <a:rPr lang="en-US" dirty="0"/>
                  <a:t>) and min points we have used K –distance graph </a:t>
                </a:r>
              </a:p>
              <a:p>
                <a:r>
                  <a:rPr lang="en-US" dirty="0"/>
                  <a:t>Using the value of K(no of clusters) which we got in both the clustering algorithms we have validated K value using Silhouette Coefficient we can calculated using below formula</a:t>
                </a:r>
              </a:p>
            </p:txBody>
          </p:sp>
        </mc:Choice>
        <mc:Fallback>
          <p:sp>
            <p:nvSpPr>
              <p:cNvPr id="3" name="Content Placeholder 2">
                <a:extLst>
                  <a:ext uri="{FF2B5EF4-FFF2-40B4-BE49-F238E27FC236}">
                    <a16:creationId xmlns:a16="http://schemas.microsoft.com/office/drawing/2014/main" id="{5E398C37-01A5-4A1D-9C3D-74CECE104221}"/>
                  </a:ext>
                </a:extLst>
              </p:cNvPr>
              <p:cNvSpPr>
                <a:spLocks noGrp="1" noRot="1" noChangeAspect="1" noMove="1" noResize="1" noEditPoints="1" noAdjustHandles="1" noChangeArrowheads="1" noChangeShapeType="1" noTextEdit="1"/>
              </p:cNvSpPr>
              <p:nvPr>
                <p:ph idx="1"/>
              </p:nvPr>
            </p:nvSpPr>
            <p:spPr>
              <a:blipFill>
                <a:blip r:embed="rId2"/>
                <a:stretch>
                  <a:fillRect l="-1043" t="-2241" r="-1507"/>
                </a:stretch>
              </a:blipFill>
            </p:spPr>
            <p:txBody>
              <a:bodyPr/>
              <a:lstStyle/>
              <a:p>
                <a:r>
                  <a:rPr lang="en-IN">
                    <a:noFill/>
                  </a:rPr>
                  <a:t> </a:t>
                </a:r>
              </a:p>
            </p:txBody>
          </p:sp>
        </mc:Fallback>
      </mc:AlternateContent>
    </p:spTree>
    <p:extLst>
      <p:ext uri="{BB962C8B-B14F-4D97-AF65-F5344CB8AC3E}">
        <p14:creationId xmlns:p14="http://schemas.microsoft.com/office/powerpoint/2010/main" val="406406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D1002F-53E9-DD21-B7E1-C7A80707F1A5}"/>
              </a:ext>
            </a:extLst>
          </p:cNvPr>
          <p:cNvSpPr txBox="1"/>
          <p:nvPr/>
        </p:nvSpPr>
        <p:spPr>
          <a:xfrm>
            <a:off x="1026160" y="995680"/>
            <a:ext cx="10871200"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t>Silhoutte Score = b-a/max(</a:t>
            </a:r>
            <a:r>
              <a:rPr lang="en-US" sz="2800" dirty="0" err="1"/>
              <a:t>b,a</a:t>
            </a:r>
            <a:r>
              <a:rPr lang="en-US" sz="2800" dirty="0"/>
              <a:t>)</a:t>
            </a:r>
          </a:p>
          <a:p>
            <a:r>
              <a:rPr lang="en-US" sz="2800" dirty="0"/>
              <a:t>Where a = inter cluster distance and b = intra cluster distance</a:t>
            </a:r>
          </a:p>
          <a:p>
            <a:pPr marL="285750" indent="-285750">
              <a:buFont typeface="Arial" panose="020B0604020202020204" pitchFamily="34" charset="0"/>
              <a:buChar char="•"/>
            </a:pPr>
            <a:r>
              <a:rPr lang="en-US" sz="2800" dirty="0"/>
              <a:t>After validating our clusters we have plotted them using scatter plot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In the 2</a:t>
            </a:r>
            <a:r>
              <a:rPr lang="en-US" sz="2800" baseline="30000" dirty="0"/>
              <a:t>nd</a:t>
            </a:r>
            <a:r>
              <a:rPr lang="en-US" sz="2800" dirty="0"/>
              <a:t> part using a different soil fertility dataset using elbow method we generated the clusters and applying Kmeans clustering algorithm we have created clusters from dataset having the best silhouette score and plotted them using 3D scatter plot</a:t>
            </a:r>
          </a:p>
          <a:p>
            <a:pPr marL="285750" indent="-285750">
              <a:buFont typeface="Arial" panose="020B0604020202020204" pitchFamily="34" charset="0"/>
              <a:buChar char="•"/>
            </a:pPr>
            <a:r>
              <a:rPr lang="en-US" sz="2800" dirty="0"/>
              <a:t>In GUI section we have created a user interface using Tkinter library of python in which farmers need to enter the nutrients values of their soil and according to those values Kmeans will predict the crops for them which belong a particular cluster   </a:t>
            </a:r>
            <a:endParaRPr lang="en-IN" dirty="0"/>
          </a:p>
        </p:txBody>
      </p:sp>
    </p:spTree>
    <p:extLst>
      <p:ext uri="{BB962C8B-B14F-4D97-AF65-F5344CB8AC3E}">
        <p14:creationId xmlns:p14="http://schemas.microsoft.com/office/powerpoint/2010/main" val="872662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US" dirty="0"/>
              <a:t>WHO ARE THE END USERS?</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r>
              <a:rPr lang="en-US" dirty="0"/>
              <a:t>Farmers are the end users of the model that we have developed they just need to enter  the nutrients values of their soil i.e. Nitrogen, Phosphorous and Potassium. And just clicking on Recommend crop they will get the list of crops which are suitable for their soil according to their soil nutrients values </a:t>
            </a:r>
            <a:endParaRPr lang="en-IN" dirty="0"/>
          </a:p>
        </p:txBody>
      </p:sp>
    </p:spTree>
    <p:extLst>
      <p:ext uri="{BB962C8B-B14F-4D97-AF65-F5344CB8AC3E}">
        <p14:creationId xmlns:p14="http://schemas.microsoft.com/office/powerpoint/2010/main" val="867459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lIns="91440" tIns="45720" rIns="91440" bIns="45720" anchor="t"/>
          <a:lstStyle/>
          <a:p>
            <a:r>
              <a:rPr lang="en-US" dirty="0"/>
              <a:t>THE WOW FACTOR IN OUR SOLUTION</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r>
              <a:rPr lang="en-US" dirty="0"/>
              <a:t>We have designed our clustering model in such a way that their won’t be any chance of random initialization trap( having different centroid for the same no of cluster ) but as we have used Kmeans++ in our model only accurate centroid will be selected for the clusters which are being created</a:t>
            </a:r>
          </a:p>
          <a:p>
            <a:r>
              <a:rPr lang="en-US" dirty="0"/>
              <a:t>Strong validation of clusters as we have validated our clusters using silhouette score so the no of clusters we have created are accurate as we have considered the best silhouette score for decide K (no of clusters) value  </a:t>
            </a:r>
            <a:endParaRPr lang="en-IN" dirty="0"/>
          </a:p>
        </p:txBody>
      </p:sp>
    </p:spTree>
    <p:extLst>
      <p:ext uri="{BB962C8B-B14F-4D97-AF65-F5344CB8AC3E}">
        <p14:creationId xmlns:p14="http://schemas.microsoft.com/office/powerpoint/2010/main" val="336593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dirty="0"/>
              <a:t>RESULTS </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a:xfrm>
            <a:off x="838200" y="1825625"/>
            <a:ext cx="10515600" cy="2543175"/>
          </a:xfrm>
        </p:spPr>
        <p:txBody>
          <a:bodyPr/>
          <a:lstStyle/>
          <a:p>
            <a:r>
              <a:rPr lang="en-US" dirty="0"/>
              <a:t>In the 1</a:t>
            </a:r>
            <a:r>
              <a:rPr lang="en-US" baseline="30000" dirty="0"/>
              <a:t>st</a:t>
            </a:r>
            <a:r>
              <a:rPr lang="en-US" dirty="0"/>
              <a:t> part we have analyze Kmeans and DBSCAN clustering algorithm and  validated them using Silhouette Coefficient</a:t>
            </a:r>
          </a:p>
          <a:p>
            <a:r>
              <a:rPr lang="en-US" dirty="0"/>
              <a:t>In the 2</a:t>
            </a:r>
            <a:r>
              <a:rPr lang="en-US" baseline="30000" dirty="0"/>
              <a:t>nd</a:t>
            </a:r>
            <a:r>
              <a:rPr lang="en-US" dirty="0"/>
              <a:t> part the clustering model which we have created is giving  the accurate value of crops for the nutrients values ( nitrogen, phosphorous , potassium) we are providing as input in the user interface.</a:t>
            </a:r>
            <a:endParaRPr lang="en-IN" dirty="0"/>
          </a:p>
        </p:txBody>
      </p:sp>
      <p:sp>
        <p:nvSpPr>
          <p:cNvPr id="4" name="TextBox 3">
            <a:extLst>
              <a:ext uri="{FF2B5EF4-FFF2-40B4-BE49-F238E27FC236}">
                <a16:creationId xmlns:a16="http://schemas.microsoft.com/office/drawing/2014/main" id="{2CE153F8-E036-6E71-51B2-C601F5EF2CD6}"/>
              </a:ext>
            </a:extLst>
          </p:cNvPr>
          <p:cNvSpPr txBox="1"/>
          <p:nvPr/>
        </p:nvSpPr>
        <p:spPr>
          <a:xfrm>
            <a:off x="995680" y="4602480"/>
            <a:ext cx="9712960" cy="523220"/>
          </a:xfrm>
          <a:prstGeom prst="rect">
            <a:avLst/>
          </a:prstGeom>
          <a:noFill/>
        </p:spPr>
        <p:txBody>
          <a:bodyPr wrap="square" rtlCol="0">
            <a:spAutoFit/>
          </a:bodyPr>
          <a:lstStyle/>
          <a:p>
            <a:r>
              <a:rPr lang="en-US" sz="2800" dirty="0"/>
              <a:t>GitHub link : https://github.com/shubham171002/Clustering_Soil</a:t>
            </a:r>
            <a:endParaRPr lang="en-IN" sz="2800" dirty="0"/>
          </a:p>
        </p:txBody>
      </p:sp>
    </p:spTree>
    <p:extLst>
      <p:ext uri="{BB962C8B-B14F-4D97-AF65-F5344CB8AC3E}">
        <p14:creationId xmlns:p14="http://schemas.microsoft.com/office/powerpoint/2010/main" val="19241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7F2F-2521-47F7-9C75-34E9B44C92DE}"/>
              </a:ext>
            </a:extLst>
          </p:cNvPr>
          <p:cNvSpPr>
            <a:spLocks noGrp="1"/>
          </p:cNvSpPr>
          <p:nvPr>
            <p:ph type="title"/>
          </p:nvPr>
        </p:nvSpPr>
        <p:spPr>
          <a:xfrm>
            <a:off x="838200" y="936171"/>
            <a:ext cx="10515600" cy="716810"/>
          </a:xfrm>
        </p:spPr>
        <p:txBody>
          <a:bodyPr lIns="91440" tIns="45720" rIns="91440" bIns="45720" anchor="t"/>
          <a:lstStyle/>
          <a:p>
            <a:r>
              <a:rPr lang="en-US" dirty="0"/>
              <a:t>CONCLUSION</a:t>
            </a:r>
            <a:endParaRPr lang="en-IN" dirty="0"/>
          </a:p>
        </p:txBody>
      </p:sp>
      <p:sp>
        <p:nvSpPr>
          <p:cNvPr id="3" name="Content Placeholder 2">
            <a:extLst>
              <a:ext uri="{FF2B5EF4-FFF2-40B4-BE49-F238E27FC236}">
                <a16:creationId xmlns:a16="http://schemas.microsoft.com/office/drawing/2014/main" id="{01F2619F-F285-4B6B-9D2D-EBF82CE884FF}"/>
              </a:ext>
            </a:extLst>
          </p:cNvPr>
          <p:cNvSpPr>
            <a:spLocks noGrp="1"/>
          </p:cNvSpPr>
          <p:nvPr>
            <p:ph idx="1"/>
          </p:nvPr>
        </p:nvSpPr>
        <p:spPr/>
        <p:txBody>
          <a:bodyPr/>
          <a:lstStyle/>
          <a:p>
            <a:r>
              <a:rPr lang="en-US" dirty="0"/>
              <a:t>From the 1</a:t>
            </a:r>
            <a:r>
              <a:rPr lang="en-US" baseline="30000" dirty="0"/>
              <a:t>st</a:t>
            </a:r>
            <a:r>
              <a:rPr lang="en-US" dirty="0"/>
              <a:t> part of clustering analysis we have concluded that whenever we want to create clusters from a given dataset silhouette score is useful to find the accurate no of clusters that can be created </a:t>
            </a:r>
          </a:p>
          <a:p>
            <a:r>
              <a:rPr lang="en-US" dirty="0"/>
              <a:t>When the shape of clusters we have created is like oval or circle we can clearly say that Kmeans clustering algorithm should be used and when the points are very much scattered everywhere means clusters are not compact at that time we should use DBSCAN algorithm as this algorithm is robust to the noise points which are actually not part of any clusters and separate them from core and border points which Kmeans algorithm can not separate as it considers all the points to create to generate clusters even if they are scattered to much </a:t>
            </a:r>
            <a:endParaRPr lang="en-IN" dirty="0"/>
          </a:p>
        </p:txBody>
      </p:sp>
    </p:spTree>
    <p:extLst>
      <p:ext uri="{BB962C8B-B14F-4D97-AF65-F5344CB8AC3E}">
        <p14:creationId xmlns:p14="http://schemas.microsoft.com/office/powerpoint/2010/main" val="4040384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22661F73-C25B-45D2-9C98-D4D5A05F71F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5C713AA2-8B4B-4A5F-88C6-BB7F5801B97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4" ma:contentTypeDescription="Create a new document." ma:contentTypeScope="" ma:versionID="bcd52990a0dbc3f29a94698a2b5a8023">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7ef62fdeadba381ec08057d0954de75b"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E82DDF-4D4A-433A-BC2D-2CC83BE55886}">
  <ds:schemaRefs>
    <ds:schemaRef ds:uri="http://schemas.microsoft.com/sharepoint/v3/contenttype/forms"/>
  </ds:schemaRefs>
</ds:datastoreItem>
</file>

<file path=customXml/itemProps2.xml><?xml version="1.0" encoding="utf-8"?>
<ds:datastoreItem xmlns:ds="http://schemas.openxmlformats.org/officeDocument/2006/customXml" ds:itemID="{8FA202FF-E5A7-45B8-9F3E-8306552AB56C}">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F41DE9B-9C02-4C52-AC6A-A16DBD42B64B}">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Presentation1</Template>
  <TotalTime>380</TotalTime>
  <Words>844</Words>
  <Application>Microsoft Office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Calibri Light</vt:lpstr>
      <vt:lpstr>Cambria Math</vt:lpstr>
      <vt:lpstr>Office Theme</vt:lpstr>
      <vt:lpstr>1_Office Theme</vt:lpstr>
      <vt:lpstr>Clustering algorithm analysis, validation and Crop Recommendation</vt:lpstr>
      <vt:lpstr>AGENDA</vt:lpstr>
      <vt:lpstr>PROBLEM  STATEMENT</vt:lpstr>
      <vt:lpstr>PROJECT  OVERVIEW</vt:lpstr>
      <vt:lpstr>PowerPoint Presentation</vt:lpstr>
      <vt:lpstr>WHO ARE THE END USERS?</vt:lpstr>
      <vt:lpstr>THE WOW FACTOR IN OUR SOLUTION</vt:lpstr>
      <vt:lpstr>RESULTS </vt:lpstr>
      <vt:lpstr>CONCLUSION</vt:lpstr>
      <vt:lpstr>PowerPoint Presentation</vt:lpstr>
      <vt:lpstr>MEET OUR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60</dc:title>
  <dc:creator>Pravin Prajapati</dc:creator>
  <cp:lastModifiedBy>Shubham Shah</cp:lastModifiedBy>
  <cp:revision>20</cp:revision>
  <dcterms:created xsi:type="dcterms:W3CDTF">2022-06-06T03:52:37Z</dcterms:created>
  <dcterms:modified xsi:type="dcterms:W3CDTF">2023-04-01T17:24:25Z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