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7" r:id="rId2"/>
    <p:sldId id="258" r:id="rId3"/>
    <p:sldId id="259" r:id="rId4"/>
    <p:sldId id="260" r:id="rId5"/>
    <p:sldId id="261" r:id="rId6"/>
    <p:sldId id="262" r:id="rId7"/>
    <p:sldId id="263"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4296-9CF9-5366-516F-C41DE5B36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2FFBEC-5C18-7665-10C0-550EC625A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B8E678-6205-1467-5A8E-2EC6FCC2873D}"/>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11C0E83B-1364-9B05-53AC-131A716C1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1B2614-14E4-685A-6361-00DBC901D769}"/>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1550490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B0CB-C22A-32B8-EFAF-FE551E54CE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49319-D3A7-D367-20AC-8165C90BCD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73D41-933A-2746-6B92-E8AA65F2B22F}"/>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45D0A915-B631-DDE2-CAE5-46A330BA9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88607-D099-377F-F0C3-18D1342E3324}"/>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219511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14F5C-3115-55B3-6234-B4A736D38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4C664C-A4A5-F618-F7F8-ABC85421E3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845BA-E054-945A-25B8-BCAFEF084DBA}"/>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ECA9ED0E-9B56-D5A3-8DE8-20B867B87B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44F9FF-CAE1-9DCC-936E-8D75F9C1C019}"/>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35912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CED4-9CC9-08B1-4717-3BC41B895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EBC22-8979-4BEB-A7D5-4DCEC761D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E4D6F-C819-0424-5D15-E6CA3C656D93}"/>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63372003-6F96-1F3D-C0A9-913C0F969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EA791-CABA-2D5A-8C9A-55A018C8BEB7}"/>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259176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03C7-0A9C-4564-0AE4-51A3FC50E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1B9A3C-0E31-0592-7956-977DBAB39C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5CAFB1-1066-0BC6-C5CB-DF63F3AEB7D9}"/>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D9699259-CE1A-0E95-16DE-211F17081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C34CEB-C812-6B06-2F32-C0658A759F26}"/>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26109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E259-953D-55E2-D5FD-7CE4C64A87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A586C-8E55-8D2C-CD64-F02668247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0CA4E2E-3FE6-3F86-DEAD-5A07CD4BB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1A3A4B-C09D-483C-7E95-E4CFAB65537C}"/>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6" name="Footer Placeholder 5">
            <a:extLst>
              <a:ext uri="{FF2B5EF4-FFF2-40B4-BE49-F238E27FC236}">
                <a16:creationId xmlns:a16="http://schemas.microsoft.com/office/drawing/2014/main" id="{360D06CC-F9EE-950D-AD0B-F32C0185D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BE062-A24E-0503-771C-758BBC4FCB85}"/>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403033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C5D2-9AFA-C6B0-8B3C-2512B92F3D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A03F9D-FE50-356A-1635-3D5383BEE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704F4-888B-FD9C-9208-117C94FE2B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2DF8F5-E1A0-DECA-93DF-AECA3DE10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8B1B3-BFEF-B819-35AE-0CC66206F3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6FA1F-448C-5466-BB1A-F0E04C496A53}"/>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8" name="Footer Placeholder 7">
            <a:extLst>
              <a:ext uri="{FF2B5EF4-FFF2-40B4-BE49-F238E27FC236}">
                <a16:creationId xmlns:a16="http://schemas.microsoft.com/office/drawing/2014/main" id="{B2BB2E27-9559-896F-57E5-FF1FAC13FB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4FACD9-D887-3299-3008-CF4719D09EC0}"/>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136492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1EB0A-CA93-C55F-4F84-3395D93F7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844BC2-D00A-C30C-B6F2-7773505CADE9}"/>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4" name="Footer Placeholder 3">
            <a:extLst>
              <a:ext uri="{FF2B5EF4-FFF2-40B4-BE49-F238E27FC236}">
                <a16:creationId xmlns:a16="http://schemas.microsoft.com/office/drawing/2014/main" id="{5F796730-2F7A-3F01-6334-BF4FF71995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530779-6209-945D-7221-2F6A724D27B9}"/>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373438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F0581-9897-352D-0A8E-72E3691D4A2F}"/>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3" name="Footer Placeholder 2">
            <a:extLst>
              <a:ext uri="{FF2B5EF4-FFF2-40B4-BE49-F238E27FC236}">
                <a16:creationId xmlns:a16="http://schemas.microsoft.com/office/drawing/2014/main" id="{D530F737-EE87-D18C-ED0C-62A34D4F3B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6453F4-D4E2-CF9B-384E-AA44EFB2A7E0}"/>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15884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F031-4A23-5A35-244A-8C1105DFE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A0785-678B-9963-4292-E09BEF2E7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B4D463-1122-324B-8E58-9B92C52D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8FDCE-4E71-DE9A-CF5B-FB901A419C7C}"/>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6" name="Footer Placeholder 5">
            <a:extLst>
              <a:ext uri="{FF2B5EF4-FFF2-40B4-BE49-F238E27FC236}">
                <a16:creationId xmlns:a16="http://schemas.microsoft.com/office/drawing/2014/main" id="{28D590F7-10D2-DEEA-758E-C2014FDE5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3CA9C9-673A-A70E-469A-21A0D666058B}"/>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3940038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2152-92FE-A743-6CAB-58AC3BD8C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C15D13-A623-AF48-2B01-D607E0540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E71C29-80F9-5BF4-134A-6A7CB32B5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16CAC-4F44-7190-CA0C-3A080963CD33}"/>
              </a:ext>
            </a:extLst>
          </p:cNvPr>
          <p:cNvSpPr>
            <a:spLocks noGrp="1"/>
          </p:cNvSpPr>
          <p:nvPr>
            <p:ph type="dt" sz="half" idx="10"/>
          </p:nvPr>
        </p:nvSpPr>
        <p:spPr/>
        <p:txBody>
          <a:bodyPr/>
          <a:lstStyle/>
          <a:p>
            <a:fld id="{46D8D420-93C6-422C-8BC1-C564F2F5A702}" type="datetimeFigureOut">
              <a:rPr lang="en-IN" smtClean="0"/>
              <a:t>19-04-2025</a:t>
            </a:fld>
            <a:endParaRPr lang="en-IN"/>
          </a:p>
        </p:txBody>
      </p:sp>
      <p:sp>
        <p:nvSpPr>
          <p:cNvPr id="6" name="Footer Placeholder 5">
            <a:extLst>
              <a:ext uri="{FF2B5EF4-FFF2-40B4-BE49-F238E27FC236}">
                <a16:creationId xmlns:a16="http://schemas.microsoft.com/office/drawing/2014/main" id="{C2695712-13D8-6C9E-B2B7-AC773CFEF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0A439-8CEA-E887-83EA-BF5798148840}"/>
              </a:ext>
            </a:extLst>
          </p:cNvPr>
          <p:cNvSpPr>
            <a:spLocks noGrp="1"/>
          </p:cNvSpPr>
          <p:nvPr>
            <p:ph type="sldNum" sz="quarter" idx="12"/>
          </p:nvPr>
        </p:nvSpPr>
        <p:spPr/>
        <p:txBody>
          <a:bodyPr/>
          <a:lstStyle/>
          <a:p>
            <a:fld id="{9BB1C73F-EBCB-455C-86EE-FB69C6D9A6A7}" type="slidenum">
              <a:rPr lang="en-IN" smtClean="0"/>
              <a:t>‹#›</a:t>
            </a:fld>
            <a:endParaRPr lang="en-IN"/>
          </a:p>
        </p:txBody>
      </p:sp>
    </p:spTree>
    <p:extLst>
      <p:ext uri="{BB962C8B-B14F-4D97-AF65-F5344CB8AC3E}">
        <p14:creationId xmlns:p14="http://schemas.microsoft.com/office/powerpoint/2010/main" val="190975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3C70C5-DCFA-674F-F952-3E9FDAFB3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87F24D-9E62-BDEE-AE00-6E99082A0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E590E9-89C8-1328-4D6B-3E816DF985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8D420-93C6-422C-8BC1-C564F2F5A702}" type="datetimeFigureOut">
              <a:rPr lang="en-IN" smtClean="0"/>
              <a:t>19-04-2025</a:t>
            </a:fld>
            <a:endParaRPr lang="en-IN"/>
          </a:p>
        </p:txBody>
      </p:sp>
      <p:sp>
        <p:nvSpPr>
          <p:cNvPr id="5" name="Footer Placeholder 4">
            <a:extLst>
              <a:ext uri="{FF2B5EF4-FFF2-40B4-BE49-F238E27FC236}">
                <a16:creationId xmlns:a16="http://schemas.microsoft.com/office/drawing/2014/main" id="{A3BD0EB5-7D94-F836-D358-28041EF43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978C63-6477-3767-620F-BD63A02D9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1C73F-EBCB-455C-86EE-FB69C6D9A6A7}" type="slidenum">
              <a:rPr lang="en-IN" smtClean="0"/>
              <a:t>‹#›</a:t>
            </a:fld>
            <a:endParaRPr lang="en-IN"/>
          </a:p>
        </p:txBody>
      </p:sp>
    </p:spTree>
    <p:extLst>
      <p:ext uri="{BB962C8B-B14F-4D97-AF65-F5344CB8AC3E}">
        <p14:creationId xmlns:p14="http://schemas.microsoft.com/office/powerpoint/2010/main" val="9905166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3F3D-22F4-B242-4011-B7D83D48A768}"/>
              </a:ext>
            </a:extLst>
          </p:cNvPr>
          <p:cNvSpPr>
            <a:spLocks noGrp="1"/>
          </p:cNvSpPr>
          <p:nvPr>
            <p:ph type="ctrTitle"/>
          </p:nvPr>
        </p:nvSpPr>
        <p:spPr>
          <a:xfrm>
            <a:off x="0" y="191704"/>
            <a:ext cx="7284944" cy="690563"/>
          </a:xfrm>
        </p:spPr>
        <p:txBody>
          <a:bodyPr>
            <a:normAutofit/>
          </a:bodyPr>
          <a:lstStyle/>
          <a:p>
            <a:r>
              <a:rPr lang="en-IN" sz="3600" dirty="0">
                <a:latin typeface="Comic Sans MS" panose="030F0702030302020204" pitchFamily="66" charset="0"/>
              </a:rPr>
              <a:t>Healthcare Management Analysis</a:t>
            </a:r>
          </a:p>
        </p:txBody>
      </p:sp>
      <p:sp>
        <p:nvSpPr>
          <p:cNvPr id="5" name="TextBox 4">
            <a:extLst>
              <a:ext uri="{FF2B5EF4-FFF2-40B4-BE49-F238E27FC236}">
                <a16:creationId xmlns:a16="http://schemas.microsoft.com/office/drawing/2014/main" id="{9FEF4E6F-D7CB-AE58-C11D-D611E8DD6EDC}"/>
              </a:ext>
            </a:extLst>
          </p:cNvPr>
          <p:cNvSpPr txBox="1"/>
          <p:nvPr/>
        </p:nvSpPr>
        <p:spPr>
          <a:xfrm>
            <a:off x="498662" y="1432494"/>
            <a:ext cx="6267450" cy="2308324"/>
          </a:xfrm>
          <a:prstGeom prst="rect">
            <a:avLst/>
          </a:prstGeom>
          <a:noFill/>
        </p:spPr>
        <p:txBody>
          <a:bodyPr wrap="square" rtlCol="0">
            <a:spAutoFit/>
          </a:bodyPr>
          <a:lstStyle/>
          <a:p>
            <a:r>
              <a:rPr lang="en-IN" sz="1800" b="1" dirty="0">
                <a:effectLst/>
                <a:latin typeface="Comic Sans MS" panose="030F0702030302020204" pitchFamily="66" charset="0"/>
                <a:ea typeface="Times New Roman" panose="02020603050405020304" pitchFamily="18" charset="0"/>
              </a:rPr>
              <a:t>Project Overview</a:t>
            </a:r>
          </a:p>
          <a:p>
            <a:endParaRPr lang="en-IN" sz="1800" b="1" dirty="0">
              <a:effectLst/>
              <a:latin typeface="Comic Sans MS" panose="030F0702030302020204" pitchFamily="66" charset="0"/>
              <a:ea typeface="Times New Roman" panose="02020603050405020304" pitchFamily="18" charset="0"/>
            </a:endParaRPr>
          </a:p>
          <a:p>
            <a:r>
              <a:rPr lang="en-IN" sz="1800" dirty="0">
                <a:effectLst/>
                <a:latin typeface="Comic Sans MS" panose="030F0702030302020204" pitchFamily="66" charset="0"/>
                <a:ea typeface="Times New Roman" panose="02020603050405020304" pitchFamily="18" charset="0"/>
              </a:rPr>
              <a:t>This project is all about analyzing hospital billing and appointment records to uncover useful insights that can help improve hospital management and patient care. By using SQL, we process large amounts of data to track revenue, understand patient visit patterns, and identify trends that can optimize hospital operations.</a:t>
            </a:r>
          </a:p>
        </p:txBody>
      </p:sp>
      <p:sp>
        <p:nvSpPr>
          <p:cNvPr id="6" name="TextBox 5">
            <a:extLst>
              <a:ext uri="{FF2B5EF4-FFF2-40B4-BE49-F238E27FC236}">
                <a16:creationId xmlns:a16="http://schemas.microsoft.com/office/drawing/2014/main" id="{44D1C05C-DDEF-8B85-3131-42E50AEAAF0A}"/>
              </a:ext>
            </a:extLst>
          </p:cNvPr>
          <p:cNvSpPr txBox="1"/>
          <p:nvPr/>
        </p:nvSpPr>
        <p:spPr>
          <a:xfrm flipH="1">
            <a:off x="498662" y="4150709"/>
            <a:ext cx="3105151" cy="369332"/>
          </a:xfrm>
          <a:prstGeom prst="rect">
            <a:avLst/>
          </a:prstGeom>
          <a:noFill/>
        </p:spPr>
        <p:txBody>
          <a:bodyPr wrap="square" rtlCol="0">
            <a:spAutoFit/>
          </a:bodyPr>
          <a:lstStyle/>
          <a:p>
            <a:r>
              <a:rPr lang="en-IN" sz="1800" b="1" dirty="0">
                <a:effectLst/>
                <a:latin typeface="Comic Sans MS" panose="030F0702030302020204" pitchFamily="66" charset="0"/>
                <a:ea typeface="Calibri" panose="020F0502020204030204" pitchFamily="34" charset="0"/>
                <a:cs typeface="Times New Roman" panose="02020603050405020304" pitchFamily="18" charset="0"/>
              </a:rPr>
              <a:t>What This Project Does:</a:t>
            </a:r>
            <a:endParaRPr lang="en-IN" b="1" dirty="0">
              <a:latin typeface="Comic Sans MS" panose="030F0702030302020204" pitchFamily="66" charset="0"/>
            </a:endParaRPr>
          </a:p>
        </p:txBody>
      </p:sp>
      <p:sp>
        <p:nvSpPr>
          <p:cNvPr id="7" name="TextBox 6">
            <a:extLst>
              <a:ext uri="{FF2B5EF4-FFF2-40B4-BE49-F238E27FC236}">
                <a16:creationId xmlns:a16="http://schemas.microsoft.com/office/drawing/2014/main" id="{F99AC241-FAE3-DAD4-87DE-ED630B2E348C}"/>
              </a:ext>
            </a:extLst>
          </p:cNvPr>
          <p:cNvSpPr txBox="1"/>
          <p:nvPr/>
        </p:nvSpPr>
        <p:spPr>
          <a:xfrm>
            <a:off x="498662" y="4640804"/>
            <a:ext cx="5476875" cy="1569404"/>
          </a:xfrm>
          <a:prstGeom prst="rect">
            <a:avLst/>
          </a:prstGeom>
          <a:noFill/>
        </p:spPr>
        <p:txBody>
          <a:bodyPr wrap="square" rtlCol="0">
            <a:spAutoFit/>
          </a:bodyPr>
          <a:lstStyle/>
          <a:p>
            <a:pPr marL="285750" lvl="0" indent="-285750">
              <a:lnSpc>
                <a:spcPct val="107000"/>
              </a:lnSpc>
              <a:spcAft>
                <a:spcPts val="800"/>
              </a:spcAft>
              <a:buSzPts val="1000"/>
              <a:buFont typeface="Wingdings" panose="05000000000000000000" pitchFamily="2" charset="2"/>
              <a:buChar char="§"/>
              <a:tabLst>
                <a:tab pos="457200" algn="l"/>
              </a:tabLst>
            </a:pPr>
            <a:r>
              <a:rPr lang="en-IN" dirty="0">
                <a:effectLst/>
                <a:latin typeface="Comic Sans MS" panose="030F0702030302020204" pitchFamily="66" charset="0"/>
                <a:ea typeface="Calibri" panose="020F0502020204030204" pitchFamily="34" charset="0"/>
                <a:cs typeface="Times New Roman" panose="02020603050405020304" pitchFamily="18" charset="0"/>
              </a:rPr>
              <a:t>Tracks hospital revenue</a:t>
            </a:r>
            <a:endParaRPr lang="en-IN" dirty="0">
              <a:latin typeface="Comic Sans MS" panose="030F0702030302020204" pitchFamily="66"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
              <a:tabLst>
                <a:tab pos="457200" algn="l"/>
              </a:tabLst>
            </a:pPr>
            <a:r>
              <a:rPr lang="en-IN" dirty="0">
                <a:effectLst/>
                <a:latin typeface="Comic Sans MS" panose="030F0702030302020204" pitchFamily="66" charset="0"/>
                <a:ea typeface="Calibri" panose="020F0502020204030204" pitchFamily="34" charset="0"/>
                <a:cs typeface="Times New Roman" panose="02020603050405020304" pitchFamily="18" charset="0"/>
              </a:rPr>
              <a:t>Examines patient appointment trends </a:t>
            </a:r>
          </a:p>
          <a:p>
            <a:pPr marL="285750" lvl="0" indent="-285750">
              <a:lnSpc>
                <a:spcPct val="107000"/>
              </a:lnSpc>
              <a:spcAft>
                <a:spcPts val="800"/>
              </a:spcAft>
              <a:buSzPts val="1000"/>
              <a:buFont typeface="Wingdings" panose="05000000000000000000" pitchFamily="2" charset="2"/>
              <a:buChar char="§"/>
              <a:tabLst>
                <a:tab pos="457200" algn="l"/>
              </a:tabLst>
            </a:pPr>
            <a:r>
              <a:rPr lang="en-IN" dirty="0">
                <a:effectLst/>
                <a:latin typeface="Comic Sans MS" panose="030F0702030302020204" pitchFamily="66" charset="0"/>
                <a:ea typeface="Calibri" panose="020F0502020204030204" pitchFamily="34" charset="0"/>
                <a:cs typeface="Times New Roman" panose="02020603050405020304" pitchFamily="18" charset="0"/>
              </a:rPr>
              <a:t>Identifies top doctors and specializations </a:t>
            </a:r>
            <a:endParaRPr lang="en-IN" dirty="0">
              <a:latin typeface="Comic Sans MS" panose="030F0702030302020204" pitchFamily="66"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
              <a:tabLst>
                <a:tab pos="457200" algn="l"/>
              </a:tabLst>
            </a:pPr>
            <a:r>
              <a:rPr lang="en-IN" dirty="0">
                <a:effectLst/>
                <a:latin typeface="Comic Sans MS" panose="030F0702030302020204" pitchFamily="66" charset="0"/>
                <a:ea typeface="Calibri" panose="020F0502020204030204" pitchFamily="34" charset="0"/>
                <a:cs typeface="Times New Roman" panose="02020603050405020304" pitchFamily="18" charset="0"/>
              </a:rPr>
              <a:t>Monitors financial performance</a:t>
            </a:r>
            <a:r>
              <a:rPr lang="en-IN" sz="1600" dirty="0">
                <a:effectLst/>
                <a:latin typeface="Comic Sans MS" panose="030F0702030302020204" pitchFamily="66" charset="0"/>
                <a:ea typeface="Calibri" panose="020F0502020204030204" pitchFamily="34" charset="0"/>
                <a:cs typeface="Times New Roman" panose="02020603050405020304" pitchFamily="18" charset="0"/>
              </a:rPr>
              <a:t> </a:t>
            </a:r>
            <a:endParaRPr lang="en-IN" sz="1600" dirty="0">
              <a:latin typeface="Comic Sans MS" panose="030F0702030302020204" pitchFamily="66" charset="0"/>
            </a:endParaRPr>
          </a:p>
        </p:txBody>
      </p:sp>
    </p:spTree>
    <p:extLst>
      <p:ext uri="{BB962C8B-B14F-4D97-AF65-F5344CB8AC3E}">
        <p14:creationId xmlns:p14="http://schemas.microsoft.com/office/powerpoint/2010/main" val="363636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93E234-8500-4690-970F-E8643BDF0F35}"/>
              </a:ext>
            </a:extLst>
          </p:cNvPr>
          <p:cNvSpPr txBox="1"/>
          <p:nvPr/>
        </p:nvSpPr>
        <p:spPr>
          <a:xfrm>
            <a:off x="204786" y="95374"/>
            <a:ext cx="11782425" cy="369332"/>
          </a:xfrm>
          <a:prstGeom prst="rect">
            <a:avLst/>
          </a:prstGeom>
          <a:noFill/>
        </p:spPr>
        <p:txBody>
          <a:bodyPr wrap="square" rtlCol="0">
            <a:spAutoFit/>
          </a:bodyPr>
          <a:lstStyle/>
          <a:p>
            <a:r>
              <a:rPr lang="en-US" dirty="0">
                <a:latin typeface="Comic Sans MS" panose="030F0702030302020204" pitchFamily="66" charset="0"/>
              </a:rPr>
              <a:t>How many unique patients have scheduled appointments, and how many have never scheduled one?</a:t>
            </a:r>
            <a:endParaRPr lang="en-IN" dirty="0">
              <a:latin typeface="Comic Sans MS" panose="030F0702030302020204" pitchFamily="66" charset="0"/>
            </a:endParaRPr>
          </a:p>
        </p:txBody>
      </p:sp>
      <p:pic>
        <p:nvPicPr>
          <p:cNvPr id="8" name="Picture 7">
            <a:extLst>
              <a:ext uri="{FF2B5EF4-FFF2-40B4-BE49-F238E27FC236}">
                <a16:creationId xmlns:a16="http://schemas.microsoft.com/office/drawing/2014/main" id="{D097C5D8-1D74-180D-8367-8BBC87B3051B}"/>
              </a:ext>
            </a:extLst>
          </p:cNvPr>
          <p:cNvPicPr>
            <a:picLocks noChangeAspect="1"/>
          </p:cNvPicPr>
          <p:nvPr/>
        </p:nvPicPr>
        <p:blipFill>
          <a:blip r:embed="rId2">
            <a:alphaModFix amt="95000"/>
            <a:grayscl/>
            <a:extLst>
              <a:ext uri="{28A0092B-C50C-407E-A947-70E740481C1C}">
                <a14:useLocalDpi xmlns:a14="http://schemas.microsoft.com/office/drawing/2010/main" val="0"/>
              </a:ext>
            </a:extLst>
          </a:blip>
          <a:stretch>
            <a:fillRect/>
          </a:stretch>
        </p:blipFill>
        <p:spPr>
          <a:xfrm>
            <a:off x="204786" y="558029"/>
            <a:ext cx="11370025" cy="937341"/>
          </a:xfrm>
          <a:prstGeom prst="rect">
            <a:avLst/>
          </a:prstGeom>
        </p:spPr>
      </p:pic>
      <p:sp>
        <p:nvSpPr>
          <p:cNvPr id="9" name="TextBox 8">
            <a:extLst>
              <a:ext uri="{FF2B5EF4-FFF2-40B4-BE49-F238E27FC236}">
                <a16:creationId xmlns:a16="http://schemas.microsoft.com/office/drawing/2014/main" id="{5E6F6D94-362A-63C2-39B9-67E098AC3B62}"/>
              </a:ext>
            </a:extLst>
          </p:cNvPr>
          <p:cNvSpPr txBox="1"/>
          <p:nvPr/>
        </p:nvSpPr>
        <p:spPr>
          <a:xfrm>
            <a:off x="8598273" y="1495370"/>
            <a:ext cx="1066799" cy="369332"/>
          </a:xfrm>
          <a:prstGeom prst="rect">
            <a:avLst/>
          </a:prstGeom>
          <a:noFill/>
        </p:spPr>
        <p:txBody>
          <a:bodyPr wrap="square" rtlCol="0">
            <a:spAutoFit/>
          </a:bodyPr>
          <a:lstStyle/>
          <a:p>
            <a:r>
              <a:rPr lang="en-IN" dirty="0">
                <a:latin typeface="Comic Sans MS" panose="030F0702030302020204" pitchFamily="66" charset="0"/>
              </a:rPr>
              <a:t>Output:</a:t>
            </a:r>
          </a:p>
        </p:txBody>
      </p:sp>
      <p:pic>
        <p:nvPicPr>
          <p:cNvPr id="11" name="Picture 10">
            <a:extLst>
              <a:ext uri="{FF2B5EF4-FFF2-40B4-BE49-F238E27FC236}">
                <a16:creationId xmlns:a16="http://schemas.microsoft.com/office/drawing/2014/main" id="{C16853B9-C509-E838-09F1-D87FB3B594A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587960" y="1846772"/>
            <a:ext cx="3540172" cy="750567"/>
          </a:xfrm>
          <a:prstGeom prst="rect">
            <a:avLst/>
          </a:prstGeom>
        </p:spPr>
      </p:pic>
      <p:sp>
        <p:nvSpPr>
          <p:cNvPr id="12" name="TextBox 11">
            <a:extLst>
              <a:ext uri="{FF2B5EF4-FFF2-40B4-BE49-F238E27FC236}">
                <a16:creationId xmlns:a16="http://schemas.microsoft.com/office/drawing/2014/main" id="{E7202DD0-138B-6CBC-E4F8-961EC76E4124}"/>
              </a:ext>
            </a:extLst>
          </p:cNvPr>
          <p:cNvSpPr txBox="1"/>
          <p:nvPr/>
        </p:nvSpPr>
        <p:spPr>
          <a:xfrm>
            <a:off x="204786" y="2660956"/>
            <a:ext cx="10364835" cy="369332"/>
          </a:xfrm>
          <a:prstGeom prst="rect">
            <a:avLst/>
          </a:prstGeom>
          <a:noFill/>
        </p:spPr>
        <p:txBody>
          <a:bodyPr wrap="square" rtlCol="0">
            <a:spAutoFit/>
          </a:bodyPr>
          <a:lstStyle/>
          <a:p>
            <a:r>
              <a:rPr lang="en-US" dirty="0">
                <a:latin typeface="Comic Sans MS" panose="030F0702030302020204" pitchFamily="66" charset="0"/>
              </a:rPr>
              <a:t>Retrieve the full name and email of patients who have undergone the most medical procedures.</a:t>
            </a:r>
            <a:endParaRPr lang="en-IN" dirty="0">
              <a:latin typeface="Comic Sans MS" panose="030F0702030302020204" pitchFamily="66" charset="0"/>
            </a:endParaRPr>
          </a:p>
        </p:txBody>
      </p:sp>
      <p:sp>
        <p:nvSpPr>
          <p:cNvPr id="21" name="TextBox 20">
            <a:extLst>
              <a:ext uri="{FF2B5EF4-FFF2-40B4-BE49-F238E27FC236}">
                <a16:creationId xmlns:a16="http://schemas.microsoft.com/office/drawing/2014/main" id="{59E12226-60BE-3223-3B89-90151F8837E1}"/>
              </a:ext>
            </a:extLst>
          </p:cNvPr>
          <p:cNvSpPr txBox="1"/>
          <p:nvPr/>
        </p:nvSpPr>
        <p:spPr>
          <a:xfrm>
            <a:off x="8553448" y="5737782"/>
            <a:ext cx="1156447" cy="369332"/>
          </a:xfrm>
          <a:prstGeom prst="rect">
            <a:avLst/>
          </a:prstGeom>
          <a:noFill/>
        </p:spPr>
        <p:txBody>
          <a:bodyPr wrap="square">
            <a:spAutoFit/>
          </a:bodyPr>
          <a:lstStyle/>
          <a:p>
            <a:r>
              <a:rPr lang="en-IN" dirty="0">
                <a:latin typeface="Comic Sans MS" panose="030F0702030302020204" pitchFamily="66" charset="0"/>
              </a:rPr>
              <a:t>Output:</a:t>
            </a:r>
            <a:endParaRPr lang="en-IN" dirty="0"/>
          </a:p>
        </p:txBody>
      </p:sp>
      <p:pic>
        <p:nvPicPr>
          <p:cNvPr id="23" name="Picture 22">
            <a:extLst>
              <a:ext uri="{FF2B5EF4-FFF2-40B4-BE49-F238E27FC236}">
                <a16:creationId xmlns:a16="http://schemas.microsoft.com/office/drawing/2014/main" id="{DFAC1F27-DAD6-ECC2-5FEF-E6ADAB9D7E64}"/>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7830573" y="6243312"/>
            <a:ext cx="4297559" cy="603873"/>
          </a:xfrm>
          <a:prstGeom prst="rect">
            <a:avLst/>
          </a:prstGeom>
        </p:spPr>
      </p:pic>
      <p:pic>
        <p:nvPicPr>
          <p:cNvPr id="4" name="Picture 3">
            <a:extLst>
              <a:ext uri="{FF2B5EF4-FFF2-40B4-BE49-F238E27FC236}">
                <a16:creationId xmlns:a16="http://schemas.microsoft.com/office/drawing/2014/main" id="{0E68A9E0-36F8-1A15-AFA7-310591621EDA}"/>
              </a:ext>
            </a:extLst>
          </p:cNvPr>
          <p:cNvPicPr>
            <a:picLocks noChangeAspect="1"/>
          </p:cNvPicPr>
          <p:nvPr/>
        </p:nvPicPr>
        <p:blipFill>
          <a:blip r:embed="rId5">
            <a:grayscl/>
          </a:blip>
          <a:stretch>
            <a:fillRect/>
          </a:stretch>
        </p:blipFill>
        <p:spPr>
          <a:xfrm>
            <a:off x="204786" y="3584701"/>
            <a:ext cx="8661678" cy="1925974"/>
          </a:xfrm>
          <a:prstGeom prst="rect">
            <a:avLst/>
          </a:prstGeom>
        </p:spPr>
      </p:pic>
    </p:spTree>
    <p:extLst>
      <p:ext uri="{BB962C8B-B14F-4D97-AF65-F5344CB8AC3E}">
        <p14:creationId xmlns:p14="http://schemas.microsoft.com/office/powerpoint/2010/main" val="417823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376518" y="62753"/>
            <a:ext cx="11654118" cy="369332"/>
          </a:xfrm>
          <a:prstGeom prst="rect">
            <a:avLst/>
          </a:prstGeom>
          <a:noFill/>
        </p:spPr>
        <p:txBody>
          <a:bodyPr wrap="square" rtlCol="0">
            <a:spAutoFit/>
          </a:bodyPr>
          <a:lstStyle/>
          <a:p>
            <a:r>
              <a:rPr lang="en-US" dirty="0">
                <a:latin typeface="Comic Sans MS" panose="030F0702030302020204" pitchFamily="66" charset="0"/>
              </a:rPr>
              <a:t>Identify patients who have multiple unpaid bills by checking for duplicate PatientID in the Billing dataset.</a:t>
            </a:r>
            <a:endParaRPr lang="en-IN" dirty="0">
              <a:latin typeface="Comic Sans MS" panose="030F0702030302020204" pitchFamily="66" charset="0"/>
            </a:endParaRPr>
          </a:p>
        </p:txBody>
      </p:sp>
      <p:pic>
        <p:nvPicPr>
          <p:cNvPr id="4" name="Picture 3">
            <a:extLst>
              <a:ext uri="{FF2B5EF4-FFF2-40B4-BE49-F238E27FC236}">
                <a16:creationId xmlns:a16="http://schemas.microsoft.com/office/drawing/2014/main" id="{E0515C65-24B4-021F-37AD-7690EFFDE79B}"/>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76518" y="576356"/>
            <a:ext cx="6073666" cy="1707028"/>
          </a:xfrm>
          <a:prstGeom prst="rect">
            <a:avLst/>
          </a:prstGeom>
        </p:spPr>
      </p:pic>
      <p:sp>
        <p:nvSpPr>
          <p:cNvPr id="6" name="TextBox 5">
            <a:extLst>
              <a:ext uri="{FF2B5EF4-FFF2-40B4-BE49-F238E27FC236}">
                <a16:creationId xmlns:a16="http://schemas.microsoft.com/office/drawing/2014/main" id="{479543D3-C087-5C7F-4458-AA55B5DC2494}"/>
              </a:ext>
            </a:extLst>
          </p:cNvPr>
          <p:cNvSpPr txBox="1"/>
          <p:nvPr/>
        </p:nvSpPr>
        <p:spPr>
          <a:xfrm>
            <a:off x="7216588" y="2283384"/>
            <a:ext cx="1066800"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8" name="Picture 7">
            <a:extLst>
              <a:ext uri="{FF2B5EF4-FFF2-40B4-BE49-F238E27FC236}">
                <a16:creationId xmlns:a16="http://schemas.microsoft.com/office/drawing/2014/main" id="{77999491-4D82-55C2-EDD4-E4BC8990B19A}"/>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216588" y="2702260"/>
            <a:ext cx="2446232" cy="1013548"/>
          </a:xfrm>
          <a:prstGeom prst="rect">
            <a:avLst/>
          </a:prstGeom>
        </p:spPr>
      </p:pic>
      <p:sp>
        <p:nvSpPr>
          <p:cNvPr id="9" name="TextBox 8">
            <a:extLst>
              <a:ext uri="{FF2B5EF4-FFF2-40B4-BE49-F238E27FC236}">
                <a16:creationId xmlns:a16="http://schemas.microsoft.com/office/drawing/2014/main" id="{25E2EDF3-A266-6B17-027F-85455A59AA06}"/>
              </a:ext>
            </a:extLst>
          </p:cNvPr>
          <p:cNvSpPr txBox="1"/>
          <p:nvPr/>
        </p:nvSpPr>
        <p:spPr>
          <a:xfrm>
            <a:off x="376518" y="4134683"/>
            <a:ext cx="9018494" cy="369332"/>
          </a:xfrm>
          <a:prstGeom prst="rect">
            <a:avLst/>
          </a:prstGeom>
          <a:noFill/>
        </p:spPr>
        <p:txBody>
          <a:bodyPr wrap="square" rtlCol="0">
            <a:spAutoFit/>
          </a:bodyPr>
          <a:lstStyle/>
          <a:p>
            <a:r>
              <a:rPr lang="en-US" dirty="0">
                <a:latin typeface="Comic Sans MS" panose="030F0702030302020204" pitchFamily="66" charset="0"/>
              </a:rPr>
              <a:t>Find the top 5 doctors with the highest number of appointments scheduled.</a:t>
            </a:r>
            <a:endParaRPr lang="en-IN" dirty="0">
              <a:latin typeface="Comic Sans MS" panose="030F0702030302020204" pitchFamily="66" charset="0"/>
            </a:endParaRPr>
          </a:p>
        </p:txBody>
      </p:sp>
      <p:pic>
        <p:nvPicPr>
          <p:cNvPr id="11" name="Picture 10">
            <a:extLst>
              <a:ext uri="{FF2B5EF4-FFF2-40B4-BE49-F238E27FC236}">
                <a16:creationId xmlns:a16="http://schemas.microsoft.com/office/drawing/2014/main" id="{2A20DCE7-05BD-65BE-A44B-6118616A076D}"/>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76518" y="4694010"/>
            <a:ext cx="6317527" cy="1661304"/>
          </a:xfrm>
          <a:prstGeom prst="rect">
            <a:avLst/>
          </a:prstGeom>
        </p:spPr>
      </p:pic>
      <p:sp>
        <p:nvSpPr>
          <p:cNvPr id="15" name="TextBox 14">
            <a:extLst>
              <a:ext uri="{FF2B5EF4-FFF2-40B4-BE49-F238E27FC236}">
                <a16:creationId xmlns:a16="http://schemas.microsoft.com/office/drawing/2014/main" id="{8AB753E1-9601-2ADE-384C-90467E614427}"/>
              </a:ext>
            </a:extLst>
          </p:cNvPr>
          <p:cNvSpPr txBox="1"/>
          <p:nvPr/>
        </p:nvSpPr>
        <p:spPr>
          <a:xfrm>
            <a:off x="7243482" y="5013109"/>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17" name="Picture 16">
            <a:extLst>
              <a:ext uri="{FF2B5EF4-FFF2-40B4-BE49-F238E27FC236}">
                <a16:creationId xmlns:a16="http://schemas.microsoft.com/office/drawing/2014/main" id="{39B31A57-488B-447B-1BF2-643F5A59A49B}"/>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7216588" y="5471587"/>
            <a:ext cx="2232853" cy="1028789"/>
          </a:xfrm>
          <a:prstGeom prst="rect">
            <a:avLst/>
          </a:prstGeom>
        </p:spPr>
      </p:pic>
    </p:spTree>
    <p:extLst>
      <p:ext uri="{BB962C8B-B14F-4D97-AF65-F5344CB8AC3E}">
        <p14:creationId xmlns:p14="http://schemas.microsoft.com/office/powerpoint/2010/main" val="10508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376518" y="62753"/>
            <a:ext cx="11654118" cy="369332"/>
          </a:xfrm>
          <a:prstGeom prst="rect">
            <a:avLst/>
          </a:prstGeom>
          <a:noFill/>
        </p:spPr>
        <p:txBody>
          <a:bodyPr wrap="square" rtlCol="0">
            <a:spAutoFit/>
          </a:bodyPr>
          <a:lstStyle/>
          <a:p>
            <a:r>
              <a:rPr lang="en-US" dirty="0">
                <a:latin typeface="Comic Sans MS" panose="030F0702030302020204" pitchFamily="66" charset="0"/>
              </a:rPr>
              <a:t> List all appointments where a patient has consulted more than one doctor on the same day.</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479543D3-C087-5C7F-4458-AA55B5DC2494}"/>
              </a:ext>
            </a:extLst>
          </p:cNvPr>
          <p:cNvSpPr txBox="1"/>
          <p:nvPr/>
        </p:nvSpPr>
        <p:spPr>
          <a:xfrm>
            <a:off x="7216588" y="2283384"/>
            <a:ext cx="1066800" cy="369332"/>
          </a:xfrm>
          <a:prstGeom prst="rect">
            <a:avLst/>
          </a:prstGeom>
          <a:noFill/>
        </p:spPr>
        <p:txBody>
          <a:bodyPr wrap="square">
            <a:spAutoFit/>
          </a:bodyPr>
          <a:lstStyle/>
          <a:p>
            <a:r>
              <a:rPr lang="en-IN" dirty="0">
                <a:latin typeface="Comic Sans MS" panose="030F0702030302020204" pitchFamily="66" charset="0"/>
              </a:rPr>
              <a:t>Output:</a:t>
            </a:r>
          </a:p>
        </p:txBody>
      </p:sp>
      <p:sp>
        <p:nvSpPr>
          <p:cNvPr id="9" name="TextBox 8">
            <a:extLst>
              <a:ext uri="{FF2B5EF4-FFF2-40B4-BE49-F238E27FC236}">
                <a16:creationId xmlns:a16="http://schemas.microsoft.com/office/drawing/2014/main" id="{25E2EDF3-A266-6B17-027F-85455A59AA06}"/>
              </a:ext>
            </a:extLst>
          </p:cNvPr>
          <p:cNvSpPr txBox="1"/>
          <p:nvPr/>
        </p:nvSpPr>
        <p:spPr>
          <a:xfrm>
            <a:off x="448236" y="3682828"/>
            <a:ext cx="11050750" cy="369332"/>
          </a:xfrm>
          <a:prstGeom prst="rect">
            <a:avLst/>
          </a:prstGeom>
          <a:noFill/>
        </p:spPr>
        <p:txBody>
          <a:bodyPr wrap="square" rtlCol="0">
            <a:spAutoFit/>
          </a:bodyPr>
          <a:lstStyle/>
          <a:p>
            <a:r>
              <a:rPr lang="en-US" dirty="0">
                <a:latin typeface="Comic Sans MS" panose="030F0702030302020204" pitchFamily="66" charset="0"/>
              </a:rPr>
              <a:t>Determine which specialization has the highest patient visit count based on appointment records.</a:t>
            </a:r>
            <a:endParaRPr lang="en-IN" dirty="0">
              <a:latin typeface="Comic Sans MS" panose="030F0702030302020204" pitchFamily="66" charset="0"/>
            </a:endParaRPr>
          </a:p>
        </p:txBody>
      </p:sp>
      <p:sp>
        <p:nvSpPr>
          <p:cNvPr id="15" name="TextBox 14">
            <a:extLst>
              <a:ext uri="{FF2B5EF4-FFF2-40B4-BE49-F238E27FC236}">
                <a16:creationId xmlns:a16="http://schemas.microsoft.com/office/drawing/2014/main" id="{8AB753E1-9601-2ADE-384C-90467E614427}"/>
              </a:ext>
            </a:extLst>
          </p:cNvPr>
          <p:cNvSpPr txBox="1"/>
          <p:nvPr/>
        </p:nvSpPr>
        <p:spPr>
          <a:xfrm>
            <a:off x="7243482" y="5013109"/>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5" name="Picture 4">
            <a:extLst>
              <a:ext uri="{FF2B5EF4-FFF2-40B4-BE49-F238E27FC236}">
                <a16:creationId xmlns:a16="http://schemas.microsoft.com/office/drawing/2014/main" id="{FDFDD961-0667-193A-3B15-8E9C2D1B84CE}"/>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48236" y="591597"/>
            <a:ext cx="8070279" cy="1691787"/>
          </a:xfrm>
          <a:prstGeom prst="rect">
            <a:avLst/>
          </a:prstGeom>
        </p:spPr>
      </p:pic>
      <p:pic>
        <p:nvPicPr>
          <p:cNvPr id="10" name="Picture 9">
            <a:extLst>
              <a:ext uri="{FF2B5EF4-FFF2-40B4-BE49-F238E27FC236}">
                <a16:creationId xmlns:a16="http://schemas.microsoft.com/office/drawing/2014/main" id="{58029D7A-BBD4-519A-2F75-A41D4A287289}"/>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243481" y="2693056"/>
            <a:ext cx="4183787" cy="735943"/>
          </a:xfrm>
          <a:prstGeom prst="rect">
            <a:avLst/>
          </a:prstGeom>
        </p:spPr>
      </p:pic>
      <p:pic>
        <p:nvPicPr>
          <p:cNvPr id="13" name="Picture 12">
            <a:extLst>
              <a:ext uri="{FF2B5EF4-FFF2-40B4-BE49-F238E27FC236}">
                <a16:creationId xmlns:a16="http://schemas.microsoft.com/office/drawing/2014/main" id="{7D8D4E7D-60EB-F1E9-7E95-4AFD54B8E3E1}"/>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48236" y="4202143"/>
            <a:ext cx="5753599" cy="1447925"/>
          </a:xfrm>
          <a:prstGeom prst="rect">
            <a:avLst/>
          </a:prstGeom>
        </p:spPr>
      </p:pic>
      <p:pic>
        <p:nvPicPr>
          <p:cNvPr id="16" name="Picture 15">
            <a:extLst>
              <a:ext uri="{FF2B5EF4-FFF2-40B4-BE49-F238E27FC236}">
                <a16:creationId xmlns:a16="http://schemas.microsoft.com/office/drawing/2014/main" id="{DB0729A0-D17F-5439-D865-579F31A50FE0}"/>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7216588" y="5410086"/>
            <a:ext cx="2895600" cy="1035825"/>
          </a:xfrm>
          <a:prstGeom prst="rect">
            <a:avLst/>
          </a:prstGeom>
        </p:spPr>
      </p:pic>
    </p:spTree>
    <p:extLst>
      <p:ext uri="{BB962C8B-B14F-4D97-AF65-F5344CB8AC3E}">
        <p14:creationId xmlns:p14="http://schemas.microsoft.com/office/powerpoint/2010/main" val="277429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376518" y="62753"/>
            <a:ext cx="11663082" cy="646331"/>
          </a:xfrm>
          <a:prstGeom prst="rect">
            <a:avLst/>
          </a:prstGeom>
          <a:noFill/>
        </p:spPr>
        <p:txBody>
          <a:bodyPr wrap="square" rtlCol="0">
            <a:spAutoFit/>
          </a:bodyPr>
          <a:lstStyle/>
          <a:p>
            <a:r>
              <a:rPr lang="en-US" dirty="0">
                <a:latin typeface="Comic Sans MS" panose="030F0702030302020204" pitchFamily="66" charset="0"/>
              </a:rPr>
              <a:t>Calculate the total revenue generated from all patient bills, categorized by month and identify the "highest revenue-generating month."</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479543D3-C087-5C7F-4458-AA55B5DC2494}"/>
              </a:ext>
            </a:extLst>
          </p:cNvPr>
          <p:cNvSpPr txBox="1"/>
          <p:nvPr/>
        </p:nvSpPr>
        <p:spPr>
          <a:xfrm>
            <a:off x="8951259" y="2314167"/>
            <a:ext cx="1066800" cy="369332"/>
          </a:xfrm>
          <a:prstGeom prst="rect">
            <a:avLst/>
          </a:prstGeom>
          <a:noFill/>
        </p:spPr>
        <p:txBody>
          <a:bodyPr wrap="square">
            <a:spAutoFit/>
          </a:bodyPr>
          <a:lstStyle/>
          <a:p>
            <a:r>
              <a:rPr lang="en-IN" dirty="0">
                <a:latin typeface="Comic Sans MS" panose="030F0702030302020204" pitchFamily="66" charset="0"/>
              </a:rPr>
              <a:t>Output:</a:t>
            </a:r>
          </a:p>
        </p:txBody>
      </p:sp>
      <p:sp>
        <p:nvSpPr>
          <p:cNvPr id="9" name="TextBox 8">
            <a:extLst>
              <a:ext uri="{FF2B5EF4-FFF2-40B4-BE49-F238E27FC236}">
                <a16:creationId xmlns:a16="http://schemas.microsoft.com/office/drawing/2014/main" id="{25E2EDF3-A266-6B17-027F-85455A59AA06}"/>
              </a:ext>
            </a:extLst>
          </p:cNvPr>
          <p:cNvSpPr txBox="1"/>
          <p:nvPr/>
        </p:nvSpPr>
        <p:spPr>
          <a:xfrm>
            <a:off x="376517" y="4134683"/>
            <a:ext cx="11492753" cy="369332"/>
          </a:xfrm>
          <a:prstGeom prst="rect">
            <a:avLst/>
          </a:prstGeom>
          <a:noFill/>
        </p:spPr>
        <p:txBody>
          <a:bodyPr wrap="square" rtlCol="0">
            <a:spAutoFit/>
          </a:bodyPr>
          <a:lstStyle/>
          <a:p>
            <a:r>
              <a:rPr lang="en-US" dirty="0">
                <a:latin typeface="Comic Sans MS" panose="030F0702030302020204" pitchFamily="66" charset="0"/>
              </a:rPr>
              <a:t>Identify the top 3 highest billed items in the Billing table and count how many times each has been billed.</a:t>
            </a:r>
            <a:endParaRPr lang="en-IN" dirty="0">
              <a:latin typeface="Comic Sans MS" panose="030F0702030302020204" pitchFamily="66" charset="0"/>
            </a:endParaRPr>
          </a:p>
        </p:txBody>
      </p:sp>
      <p:sp>
        <p:nvSpPr>
          <p:cNvPr id="15" name="TextBox 14">
            <a:extLst>
              <a:ext uri="{FF2B5EF4-FFF2-40B4-BE49-F238E27FC236}">
                <a16:creationId xmlns:a16="http://schemas.microsoft.com/office/drawing/2014/main" id="{8AB753E1-9601-2ADE-384C-90467E614427}"/>
              </a:ext>
            </a:extLst>
          </p:cNvPr>
          <p:cNvSpPr txBox="1"/>
          <p:nvPr/>
        </p:nvSpPr>
        <p:spPr>
          <a:xfrm>
            <a:off x="8978153" y="5025032"/>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4" name="Picture 3">
            <a:extLst>
              <a:ext uri="{FF2B5EF4-FFF2-40B4-BE49-F238E27FC236}">
                <a16:creationId xmlns:a16="http://schemas.microsoft.com/office/drawing/2014/main" id="{5E215E58-FC82-D018-6A24-CF1399CB8667}"/>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76518" y="887122"/>
            <a:ext cx="8283658" cy="1699407"/>
          </a:xfrm>
          <a:prstGeom prst="rect">
            <a:avLst/>
          </a:prstGeom>
        </p:spPr>
      </p:pic>
      <p:pic>
        <p:nvPicPr>
          <p:cNvPr id="7" name="Picture 6">
            <a:extLst>
              <a:ext uri="{FF2B5EF4-FFF2-40B4-BE49-F238E27FC236}">
                <a16:creationId xmlns:a16="http://schemas.microsoft.com/office/drawing/2014/main" id="{4C54EEAD-F4DC-9169-6EB6-BE2775546513}"/>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32115" y="2758732"/>
            <a:ext cx="3183770" cy="670268"/>
          </a:xfrm>
          <a:prstGeom prst="rect">
            <a:avLst/>
          </a:prstGeom>
        </p:spPr>
      </p:pic>
      <p:pic>
        <p:nvPicPr>
          <p:cNvPr id="12" name="Picture 11">
            <a:extLst>
              <a:ext uri="{FF2B5EF4-FFF2-40B4-BE49-F238E27FC236}">
                <a16:creationId xmlns:a16="http://schemas.microsoft.com/office/drawing/2014/main" id="{07C45FAE-CD32-F808-424C-41F38C4ED7AA}"/>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76517" y="4766814"/>
            <a:ext cx="5906012" cy="1204064"/>
          </a:xfrm>
          <a:prstGeom prst="rect">
            <a:avLst/>
          </a:prstGeom>
        </p:spPr>
      </p:pic>
      <p:pic>
        <p:nvPicPr>
          <p:cNvPr id="14" name="Picture 13">
            <a:extLst>
              <a:ext uri="{FF2B5EF4-FFF2-40B4-BE49-F238E27FC236}">
                <a16:creationId xmlns:a16="http://schemas.microsoft.com/office/drawing/2014/main" id="{84203649-9C5E-82F0-D880-98096B1B1599}"/>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8247529" y="5478648"/>
            <a:ext cx="3792072" cy="912641"/>
          </a:xfrm>
          <a:prstGeom prst="rect">
            <a:avLst/>
          </a:prstGeom>
        </p:spPr>
      </p:pic>
    </p:spTree>
    <p:extLst>
      <p:ext uri="{BB962C8B-B14F-4D97-AF65-F5344CB8AC3E}">
        <p14:creationId xmlns:p14="http://schemas.microsoft.com/office/powerpoint/2010/main" val="293673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434212" y="62753"/>
            <a:ext cx="11538731" cy="369332"/>
          </a:xfrm>
          <a:prstGeom prst="rect">
            <a:avLst/>
          </a:prstGeom>
          <a:noFill/>
        </p:spPr>
        <p:txBody>
          <a:bodyPr wrap="square" rtlCol="0">
            <a:spAutoFit/>
          </a:bodyPr>
          <a:lstStyle/>
          <a:p>
            <a:r>
              <a:rPr lang="en-US" dirty="0">
                <a:latin typeface="Comic Sans MS" panose="030F0702030302020204" pitchFamily="66" charset="0"/>
              </a:rPr>
              <a:t>Generate a monthly revenue trend from medical billings to analyze financial performance.</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479543D3-C087-5C7F-4458-AA55B5DC2494}"/>
              </a:ext>
            </a:extLst>
          </p:cNvPr>
          <p:cNvSpPr txBox="1"/>
          <p:nvPr/>
        </p:nvSpPr>
        <p:spPr>
          <a:xfrm>
            <a:off x="7216588" y="2334367"/>
            <a:ext cx="1066800" cy="369332"/>
          </a:xfrm>
          <a:prstGeom prst="rect">
            <a:avLst/>
          </a:prstGeom>
          <a:noFill/>
        </p:spPr>
        <p:txBody>
          <a:bodyPr wrap="square">
            <a:spAutoFit/>
          </a:bodyPr>
          <a:lstStyle/>
          <a:p>
            <a:r>
              <a:rPr lang="en-IN" dirty="0">
                <a:latin typeface="Comic Sans MS" panose="030F0702030302020204" pitchFamily="66" charset="0"/>
              </a:rPr>
              <a:t>Output:</a:t>
            </a:r>
          </a:p>
        </p:txBody>
      </p:sp>
      <p:sp>
        <p:nvSpPr>
          <p:cNvPr id="9" name="TextBox 8">
            <a:extLst>
              <a:ext uri="{FF2B5EF4-FFF2-40B4-BE49-F238E27FC236}">
                <a16:creationId xmlns:a16="http://schemas.microsoft.com/office/drawing/2014/main" id="{25E2EDF3-A266-6B17-027F-85455A59AA06}"/>
              </a:ext>
            </a:extLst>
          </p:cNvPr>
          <p:cNvSpPr txBox="1"/>
          <p:nvPr/>
        </p:nvSpPr>
        <p:spPr>
          <a:xfrm>
            <a:off x="434212" y="2886512"/>
            <a:ext cx="8503600" cy="646331"/>
          </a:xfrm>
          <a:prstGeom prst="rect">
            <a:avLst/>
          </a:prstGeom>
          <a:noFill/>
        </p:spPr>
        <p:txBody>
          <a:bodyPr wrap="square" rtlCol="0">
            <a:spAutoFit/>
          </a:bodyPr>
          <a:lstStyle/>
          <a:p>
            <a:r>
              <a:rPr lang="en-US" dirty="0">
                <a:latin typeface="Comic Sans MS" panose="030F0702030302020204" pitchFamily="66" charset="0"/>
              </a:rPr>
              <a:t>Identify the doctor who has performed the highest number of unique medical procedures</a:t>
            </a:r>
            <a:endParaRPr lang="en-IN" dirty="0">
              <a:latin typeface="Comic Sans MS" panose="030F0702030302020204" pitchFamily="66" charset="0"/>
            </a:endParaRPr>
          </a:p>
        </p:txBody>
      </p:sp>
      <p:sp>
        <p:nvSpPr>
          <p:cNvPr id="15" name="TextBox 14">
            <a:extLst>
              <a:ext uri="{FF2B5EF4-FFF2-40B4-BE49-F238E27FC236}">
                <a16:creationId xmlns:a16="http://schemas.microsoft.com/office/drawing/2014/main" id="{8AB753E1-9601-2ADE-384C-90467E614427}"/>
              </a:ext>
            </a:extLst>
          </p:cNvPr>
          <p:cNvSpPr txBox="1"/>
          <p:nvPr/>
        </p:nvSpPr>
        <p:spPr>
          <a:xfrm>
            <a:off x="7243482" y="6192204"/>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4" name="Picture 3">
            <a:extLst>
              <a:ext uri="{FF2B5EF4-FFF2-40B4-BE49-F238E27FC236}">
                <a16:creationId xmlns:a16="http://schemas.microsoft.com/office/drawing/2014/main" id="{5F7A1809-D8C8-90C8-B5D1-BA9780699D45}"/>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434212" y="608017"/>
            <a:ext cx="10303133" cy="1729890"/>
          </a:xfrm>
          <a:prstGeom prst="rect">
            <a:avLst/>
          </a:prstGeom>
        </p:spPr>
      </p:pic>
      <p:pic>
        <p:nvPicPr>
          <p:cNvPr id="7" name="Picture 6">
            <a:extLst>
              <a:ext uri="{FF2B5EF4-FFF2-40B4-BE49-F238E27FC236}">
                <a16:creationId xmlns:a16="http://schemas.microsoft.com/office/drawing/2014/main" id="{FBE6086C-1507-CB46-DC11-FAB2C8718167}"/>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243748" y="1261599"/>
            <a:ext cx="2720576" cy="2766300"/>
          </a:xfrm>
          <a:prstGeom prst="rect">
            <a:avLst/>
          </a:prstGeom>
        </p:spPr>
      </p:pic>
      <p:pic>
        <p:nvPicPr>
          <p:cNvPr id="11" name="Picture 10">
            <a:extLst>
              <a:ext uri="{FF2B5EF4-FFF2-40B4-BE49-F238E27FC236}">
                <a16:creationId xmlns:a16="http://schemas.microsoft.com/office/drawing/2014/main" id="{70A29B3A-3DD1-8630-CF09-028A1F9D209E}"/>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434212" y="3889296"/>
            <a:ext cx="7582557" cy="2164268"/>
          </a:xfrm>
          <a:prstGeom prst="rect">
            <a:avLst/>
          </a:prstGeom>
        </p:spPr>
      </p:pic>
      <p:pic>
        <p:nvPicPr>
          <p:cNvPr id="13" name="Picture 12">
            <a:extLst>
              <a:ext uri="{FF2B5EF4-FFF2-40B4-BE49-F238E27FC236}">
                <a16:creationId xmlns:a16="http://schemas.microsoft.com/office/drawing/2014/main" id="{7911A10C-1EAD-B7B0-7A37-C03275297B67}"/>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8353186" y="6117555"/>
            <a:ext cx="3748716" cy="646331"/>
          </a:xfrm>
          <a:prstGeom prst="rect">
            <a:avLst/>
          </a:prstGeom>
        </p:spPr>
      </p:pic>
    </p:spTree>
    <p:extLst>
      <p:ext uri="{BB962C8B-B14F-4D97-AF65-F5344CB8AC3E}">
        <p14:creationId xmlns:p14="http://schemas.microsoft.com/office/powerpoint/2010/main" val="115243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376518" y="62753"/>
            <a:ext cx="11654118" cy="646331"/>
          </a:xfrm>
          <a:prstGeom prst="rect">
            <a:avLst/>
          </a:prstGeom>
          <a:noFill/>
        </p:spPr>
        <p:txBody>
          <a:bodyPr wrap="square" rtlCol="0">
            <a:spAutoFit/>
          </a:bodyPr>
          <a:lstStyle/>
          <a:p>
            <a:r>
              <a:rPr lang="en-US" dirty="0">
                <a:latin typeface="Comic Sans MS" panose="030F0702030302020204" pitchFamily="66" charset="0"/>
              </a:rPr>
              <a:t>Identify patients who have frequently missed their appointments by checking duplicate PatientID values without corresponding billing records.</a:t>
            </a:r>
            <a:endParaRPr lang="en-IN" dirty="0">
              <a:latin typeface="Comic Sans MS" panose="030F0702030302020204" pitchFamily="66" charset="0"/>
            </a:endParaRPr>
          </a:p>
        </p:txBody>
      </p:sp>
      <p:sp>
        <p:nvSpPr>
          <p:cNvPr id="6" name="TextBox 5">
            <a:extLst>
              <a:ext uri="{FF2B5EF4-FFF2-40B4-BE49-F238E27FC236}">
                <a16:creationId xmlns:a16="http://schemas.microsoft.com/office/drawing/2014/main" id="{479543D3-C087-5C7F-4458-AA55B5DC2494}"/>
              </a:ext>
            </a:extLst>
          </p:cNvPr>
          <p:cNvSpPr txBox="1"/>
          <p:nvPr/>
        </p:nvSpPr>
        <p:spPr>
          <a:xfrm>
            <a:off x="9488846" y="1608269"/>
            <a:ext cx="1066800" cy="369332"/>
          </a:xfrm>
          <a:prstGeom prst="rect">
            <a:avLst/>
          </a:prstGeom>
          <a:noFill/>
        </p:spPr>
        <p:txBody>
          <a:bodyPr wrap="square">
            <a:spAutoFit/>
          </a:bodyPr>
          <a:lstStyle/>
          <a:p>
            <a:r>
              <a:rPr lang="en-IN" dirty="0">
                <a:latin typeface="Comic Sans MS" panose="030F0702030302020204" pitchFamily="66" charset="0"/>
              </a:rPr>
              <a:t>Output:</a:t>
            </a:r>
          </a:p>
        </p:txBody>
      </p:sp>
      <p:sp>
        <p:nvSpPr>
          <p:cNvPr id="9" name="TextBox 8">
            <a:extLst>
              <a:ext uri="{FF2B5EF4-FFF2-40B4-BE49-F238E27FC236}">
                <a16:creationId xmlns:a16="http://schemas.microsoft.com/office/drawing/2014/main" id="{25E2EDF3-A266-6B17-027F-85455A59AA06}"/>
              </a:ext>
            </a:extLst>
          </p:cNvPr>
          <p:cNvSpPr txBox="1"/>
          <p:nvPr/>
        </p:nvSpPr>
        <p:spPr>
          <a:xfrm>
            <a:off x="349624" y="3731441"/>
            <a:ext cx="9018494" cy="646331"/>
          </a:xfrm>
          <a:prstGeom prst="rect">
            <a:avLst/>
          </a:prstGeom>
          <a:noFill/>
        </p:spPr>
        <p:txBody>
          <a:bodyPr wrap="square" rtlCol="0">
            <a:spAutoFit/>
          </a:bodyPr>
          <a:lstStyle/>
          <a:p>
            <a:r>
              <a:rPr lang="en-US" dirty="0">
                <a:latin typeface="Comic Sans MS" panose="030F0702030302020204" pitchFamily="66" charset="0"/>
              </a:rPr>
              <a:t>Retrieve a list of all patients who have undergone a procedure but have no billing record for it.</a:t>
            </a:r>
            <a:endParaRPr lang="en-IN" dirty="0">
              <a:latin typeface="Comic Sans MS" panose="030F0702030302020204" pitchFamily="66" charset="0"/>
            </a:endParaRPr>
          </a:p>
        </p:txBody>
      </p:sp>
      <p:sp>
        <p:nvSpPr>
          <p:cNvPr id="15" name="TextBox 14">
            <a:extLst>
              <a:ext uri="{FF2B5EF4-FFF2-40B4-BE49-F238E27FC236}">
                <a16:creationId xmlns:a16="http://schemas.microsoft.com/office/drawing/2014/main" id="{8AB753E1-9601-2ADE-384C-90467E614427}"/>
              </a:ext>
            </a:extLst>
          </p:cNvPr>
          <p:cNvSpPr txBox="1"/>
          <p:nvPr/>
        </p:nvSpPr>
        <p:spPr>
          <a:xfrm>
            <a:off x="9515740" y="5013109"/>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4" name="Picture 3">
            <a:extLst>
              <a:ext uri="{FF2B5EF4-FFF2-40B4-BE49-F238E27FC236}">
                <a16:creationId xmlns:a16="http://schemas.microsoft.com/office/drawing/2014/main" id="{C0E9055C-7DF8-7A64-9B4C-DCFE2B8714FC}"/>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76518" y="953715"/>
            <a:ext cx="7818798" cy="1707028"/>
          </a:xfrm>
          <a:prstGeom prst="rect">
            <a:avLst/>
          </a:prstGeom>
        </p:spPr>
      </p:pic>
      <p:pic>
        <p:nvPicPr>
          <p:cNvPr id="7" name="Picture 6">
            <a:extLst>
              <a:ext uri="{FF2B5EF4-FFF2-40B4-BE49-F238E27FC236}">
                <a16:creationId xmlns:a16="http://schemas.microsoft.com/office/drawing/2014/main" id="{C27F2814-BB14-BEE1-3B5F-DF101E70E5F4}"/>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9515445" y="2055523"/>
            <a:ext cx="1760622" cy="1091089"/>
          </a:xfrm>
          <a:prstGeom prst="rect">
            <a:avLst/>
          </a:prstGeom>
        </p:spPr>
      </p:pic>
      <p:pic>
        <p:nvPicPr>
          <p:cNvPr id="10" name="Picture 9">
            <a:extLst>
              <a:ext uri="{FF2B5EF4-FFF2-40B4-BE49-F238E27FC236}">
                <a16:creationId xmlns:a16="http://schemas.microsoft.com/office/drawing/2014/main" id="{0E432177-BDDF-B2C2-DEE8-44C9AD087C15}"/>
              </a:ext>
            </a:extLst>
          </p:cNvPr>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9524705" y="5413817"/>
            <a:ext cx="1892874" cy="1091089"/>
          </a:xfrm>
          <a:prstGeom prst="rect">
            <a:avLst/>
          </a:prstGeom>
        </p:spPr>
      </p:pic>
      <p:pic>
        <p:nvPicPr>
          <p:cNvPr id="12" name="Picture 11">
            <a:extLst>
              <a:ext uri="{FF2B5EF4-FFF2-40B4-BE49-F238E27FC236}">
                <a16:creationId xmlns:a16="http://schemas.microsoft.com/office/drawing/2014/main" id="{D271E7E0-13F6-C69A-8D80-B74EF4B6570E}"/>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376518" y="4608029"/>
            <a:ext cx="4595258" cy="2103302"/>
          </a:xfrm>
          <a:prstGeom prst="rect">
            <a:avLst/>
          </a:prstGeom>
        </p:spPr>
      </p:pic>
    </p:spTree>
    <p:extLst>
      <p:ext uri="{BB962C8B-B14F-4D97-AF65-F5344CB8AC3E}">
        <p14:creationId xmlns:p14="http://schemas.microsoft.com/office/powerpoint/2010/main" val="37401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24557-FC77-91EB-3CCF-A2F8283442F2}"/>
              </a:ext>
            </a:extLst>
          </p:cNvPr>
          <p:cNvSpPr txBox="1"/>
          <p:nvPr/>
        </p:nvSpPr>
        <p:spPr>
          <a:xfrm>
            <a:off x="376518" y="62753"/>
            <a:ext cx="11654118" cy="646331"/>
          </a:xfrm>
          <a:prstGeom prst="rect">
            <a:avLst/>
          </a:prstGeom>
          <a:noFill/>
        </p:spPr>
        <p:txBody>
          <a:bodyPr wrap="square" rtlCol="0">
            <a:spAutoFit/>
          </a:bodyPr>
          <a:lstStyle/>
          <a:p>
            <a:r>
              <a:rPr lang="en-US" dirty="0">
                <a:latin typeface="Comic Sans MS" panose="030F0702030302020204" pitchFamily="66" charset="0"/>
              </a:rPr>
              <a:t>Generate a summary report showing the total number of procedures performed by each doctor along with their total billed amount.</a:t>
            </a:r>
            <a:endParaRPr lang="en-IN" dirty="0">
              <a:latin typeface="Comic Sans MS" panose="030F0702030302020204" pitchFamily="66" charset="0"/>
            </a:endParaRPr>
          </a:p>
        </p:txBody>
      </p:sp>
      <p:sp>
        <p:nvSpPr>
          <p:cNvPr id="15" name="TextBox 14">
            <a:extLst>
              <a:ext uri="{FF2B5EF4-FFF2-40B4-BE49-F238E27FC236}">
                <a16:creationId xmlns:a16="http://schemas.microsoft.com/office/drawing/2014/main" id="{8AB753E1-9601-2ADE-384C-90467E614427}"/>
              </a:ext>
            </a:extLst>
          </p:cNvPr>
          <p:cNvSpPr txBox="1"/>
          <p:nvPr/>
        </p:nvSpPr>
        <p:spPr>
          <a:xfrm>
            <a:off x="7243482" y="5013109"/>
            <a:ext cx="1013012" cy="369332"/>
          </a:xfrm>
          <a:prstGeom prst="rect">
            <a:avLst/>
          </a:prstGeom>
          <a:noFill/>
        </p:spPr>
        <p:txBody>
          <a:bodyPr wrap="square">
            <a:spAutoFit/>
          </a:bodyPr>
          <a:lstStyle/>
          <a:p>
            <a:r>
              <a:rPr lang="en-IN" dirty="0">
                <a:latin typeface="Comic Sans MS" panose="030F0702030302020204" pitchFamily="66" charset="0"/>
              </a:rPr>
              <a:t>Output:</a:t>
            </a:r>
          </a:p>
        </p:txBody>
      </p:sp>
      <p:pic>
        <p:nvPicPr>
          <p:cNvPr id="4" name="Picture 3">
            <a:extLst>
              <a:ext uri="{FF2B5EF4-FFF2-40B4-BE49-F238E27FC236}">
                <a16:creationId xmlns:a16="http://schemas.microsoft.com/office/drawing/2014/main" id="{1928D3A2-8B90-E9E0-686D-57D6F7B255E2}"/>
              </a:ext>
            </a:extLst>
          </p:cNvPr>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376518" y="893872"/>
            <a:ext cx="6264183" cy="4488569"/>
          </a:xfrm>
          <a:prstGeom prst="rect">
            <a:avLst/>
          </a:prstGeom>
        </p:spPr>
      </p:pic>
      <p:pic>
        <p:nvPicPr>
          <p:cNvPr id="7" name="Picture 6">
            <a:extLst>
              <a:ext uri="{FF2B5EF4-FFF2-40B4-BE49-F238E27FC236}">
                <a16:creationId xmlns:a16="http://schemas.microsoft.com/office/drawing/2014/main" id="{96DB92E0-913F-FBDB-B310-021C2110CE25}"/>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7243482" y="5382441"/>
            <a:ext cx="4152097" cy="1296265"/>
          </a:xfrm>
          <a:prstGeom prst="rect">
            <a:avLst/>
          </a:prstGeom>
        </p:spPr>
      </p:pic>
    </p:spTree>
    <p:extLst>
      <p:ext uri="{BB962C8B-B14F-4D97-AF65-F5344CB8AC3E}">
        <p14:creationId xmlns:p14="http://schemas.microsoft.com/office/powerpoint/2010/main" val="231805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0000"/>
            <a:lum/>
          </a:blip>
          <a:srcRect/>
          <a:stretch>
            <a:fillRect l="6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B3F3D-22F4-B242-4011-B7D83D48A768}"/>
              </a:ext>
            </a:extLst>
          </p:cNvPr>
          <p:cNvSpPr>
            <a:spLocks noGrp="1"/>
          </p:cNvSpPr>
          <p:nvPr>
            <p:ph type="ctrTitle"/>
          </p:nvPr>
        </p:nvSpPr>
        <p:spPr>
          <a:xfrm>
            <a:off x="0" y="360081"/>
            <a:ext cx="7284944" cy="690563"/>
          </a:xfrm>
        </p:spPr>
        <p:txBody>
          <a:bodyPr>
            <a:normAutofit/>
          </a:bodyPr>
          <a:lstStyle/>
          <a:p>
            <a:r>
              <a:rPr lang="en-IN" sz="3600" dirty="0">
                <a:latin typeface="Comic Sans MS" panose="030F0702030302020204" pitchFamily="66" charset="0"/>
              </a:rPr>
              <a:t>Healthcare Management Analysis</a:t>
            </a:r>
          </a:p>
        </p:txBody>
      </p:sp>
      <p:sp>
        <p:nvSpPr>
          <p:cNvPr id="5" name="TextBox 4">
            <a:extLst>
              <a:ext uri="{FF2B5EF4-FFF2-40B4-BE49-F238E27FC236}">
                <a16:creationId xmlns:a16="http://schemas.microsoft.com/office/drawing/2014/main" id="{9FEF4E6F-D7CB-AE58-C11D-D611E8DD6EDC}"/>
              </a:ext>
            </a:extLst>
          </p:cNvPr>
          <p:cNvSpPr txBox="1"/>
          <p:nvPr/>
        </p:nvSpPr>
        <p:spPr>
          <a:xfrm>
            <a:off x="462803" y="1306988"/>
            <a:ext cx="6267450" cy="5632311"/>
          </a:xfrm>
          <a:prstGeom prst="rect">
            <a:avLst/>
          </a:prstGeom>
          <a:noFill/>
        </p:spPr>
        <p:txBody>
          <a:bodyPr wrap="square" rtlCol="0">
            <a:spAutoFit/>
          </a:bodyPr>
          <a:lstStyle/>
          <a:p>
            <a:r>
              <a:rPr lang="en-IN" b="1" dirty="0">
                <a:latin typeface="Comic Sans MS" panose="030F0702030302020204" pitchFamily="66" charset="0"/>
                <a:ea typeface="Times New Roman" panose="02020603050405020304" pitchFamily="18" charset="0"/>
              </a:rPr>
              <a:t>Conclusion</a:t>
            </a:r>
            <a:endParaRPr lang="en-IN" sz="1800" b="1" dirty="0">
              <a:effectLst/>
              <a:latin typeface="Comic Sans MS" panose="030F0702030302020204" pitchFamily="66" charset="0"/>
              <a:ea typeface="Times New Roman" panose="02020603050405020304" pitchFamily="18" charset="0"/>
            </a:endParaRPr>
          </a:p>
          <a:p>
            <a:endParaRPr lang="en-IN" sz="1800" b="1" dirty="0">
              <a:effectLst/>
              <a:latin typeface="Comic Sans MS" panose="030F0702030302020204" pitchFamily="66" charset="0"/>
              <a:ea typeface="Times New Roman" panose="02020603050405020304" pitchFamily="18" charset="0"/>
            </a:endParaRPr>
          </a:p>
          <a:p>
            <a:r>
              <a:rPr lang="en-US" dirty="0">
                <a:latin typeface="Comic Sans MS" panose="030F0702030302020204" pitchFamily="66" charset="0"/>
              </a:rPr>
              <a:t>This project helps us understand how hospitals can use data to improve their services. By analyzing appointments, bills, and patient visits, we found important insights like which doctors have the most patients, which months generate the most revenue, and which patients have unpaid bills.</a:t>
            </a:r>
          </a:p>
          <a:p>
            <a:endParaRPr lang="en-US" dirty="0">
              <a:latin typeface="Comic Sans MS" panose="030F0702030302020204" pitchFamily="66" charset="0"/>
            </a:endParaRPr>
          </a:p>
          <a:p>
            <a:r>
              <a:rPr lang="en-US" dirty="0">
                <a:latin typeface="Comic Sans MS" panose="030F0702030302020204" pitchFamily="66" charset="0"/>
              </a:rPr>
              <a:t>Using SQL, we answered key questions that can help hospitals manage appointments better, track finances, and provide better patient care. This information allows healthcare providers to make smarter decisions and improve their services.</a:t>
            </a:r>
          </a:p>
          <a:p>
            <a:endParaRPr lang="en-US" dirty="0">
              <a:latin typeface="Comic Sans MS" panose="030F0702030302020204" pitchFamily="66" charset="0"/>
            </a:endParaRPr>
          </a:p>
          <a:p>
            <a:r>
              <a:rPr lang="en-US" dirty="0">
                <a:latin typeface="Comic Sans MS" panose="030F0702030302020204" pitchFamily="66" charset="0"/>
              </a:rPr>
              <a:t>Overall, this project highlights the power of data-driven healthcare management, making it a valuable tool for hospitals looking to optimize their resources and improve service delivery.</a:t>
            </a:r>
          </a:p>
          <a:p>
            <a:endParaRPr lang="en-IN" sz="1800" dirty="0">
              <a:effectLst/>
              <a:latin typeface="Comic Sans MS" panose="030F0702030302020204" pitchFamily="66" charset="0"/>
              <a:ea typeface="Times New Roman" panose="02020603050405020304" pitchFamily="18" charset="0"/>
            </a:endParaRPr>
          </a:p>
        </p:txBody>
      </p:sp>
    </p:spTree>
    <p:extLst>
      <p:ext uri="{BB962C8B-B14F-4D97-AF65-F5344CB8AC3E}">
        <p14:creationId xmlns:p14="http://schemas.microsoft.com/office/powerpoint/2010/main" val="2318896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446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Comic Sans MS</vt:lpstr>
      <vt:lpstr>Wingdings</vt:lpstr>
      <vt:lpstr>Office Theme</vt:lpstr>
      <vt:lpstr>Healthcare Management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Healthcare Management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management analysis</dc:title>
  <dc:creator>patil sahil</dc:creator>
  <cp:lastModifiedBy>patil sahil</cp:lastModifiedBy>
  <cp:revision>17</cp:revision>
  <dcterms:created xsi:type="dcterms:W3CDTF">2025-03-08T19:23:21Z</dcterms:created>
  <dcterms:modified xsi:type="dcterms:W3CDTF">2025-04-19T14:01:42Z</dcterms:modified>
</cp:coreProperties>
</file>