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pen Sans Bold" charset="1" panose="020B0806030504020204"/>
      <p:regular r:id="rId23"/>
    </p:embeddedFont>
    <p:embeddedFont>
      <p:font typeface="Open Sans" charset="1" panose="020B0606030504020204"/>
      <p:regular r:id="rId24"/>
    </p:embeddedFont>
    <p:embeddedFont>
      <p:font typeface="Century Gothic Paneuropean Bold" charset="1" panose="020B0702020202020204"/>
      <p:regular r:id="rId25"/>
    </p:embeddedFont>
    <p:embeddedFont>
      <p:font typeface="Montserrat Bold" charset="1" panose="00000800000000000000"/>
      <p:regular r:id="rId26"/>
    </p:embeddedFont>
    <p:embeddedFont>
      <p:font typeface="Montserrat" charset="1" panose="00000500000000000000"/>
      <p:regular r:id="rId27"/>
    </p:embeddedFont>
    <p:embeddedFont>
      <p:font typeface="Arimo" charset="1" panose="020B0604020202020204"/>
      <p:regular r:id="rId28"/>
    </p:embeddedFont>
    <p:embeddedFont>
      <p:font typeface="Century Gothic Paneuropean" charset="1" panose="020B0502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2634754" y="3850212"/>
          <a:ext cx="12313699" cy="5229441"/>
        </p:xfrm>
        <a:graphic>
          <a:graphicData uri="http://schemas.openxmlformats.org/drawingml/2006/table">
            <a:tbl>
              <a:tblPr/>
              <a:tblGrid>
                <a:gridCol w="2960734"/>
                <a:gridCol w="2793994"/>
                <a:gridCol w="4205847"/>
                <a:gridCol w="2353123"/>
              </a:tblGrid>
              <a:tr h="10818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Roll 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Batch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0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282037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22311046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Sahil.C.Bhagwat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282040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22311287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Shivam Wangikar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9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282042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22311296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Gaurav Yadav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8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282047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22311433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Apurva Jangle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2634754" y="653833"/>
            <a:ext cx="13018493" cy="131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</a:t>
            </a:r>
            <a:r>
              <a:rPr lang="en-US" b="true" sz="37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RCASM DETECTION IN TEXT USING MACHINE LEARNING AND TRANSFORMER MODELS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74489" y="2280310"/>
            <a:ext cx="8330586" cy="51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7"/>
              </a:lnSpc>
              <a:spcBef>
                <a:spcPct val="0"/>
              </a:spcBef>
            </a:pPr>
            <a:r>
              <a:rPr lang="en-US" sz="3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omparative Analysis using MUStARD Dataset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573208" y="1309653"/>
            <a:ext cx="9714792" cy="7667694"/>
          </a:xfrm>
          <a:custGeom>
            <a:avLst/>
            <a:gdLst/>
            <a:ahLst/>
            <a:cxnLst/>
            <a:rect r="r" b="b" t="t" l="l"/>
            <a:pathLst>
              <a:path h="7667694" w="9714792">
                <a:moveTo>
                  <a:pt x="0" y="0"/>
                </a:moveTo>
                <a:lnTo>
                  <a:pt x="9714792" y="0"/>
                </a:lnTo>
                <a:lnTo>
                  <a:pt x="9714792" y="7667694"/>
                </a:lnTo>
                <a:lnTo>
                  <a:pt x="0" y="766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7141" y="412472"/>
            <a:ext cx="1463371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INPLEMENTATION DETAILS/TECH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33921"/>
            <a:ext cx="8550231" cy="840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ogramming Language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Python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Environment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 Google Colab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Libraries &amp; Frameworks: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scikit-learn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Hugging Face Transformers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NumPy, Pandas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Matplotlib / Seaborn (for visualizations)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 Used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Vector Machine (SVM)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RoBERTa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RoBERTa + Fine-Tuning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RoBERTa + 3-Fold Cross Validation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XLNet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MUStARD (Multimodal Sarcasm Detection Dataset)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0472" y="4454289"/>
            <a:ext cx="9320295" cy="5333904"/>
          </a:xfrm>
          <a:custGeom>
            <a:avLst/>
            <a:gdLst/>
            <a:ahLst/>
            <a:cxnLst/>
            <a:rect r="r" b="b" t="t" l="l"/>
            <a:pathLst>
              <a:path h="5333904" w="9320295">
                <a:moveTo>
                  <a:pt x="0" y="0"/>
                </a:moveTo>
                <a:lnTo>
                  <a:pt x="9320295" y="0"/>
                </a:lnTo>
                <a:lnTo>
                  <a:pt x="9320295" y="5333903"/>
                </a:lnTo>
                <a:lnTo>
                  <a:pt x="0" y="5333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3796" y="4454289"/>
            <a:ext cx="7350533" cy="5349555"/>
          </a:xfrm>
          <a:custGeom>
            <a:avLst/>
            <a:gdLst/>
            <a:ahLst/>
            <a:cxnLst/>
            <a:rect r="r" b="b" t="t" l="l"/>
            <a:pathLst>
              <a:path h="5349555" w="7350533">
                <a:moveTo>
                  <a:pt x="0" y="0"/>
                </a:moveTo>
                <a:lnTo>
                  <a:pt x="7350533" y="0"/>
                </a:lnTo>
                <a:lnTo>
                  <a:pt x="7350533" y="5349554"/>
                </a:lnTo>
                <a:lnTo>
                  <a:pt x="0" y="534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95589" y="584601"/>
            <a:ext cx="13296822" cy="3565418"/>
          </a:xfrm>
          <a:custGeom>
            <a:avLst/>
            <a:gdLst/>
            <a:ahLst/>
            <a:cxnLst/>
            <a:rect r="r" b="b" t="t" l="l"/>
            <a:pathLst>
              <a:path h="3565418" w="13296822">
                <a:moveTo>
                  <a:pt x="0" y="0"/>
                </a:moveTo>
                <a:lnTo>
                  <a:pt x="13296822" y="0"/>
                </a:lnTo>
                <a:lnTo>
                  <a:pt x="13296822" y="3565418"/>
                </a:lnTo>
                <a:lnTo>
                  <a:pt x="0" y="3565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550147" y="223286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1629" y="1682770"/>
            <a:ext cx="11610008" cy="7575530"/>
          </a:xfrm>
          <a:custGeom>
            <a:avLst/>
            <a:gdLst/>
            <a:ahLst/>
            <a:cxnLst/>
            <a:rect r="r" b="b" t="t" l="l"/>
            <a:pathLst>
              <a:path h="7575530" w="11610008">
                <a:moveTo>
                  <a:pt x="0" y="0"/>
                </a:moveTo>
                <a:lnTo>
                  <a:pt x="11610008" y="0"/>
                </a:lnTo>
                <a:lnTo>
                  <a:pt x="11610008" y="7575530"/>
                </a:lnTo>
                <a:lnTo>
                  <a:pt x="0" y="757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490545" y="382270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96689" y="1408154"/>
            <a:ext cx="5991311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sh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ow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traditional SVM methods do not outperform Transformer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models well-tuned or augmented with relevant features for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conversational sarcasm task, and our findings indicate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Transformer models perform much better than traditional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approaches in terms of F1 score for this conversational sarcasm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695624" y="923925"/>
          <a:ext cx="12359818" cy="9538556"/>
        </p:xfrm>
        <a:graphic>
          <a:graphicData uri="http://schemas.openxmlformats.org/drawingml/2006/table">
            <a:tbl>
              <a:tblPr/>
              <a:tblGrid>
                <a:gridCol w="2405809"/>
                <a:gridCol w="2217372"/>
                <a:gridCol w="1714872"/>
                <a:gridCol w="1568309"/>
                <a:gridCol w="1819559"/>
                <a:gridCol w="2633897"/>
              </a:tblGrid>
              <a:tr h="8224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Note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6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Roberta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53.6%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66.15%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50.59%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57.33%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20"/>
                        </a:lnSpc>
                        <a:defRPr/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Baseline transformer, performance is 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RoBERTa + 3-Fold + Hyperparameter Finetuning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avg: 59.7%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final: 65.2%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72.8%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avg: 60.8%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final: 71.1%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fine tuned model improved overall, expecially f1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RoBERTa + Extra Features &amp; Context Embedding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62.3%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67.4%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75.3%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71.1%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Adding extra features helped boost recall and f1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8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67.12%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62.03%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64.47%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Slightly better than baseline roberta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1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 (Linear Kernel)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63.0%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64.0%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Lightweight Model: competitive with transformers.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5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SVM (RBF Kernel)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61.6%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59.0%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Similar to linear SVM, with a bit lower F1.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98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XLNet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61.19%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59.42%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Shows balanced but modest performance.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569057" y="127357"/>
            <a:ext cx="926206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 - MODEL  COMPARISON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1736" y="656242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UNIQUE CONTRIBUTION IN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09407" y="4694559"/>
            <a:ext cx="120691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2.Custom Fine-Tuning Strategies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09407" y="5467800"/>
            <a:ext cx="120691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3.Benchmarking on Real-world Dataset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09407" y="6244405"/>
            <a:ext cx="120691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4.Insightful Observations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09407" y="7021010"/>
            <a:ext cx="120691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5.Multi-Metric Evaluation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09407" y="3922047"/>
            <a:ext cx="120691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1.Comprehensive Model Comparison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54510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053337" y="1967015"/>
            <a:ext cx="4788776" cy="1118158"/>
            <a:chOff x="0" y="0"/>
            <a:chExt cx="1261241" cy="2944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1241" cy="294494"/>
            </a:xfrm>
            <a:custGeom>
              <a:avLst/>
              <a:gdLst/>
              <a:ahLst/>
              <a:cxnLst/>
              <a:rect r="r" b="b" t="t" l="l"/>
              <a:pathLst>
                <a:path h="294494" w="1261241">
                  <a:moveTo>
                    <a:pt x="82451" y="0"/>
                  </a:moveTo>
                  <a:lnTo>
                    <a:pt x="1178791" y="0"/>
                  </a:lnTo>
                  <a:cubicBezTo>
                    <a:pt x="1200658" y="0"/>
                    <a:pt x="1221630" y="8687"/>
                    <a:pt x="1237092" y="24149"/>
                  </a:cubicBezTo>
                  <a:cubicBezTo>
                    <a:pt x="1252555" y="39612"/>
                    <a:pt x="1261241" y="60583"/>
                    <a:pt x="1261241" y="82451"/>
                  </a:cubicBezTo>
                  <a:lnTo>
                    <a:pt x="1261241" y="212044"/>
                  </a:lnTo>
                  <a:cubicBezTo>
                    <a:pt x="1261241" y="233911"/>
                    <a:pt x="1252555" y="254883"/>
                    <a:pt x="1237092" y="270345"/>
                  </a:cubicBezTo>
                  <a:cubicBezTo>
                    <a:pt x="1221630" y="285808"/>
                    <a:pt x="1200658" y="294494"/>
                    <a:pt x="1178791" y="294494"/>
                  </a:cubicBezTo>
                  <a:lnTo>
                    <a:pt x="82451" y="294494"/>
                  </a:lnTo>
                  <a:cubicBezTo>
                    <a:pt x="60583" y="294494"/>
                    <a:pt x="39612" y="285808"/>
                    <a:pt x="24149" y="270345"/>
                  </a:cubicBezTo>
                  <a:cubicBezTo>
                    <a:pt x="8687" y="254883"/>
                    <a:pt x="0" y="233911"/>
                    <a:pt x="0" y="212044"/>
                  </a:cubicBezTo>
                  <a:lnTo>
                    <a:pt x="0" y="82451"/>
                  </a:lnTo>
                  <a:cubicBezTo>
                    <a:pt x="0" y="60583"/>
                    <a:pt x="8687" y="39612"/>
                    <a:pt x="24149" y="24149"/>
                  </a:cubicBezTo>
                  <a:cubicBezTo>
                    <a:pt x="39612" y="8687"/>
                    <a:pt x="60583" y="0"/>
                    <a:pt x="824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61241" cy="332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829713" y="1335192"/>
            <a:ext cx="0" cy="7331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1447725" y="3729235"/>
            <a:ext cx="5602293" cy="1118158"/>
            <a:chOff x="0" y="0"/>
            <a:chExt cx="1475501" cy="29449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75501" cy="294494"/>
            </a:xfrm>
            <a:custGeom>
              <a:avLst/>
              <a:gdLst/>
              <a:ahLst/>
              <a:cxnLst/>
              <a:rect r="r" b="b" t="t" l="l"/>
              <a:pathLst>
                <a:path h="294494" w="1475501">
                  <a:moveTo>
                    <a:pt x="70478" y="0"/>
                  </a:moveTo>
                  <a:lnTo>
                    <a:pt x="1405023" y="0"/>
                  </a:lnTo>
                  <a:cubicBezTo>
                    <a:pt x="1423715" y="0"/>
                    <a:pt x="1441641" y="7425"/>
                    <a:pt x="1454859" y="20643"/>
                  </a:cubicBezTo>
                  <a:cubicBezTo>
                    <a:pt x="1468076" y="33860"/>
                    <a:pt x="1475501" y="51786"/>
                    <a:pt x="1475501" y="70478"/>
                  </a:cubicBezTo>
                  <a:lnTo>
                    <a:pt x="1475501" y="224016"/>
                  </a:lnTo>
                  <a:cubicBezTo>
                    <a:pt x="1475501" y="242708"/>
                    <a:pt x="1468076" y="260635"/>
                    <a:pt x="1454859" y="273852"/>
                  </a:cubicBezTo>
                  <a:cubicBezTo>
                    <a:pt x="1441641" y="287069"/>
                    <a:pt x="1423715" y="294494"/>
                    <a:pt x="1405023" y="294494"/>
                  </a:cubicBezTo>
                  <a:lnTo>
                    <a:pt x="70478" y="294494"/>
                  </a:lnTo>
                  <a:cubicBezTo>
                    <a:pt x="51786" y="294494"/>
                    <a:pt x="33860" y="287069"/>
                    <a:pt x="20643" y="273852"/>
                  </a:cubicBezTo>
                  <a:cubicBezTo>
                    <a:pt x="7425" y="260635"/>
                    <a:pt x="0" y="242708"/>
                    <a:pt x="0" y="224016"/>
                  </a:cubicBezTo>
                  <a:lnTo>
                    <a:pt x="0" y="70478"/>
                  </a:lnTo>
                  <a:cubicBezTo>
                    <a:pt x="0" y="51786"/>
                    <a:pt x="7425" y="33860"/>
                    <a:pt x="20643" y="20643"/>
                  </a:cubicBezTo>
                  <a:cubicBezTo>
                    <a:pt x="33860" y="7425"/>
                    <a:pt x="51786" y="0"/>
                    <a:pt x="704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75501" cy="332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10738" y="5347828"/>
            <a:ext cx="5602293" cy="1118158"/>
            <a:chOff x="0" y="0"/>
            <a:chExt cx="1475501" cy="29449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75501" cy="294494"/>
            </a:xfrm>
            <a:custGeom>
              <a:avLst/>
              <a:gdLst/>
              <a:ahLst/>
              <a:cxnLst/>
              <a:rect r="r" b="b" t="t" l="l"/>
              <a:pathLst>
                <a:path h="294494" w="1475501">
                  <a:moveTo>
                    <a:pt x="70478" y="0"/>
                  </a:moveTo>
                  <a:lnTo>
                    <a:pt x="1405023" y="0"/>
                  </a:lnTo>
                  <a:cubicBezTo>
                    <a:pt x="1423715" y="0"/>
                    <a:pt x="1441641" y="7425"/>
                    <a:pt x="1454859" y="20643"/>
                  </a:cubicBezTo>
                  <a:cubicBezTo>
                    <a:pt x="1468076" y="33860"/>
                    <a:pt x="1475501" y="51786"/>
                    <a:pt x="1475501" y="70478"/>
                  </a:cubicBezTo>
                  <a:lnTo>
                    <a:pt x="1475501" y="224016"/>
                  </a:lnTo>
                  <a:cubicBezTo>
                    <a:pt x="1475501" y="242708"/>
                    <a:pt x="1468076" y="260635"/>
                    <a:pt x="1454859" y="273852"/>
                  </a:cubicBezTo>
                  <a:cubicBezTo>
                    <a:pt x="1441641" y="287069"/>
                    <a:pt x="1423715" y="294494"/>
                    <a:pt x="1405023" y="294494"/>
                  </a:cubicBezTo>
                  <a:lnTo>
                    <a:pt x="70478" y="294494"/>
                  </a:lnTo>
                  <a:cubicBezTo>
                    <a:pt x="51786" y="294494"/>
                    <a:pt x="33860" y="287069"/>
                    <a:pt x="20643" y="273852"/>
                  </a:cubicBezTo>
                  <a:cubicBezTo>
                    <a:pt x="7425" y="260635"/>
                    <a:pt x="0" y="242708"/>
                    <a:pt x="0" y="224016"/>
                  </a:cubicBezTo>
                  <a:lnTo>
                    <a:pt x="0" y="70478"/>
                  </a:lnTo>
                  <a:cubicBezTo>
                    <a:pt x="0" y="51786"/>
                    <a:pt x="7425" y="33860"/>
                    <a:pt x="20643" y="20643"/>
                  </a:cubicBezTo>
                  <a:cubicBezTo>
                    <a:pt x="33860" y="7425"/>
                    <a:pt x="51786" y="0"/>
                    <a:pt x="704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475501" cy="332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447725" y="6917620"/>
            <a:ext cx="5602293" cy="1118158"/>
            <a:chOff x="0" y="0"/>
            <a:chExt cx="1475501" cy="2944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75501" cy="294494"/>
            </a:xfrm>
            <a:custGeom>
              <a:avLst/>
              <a:gdLst/>
              <a:ahLst/>
              <a:cxnLst/>
              <a:rect r="r" b="b" t="t" l="l"/>
              <a:pathLst>
                <a:path h="294494" w="1475501">
                  <a:moveTo>
                    <a:pt x="70478" y="0"/>
                  </a:moveTo>
                  <a:lnTo>
                    <a:pt x="1405023" y="0"/>
                  </a:lnTo>
                  <a:cubicBezTo>
                    <a:pt x="1423715" y="0"/>
                    <a:pt x="1441641" y="7425"/>
                    <a:pt x="1454859" y="20643"/>
                  </a:cubicBezTo>
                  <a:cubicBezTo>
                    <a:pt x="1468076" y="33860"/>
                    <a:pt x="1475501" y="51786"/>
                    <a:pt x="1475501" y="70478"/>
                  </a:cubicBezTo>
                  <a:lnTo>
                    <a:pt x="1475501" y="224016"/>
                  </a:lnTo>
                  <a:cubicBezTo>
                    <a:pt x="1475501" y="242708"/>
                    <a:pt x="1468076" y="260635"/>
                    <a:pt x="1454859" y="273852"/>
                  </a:cubicBezTo>
                  <a:cubicBezTo>
                    <a:pt x="1441641" y="287069"/>
                    <a:pt x="1423715" y="294494"/>
                    <a:pt x="1405023" y="294494"/>
                  </a:cubicBezTo>
                  <a:lnTo>
                    <a:pt x="70478" y="294494"/>
                  </a:lnTo>
                  <a:cubicBezTo>
                    <a:pt x="51786" y="294494"/>
                    <a:pt x="33860" y="287069"/>
                    <a:pt x="20643" y="273852"/>
                  </a:cubicBezTo>
                  <a:cubicBezTo>
                    <a:pt x="7425" y="260635"/>
                    <a:pt x="0" y="242708"/>
                    <a:pt x="0" y="224016"/>
                  </a:cubicBezTo>
                  <a:lnTo>
                    <a:pt x="0" y="70478"/>
                  </a:lnTo>
                  <a:cubicBezTo>
                    <a:pt x="0" y="51786"/>
                    <a:pt x="7425" y="33860"/>
                    <a:pt x="20643" y="20643"/>
                  </a:cubicBezTo>
                  <a:cubicBezTo>
                    <a:pt x="33860" y="7425"/>
                    <a:pt x="51786" y="0"/>
                    <a:pt x="7047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475501" cy="332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108813" y="909389"/>
            <a:ext cx="2524571" cy="2524571"/>
          </a:xfrm>
          <a:custGeom>
            <a:avLst/>
            <a:gdLst/>
            <a:ahLst/>
            <a:cxnLst/>
            <a:rect r="r" b="b" t="t" l="l"/>
            <a:pathLst>
              <a:path h="2524571" w="2524571">
                <a:moveTo>
                  <a:pt x="0" y="0"/>
                </a:moveTo>
                <a:lnTo>
                  <a:pt x="2524571" y="0"/>
                </a:lnTo>
                <a:lnTo>
                  <a:pt x="2524571" y="2524571"/>
                </a:lnTo>
                <a:lnTo>
                  <a:pt x="0" y="2524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9410738" y="1254931"/>
            <a:ext cx="8154691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sng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Scope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ultimodal Integration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840377" y="1254931"/>
            <a:ext cx="6703586" cy="692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u="sng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Transformer m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odels perform much better than traditional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approaches in terms of F1 score for this conversational sarcasm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task.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It is found that with 3 – fold cross validation and parameter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optimization of the hyper parameters, the RoBERTa Model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fine-tuned has the highest F1 - score (71.1%) and accuracy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(65.2%).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42962" y="4078475"/>
            <a:ext cx="815469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ultilingual Sarcasm Detection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764767" y="5502780"/>
            <a:ext cx="815469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 and Diverse Datasets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1955169" y="7198531"/>
            <a:ext cx="815469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Cross-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Domain Adaptation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2217" y="294196"/>
            <a:ext cx="514517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REFERENCES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53401" y="1374010"/>
            <a:ext cx="7813063" cy="7324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[1] R. Pang, L. Lee, and S. Vaithyanathan, ”Thumbs up?: sentiment classi f ication using machine learning techniques,” in Proceedings of the ACL 02 conference on Empirical methods in natural lan- guage processing Volume 10, 2002, pp. 79-86.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[2] J. Devlin, M. W. Chang, K. Lee, and K. Toutanova, ”BERT: Pre-training of Deep Bidirectional Transformers for Language Understanding,” in Proc. NAACL-HLT, 2019, pp. 4171-4186.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[3] Y. Liu, M. Ott, N. Goyal, J. Du, M. Joshi, D. Chen, O. Levy, M. Lewis, L. Zettlemoyer, and V. Stoyanov, ”RoBERTa: A Ro- bustly Optimized BERT Pretraining Approach,” arXiv preprint arXiv:1907.11692, 2019.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[4] Z. Yang, Z. Dai, Y. Yang, J. Carbonell, R. Salakhutdinov, and Q. V. Le, ”XLNet: Generalized Autoregressive Pretraining for Language Understanding,” in Advances in Neural Information Processing Systems (NeurIPS), 2019, vol. 32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[5] C. Cortes and V. Vapnik, ”Support-vector networks,” Machine learning, vol. 20, no. 3, pp. 273-297, 1995.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[6] S. Castro, D. Hazarika, V. Pe´rez-Rosas, R. Mihalcea, and S. Poria, ”MUStARD: A Multimodal Sarcasm Detection Dataset,” in Proc. ACL, 2019, pp. 2409-2419.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[7] T. Wolf et al., ”Transformers: State-of-the-Art Natural Language Pro cessing,” in Proc. EMNLP (Systems Demonstrations), 2020, pp. 38-45.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2932" y="1364485"/>
            <a:ext cx="7660939" cy="765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[8] F. Pedregosa et al., ”Scikit-learn: Machine Learning in Python,” Journal of Machine Learning Research, vol. 12, pp. 2825-2830, 2011.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[9] E. Riloff, A. Qadir, P. Surve, L. De Silva, N. Gilbert, and R. Huang, ”Sarcasm as contrast between a positive sentiment and negative situa tion,” in Proc. EMNLP, 2013, pp. 704-714.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[10] D. Davidov, O. Tsur, and A. Rappoport, ”Semi-supervised recog- nition of sarcastic sentences in Twitter and Amazon,” in Proc. CoNLL, 2010, pp. 107-116.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[11] S. Poria, E. Cambria, D. Hazarika, and P. Vij, ”A Deeper Look into Sarcastic Tweets Using Deep Convolutional Neural Networks,” in Proc. COLING, 2016, pp. 2700-2710.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[12] D. Ghosh and W. Muresan, ”Sarcasm Analysis using Conversation Context,” Computational Linguistics, vol. 44, no. 4, pp. 755-792, 2018. [13] I. Potamias, K. Siolas, and A. Stafylopatis, ”Transformer-based Context aware Sarcasm Detection in Conversation Threads from Social Media,” in Proc. EACL, 2021, pp. 59-69.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[14] D. Hazarika, R. Zimmermann, and S. Poria, ”MISA: Modality- invariant and-specific representations for multimodal sentiment analysis,” in Proc. ACM Multimedia, 2020, pp. 1122-1131.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[15] S. Bird, E. Klein, and E. Loper, Natural Language Processing with Python: Analyzing Text with the Natural Language Toolkit. O’Reilly Media, Inc., 2009.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239375"/>
            <a:ext cx="16194814" cy="847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[1] R. Pang, L. Lee, and S. Vaithyanathan, ”Thumbs up?: sentiment classi f ication using machine learning techniques,” in Proceedings of the ACL 02 conference on Empirical methods in natural lan- guage processing Volume 10, 2002, pp. 79-86.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[2] J. Devlin, M. W. Chang, K. Lee, and K. Toutanova, ”BERT: Pre-training of Deep Bidirectional Transformers for Language Understanding,” in Proc. NAACL-HLT, 2019, pp. 4171-4186.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[3] Y. Liu, M. Ott, N. Goyal, J. Du, M. Joshi, D. Chen, O. Levy, M. Lewis, L. Zettlemoyer, and V. Stoyanov, ”RoBERTa: A Ro- bustly Optimized BERT Pretraining Approach,” arXiv preprint arXiv:1907.11692, 2019.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[4] Z. Yang, Z. Dai, Y. Yang, J. Carbonell, R. Salakhutdinov, and Q. V. Le, ”XLNet: Generalized Autoregressive Pretraining for Language Understanding,” in Advances in Neural Information Processing Systems (NeurIPS), 2019, vol. 32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[5] C. Cortes and V. Vapnik, ”Support-vector networks,” Machine learning, vol. 20, no. 3, pp. 273-297, 1995.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[6] S. Castro, D. Hazarika, V. Pe´rez-Rosas, R. Mihalcea, and S. Poria, ”MUStARD: A Multimodal Sarcasm Detection Dataset,” in Proc. ACL, 2019, pp. 2409-2419.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[7] T. Wolf et al., ”Transformers: State-of-the-Art Natural Language Pro cessing,” in Proc. EMNLP (Systems Demonstrations), 2020, pp. 38-45.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[8] F. Pedregosa et al., ”Scikit-learn: Machine Learning in Python,” Journal of Machine Learning Research, vol. 12, pp. 2825-2830, 2011.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[9] E. Riloff, A. Qadir, P. Surve, L. De Silva, N. Gilbert, and R. Huang, ”Sarcasm as contrast between a positive sentiment and negative situa tion,” in Proc. EMNLP, 2013, pp. 704-714.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[10] D. Davidov, O. Tsur, and A. Rappoport, ”Semi-supervised recog- nition of sarcastic sentences in Twitter and Amazon,” in Proc. CoNLL, 2010, pp. 107-116.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[11] S. Poria, E. Cambria, D. Hazarika, and P. Vij, ”A Deeper Look into Sarcastic Tweets Using Deep Convolutional Neural Networks,” in Proc. COLING, 2016, pp. 2700-2710.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[12] D. Ghosh and W. Muresan, ”Sarcasm Analysis using Conversation Context,” Computational Linguistics, vol. 44, no. 4, pp. 755-792, 2018. [13] I. Potamias, K. Siolas, and A. Stafylopatis, ”Transformer-based Context aware Sarcasm Detection in Conversation Threads from Social Media,” in Proc. EACL, 2021, pp. 59-69. 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[14] D. Hazarika, R. Zimmermann, and S. Poria, ”MISA: Modality- invariant and-specific representations for multimodal sentiment analysis,” in Proc. ACM Multimedia, 2020, pp. 1122-1131.</a:t>
            </a:r>
          </a:p>
          <a:p>
            <a:pPr algn="l">
              <a:lnSpc>
                <a:spcPts val="2604"/>
              </a:lnSpc>
            </a:pPr>
            <a:r>
              <a:rPr lang="en-US" sz="18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[15] S. Bird, E. Klein, and E. Loper, Natural Language Processing with Python: Analyzing Text with the Natural Language Toolkit. O’Reilly Media, Inc., 2009.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2194" y="2672311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98603" y="4997955"/>
            <a:ext cx="1089421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repo : https://github.com/Sahil242004/ML_PROJECT_SEM4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302688" y="0"/>
          <a:ext cx="13682624" cy="10287000"/>
        </p:xfrm>
        <a:graphic>
          <a:graphicData uri="http://schemas.openxmlformats.org/drawingml/2006/table">
            <a:tbl>
              <a:tblPr/>
              <a:tblGrid>
                <a:gridCol w="2228693"/>
                <a:gridCol w="8455766"/>
                <a:gridCol w="2998166"/>
              </a:tblGrid>
              <a:tr h="970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Sr. 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Page 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 Statement and Abstract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Solution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Literature Survey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0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Architecture and Flow Diagram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 Stack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12,13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Uniqueness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conclusion, future scope,  references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15, 16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21590" y="382270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ABSTRACT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37855" y="1240337"/>
            <a:ext cx="4212289" cy="792217"/>
            <a:chOff x="0" y="0"/>
            <a:chExt cx="5616386" cy="105629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5616386" cy="1056290"/>
              <a:chOff x="0" y="0"/>
              <a:chExt cx="1109410" cy="20865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109410" cy="208650"/>
              </a:xfrm>
              <a:custGeom>
                <a:avLst/>
                <a:gdLst/>
                <a:ahLst/>
                <a:cxnLst/>
                <a:rect r="r" b="b" t="t" l="l"/>
                <a:pathLst>
                  <a:path h="208650" w="1109410">
                    <a:moveTo>
                      <a:pt x="93735" y="0"/>
                    </a:moveTo>
                    <a:lnTo>
                      <a:pt x="1015675" y="0"/>
                    </a:lnTo>
                    <a:cubicBezTo>
                      <a:pt x="1067443" y="0"/>
                      <a:pt x="1109410" y="41966"/>
                      <a:pt x="1109410" y="93735"/>
                    </a:cubicBezTo>
                    <a:lnTo>
                      <a:pt x="1109410" y="114915"/>
                    </a:lnTo>
                    <a:cubicBezTo>
                      <a:pt x="1109410" y="139775"/>
                      <a:pt x="1099534" y="163617"/>
                      <a:pt x="1081955" y="181196"/>
                    </a:cubicBezTo>
                    <a:cubicBezTo>
                      <a:pt x="1064377" y="198774"/>
                      <a:pt x="1040535" y="208650"/>
                      <a:pt x="1015675" y="208650"/>
                    </a:cubicBezTo>
                    <a:lnTo>
                      <a:pt x="93735" y="208650"/>
                    </a:lnTo>
                    <a:cubicBezTo>
                      <a:pt x="41966" y="208650"/>
                      <a:pt x="0" y="166683"/>
                      <a:pt x="0" y="114915"/>
                    </a:cubicBezTo>
                    <a:lnTo>
                      <a:pt x="0" y="93735"/>
                    </a:lnTo>
                    <a:cubicBezTo>
                      <a:pt x="0" y="41966"/>
                      <a:pt x="41966" y="0"/>
                      <a:pt x="93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109410" cy="246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70310" y="188208"/>
              <a:ext cx="4875765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: </a:t>
              </a:r>
              <a:r>
                <a:rPr lang="en-US" b="true" sz="27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MUStARD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03736" y="2427548"/>
            <a:ext cx="14465847" cy="1950983"/>
            <a:chOff x="0" y="0"/>
            <a:chExt cx="19287796" cy="260131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317420" cy="2601310"/>
              <a:chOff x="0" y="0"/>
              <a:chExt cx="1840478" cy="51383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40478" cy="513839"/>
              </a:xfrm>
              <a:custGeom>
                <a:avLst/>
                <a:gdLst/>
                <a:ahLst/>
                <a:cxnLst/>
                <a:rect r="r" b="b" t="t" l="l"/>
                <a:pathLst>
                  <a:path h="513839" w="1840478">
                    <a:moveTo>
                      <a:pt x="56502" y="0"/>
                    </a:moveTo>
                    <a:lnTo>
                      <a:pt x="1783976" y="0"/>
                    </a:lnTo>
                    <a:cubicBezTo>
                      <a:pt x="1798962" y="0"/>
                      <a:pt x="1813333" y="5953"/>
                      <a:pt x="1823929" y="16549"/>
                    </a:cubicBezTo>
                    <a:cubicBezTo>
                      <a:pt x="1834525" y="27145"/>
                      <a:pt x="1840478" y="41517"/>
                      <a:pt x="1840478" y="56502"/>
                    </a:cubicBezTo>
                    <a:lnTo>
                      <a:pt x="1840478" y="457337"/>
                    </a:lnTo>
                    <a:cubicBezTo>
                      <a:pt x="1840478" y="472323"/>
                      <a:pt x="1834525" y="486694"/>
                      <a:pt x="1823929" y="497290"/>
                    </a:cubicBezTo>
                    <a:cubicBezTo>
                      <a:pt x="1813333" y="507886"/>
                      <a:pt x="1798962" y="513839"/>
                      <a:pt x="1783976" y="513839"/>
                    </a:cubicBezTo>
                    <a:lnTo>
                      <a:pt x="56502" y="513839"/>
                    </a:lnTo>
                    <a:cubicBezTo>
                      <a:pt x="41517" y="513839"/>
                      <a:pt x="27145" y="507886"/>
                      <a:pt x="16549" y="497290"/>
                    </a:cubicBezTo>
                    <a:cubicBezTo>
                      <a:pt x="5953" y="486694"/>
                      <a:pt x="0" y="472323"/>
                      <a:pt x="0" y="457337"/>
                    </a:cubicBezTo>
                    <a:lnTo>
                      <a:pt x="0" y="56502"/>
                    </a:lnTo>
                    <a:cubicBezTo>
                      <a:pt x="0" y="41517"/>
                      <a:pt x="5953" y="27145"/>
                      <a:pt x="16549" y="16549"/>
                    </a:cubicBezTo>
                    <a:cubicBezTo>
                      <a:pt x="27145" y="5953"/>
                      <a:pt x="41517" y="0"/>
                      <a:pt x="56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840478" cy="5519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33297" y="304941"/>
              <a:ext cx="8407241" cy="1943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Open Sans"/>
                  <a:ea typeface="Open Sans"/>
                  <a:cs typeface="Open Sans"/>
                  <a:sym typeface="Open Sans"/>
                </a:rPr>
                <a:t>Goal 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: Compare </a:t>
              </a:r>
              <a:r>
                <a:rPr lang="en-US" b="true" sz="27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SVM 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(traditional) vs. </a:t>
              </a:r>
              <a:r>
                <a:rPr lang="en-US" b="true" sz="27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Transformers (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BERT/RoBERTa/XLNet) on MUStARD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9970376" y="0"/>
              <a:ext cx="9317420" cy="2601310"/>
              <a:chOff x="0" y="0"/>
              <a:chExt cx="1840478" cy="51383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840478" cy="513839"/>
              </a:xfrm>
              <a:custGeom>
                <a:avLst/>
                <a:gdLst/>
                <a:ahLst/>
                <a:cxnLst/>
                <a:rect r="r" b="b" t="t" l="l"/>
                <a:pathLst>
                  <a:path h="513839" w="1840478">
                    <a:moveTo>
                      <a:pt x="56502" y="0"/>
                    </a:moveTo>
                    <a:lnTo>
                      <a:pt x="1783976" y="0"/>
                    </a:lnTo>
                    <a:cubicBezTo>
                      <a:pt x="1798962" y="0"/>
                      <a:pt x="1813333" y="5953"/>
                      <a:pt x="1823929" y="16549"/>
                    </a:cubicBezTo>
                    <a:cubicBezTo>
                      <a:pt x="1834525" y="27145"/>
                      <a:pt x="1840478" y="41517"/>
                      <a:pt x="1840478" y="56502"/>
                    </a:cubicBezTo>
                    <a:lnTo>
                      <a:pt x="1840478" y="457337"/>
                    </a:lnTo>
                    <a:cubicBezTo>
                      <a:pt x="1840478" y="472323"/>
                      <a:pt x="1834525" y="486694"/>
                      <a:pt x="1823929" y="497290"/>
                    </a:cubicBezTo>
                    <a:cubicBezTo>
                      <a:pt x="1813333" y="507886"/>
                      <a:pt x="1798962" y="513839"/>
                      <a:pt x="1783976" y="513839"/>
                    </a:cubicBezTo>
                    <a:lnTo>
                      <a:pt x="56502" y="513839"/>
                    </a:lnTo>
                    <a:cubicBezTo>
                      <a:pt x="41517" y="513839"/>
                      <a:pt x="27145" y="507886"/>
                      <a:pt x="16549" y="497290"/>
                    </a:cubicBezTo>
                    <a:cubicBezTo>
                      <a:pt x="5953" y="486694"/>
                      <a:pt x="0" y="472323"/>
                      <a:pt x="0" y="457337"/>
                    </a:cubicBezTo>
                    <a:lnTo>
                      <a:pt x="0" y="56502"/>
                    </a:lnTo>
                    <a:cubicBezTo>
                      <a:pt x="0" y="41517"/>
                      <a:pt x="5953" y="27145"/>
                      <a:pt x="16549" y="16549"/>
                    </a:cubicBezTo>
                    <a:cubicBezTo>
                      <a:pt x="27145" y="5953"/>
                      <a:pt x="41517" y="0"/>
                      <a:pt x="565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1840478" cy="5519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0186737" y="304941"/>
              <a:ext cx="8407241" cy="1943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4AAD"/>
                  </a:solidFill>
                  <a:latin typeface="Open Sans"/>
                  <a:ea typeface="Open Sans"/>
                  <a:cs typeface="Open Sans"/>
                  <a:sym typeface="Open Sans"/>
                </a:rPr>
                <a:t>Key Finding: </a:t>
              </a:r>
              <a:r>
                <a:rPr lang="en-US" b="true" sz="27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RoBERTa (3-fold tuned)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achieved 71.1% F1, outpe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rform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ing SVM (64% F1)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303736" y="4593097"/>
            <a:ext cx="14245261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Challenge of Sarcasm Detection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Sarcasm, especially in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conversational settings, is hard to detect due to its    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eli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 on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ubtle c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nt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xt and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tone.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RoBERTa with Tuning + Features Outperforms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Fine-tuned RoBERTa with contextual, linguistic, and sentiment-based features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Achieved the best F1-score (71.1%), outperforming all other models.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SVM Shows High Precision, Low Recall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While SVM demonstrated high precision, it struggled with recall due to lack of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contextual understanding and limited feature extraction.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914087" y="309588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69057" y="1550452"/>
            <a:ext cx="7461031" cy="2707728"/>
            <a:chOff x="0" y="0"/>
            <a:chExt cx="1965045" cy="7131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65045" cy="713146"/>
            </a:xfrm>
            <a:custGeom>
              <a:avLst/>
              <a:gdLst/>
              <a:ahLst/>
              <a:cxnLst/>
              <a:rect r="r" b="b" t="t" l="l"/>
              <a:pathLst>
                <a:path h="713146" w="1965045">
                  <a:moveTo>
                    <a:pt x="52920" y="0"/>
                  </a:moveTo>
                  <a:lnTo>
                    <a:pt x="1912125" y="0"/>
                  </a:lnTo>
                  <a:cubicBezTo>
                    <a:pt x="1941352" y="0"/>
                    <a:pt x="1965045" y="23693"/>
                    <a:pt x="1965045" y="52920"/>
                  </a:cubicBezTo>
                  <a:lnTo>
                    <a:pt x="1965045" y="660226"/>
                  </a:lnTo>
                  <a:cubicBezTo>
                    <a:pt x="1965045" y="689453"/>
                    <a:pt x="1941352" y="713146"/>
                    <a:pt x="1912125" y="713146"/>
                  </a:cubicBezTo>
                  <a:lnTo>
                    <a:pt x="52920" y="713146"/>
                  </a:lnTo>
                  <a:cubicBezTo>
                    <a:pt x="23693" y="713146"/>
                    <a:pt x="0" y="689453"/>
                    <a:pt x="0" y="660226"/>
                  </a:cubicBezTo>
                  <a:lnTo>
                    <a:pt x="0" y="52920"/>
                  </a:lnTo>
                  <a:cubicBezTo>
                    <a:pt x="0" y="23693"/>
                    <a:pt x="23693" y="0"/>
                    <a:pt x="5292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65045" cy="751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706498" y="-22127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85278" y="4698967"/>
            <a:ext cx="9618463" cy="572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149" indent="-291575" lvl="1">
              <a:lnSpc>
                <a:spcPts val="3781"/>
              </a:lnSpc>
              <a:spcBef>
                <a:spcPct val="0"/>
              </a:spcBef>
              <a:buFont typeface="Arial"/>
              <a:buChar char="•"/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 explores how well machines can recognize sarcasm in conversations using</a:t>
            </a: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data-driven approaches.</a:t>
            </a:r>
          </a:p>
          <a:p>
            <a:pPr algn="l" marL="583149" indent="-291575" lvl="1">
              <a:lnSpc>
                <a:spcPts val="3781"/>
              </a:lnSpc>
              <a:spcBef>
                <a:spcPct val="0"/>
              </a:spcBef>
              <a:buFont typeface="Arial"/>
              <a:buChar char="•"/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Detecting sarcasm in text is crucial for improving the accuracy of :</a:t>
            </a:r>
          </a:p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-sentiment analysis </a:t>
            </a:r>
          </a:p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-</a:t>
            </a: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understanding user intent in social media </a:t>
            </a:r>
          </a:p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-</a:t>
            </a: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dialogue systems.</a:t>
            </a:r>
          </a:p>
          <a:p>
            <a:pPr algn="l" marL="583149" indent="-291575" lvl="1">
              <a:lnSpc>
                <a:spcPts val="3781"/>
              </a:lnSpc>
              <a:buFont typeface="Arial"/>
              <a:buChar char="•"/>
            </a:pPr>
            <a:r>
              <a:rPr lang="en-US" sz="27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rise of conversational AI and digital communication has made it increasingly important to build models that can detect nuanced language like sarcasm.</a:t>
            </a:r>
          </a:p>
          <a:p>
            <a:pPr algn="l">
              <a:lnSpc>
                <a:spcPts val="3781"/>
              </a:lnSpc>
              <a:spcBef>
                <a:spcPct val="0"/>
              </a:spcBef>
            </a:pPr>
          </a:p>
          <a:p>
            <a:pPr algn="l">
              <a:lnSpc>
                <a:spcPts val="3781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588979" y="592498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971681" y="6967887"/>
            <a:ext cx="3349396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Wah! Government office ka kaam toh lightning speed mein hota hai!”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78473" y="3473720"/>
            <a:ext cx="2758189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Waise bhi India mein toh sab corruption-free hai.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89200" y="328638"/>
            <a:ext cx="3349396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Wow! Kitna helpful hai ye customer service. Sawaal pucho, jawab 2 mahine baad milta hai.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41418" y="1601975"/>
            <a:ext cx="7749137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Sarcasm ?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Sarcasm is a form of expression where the intended meaning is often opposite to the literal words spoken, making it hard for machines to interpret.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537027" y="2610424"/>
            <a:ext cx="3750973" cy="3750973"/>
          </a:xfrm>
          <a:custGeom>
            <a:avLst/>
            <a:gdLst/>
            <a:ahLst/>
            <a:cxnLst/>
            <a:rect r="r" b="b" t="t" l="l"/>
            <a:pathLst>
              <a:path h="3750973" w="3750973">
                <a:moveTo>
                  <a:pt x="0" y="0"/>
                </a:moveTo>
                <a:lnTo>
                  <a:pt x="3750973" y="0"/>
                </a:lnTo>
                <a:lnTo>
                  <a:pt x="3750973" y="3750973"/>
                </a:lnTo>
                <a:lnTo>
                  <a:pt x="0" y="37509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6265" y="412472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EXISTING METHODS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58608" y="1577683"/>
            <a:ext cx="6651161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Rule-Based Approaches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Based on sarcasm indicators like punctuation (e.g., “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Yeah, right!”), interjections, or contrast between positive and negative words.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accuracy due to lack of context understanding.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5771072"/>
            <a:ext cx="6345741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Classical Machi</a:t>
            </a: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 Learning Models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Algorithms: SVM, R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andom Forest, Logistic Regression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Features: TF-IDF, POS tags, N-grams, sentiment scores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Dra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wback: Cannot capture deeper semantic meaning or long-range dependencies.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90942" y="5771072"/>
            <a:ext cx="8109173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</a:t>
            </a: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ep Learning Approaches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Models like LSTM, BiLSTM, GRU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model sequences and context better than ML models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 large datasets for effective training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690942" y="1523258"/>
            <a:ext cx="8821940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Transformer-Bas</a:t>
            </a: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 Models (Recent Advances)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Pretrained m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odels like BERT, RoBERTa, XLNet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nderstand context using self-attention mechanisms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State-of-the-art performance in sarcasm and sentiment tasks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fine-tuned for sarcasm classification with smaller labeled data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5538" y="382270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METHOD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189778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8343" y="1447383"/>
            <a:ext cx="12165663" cy="890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Collect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 the MUStARD dataset focused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text-based sarcasm detection.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Performed data cleaning and preprocessing to prepare the text.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 TF-IDF vectorization for traditional models and used pretrained tokenizers for transformer-based models.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Implemented multiple models including SVM, BERT, RoBERTa,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RoBERTa with fine-tuning, RoBERTa with 3-Fold Cross Validation, 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XLNet.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 Conducted training and testing using standard train-test split and cross-validation where applicable.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6. Evaluated models based on accuracy, precision, recall, and F1-score to  compare performance.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789827" y="1967015"/>
            <a:ext cx="6498173" cy="5572183"/>
          </a:xfrm>
          <a:custGeom>
            <a:avLst/>
            <a:gdLst/>
            <a:ahLst/>
            <a:cxnLst/>
            <a:rect r="r" b="b" t="t" l="l"/>
            <a:pathLst>
              <a:path h="5572183" w="6498173">
                <a:moveTo>
                  <a:pt x="0" y="0"/>
                </a:moveTo>
                <a:lnTo>
                  <a:pt x="6498173" y="0"/>
                </a:lnTo>
                <a:lnTo>
                  <a:pt x="6498173" y="5572183"/>
                </a:lnTo>
                <a:lnTo>
                  <a:pt x="0" y="557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50161" y="908160"/>
          <a:ext cx="17744089" cy="8823106"/>
        </p:xfrm>
        <a:graphic>
          <a:graphicData uri="http://schemas.openxmlformats.org/drawingml/2006/table">
            <a:tbl>
              <a:tblPr/>
              <a:tblGrid>
                <a:gridCol w="2957348"/>
                <a:gridCol w="2957348"/>
                <a:gridCol w="2957348"/>
                <a:gridCol w="2957348"/>
                <a:gridCol w="2957348"/>
                <a:gridCol w="2957348"/>
              </a:tblGrid>
              <a:tr h="12041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Paper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Key Contribution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Strengths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Relevance to  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28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[2] Devlin et al. (BERT, 2019)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Introduced BERT: Bidirectional Transformer for NLP.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Masked LM + Next Sentence Prediction.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Contextual embeddings, SOTA on GLUE.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Computationally heavy; needs fine-tuning.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Baseline for our Transformer comparison.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[3] Liu et al. (RoBERTa, 2019)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Optimized BERT with dynamic masking + larger batches.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Modified pretraining (no NSP, longer sequences).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Higher robustness than BERT.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Still lacks sarcasm-specific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our best-performing model (71.1% F1).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6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[6] Castro et al. (MUStARD, 2019)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Multimodal sarcasm dataset (TV shows).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Text + audio + video annotations.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Rich conversational context.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Small size (690 samples).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core dataset (text-only subset).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66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[12] Ghosh &amp; Muresan (2018)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Context-aware sarcasm detection.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BERT + conversational context.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Improved recall with context.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Limited to social media data.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Supports your RoBERTa context embeddings.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99548" y="195293"/>
            <a:ext cx="5370174" cy="134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6"/>
              </a:lnSpc>
            </a:pPr>
            <a:r>
              <a:rPr lang="en-US" b="true" sz="381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LITERATURE SURVEY</a:t>
            </a:r>
          </a:p>
          <a:p>
            <a:pPr algn="ctr">
              <a:lnSpc>
                <a:spcPts val="548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8879" y="2476111"/>
            <a:ext cx="15690243" cy="1812995"/>
          </a:xfrm>
          <a:custGeom>
            <a:avLst/>
            <a:gdLst/>
            <a:ahLst/>
            <a:cxnLst/>
            <a:rect r="r" b="b" t="t" l="l"/>
            <a:pathLst>
              <a:path h="1812995" w="15690243">
                <a:moveTo>
                  <a:pt x="0" y="0"/>
                </a:moveTo>
                <a:lnTo>
                  <a:pt x="15690242" y="0"/>
                </a:lnTo>
                <a:lnTo>
                  <a:pt x="15690242" y="1812995"/>
                </a:lnTo>
                <a:lnTo>
                  <a:pt x="0" y="1812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57396" y="4099920"/>
            <a:ext cx="4830604" cy="2717215"/>
          </a:xfrm>
          <a:custGeom>
            <a:avLst/>
            <a:gdLst/>
            <a:ahLst/>
            <a:cxnLst/>
            <a:rect r="r" b="b" t="t" l="l"/>
            <a:pathLst>
              <a:path h="2717215" w="4830604">
                <a:moveTo>
                  <a:pt x="0" y="0"/>
                </a:moveTo>
                <a:lnTo>
                  <a:pt x="4830604" y="0"/>
                </a:lnTo>
                <a:lnTo>
                  <a:pt x="4830604" y="2717215"/>
                </a:lnTo>
                <a:lnTo>
                  <a:pt x="0" y="2717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26221" y="773787"/>
            <a:ext cx="4425525" cy="2157532"/>
          </a:xfrm>
          <a:custGeom>
            <a:avLst/>
            <a:gdLst/>
            <a:ahLst/>
            <a:cxnLst/>
            <a:rect r="r" b="b" t="t" l="l"/>
            <a:pathLst>
              <a:path h="2157532" w="4425525">
                <a:moveTo>
                  <a:pt x="0" y="0"/>
                </a:moveTo>
                <a:lnTo>
                  <a:pt x="4425525" y="0"/>
                </a:lnTo>
                <a:lnTo>
                  <a:pt x="4425525" y="2157533"/>
                </a:lnTo>
                <a:lnTo>
                  <a:pt x="0" y="2157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046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378154" y="412472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343" y="4736781"/>
            <a:ext cx="14678415" cy="188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33" indent="-289566" lvl="1">
              <a:lnSpc>
                <a:spcPts val="3755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started with the MUStARD dataset, which contains text samples</a:t>
            </a:r>
          </a:p>
          <a:p>
            <a:pPr algn="l">
              <a:lnSpc>
                <a:spcPts val="3755"/>
              </a:lnSpc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labeled for sarcasm. </a:t>
            </a:r>
          </a:p>
          <a:p>
            <a:pPr algn="l" marL="579133" indent="-289566" lvl="1">
              <a:lnSpc>
                <a:spcPts val="3755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data was preprocessed to clean and standardize the text. 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88343" y="6252983"/>
            <a:ext cx="14678415" cy="331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33" indent="-289566" lvl="1">
              <a:lnSpc>
                <a:spcPts val="3755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traditional models like SVM, we used TF-IDF for feature extraction. </a:t>
            </a:r>
          </a:p>
          <a:p>
            <a:pPr algn="l" marL="579133" indent="-289566" lvl="1">
              <a:lnSpc>
                <a:spcPts val="3755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deep learning, we implemented transformer-based models like BERT, RoBERTa (standard, fine-tuned, and with 3-Fold Cross Validation), and XLNet using pretrained tokenizers. </a:t>
            </a:r>
          </a:p>
          <a:p>
            <a:pPr algn="l" marL="579133" indent="-289566" lvl="1">
              <a:lnSpc>
                <a:spcPts val="3755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model was trained and tested, and t</a:t>
            </a:r>
            <a:r>
              <a:rPr lang="en-US" sz="26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heir performance was evaluated using accuracy, precision, recall, and F1-score to compare effectiveness.</a:t>
            </a:r>
          </a:p>
          <a:p>
            <a:pPr algn="l">
              <a:lnSpc>
                <a:spcPts val="37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725553" y="514588"/>
            <a:ext cx="19720742" cy="9383786"/>
          </a:xfrm>
          <a:custGeom>
            <a:avLst/>
            <a:gdLst/>
            <a:ahLst/>
            <a:cxnLst/>
            <a:rect r="r" b="b" t="t" l="l"/>
            <a:pathLst>
              <a:path h="9383786" w="19720742">
                <a:moveTo>
                  <a:pt x="0" y="0"/>
                </a:moveTo>
                <a:lnTo>
                  <a:pt x="19720742" y="0"/>
                </a:lnTo>
                <a:lnTo>
                  <a:pt x="19720742" y="9383786"/>
                </a:lnTo>
                <a:lnTo>
                  <a:pt x="0" y="9383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896346" y="153273"/>
            <a:ext cx="853717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DAGj1VlsVlk</dc:identifier>
  <dcterms:modified xsi:type="dcterms:W3CDTF">2011-08-01T06:04:30Z</dcterms:modified>
  <cp:revision>1</cp:revision>
  <dc:title>Sarcasm Detection in Text using Machine Learning and Transformer Models</dc:title>
</cp:coreProperties>
</file>