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0" r:id="rId3"/>
    <p:sldId id="261" r:id="rId4"/>
    <p:sldId id="276" r:id="rId5"/>
    <p:sldId id="277" r:id="rId6"/>
    <p:sldId id="278" r:id="rId7"/>
    <p:sldId id="262" r:id="rId8"/>
    <p:sldId id="270" r:id="rId9"/>
    <p:sldId id="272" r:id="rId10"/>
    <p:sldId id="264" r:id="rId11"/>
    <p:sldId id="265" r:id="rId12"/>
    <p:sldId id="271" r:id="rId13"/>
    <p:sldId id="266" r:id="rId14"/>
    <p:sldId id="267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F55357-4048-432C-A718-613BCC9C7262}">
          <p14:sldIdLst>
            <p14:sldId id="256"/>
            <p14:sldId id="260"/>
            <p14:sldId id="261"/>
            <p14:sldId id="276"/>
            <p14:sldId id="277"/>
            <p14:sldId id="278"/>
            <p14:sldId id="262"/>
            <p14:sldId id="270"/>
            <p14:sldId id="272"/>
            <p14:sldId id="264"/>
            <p14:sldId id="265"/>
            <p14:sldId id="271"/>
            <p14:sldId id="266"/>
            <p14:sldId id="267"/>
            <p14:sldId id="27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3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6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51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2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9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45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9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8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7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5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9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065" y="1147483"/>
            <a:ext cx="11506806" cy="144549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67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Water quality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Analysis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24" y="2906503"/>
            <a:ext cx="11726562" cy="2804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Presented by :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Sahil  Bodke.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                      Vishal </a:t>
            </a:r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Chutiya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                      Ankita Gaikwad.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                       Mayur </a:t>
            </a:r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Gaikar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  Mentor : </a:t>
            </a:r>
            <a:r>
              <a:rPr lang="en-US" sz="2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Megha</a:t>
            </a:r>
            <a:r>
              <a:rPr 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SAWANT</a:t>
            </a:r>
          </a:p>
          <a:p>
            <a:r>
              <a:rPr lang="en-US" dirty="0"/>
              <a:t>							    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61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9113"/>
            <a:ext cx="9646022" cy="82143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Visualization of Target features in every column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054" y="1198603"/>
            <a:ext cx="5782961" cy="741407"/>
          </a:xfrm>
        </p:spPr>
        <p:txBody>
          <a:bodyPr/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Potability in every column using line plot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columns have different Potability level.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4" y="2043240"/>
            <a:ext cx="5782961" cy="467883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015" y="1198603"/>
            <a:ext cx="5721179" cy="7414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Potability in every column using interact function &amp; plotting scatter plot.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2043240"/>
            <a:ext cx="5364163" cy="4678836"/>
          </a:xfrm>
        </p:spPr>
      </p:pic>
    </p:spTree>
    <p:extLst>
      <p:ext uri="{BB962C8B-B14F-4D97-AF65-F5344CB8AC3E}">
        <p14:creationId xmlns:p14="http://schemas.microsoft.com/office/powerpoint/2010/main" val="15210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373" y="114360"/>
            <a:ext cx="9662984" cy="86497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Count of target </a:t>
            </a:r>
            <a:r>
              <a:rPr lang="en-US" sz="3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fEATURES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681" y="1598613"/>
            <a:ext cx="4967415" cy="48269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value count of Potability column.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Potability column contain two values 0 mean water is safe to drink and 1 means water is not safe to drink.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is high in Potability and 1 is low and  0 contain 1998 values and 1 contain 1278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locking at count plot we can say that data are imbalance.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780258-D227-7E79-074F-8F044645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431" y="1314797"/>
            <a:ext cx="5195888" cy="4996356"/>
          </a:xfrm>
        </p:spPr>
      </p:pic>
    </p:spTree>
    <p:extLst>
      <p:ext uri="{BB962C8B-B14F-4D97-AF65-F5344CB8AC3E}">
        <p14:creationId xmlns:p14="http://schemas.microsoft.com/office/powerpoint/2010/main" val="104258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44" y="123568"/>
            <a:ext cx="11269360" cy="877329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Handling Imbalance Data </a:t>
            </a:r>
            <a:br>
              <a:rPr lang="en-US" sz="4400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43" y="1210961"/>
            <a:ext cx="5820030" cy="889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checking the values count of Potability column we can say that data is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data imbalance  We have used smote function.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3" y="2187145"/>
            <a:ext cx="5820030" cy="434957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4942" y="1210961"/>
            <a:ext cx="5325761" cy="889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target minority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function creating the smote sample of minority sample with same dimension.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42" y="2196111"/>
            <a:ext cx="5326062" cy="4349577"/>
          </a:xfrm>
        </p:spPr>
      </p:pic>
    </p:spTree>
    <p:extLst>
      <p:ext uri="{BB962C8B-B14F-4D97-AF65-F5344CB8AC3E}">
        <p14:creationId xmlns:p14="http://schemas.microsoft.com/office/powerpoint/2010/main" val="258147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965" y="148281"/>
            <a:ext cx="9983240" cy="815546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Model Deployment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40" y="1210961"/>
            <a:ext cx="5542517" cy="7908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apply Logistics Regression model for deployment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deployment LR model give 50% accuracy.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1" y="2100649"/>
            <a:ext cx="5542516" cy="444843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162" y="1210961"/>
            <a:ext cx="5474043" cy="7908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are not able to separate to 0 and 1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1 and are overlapping on each other.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63" y="2100649"/>
            <a:ext cx="5474042" cy="4448432"/>
          </a:xfrm>
        </p:spPr>
      </p:pic>
    </p:spTree>
    <p:extLst>
      <p:ext uri="{BB962C8B-B14F-4D97-AF65-F5344CB8AC3E}">
        <p14:creationId xmlns:p14="http://schemas.microsoft.com/office/powerpoint/2010/main" val="132522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671" y="165000"/>
            <a:ext cx="10008972" cy="86497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Model Deployment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39" y="1198605"/>
            <a:ext cx="5659393" cy="8649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apply Decision Tree Regression model for deployment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deployment DS Classification model give 63% accuracy.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3157" y="1198604"/>
            <a:ext cx="5350476" cy="8649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are able to separate to 0 and 1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1 and are not  overlapping on each other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58" y="2159502"/>
            <a:ext cx="5350474" cy="427836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B7623B-AD92-2CEE-CD73-766311307E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915" y="2159502"/>
            <a:ext cx="5350474" cy="4278367"/>
          </a:xfrm>
        </p:spPr>
      </p:pic>
    </p:spTree>
    <p:extLst>
      <p:ext uri="{BB962C8B-B14F-4D97-AF65-F5344CB8AC3E}">
        <p14:creationId xmlns:p14="http://schemas.microsoft.com/office/powerpoint/2010/main" val="357491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63C9-1313-71A7-91A5-A0249EF8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          </a:t>
            </a: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Front-End Development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07AF3-1783-6D6A-389C-991F24D474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79" y="1568825"/>
            <a:ext cx="4029533" cy="468751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AE6ED8-2EDA-0006-F21B-9127A6AE4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11" y="1568825"/>
            <a:ext cx="4029533" cy="46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0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589" y="135924"/>
            <a:ext cx="9787023" cy="88968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lgerian" panose="04020705040A02060702" pitchFamily="82" charset="0"/>
                <a:cs typeface="Times New Roman" panose="02020603050405020304" pitchFamily="18" charset="0"/>
              </a:rPr>
              <a:t>                  </a:t>
            </a: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b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49" y="1532238"/>
            <a:ext cx="8340810" cy="44360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only use by water industry people only.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this model water industry people can predict whether the water sample is safe to drink or not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future we can add more input parameter in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7840C27-4EFE-065F-28CF-3A6075C5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33601"/>
              </p:ext>
            </p:extLst>
          </p:nvPr>
        </p:nvGraphicFramePr>
        <p:xfrm>
          <a:off x="2005105" y="323432"/>
          <a:ext cx="7201647" cy="62111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4613">
                  <a:extLst>
                    <a:ext uri="{9D8B030D-6E8A-4147-A177-3AD203B41FA5}">
                      <a16:colId xmlns:a16="http://schemas.microsoft.com/office/drawing/2014/main" val="2387241705"/>
                    </a:ext>
                  </a:extLst>
                </a:gridCol>
                <a:gridCol w="6087034">
                  <a:extLst>
                    <a:ext uri="{9D8B030D-6E8A-4147-A177-3AD203B41FA5}">
                      <a16:colId xmlns:a16="http://schemas.microsoft.com/office/drawing/2014/main" val="2831842886"/>
                    </a:ext>
                  </a:extLst>
                </a:gridCol>
              </a:tblGrid>
              <a:tr h="523846">
                <a:tc>
                  <a:txBody>
                    <a:bodyPr/>
                    <a:lstStyle/>
                    <a:p>
                      <a:r>
                        <a:rPr lang="en-IN" dirty="0"/>
                        <a:t>  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64301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43187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3513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99652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Working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83356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Import Libraries and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26586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 Cleaning And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03890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EDA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. </a:t>
                      </a:r>
                      <a:r>
                        <a:rPr lang="en-US" sz="1800" dirty="0"/>
                        <a:t>Visualization of target features in every column.</a:t>
                      </a:r>
                    </a:p>
                    <a:p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ii.Count</a:t>
                      </a:r>
                      <a:r>
                        <a:rPr lang="en-US" sz="1800" dirty="0"/>
                        <a:t> of target features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6372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Handling Imbalanced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45780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Model </a:t>
                      </a:r>
                      <a:r>
                        <a:rPr lang="en-IN" b="1" dirty="0" err="1"/>
                        <a:t>Deployement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46864"/>
                  </a:ext>
                </a:extLst>
              </a:tr>
              <a:tr h="530321">
                <a:tc>
                  <a:txBody>
                    <a:bodyPr/>
                    <a:lstStyle/>
                    <a:p>
                      <a:r>
                        <a:rPr lang="en-IN" dirty="0"/>
                        <a:t>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1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2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515" y="624110"/>
            <a:ext cx="9651098" cy="106876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  <a:cs typeface="Arial" panose="020B0604020202020204" pitchFamily="34" charset="0"/>
              </a:rPr>
              <a:t>   				</a:t>
            </a: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310" y="1692876"/>
            <a:ext cx="8995717" cy="43866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the most precious natural resource after air. Though the surface of the earth is mostly consists of water, only a small part of it is usable, which makes this resource limited.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50 per cent of the population in India has access to safely managed drinking water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condition of water bodies are not only the indictor of environmental degradation, it is also a threat to the ecosystem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water is very important in both environmental and economic aspects.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water quality analysis is now consists of some standard protocols.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in some areas there is impure water supply for that I propose the water purity classifier to understand that water is safe or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61AB-B94A-D27A-8956-38A6321E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01170"/>
            <a:ext cx="8825659" cy="874059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Arial" panose="020B0604020202020204" pitchFamily="34" charset="0"/>
              </a:rPr>
              <a:t>               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Objectives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FC94-0376-8D58-09AD-1B980E38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2530" y="1622611"/>
            <a:ext cx="8825659" cy="2805954"/>
          </a:xfrm>
        </p:spPr>
        <p:txBody>
          <a:bodyPr/>
          <a:lstStyle/>
          <a:p>
            <a:pPr marL="400050" indent="-400050">
              <a:buAutoNum type="romanLcPeriod"/>
            </a:pPr>
            <a:r>
              <a:rPr lang="en-US" dirty="0"/>
              <a:t>Less than 50 percent of the population in India don’t have safe water to drink.</a:t>
            </a:r>
          </a:p>
          <a:p>
            <a:pPr marL="400050" indent="-400050">
              <a:buAutoNum type="romanLcPeriod"/>
            </a:pPr>
            <a:r>
              <a:rPr lang="en-US" dirty="0"/>
              <a:t>Objectives is to check that water is drinkable.</a:t>
            </a:r>
          </a:p>
          <a:p>
            <a:pPr marL="400050" indent="-400050">
              <a:buAutoNum type="romanLcPeriod"/>
            </a:pPr>
            <a:r>
              <a:rPr lang="en-US" dirty="0"/>
              <a:t>Water quality analysis is used for to check whether water is safe to drink or  not.</a:t>
            </a:r>
          </a:p>
          <a:p>
            <a:pPr marL="400050" indent="-400050">
              <a:buAutoNum type="romanLcPeriod"/>
            </a:pPr>
            <a:r>
              <a:rPr lang="en-US" dirty="0"/>
              <a:t>This machine learning model is used to check the purity of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78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B279-F42C-09B9-B0B2-41104F44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74276"/>
            <a:ext cx="8825659" cy="92784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Arial" panose="020B0604020202020204" pitchFamily="34" charset="0"/>
              </a:rPr>
              <a:t>           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Data Collection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FBFD-81CA-A1D0-C253-0CEFAC1D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5613" y="2124634"/>
            <a:ext cx="8825659" cy="2985247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Water Quality Dataset taken from Kaggle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Water Quality Dataset is a collection of water quality which have been taken from    water sample 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The dataset contains 10 columns and 3276 rows which are arrange according being water is safe to drink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03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1D50-2337-1686-75ED-74BD89EA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56347"/>
            <a:ext cx="8825659" cy="96370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Arial" panose="020B0604020202020204" pitchFamily="34" charset="0"/>
              </a:rPr>
              <a:t>           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Working Model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248F9-569C-51FA-B3FB-491015A6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4930" y="1801904"/>
            <a:ext cx="8825659" cy="28507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Libraries Used 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Numpy</a:t>
            </a:r>
            <a:r>
              <a:rPr lang="en-IN" dirty="0"/>
              <a:t> – To perform wide variety of mathematical operations on arrays</a:t>
            </a:r>
          </a:p>
          <a:p>
            <a:pPr marL="342900" indent="-342900">
              <a:buAutoNum type="arabicPeriod"/>
            </a:pPr>
            <a:r>
              <a:rPr lang="en-IN" dirty="0"/>
              <a:t>Pandas – Provides various data structures and operations for manipulating numerical data.</a:t>
            </a:r>
          </a:p>
          <a:p>
            <a:pPr marL="342900" indent="-342900">
              <a:buAutoNum type="arabicPeriod"/>
            </a:pPr>
            <a:r>
              <a:rPr lang="en-IN" dirty="0"/>
              <a:t>Matplotlib and seaborn – For creating static, animated and interactive visualizations.</a:t>
            </a:r>
          </a:p>
          <a:p>
            <a:pPr marL="342900" indent="-342900">
              <a:buAutoNum type="arabicPeriod"/>
            </a:pPr>
            <a:r>
              <a:rPr lang="en-IN" dirty="0" err="1"/>
              <a:t>Sklearn</a:t>
            </a:r>
            <a:r>
              <a:rPr lang="en-IN" dirty="0"/>
              <a:t> – Tool for predictive data analysis. Features various </a:t>
            </a:r>
            <a:r>
              <a:rPr lang="en-IN" dirty="0" err="1"/>
              <a:t>classifications,regression</a:t>
            </a:r>
            <a:r>
              <a:rPr lang="en-IN" dirty="0"/>
              <a:t> and clustering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62447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303" y="580767"/>
            <a:ext cx="9614028" cy="1280890"/>
          </a:xfrm>
        </p:spPr>
        <p:txBody>
          <a:bodyPr>
            <a:no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	</a:t>
            </a:r>
            <a:r>
              <a:rPr lang="en-IN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Import libraries and data</a:t>
            </a:r>
            <a:br>
              <a:rPr lang="en-IN" sz="4400" dirty="0">
                <a:latin typeface="Algerian" panose="04020705040A02060702" pitchFamily="82" charset="0"/>
              </a:rPr>
            </a:br>
            <a:endParaRPr lang="en-US" sz="4400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05539E-8189-63C6-1A76-1C45DFCB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775012"/>
            <a:ext cx="9977063" cy="4326117"/>
          </a:xfrm>
        </p:spPr>
      </p:pic>
    </p:spTree>
    <p:extLst>
      <p:ext uri="{BB962C8B-B14F-4D97-AF65-F5344CB8AC3E}">
        <p14:creationId xmlns:p14="http://schemas.microsoft.com/office/powerpoint/2010/main" val="175132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49" y="160638"/>
            <a:ext cx="10021330" cy="91440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Data Cleaning and Preparation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055" y="1075038"/>
            <a:ext cx="5671750" cy="90204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null values of dataset with plots.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the count of null values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" y="2125363"/>
            <a:ext cx="5672180" cy="431250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087" y="1075038"/>
            <a:ext cx="5313406" cy="902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Null values with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null values of dataset with plots.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40D6A5-E1DF-AF38-8AA9-E035B0129B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393" y="2125363"/>
            <a:ext cx="5201100" cy="4312507"/>
          </a:xfrm>
        </p:spPr>
      </p:pic>
    </p:spTree>
    <p:extLst>
      <p:ext uri="{BB962C8B-B14F-4D97-AF65-F5344CB8AC3E}">
        <p14:creationId xmlns:p14="http://schemas.microsoft.com/office/powerpoint/2010/main" val="121401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F40C-5FC9-83AE-1FE2-AB07DDAC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083" y="2317376"/>
            <a:ext cx="9561232" cy="1671917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en-IN" dirty="0"/>
              <a:t>        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1813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2887</TotalTime>
  <Words>735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Bahnschrift SemiBold</vt:lpstr>
      <vt:lpstr>Century Gothic</vt:lpstr>
      <vt:lpstr>Roboto</vt:lpstr>
      <vt:lpstr>Times New Roman</vt:lpstr>
      <vt:lpstr>Wingdings</vt:lpstr>
      <vt:lpstr>Wingdings 3</vt:lpstr>
      <vt:lpstr>Ion</vt:lpstr>
      <vt:lpstr>Water quality Analysis</vt:lpstr>
      <vt:lpstr>PowerPoint Presentation</vt:lpstr>
      <vt:lpstr>       INTRODUCTION</vt:lpstr>
      <vt:lpstr>                 Objectives</vt:lpstr>
      <vt:lpstr>             Data Collection</vt:lpstr>
      <vt:lpstr>             Working Model</vt:lpstr>
      <vt:lpstr> Import libraries and data </vt:lpstr>
      <vt:lpstr>Data Cleaning and Preparation </vt:lpstr>
      <vt:lpstr>         Exploratory Data Analysis</vt:lpstr>
      <vt:lpstr>Visualization of Target features in every column </vt:lpstr>
      <vt:lpstr>Count of target fEATURES</vt:lpstr>
      <vt:lpstr>Handling Imbalance Data  </vt:lpstr>
      <vt:lpstr>Model Deployment </vt:lpstr>
      <vt:lpstr>Model Deployment </vt:lpstr>
      <vt:lpstr>          Front-End Development</vt:lpstr>
      <vt:lpstr>                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</dc:title>
  <dc:creator>badalkadam24@gmail.com</dc:creator>
  <cp:lastModifiedBy>Sahil bodke</cp:lastModifiedBy>
  <cp:revision>40</cp:revision>
  <dcterms:created xsi:type="dcterms:W3CDTF">2022-04-14T12:04:03Z</dcterms:created>
  <dcterms:modified xsi:type="dcterms:W3CDTF">2022-11-20T09:44:46Z</dcterms:modified>
</cp:coreProperties>
</file>