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3a52cbe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3a52cbe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8e1f7339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8e1f7339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8e1f7339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8e1f7339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f4754f4c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f4754f4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3a52cbe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3a52cbe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f4754f4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f4754f4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8e1f7339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8e1f7339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f4754f4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f4754f4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f4754f4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f4754f4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detection using deep learning</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361950" lvl="0" marL="457200" rtl="0" algn="ctr">
              <a:spcBef>
                <a:spcPts val="0"/>
              </a:spcBef>
              <a:spcAft>
                <a:spcPts val="0"/>
              </a:spcAft>
              <a:buSzPts val="2100"/>
              <a:buChar char="-"/>
            </a:pPr>
            <a:r>
              <a:rPr lang="en"/>
              <a:t>B.Tech CSE</a:t>
            </a:r>
            <a:br>
              <a:rPr lang="en"/>
            </a:br>
            <a:r>
              <a:rPr lang="en"/>
              <a:t>- AI Processors and Architecture</a:t>
            </a:r>
            <a:endParaRPr/>
          </a:p>
        </p:txBody>
      </p:sp>
      <p:sp>
        <p:nvSpPr>
          <p:cNvPr id="58" name="Google Shape;58;p13"/>
          <p:cNvSpPr txBox="1"/>
          <p:nvPr>
            <p:ph idx="1" type="subTitle"/>
          </p:nvPr>
        </p:nvSpPr>
        <p:spPr>
          <a:xfrm>
            <a:off x="190500" y="4742400"/>
            <a:ext cx="2118300" cy="401100"/>
          </a:xfrm>
          <a:prstGeom prst="rect">
            <a:avLst/>
          </a:prstGeom>
        </p:spPr>
        <p:txBody>
          <a:bodyPr anchorCtr="0" anchor="ctr" bIns="91425" lIns="91425" spcFirstLastPara="1" rIns="91425" wrap="square" tIns="91425">
            <a:normAutofit fontScale="40000" lnSpcReduction="20000"/>
          </a:bodyPr>
          <a:lstStyle/>
          <a:p>
            <a:pPr indent="-281940" lvl="0" marL="457200" rtl="0" algn="ctr">
              <a:spcBef>
                <a:spcPts val="0"/>
              </a:spcBef>
              <a:spcAft>
                <a:spcPts val="0"/>
              </a:spcAft>
              <a:buSzPct val="100000"/>
              <a:buChar char="-"/>
            </a:pPr>
            <a:r>
              <a:rPr lang="en"/>
              <a:t>Sahil Dinesh Chavan </a:t>
            </a:r>
            <a:br>
              <a:rPr lang="en"/>
            </a:br>
            <a:r>
              <a:rPr lang="en"/>
              <a:t>20190802042</a:t>
            </a:r>
            <a:endParaRPr/>
          </a:p>
        </p:txBody>
      </p:sp>
      <p:sp>
        <p:nvSpPr>
          <p:cNvPr id="59" name="Google Shape;59;p13"/>
          <p:cNvSpPr txBox="1"/>
          <p:nvPr>
            <p:ph idx="1" type="subTitle"/>
          </p:nvPr>
        </p:nvSpPr>
        <p:spPr>
          <a:xfrm>
            <a:off x="6714000" y="4742400"/>
            <a:ext cx="2118300" cy="401100"/>
          </a:xfrm>
          <a:prstGeom prst="rect">
            <a:avLst/>
          </a:prstGeom>
        </p:spPr>
        <p:txBody>
          <a:bodyPr anchorCtr="0" anchor="ctr" bIns="91425" lIns="91425" spcFirstLastPara="1" rIns="91425" wrap="square" tIns="91425">
            <a:normAutofit fontScale="40000" lnSpcReduction="20000"/>
          </a:bodyPr>
          <a:lstStyle/>
          <a:p>
            <a:pPr indent="-281940" lvl="0" marL="457200" rtl="0" algn="ctr">
              <a:spcBef>
                <a:spcPts val="0"/>
              </a:spcBef>
              <a:spcAft>
                <a:spcPts val="0"/>
              </a:spcAft>
              <a:buSzPct val="100000"/>
              <a:buChar char="-"/>
            </a:pPr>
            <a:r>
              <a:rPr lang="en"/>
              <a:t>Mayuresh Bhagwan Nehe</a:t>
            </a:r>
            <a:br>
              <a:rPr lang="en"/>
            </a:br>
            <a:r>
              <a:rPr lang="en"/>
              <a:t>20190802076</a:t>
            </a:r>
            <a:endParaRPr/>
          </a:p>
        </p:txBody>
      </p:sp>
      <p:sp>
        <p:nvSpPr>
          <p:cNvPr id="60" name="Google Shape;60;p13"/>
          <p:cNvSpPr txBox="1"/>
          <p:nvPr>
            <p:ph idx="1" type="subTitle"/>
          </p:nvPr>
        </p:nvSpPr>
        <p:spPr>
          <a:xfrm>
            <a:off x="3512850" y="4742400"/>
            <a:ext cx="2118300" cy="401100"/>
          </a:xfrm>
          <a:prstGeom prst="rect">
            <a:avLst/>
          </a:prstGeom>
        </p:spPr>
        <p:txBody>
          <a:bodyPr anchorCtr="0" anchor="ctr" bIns="91425" lIns="91425" spcFirstLastPara="1" rIns="91425" wrap="square" tIns="91425">
            <a:normAutofit fontScale="40000" lnSpcReduction="20000"/>
          </a:bodyPr>
          <a:lstStyle/>
          <a:p>
            <a:pPr indent="-281940" lvl="0" marL="457200" rtl="0" algn="ctr">
              <a:spcBef>
                <a:spcPts val="0"/>
              </a:spcBef>
              <a:spcAft>
                <a:spcPts val="0"/>
              </a:spcAft>
              <a:buSzPct val="100000"/>
              <a:buChar char="-"/>
            </a:pPr>
            <a:r>
              <a:rPr lang="en"/>
              <a:t>Vaishnavi Kukutlawar</a:t>
            </a:r>
            <a:r>
              <a:rPr lang="en"/>
              <a:t> </a:t>
            </a:r>
            <a:br>
              <a:rPr lang="en"/>
            </a:br>
            <a:r>
              <a:rPr lang="en"/>
              <a:t>20190802036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future works</a:t>
            </a:r>
            <a:endParaRPr/>
          </a:p>
        </p:txBody>
      </p:sp>
      <p:sp>
        <p:nvSpPr>
          <p:cNvPr id="152" name="Google Shape;152;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en">
                <a:solidFill>
                  <a:srgbClr val="000000"/>
                </a:solidFill>
              </a:rPr>
              <a:t>End-to-end Breast Mass Classification </a:t>
            </a:r>
            <a:endParaRPr>
              <a:solidFill>
                <a:srgbClr val="000000"/>
              </a:solidFill>
            </a:endParaRPr>
          </a:p>
          <a:p>
            <a:pPr indent="0" lvl="0" marL="0" rtl="0" algn="just">
              <a:spcBef>
                <a:spcPts val="1200"/>
              </a:spcBef>
              <a:spcAft>
                <a:spcPts val="1200"/>
              </a:spcAft>
              <a:buNone/>
            </a:pPr>
            <a:r>
              <a:rPr lang="en" sz="1400">
                <a:solidFill>
                  <a:srgbClr val="000000"/>
                </a:solidFill>
              </a:rPr>
              <a:t>The main objective of an end-to-end computer aided diagnosis system is to improve the classification accuracy while minimizing the false positives. One can improve our architecture for better simulating the diagnosis procedure followed by radiologists.</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380"/>
              <a:t>INTRODUCTION</a:t>
            </a:r>
            <a:endParaRPr sz="3380"/>
          </a:p>
        </p:txBody>
      </p:sp>
      <p:sp>
        <p:nvSpPr>
          <p:cNvPr id="66" name="Google Shape;66;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u="sng">
                <a:solidFill>
                  <a:schemeClr val="accent1"/>
                </a:solidFill>
                <a:latin typeface="Amatic SC"/>
                <a:ea typeface="Amatic SC"/>
                <a:cs typeface="Amatic SC"/>
                <a:sym typeface="Amatic SC"/>
              </a:rPr>
              <a:t>Why to use Deep Learning for this project?</a:t>
            </a:r>
            <a:endParaRPr b="1" sz="2500" u="sng">
              <a:solidFill>
                <a:schemeClr val="accent1"/>
              </a:solidFill>
              <a:latin typeface="Amatic SC"/>
              <a:ea typeface="Amatic SC"/>
              <a:cs typeface="Amatic SC"/>
              <a:sym typeface="Amatic SC"/>
            </a:endParaRPr>
          </a:p>
          <a:p>
            <a:pPr indent="0" lvl="0" marL="0" rtl="0" algn="l">
              <a:spcBef>
                <a:spcPts val="1200"/>
              </a:spcBef>
              <a:spcAft>
                <a:spcPts val="1200"/>
              </a:spcAft>
              <a:buNone/>
            </a:pPr>
            <a:r>
              <a:rPr b="1" lang="en" sz="2000">
                <a:solidFill>
                  <a:schemeClr val="accent1"/>
                </a:solidFill>
                <a:highlight>
                  <a:schemeClr val="lt1"/>
                </a:highlight>
                <a:latin typeface="Arial"/>
                <a:ea typeface="Arial"/>
                <a:cs typeface="Arial"/>
                <a:sym typeface="Arial"/>
              </a:rPr>
              <a:t>D</a:t>
            </a:r>
            <a:r>
              <a:rPr lang="en" sz="1400">
                <a:solidFill>
                  <a:schemeClr val="accent1"/>
                </a:solidFill>
                <a:highlight>
                  <a:schemeClr val="lt1"/>
                </a:highlight>
                <a:latin typeface="Arial"/>
                <a:ea typeface="Arial"/>
                <a:cs typeface="Arial"/>
                <a:sym typeface="Arial"/>
              </a:rPr>
              <a:t>eep learning is a type of machine learning and artificial intelligence (AI) that imitates the way humans gain certain types of knowledge. Deep learning is an important element of data science, which includes statistics and predictive modeling.</a:t>
            </a:r>
            <a:endParaRPr b="1" sz="2700" u="sng">
              <a:solidFill>
                <a:schemeClr val="accent1"/>
              </a:solidFill>
              <a:highlight>
                <a:schemeClr val="lt1"/>
              </a:highlight>
              <a:latin typeface="Amatic SC"/>
              <a:ea typeface="Amatic SC"/>
              <a:cs typeface="Amatic SC"/>
              <a:sym typeface="Amatic SC"/>
            </a:endParaRPr>
          </a:p>
        </p:txBody>
      </p:sp>
      <p:sp>
        <p:nvSpPr>
          <p:cNvPr id="67" name="Google Shape;67;p14"/>
          <p:cNvSpPr/>
          <p:nvPr/>
        </p:nvSpPr>
        <p:spPr>
          <a:xfrm>
            <a:off x="3585900" y="3015200"/>
            <a:ext cx="2218800" cy="200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AI</a:t>
            </a:r>
            <a:endParaRPr/>
          </a:p>
        </p:txBody>
      </p:sp>
      <p:sp>
        <p:nvSpPr>
          <p:cNvPr id="68" name="Google Shape;68;p14"/>
          <p:cNvSpPr/>
          <p:nvPr/>
        </p:nvSpPr>
        <p:spPr>
          <a:xfrm>
            <a:off x="4291850" y="3473825"/>
            <a:ext cx="1380600" cy="131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ML</a:t>
            </a:r>
            <a:endParaRPr/>
          </a:p>
        </p:txBody>
      </p:sp>
      <p:sp>
        <p:nvSpPr>
          <p:cNvPr id="69" name="Google Shape;69;p14"/>
          <p:cNvSpPr/>
          <p:nvPr/>
        </p:nvSpPr>
        <p:spPr>
          <a:xfrm>
            <a:off x="4852150" y="3766650"/>
            <a:ext cx="714900" cy="80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DL</a:t>
            </a:r>
            <a:endParaRPr/>
          </a:p>
        </p:txBody>
      </p:sp>
      <p:sp>
        <p:nvSpPr>
          <p:cNvPr id="70" name="Google Shape;70;p14"/>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71" name="Google Shape;71;p14"/>
          <p:cNvSpPr txBox="1"/>
          <p:nvPr/>
        </p:nvSpPr>
        <p:spPr>
          <a:xfrm>
            <a:off x="720810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72" name="Google Shape;72;p14"/>
          <p:cNvSpPr txBox="1"/>
          <p:nvPr/>
        </p:nvSpPr>
        <p:spPr>
          <a:xfrm>
            <a:off x="266765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a:t>
            </a:r>
            <a:r>
              <a:rPr lang="en" sz="600">
                <a:latin typeface="Source Code Pro"/>
                <a:ea typeface="Source Code Pro"/>
                <a:cs typeface="Source Code Pro"/>
                <a:sym typeface="Source Code Pro"/>
              </a:rPr>
              <a:t>-20190802036</a:t>
            </a:r>
            <a:endParaRPr sz="6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Breast cancer: an overview</a:t>
            </a:r>
            <a:endParaRPr/>
          </a:p>
        </p:txBody>
      </p:sp>
      <p:sp>
        <p:nvSpPr>
          <p:cNvPr id="78" name="Google Shape;78;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accent1"/>
                </a:solidFill>
              </a:rPr>
              <a:t>- Breast cancer is the second leading cause of cancer death in women, second only lung cancer.</a:t>
            </a:r>
            <a:endParaRPr sz="1600">
              <a:solidFill>
                <a:schemeClr val="accent1"/>
              </a:solidFill>
            </a:endParaRPr>
          </a:p>
          <a:p>
            <a:pPr indent="0" lvl="0" marL="0" rtl="0" algn="l">
              <a:lnSpc>
                <a:spcPct val="95000"/>
              </a:lnSpc>
              <a:spcBef>
                <a:spcPts val="1200"/>
              </a:spcBef>
              <a:spcAft>
                <a:spcPts val="0"/>
              </a:spcAft>
              <a:buNone/>
            </a:pPr>
            <a:r>
              <a:rPr lang="en" sz="1600">
                <a:solidFill>
                  <a:schemeClr val="accent1"/>
                </a:solidFill>
              </a:rPr>
              <a:t>- The leading risk factor for breast cancer is simply being a woman. Though breast cancer does occur in men, the disease is 10 times more common in women.</a:t>
            </a:r>
            <a:endParaRPr sz="1600">
              <a:solidFill>
                <a:schemeClr val="accent1"/>
              </a:solidFill>
            </a:endParaRPr>
          </a:p>
          <a:p>
            <a:pPr indent="0" lvl="0" marL="0" rtl="0" algn="l">
              <a:lnSpc>
                <a:spcPct val="95000"/>
              </a:lnSpc>
              <a:spcBef>
                <a:spcPts val="1200"/>
              </a:spcBef>
              <a:spcAft>
                <a:spcPts val="0"/>
              </a:spcAft>
              <a:buNone/>
            </a:pPr>
            <a:r>
              <a:rPr lang="en" sz="1600">
                <a:solidFill>
                  <a:schemeClr val="accent1"/>
                </a:solidFill>
              </a:rPr>
              <a:t>- A woman has about a one in eight chance of being diagnosed with the breast cancer in her lifetime, according to the National Cancer Institute(NCI).</a:t>
            </a:r>
            <a:endParaRPr sz="1600">
              <a:solidFill>
                <a:schemeClr val="accent1"/>
              </a:solidFill>
            </a:endParaRPr>
          </a:p>
          <a:p>
            <a:pPr indent="0" lvl="0" marL="0" rtl="0" algn="l">
              <a:lnSpc>
                <a:spcPct val="95000"/>
              </a:lnSpc>
              <a:spcBef>
                <a:spcPts val="1200"/>
              </a:spcBef>
              <a:spcAft>
                <a:spcPts val="1200"/>
              </a:spcAft>
              <a:buNone/>
            </a:pPr>
            <a:r>
              <a:rPr lang="en" sz="1600">
                <a:solidFill>
                  <a:schemeClr val="accent1"/>
                </a:solidFill>
              </a:rPr>
              <a:t>- Most women(about eight out of 10) who get breast cancer do not have a family history of the disease. </a:t>
            </a:r>
            <a:endParaRPr sz="1600">
              <a:solidFill>
                <a:schemeClr val="accent1"/>
              </a:solidFill>
            </a:endParaRPr>
          </a:p>
        </p:txBody>
      </p:sp>
      <p:sp>
        <p:nvSpPr>
          <p:cNvPr id="79" name="Google Shape;79;p15"/>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80" name="Google Shape;80;p15"/>
          <p:cNvSpPr txBox="1"/>
          <p:nvPr/>
        </p:nvSpPr>
        <p:spPr>
          <a:xfrm>
            <a:off x="720810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81" name="Google Shape;81;p15"/>
          <p:cNvSpPr txBox="1"/>
          <p:nvPr/>
        </p:nvSpPr>
        <p:spPr>
          <a:xfrm>
            <a:off x="3759900" y="47470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311700" y="131250"/>
            <a:ext cx="8520600" cy="443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4200">
                <a:solidFill>
                  <a:schemeClr val="accent1"/>
                </a:solidFill>
                <a:latin typeface="Amatic SC"/>
                <a:ea typeface="Amatic SC"/>
                <a:cs typeface="Amatic SC"/>
                <a:sym typeface="Amatic SC"/>
              </a:rPr>
              <a:t>METHODOLOGY</a:t>
            </a:r>
            <a:endParaRPr b="1" sz="4200">
              <a:solidFill>
                <a:schemeClr val="accent1"/>
              </a:solidFill>
              <a:latin typeface="Amatic SC"/>
              <a:ea typeface="Amatic SC"/>
              <a:cs typeface="Amatic SC"/>
              <a:sym typeface="Amatic SC"/>
            </a:endParaRPr>
          </a:p>
          <a:p>
            <a:pPr indent="0" lvl="0" marL="0" rtl="0" algn="l">
              <a:spcBef>
                <a:spcPts val="0"/>
              </a:spcBef>
              <a:spcAft>
                <a:spcPts val="1200"/>
              </a:spcAft>
              <a:buNone/>
            </a:pPr>
            <a:r>
              <a:t/>
            </a:r>
            <a:endParaRPr u="sng">
              <a:solidFill>
                <a:srgbClr val="000000"/>
              </a:solidFill>
            </a:endParaRPr>
          </a:p>
        </p:txBody>
      </p:sp>
      <p:sp>
        <p:nvSpPr>
          <p:cNvPr id="87" name="Google Shape;87;p16"/>
          <p:cNvSpPr/>
          <p:nvPr/>
        </p:nvSpPr>
        <p:spPr>
          <a:xfrm>
            <a:off x="1279725" y="2150225"/>
            <a:ext cx="2264100" cy="145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Splitting Dataset</a:t>
            </a:r>
            <a:endParaRPr sz="1000"/>
          </a:p>
        </p:txBody>
      </p:sp>
      <p:sp>
        <p:nvSpPr>
          <p:cNvPr id="88" name="Google Shape;88;p16"/>
          <p:cNvSpPr/>
          <p:nvPr/>
        </p:nvSpPr>
        <p:spPr>
          <a:xfrm>
            <a:off x="1189475" y="1640675"/>
            <a:ext cx="1132200" cy="106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Input Data</a:t>
            </a:r>
            <a:endParaRPr sz="1000"/>
          </a:p>
        </p:txBody>
      </p:sp>
      <p:sp>
        <p:nvSpPr>
          <p:cNvPr id="89" name="Google Shape;89;p16"/>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90" name="Google Shape;90;p16"/>
          <p:cNvSpPr txBox="1"/>
          <p:nvPr/>
        </p:nvSpPr>
        <p:spPr>
          <a:xfrm>
            <a:off x="716625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91" name="Google Shape;91;p16"/>
          <p:cNvSpPr txBox="1"/>
          <p:nvPr/>
        </p:nvSpPr>
        <p:spPr>
          <a:xfrm>
            <a:off x="3759900" y="47470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
        <p:nvSpPr>
          <p:cNvPr id="92" name="Google Shape;92;p16"/>
          <p:cNvSpPr/>
          <p:nvPr/>
        </p:nvSpPr>
        <p:spPr>
          <a:xfrm>
            <a:off x="6371175" y="2150225"/>
            <a:ext cx="2264100" cy="145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3" name="Google Shape;93;p16"/>
          <p:cNvSpPr txBox="1"/>
          <p:nvPr/>
        </p:nvSpPr>
        <p:spPr>
          <a:xfrm>
            <a:off x="6825200" y="2706425"/>
            <a:ext cx="24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Result</a:t>
            </a:r>
            <a:endParaRPr sz="1000"/>
          </a:p>
        </p:txBody>
      </p:sp>
      <p:sp>
        <p:nvSpPr>
          <p:cNvPr id="94" name="Google Shape;94;p16"/>
          <p:cNvSpPr/>
          <p:nvPr/>
        </p:nvSpPr>
        <p:spPr>
          <a:xfrm>
            <a:off x="3825450" y="2150225"/>
            <a:ext cx="2264100" cy="145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Training Model</a:t>
            </a:r>
            <a:endParaRPr sz="1000"/>
          </a:p>
        </p:txBody>
      </p:sp>
      <p:sp>
        <p:nvSpPr>
          <p:cNvPr id="95" name="Google Shape;95;p16"/>
          <p:cNvSpPr/>
          <p:nvPr/>
        </p:nvSpPr>
        <p:spPr>
          <a:xfrm>
            <a:off x="3596838" y="1604375"/>
            <a:ext cx="1132200" cy="106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Model Building</a:t>
            </a:r>
            <a:endParaRPr sz="1000"/>
          </a:p>
        </p:txBody>
      </p:sp>
      <p:sp>
        <p:nvSpPr>
          <p:cNvPr id="96" name="Google Shape;96;p16"/>
          <p:cNvSpPr/>
          <p:nvPr/>
        </p:nvSpPr>
        <p:spPr>
          <a:xfrm>
            <a:off x="6239275" y="1604375"/>
            <a:ext cx="1132200" cy="106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Evaluating Model</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102" name="Google Shape;10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Georgia"/>
                <a:ea typeface="Georgia"/>
                <a:cs typeface="Georgia"/>
                <a:sym typeface="Georgia"/>
              </a:rPr>
              <a:t>We’ll use the IDC_regular dataset (the breast cancer histology image dataset) from Kaggle. This dataset holds 2,77,524 patches of size 50×50 extracted from 162 whole mount slide images of breast cancer specimens scanned at 40x. Of these, 1,98,738 test negative and 78,786 test positive with IDC. We needed a minimum of 3.02GB of disk space for this.</a:t>
            </a:r>
            <a:endParaRPr sz="13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rPr lang="en" sz="1350">
                <a:solidFill>
                  <a:srgbClr val="000000"/>
                </a:solidFill>
                <a:highlight>
                  <a:srgbClr val="FFFFFF"/>
                </a:highlight>
                <a:latin typeface="Georgia"/>
                <a:ea typeface="Georgia"/>
                <a:cs typeface="Georgia"/>
                <a:sym typeface="Georgia"/>
              </a:rPr>
              <a:t>Filenames in this dataset look like this:</a:t>
            </a:r>
            <a:endParaRPr sz="1350">
              <a:solidFill>
                <a:srgbClr val="000000"/>
              </a:solidFill>
              <a:highlight>
                <a:srgbClr val="FFFFFF"/>
              </a:highlight>
              <a:latin typeface="Georgia"/>
              <a:ea typeface="Georgia"/>
              <a:cs typeface="Georgia"/>
              <a:sym typeface="Georgia"/>
            </a:endParaRPr>
          </a:p>
          <a:p>
            <a:pPr indent="0" lvl="0" marL="0" rtl="0" algn="ctr">
              <a:spcBef>
                <a:spcPts val="1400"/>
              </a:spcBef>
              <a:spcAft>
                <a:spcPts val="0"/>
              </a:spcAft>
              <a:buNone/>
            </a:pPr>
            <a:r>
              <a:rPr lang="en" sz="1350">
                <a:solidFill>
                  <a:srgbClr val="000000"/>
                </a:solidFill>
                <a:highlight>
                  <a:srgbClr val="FFFFFF"/>
                </a:highlight>
                <a:latin typeface="Georgia"/>
                <a:ea typeface="Georgia"/>
                <a:cs typeface="Georgia"/>
                <a:sym typeface="Georgia"/>
              </a:rPr>
              <a:t>8863_idx5_x451_y1451_class0</a:t>
            </a:r>
            <a:endParaRPr sz="1350">
              <a:solidFill>
                <a:srgbClr val="000000"/>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creating, </a:t>
            </a:r>
            <a:r>
              <a:rPr lang="en"/>
              <a:t>training</a:t>
            </a:r>
            <a:r>
              <a:rPr lang="en"/>
              <a:t> and test datasets</a:t>
            </a:r>
            <a:endParaRPr/>
          </a:p>
        </p:txBody>
      </p:sp>
      <p:sp>
        <p:nvSpPr>
          <p:cNvPr id="108" name="Google Shape;108;p18"/>
          <p:cNvSpPr txBox="1"/>
          <p:nvPr>
            <p:ph idx="1" type="body"/>
          </p:nvPr>
        </p:nvSpPr>
        <p:spPr>
          <a:xfrm>
            <a:off x="311700" y="14068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93">
                <a:solidFill>
                  <a:srgbClr val="000000"/>
                </a:solidFill>
                <a:highlight>
                  <a:srgbClr val="FFFFFF"/>
                </a:highlight>
                <a:latin typeface="Georgia"/>
                <a:ea typeface="Georgia"/>
                <a:cs typeface="Georgia"/>
                <a:sym typeface="Georgia"/>
              </a:rPr>
              <a:t>T</a:t>
            </a:r>
            <a:r>
              <a:rPr lang="en" sz="1740">
                <a:solidFill>
                  <a:srgbClr val="000000"/>
                </a:solidFill>
                <a:highlight>
                  <a:srgbClr val="FFFFFF"/>
                </a:highlight>
                <a:latin typeface="Georgia"/>
                <a:ea typeface="Georgia"/>
                <a:cs typeface="Georgia"/>
                <a:sym typeface="Georgia"/>
              </a:rPr>
              <a:t>his will split our dataset into training, validation, and testing sets in the ratio mentioned above- 80% for training (of that, 10% for validation) and 20% for testing. </a:t>
            </a:r>
            <a:endParaRPr sz="174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740">
                <a:solidFill>
                  <a:srgbClr val="000000"/>
                </a:solidFill>
                <a:highlight>
                  <a:srgbClr val="FFFFFF"/>
                </a:highlight>
                <a:latin typeface="Georgia"/>
                <a:ea typeface="Georgia"/>
                <a:cs typeface="Georgia"/>
                <a:sym typeface="Georgia"/>
              </a:rPr>
              <a:t>With the ImageDataGenerator from Keras, we will extract batches of images to avoid making space for the entire dataset in memory at once.</a:t>
            </a:r>
            <a:endParaRPr sz="174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750">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750">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750">
              <a:solidFill>
                <a:srgbClr val="000000"/>
              </a:solidFill>
              <a:highlight>
                <a:srgbClr val="FFFFFF"/>
              </a:highlight>
              <a:latin typeface="Georgia"/>
              <a:ea typeface="Georgia"/>
              <a:cs typeface="Georgia"/>
              <a:sym typeface="Georgia"/>
            </a:endParaRPr>
          </a:p>
        </p:txBody>
      </p:sp>
      <p:sp>
        <p:nvSpPr>
          <p:cNvPr id="109" name="Google Shape;109;p18"/>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110" name="Google Shape;110;p18"/>
          <p:cNvSpPr txBox="1"/>
          <p:nvPr/>
        </p:nvSpPr>
        <p:spPr>
          <a:xfrm>
            <a:off x="7149875"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111" name="Google Shape;111;p18"/>
          <p:cNvSpPr txBox="1"/>
          <p:nvPr/>
        </p:nvSpPr>
        <p:spPr>
          <a:xfrm>
            <a:off x="3759900" y="47470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Understanding about the steps and methods</a:t>
            </a:r>
            <a:endParaRPr/>
          </a:p>
        </p:txBody>
      </p:sp>
      <p:sp>
        <p:nvSpPr>
          <p:cNvPr id="117" name="Google Shape;117;p19"/>
          <p:cNvSpPr txBox="1"/>
          <p:nvPr>
            <p:ph idx="1" type="body"/>
          </p:nvPr>
        </p:nvSpPr>
        <p:spPr>
          <a:xfrm>
            <a:off x="311700" y="801000"/>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328">
                <a:solidFill>
                  <a:srgbClr val="000000"/>
                </a:solidFill>
                <a:latin typeface="Amatic SC"/>
                <a:ea typeface="Amatic SC"/>
                <a:cs typeface="Amatic SC"/>
                <a:sym typeface="Amatic SC"/>
              </a:rPr>
              <a:t>1</a:t>
            </a:r>
            <a:r>
              <a:rPr b="1" lang="en" sz="7328">
                <a:solidFill>
                  <a:srgbClr val="000000"/>
                </a:solidFill>
                <a:latin typeface="Amatic SC"/>
                <a:ea typeface="Amatic SC"/>
                <a:cs typeface="Amatic SC"/>
                <a:sym typeface="Amatic SC"/>
              </a:rPr>
              <a:t>) </a:t>
            </a:r>
            <a:r>
              <a:rPr b="1" lang="en" sz="8128" u="sng">
                <a:solidFill>
                  <a:srgbClr val="000000"/>
                </a:solidFill>
                <a:latin typeface="Amatic SC"/>
                <a:ea typeface="Amatic SC"/>
                <a:cs typeface="Amatic SC"/>
                <a:sym typeface="Amatic SC"/>
              </a:rPr>
              <a:t>Building a model :</a:t>
            </a:r>
            <a:endParaRPr sz="4328">
              <a:solidFill>
                <a:srgbClr val="000000"/>
              </a:solidFill>
            </a:endParaRPr>
          </a:p>
          <a:p>
            <a:pPr indent="0" lvl="0" marL="0" rtl="0" algn="l">
              <a:spcBef>
                <a:spcPts val="0"/>
              </a:spcBef>
              <a:spcAft>
                <a:spcPts val="0"/>
              </a:spcAft>
              <a:buNone/>
            </a:pPr>
            <a:r>
              <a:t/>
            </a:r>
            <a:endParaRPr sz="4550">
              <a:solidFill>
                <a:srgbClr val="444444"/>
              </a:solidFill>
              <a:highlight>
                <a:srgbClr val="FFFFFF"/>
              </a:highlight>
              <a:latin typeface="Georgia"/>
              <a:ea typeface="Georgia"/>
              <a:cs typeface="Georgia"/>
              <a:sym typeface="Georgia"/>
            </a:endParaRPr>
          </a:p>
          <a:p>
            <a:pPr indent="0" lvl="0" marL="0" rtl="0" algn="l">
              <a:spcBef>
                <a:spcPts val="1400"/>
              </a:spcBef>
              <a:spcAft>
                <a:spcPts val="0"/>
              </a:spcAft>
              <a:buNone/>
            </a:pPr>
            <a:r>
              <a:rPr lang="en" sz="4550">
                <a:solidFill>
                  <a:srgbClr val="000000"/>
                </a:solidFill>
                <a:highlight>
                  <a:srgbClr val="FFFFFF"/>
                </a:highlight>
                <a:latin typeface="Georgia"/>
                <a:ea typeface="Georgia"/>
                <a:cs typeface="Georgia"/>
                <a:sym typeface="Georgia"/>
              </a:rPr>
              <a:t>The network we’ll build will be a CNN (Convolutional Neural Network) and call it CancerNet. This network performs the following operations:</a:t>
            </a:r>
            <a:endParaRPr sz="4550">
              <a:solidFill>
                <a:srgbClr val="000000"/>
              </a:solidFill>
              <a:highlight>
                <a:srgbClr val="FFFFFF"/>
              </a:highlight>
              <a:latin typeface="Georgia"/>
              <a:ea typeface="Georgia"/>
              <a:cs typeface="Georgia"/>
              <a:sym typeface="Georgia"/>
            </a:endParaRPr>
          </a:p>
          <a:p>
            <a:pPr indent="-300831" lvl="0" marL="749300" rtl="0" algn="l">
              <a:spcBef>
                <a:spcPts val="1400"/>
              </a:spcBef>
              <a:spcAft>
                <a:spcPts val="0"/>
              </a:spcAft>
              <a:buClr>
                <a:srgbClr val="000000"/>
              </a:buClr>
              <a:buSzPct val="100000"/>
              <a:buFont typeface="Georgia"/>
              <a:buChar char="●"/>
            </a:pPr>
            <a:r>
              <a:rPr lang="en" sz="4550">
                <a:solidFill>
                  <a:srgbClr val="000000"/>
                </a:solidFill>
                <a:highlight>
                  <a:srgbClr val="FFFFFF"/>
                </a:highlight>
                <a:latin typeface="Georgia"/>
                <a:ea typeface="Georgia"/>
                <a:cs typeface="Georgia"/>
                <a:sym typeface="Georgia"/>
              </a:rPr>
              <a:t>Use 3×3 CONV filters.</a:t>
            </a:r>
            <a:endParaRPr sz="4550">
              <a:solidFill>
                <a:srgbClr val="000000"/>
              </a:solidFill>
              <a:highlight>
                <a:srgbClr val="FFFFFF"/>
              </a:highlight>
              <a:latin typeface="Georgia"/>
              <a:ea typeface="Georgia"/>
              <a:cs typeface="Georgia"/>
              <a:sym typeface="Georgia"/>
            </a:endParaRPr>
          </a:p>
          <a:p>
            <a:pPr indent="-300831" lvl="0" marL="749300" rtl="0" algn="l">
              <a:spcBef>
                <a:spcPts val="0"/>
              </a:spcBef>
              <a:spcAft>
                <a:spcPts val="0"/>
              </a:spcAft>
              <a:buClr>
                <a:srgbClr val="000000"/>
              </a:buClr>
              <a:buSzPct val="100000"/>
              <a:buFont typeface="Georgia"/>
              <a:buChar char="●"/>
            </a:pPr>
            <a:r>
              <a:rPr lang="en" sz="4550">
                <a:solidFill>
                  <a:srgbClr val="000000"/>
                </a:solidFill>
                <a:highlight>
                  <a:srgbClr val="FFFFFF"/>
                </a:highlight>
                <a:latin typeface="Georgia"/>
                <a:ea typeface="Georgia"/>
                <a:cs typeface="Georgia"/>
                <a:sym typeface="Georgia"/>
              </a:rPr>
              <a:t>Stack these filters on top of each other.</a:t>
            </a:r>
            <a:endParaRPr sz="4550">
              <a:solidFill>
                <a:srgbClr val="000000"/>
              </a:solidFill>
              <a:highlight>
                <a:srgbClr val="FFFFFF"/>
              </a:highlight>
              <a:latin typeface="Georgia"/>
              <a:ea typeface="Georgia"/>
              <a:cs typeface="Georgia"/>
              <a:sym typeface="Georgia"/>
            </a:endParaRPr>
          </a:p>
          <a:p>
            <a:pPr indent="-300831" lvl="0" marL="749300" rtl="0" algn="l">
              <a:spcBef>
                <a:spcPts val="0"/>
              </a:spcBef>
              <a:spcAft>
                <a:spcPts val="0"/>
              </a:spcAft>
              <a:buClr>
                <a:srgbClr val="000000"/>
              </a:buClr>
              <a:buSzPct val="100000"/>
              <a:buFont typeface="Georgia"/>
              <a:buChar char="●"/>
            </a:pPr>
            <a:r>
              <a:rPr lang="en" sz="4550">
                <a:solidFill>
                  <a:srgbClr val="000000"/>
                </a:solidFill>
                <a:highlight>
                  <a:srgbClr val="FFFFFF"/>
                </a:highlight>
                <a:latin typeface="Georgia"/>
                <a:ea typeface="Georgia"/>
                <a:cs typeface="Georgia"/>
                <a:sym typeface="Georgia"/>
              </a:rPr>
              <a:t>Perform max-pooling.</a:t>
            </a:r>
            <a:endParaRPr sz="4550">
              <a:solidFill>
                <a:srgbClr val="000000"/>
              </a:solidFill>
              <a:highlight>
                <a:srgbClr val="FFFFFF"/>
              </a:highlight>
              <a:latin typeface="Georgia"/>
              <a:ea typeface="Georgia"/>
              <a:cs typeface="Georgia"/>
              <a:sym typeface="Georgia"/>
            </a:endParaRPr>
          </a:p>
          <a:p>
            <a:pPr indent="-300831" lvl="0" marL="749300" rtl="0" algn="l">
              <a:spcBef>
                <a:spcPts val="0"/>
              </a:spcBef>
              <a:spcAft>
                <a:spcPts val="0"/>
              </a:spcAft>
              <a:buClr>
                <a:srgbClr val="000000"/>
              </a:buClr>
              <a:buSzPct val="100000"/>
              <a:buFont typeface="Georgia"/>
              <a:buChar char="●"/>
            </a:pPr>
            <a:r>
              <a:rPr lang="en" sz="4550">
                <a:solidFill>
                  <a:srgbClr val="000000"/>
                </a:solidFill>
                <a:highlight>
                  <a:srgbClr val="FFFFFF"/>
                </a:highlight>
                <a:latin typeface="Georgia"/>
                <a:ea typeface="Georgia"/>
                <a:cs typeface="Georgia"/>
                <a:sym typeface="Georgia"/>
              </a:rPr>
              <a:t>Use depthwise separable convolution (more efficient, takes up less memory).</a:t>
            </a:r>
            <a:endParaRPr sz="4550">
              <a:solidFill>
                <a:srgbClr val="000000"/>
              </a:solidFill>
              <a:highlight>
                <a:srgbClr val="FFFFFF"/>
              </a:highlight>
              <a:latin typeface="Georgia"/>
              <a:ea typeface="Georgia"/>
              <a:cs typeface="Georgia"/>
              <a:sym typeface="Georgia"/>
            </a:endParaRPr>
          </a:p>
          <a:p>
            <a:pPr indent="0" lvl="0" marL="0" rtl="0" algn="l">
              <a:spcBef>
                <a:spcPts val="2200"/>
              </a:spcBef>
              <a:spcAft>
                <a:spcPts val="0"/>
              </a:spcAft>
              <a:buNone/>
            </a:pPr>
            <a:r>
              <a:t/>
            </a:r>
            <a:endParaRPr sz="4028">
              <a:solidFill>
                <a:srgbClr val="000000"/>
              </a:solidFill>
            </a:endParaRPr>
          </a:p>
          <a:p>
            <a:pPr indent="0" lvl="0" marL="0" rtl="0" algn="l">
              <a:spcBef>
                <a:spcPts val="1200"/>
              </a:spcBef>
              <a:spcAft>
                <a:spcPts val="0"/>
              </a:spcAft>
              <a:buNone/>
            </a:pPr>
            <a:r>
              <a:rPr b="1" lang="en" sz="7328">
                <a:solidFill>
                  <a:srgbClr val="000000"/>
                </a:solidFill>
                <a:latin typeface="Amatic SC"/>
                <a:ea typeface="Amatic SC"/>
                <a:cs typeface="Amatic SC"/>
                <a:sym typeface="Amatic SC"/>
              </a:rPr>
              <a:t>2) </a:t>
            </a:r>
            <a:r>
              <a:rPr b="1" lang="en" sz="8128" u="sng">
                <a:solidFill>
                  <a:srgbClr val="000000"/>
                </a:solidFill>
                <a:latin typeface="Amatic SC"/>
                <a:ea typeface="Amatic SC"/>
                <a:cs typeface="Amatic SC"/>
                <a:sym typeface="Amatic SC"/>
              </a:rPr>
              <a:t>Training a model :</a:t>
            </a:r>
            <a:endParaRPr sz="4028">
              <a:solidFill>
                <a:srgbClr val="000000"/>
              </a:solidFill>
            </a:endParaRPr>
          </a:p>
          <a:p>
            <a:pPr indent="0" lvl="0" marL="0" rtl="0" algn="l">
              <a:spcBef>
                <a:spcPts val="0"/>
              </a:spcBef>
              <a:spcAft>
                <a:spcPts val="0"/>
              </a:spcAft>
              <a:buNone/>
            </a:pPr>
            <a:r>
              <a:t/>
            </a:r>
            <a:endParaRPr sz="4028">
              <a:solidFill>
                <a:srgbClr val="000000"/>
              </a:solidFill>
            </a:endParaRPr>
          </a:p>
          <a:p>
            <a:pPr indent="0" lvl="0" marL="0" rtl="0" algn="l">
              <a:spcBef>
                <a:spcPts val="1200"/>
              </a:spcBef>
              <a:spcAft>
                <a:spcPts val="0"/>
              </a:spcAft>
              <a:buNone/>
            </a:pPr>
            <a:r>
              <a:rPr lang="en" sz="4950">
                <a:solidFill>
                  <a:srgbClr val="000000"/>
                </a:solidFill>
                <a:highlight>
                  <a:srgbClr val="FFFFFF"/>
                </a:highlight>
                <a:latin typeface="Georgia"/>
                <a:ea typeface="Georgia"/>
                <a:cs typeface="Georgia"/>
                <a:sym typeface="Georgia"/>
              </a:rPr>
              <a:t>This trains and evaluates our model. Here, we’ll import from keras, sklearn, cancernet, config, imutils, matplotlib, numpy, and os.</a:t>
            </a:r>
            <a:endParaRPr sz="49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t/>
            </a:r>
            <a:endParaRPr b="1" sz="7328">
              <a:solidFill>
                <a:srgbClr val="000000"/>
              </a:solidFill>
              <a:latin typeface="Amatic SC"/>
              <a:ea typeface="Amatic SC"/>
              <a:cs typeface="Amatic SC"/>
              <a:sym typeface="Amatic SC"/>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18" name="Google Shape;118;p19"/>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119" name="Google Shape;119;p19"/>
          <p:cNvSpPr txBox="1"/>
          <p:nvPr/>
        </p:nvSpPr>
        <p:spPr>
          <a:xfrm>
            <a:off x="7166275"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120" name="Google Shape;120;p19"/>
          <p:cNvSpPr txBox="1"/>
          <p:nvPr/>
        </p:nvSpPr>
        <p:spPr>
          <a:xfrm>
            <a:off x="375990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311700" y="30170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000000"/>
                </a:solidFill>
                <a:latin typeface="Amatic SC"/>
                <a:ea typeface="Amatic SC"/>
                <a:cs typeface="Amatic SC"/>
                <a:sym typeface="Amatic SC"/>
              </a:rPr>
              <a:t>3</a:t>
            </a:r>
            <a:r>
              <a:rPr b="1" lang="en" sz="2200">
                <a:solidFill>
                  <a:srgbClr val="000000"/>
                </a:solidFill>
                <a:latin typeface="Amatic SC"/>
                <a:ea typeface="Amatic SC"/>
                <a:cs typeface="Amatic SC"/>
                <a:sym typeface="Amatic SC"/>
              </a:rPr>
              <a:t>) </a:t>
            </a:r>
            <a:r>
              <a:rPr b="1" lang="en" sz="2200" u="sng">
                <a:solidFill>
                  <a:srgbClr val="000000"/>
                </a:solidFill>
                <a:latin typeface="Amatic SC"/>
                <a:ea typeface="Amatic SC"/>
                <a:cs typeface="Amatic SC"/>
                <a:sym typeface="Amatic SC"/>
              </a:rPr>
              <a:t>Confusion Matrix:</a:t>
            </a:r>
            <a:endParaRPr b="1" sz="2200" u="sng">
              <a:solidFill>
                <a:srgbClr val="000000"/>
              </a:solidFill>
              <a:latin typeface="Amatic SC"/>
              <a:ea typeface="Amatic SC"/>
              <a:cs typeface="Amatic SC"/>
              <a:sym typeface="Amatic SC"/>
            </a:endParaRPr>
          </a:p>
          <a:p>
            <a:pPr indent="0" lvl="0" marL="0" rtl="0" algn="l">
              <a:spcBef>
                <a:spcPts val="0"/>
              </a:spcBef>
              <a:spcAft>
                <a:spcPts val="0"/>
              </a:spcAft>
              <a:buNone/>
            </a:pPr>
            <a:r>
              <a:t/>
            </a:r>
            <a:endParaRPr b="1" sz="2000" u="sng">
              <a:solidFill>
                <a:srgbClr val="000000"/>
              </a:solidFill>
              <a:latin typeface="Amatic SC"/>
              <a:ea typeface="Amatic SC"/>
              <a:cs typeface="Amatic SC"/>
              <a:sym typeface="Amatic SC"/>
            </a:endParaRPr>
          </a:p>
          <a:p>
            <a:pPr indent="0" lvl="0" marL="0" rtl="0" algn="ctr">
              <a:spcBef>
                <a:spcPts val="0"/>
              </a:spcBef>
              <a:spcAft>
                <a:spcPts val="1400"/>
              </a:spcAft>
              <a:buNone/>
            </a:pPr>
            <a:r>
              <a:rPr lang="en" sz="2050">
                <a:solidFill>
                  <a:srgbClr val="000000"/>
                </a:solidFill>
                <a:highlight>
                  <a:srgbClr val="FFFFFF"/>
                </a:highlight>
                <a:latin typeface="Georgia"/>
                <a:ea typeface="Georgia"/>
                <a:cs typeface="Georgia"/>
                <a:sym typeface="Georgia"/>
              </a:rPr>
              <a:t>This trains and evaluates our model and their accuracy.</a:t>
            </a:r>
            <a:r>
              <a:rPr lang="en" sz="4950">
                <a:solidFill>
                  <a:srgbClr val="000000"/>
                </a:solidFill>
                <a:highlight>
                  <a:srgbClr val="FFFFFF"/>
                </a:highlight>
                <a:latin typeface="Georgia"/>
                <a:ea typeface="Georgia"/>
                <a:cs typeface="Georgia"/>
                <a:sym typeface="Georgia"/>
              </a:rPr>
              <a:t> </a:t>
            </a:r>
            <a:endParaRPr b="1" sz="2000" u="sng">
              <a:solidFill>
                <a:srgbClr val="000000"/>
              </a:solidFill>
              <a:latin typeface="Amatic SC"/>
              <a:ea typeface="Amatic SC"/>
              <a:cs typeface="Amatic SC"/>
              <a:sym typeface="Amatic SC"/>
            </a:endParaRPr>
          </a:p>
        </p:txBody>
      </p:sp>
      <p:sp>
        <p:nvSpPr>
          <p:cNvPr id="126" name="Google Shape;126;p20"/>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127" name="Google Shape;127;p20"/>
          <p:cNvSpPr txBox="1"/>
          <p:nvPr/>
        </p:nvSpPr>
        <p:spPr>
          <a:xfrm>
            <a:off x="724830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128" name="Google Shape;128;p20"/>
          <p:cNvSpPr txBox="1"/>
          <p:nvPr/>
        </p:nvSpPr>
        <p:spPr>
          <a:xfrm>
            <a:off x="3759900" y="47470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accuracy</a:t>
            </a:r>
            <a:endParaRPr/>
          </a:p>
        </p:txBody>
      </p:sp>
      <p:sp>
        <p:nvSpPr>
          <p:cNvPr id="134" name="Google Shape;134;p21"/>
          <p:cNvSpPr/>
          <p:nvPr/>
        </p:nvSpPr>
        <p:spPr>
          <a:xfrm>
            <a:off x="3199300" y="1419175"/>
            <a:ext cx="2690700" cy="27726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56%</a:t>
            </a:r>
            <a:endParaRPr/>
          </a:p>
        </p:txBody>
      </p:sp>
      <p:sp>
        <p:nvSpPr>
          <p:cNvPr id="135" name="Google Shape;135;p21"/>
          <p:cNvSpPr/>
          <p:nvPr/>
        </p:nvSpPr>
        <p:spPr>
          <a:xfrm>
            <a:off x="2370775" y="2469200"/>
            <a:ext cx="1173000" cy="12306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Machine</a:t>
            </a:r>
            <a:endParaRPr sz="1200"/>
          </a:p>
        </p:txBody>
      </p:sp>
      <p:sp>
        <p:nvSpPr>
          <p:cNvPr id="136" name="Google Shape;136;p21"/>
          <p:cNvSpPr/>
          <p:nvPr/>
        </p:nvSpPr>
        <p:spPr>
          <a:xfrm>
            <a:off x="5758750" y="1378175"/>
            <a:ext cx="1287900" cy="11937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137" name="Google Shape;137;p21"/>
          <p:cNvSpPr/>
          <p:nvPr/>
        </p:nvSpPr>
        <p:spPr>
          <a:xfrm>
            <a:off x="3757125" y="1550425"/>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4910325" y="1711025"/>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5545450" y="3118550"/>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4115875" y="3894400"/>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890000" y="3054200"/>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5890000" y="3339950"/>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5434450" y="3851200"/>
            <a:ext cx="213300" cy="22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nvSpPr>
        <p:spPr>
          <a:xfrm>
            <a:off x="410175" y="4793225"/>
            <a:ext cx="162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Sahil Dinesh Chavan-20190802042</a:t>
            </a:r>
            <a:endParaRPr sz="600">
              <a:latin typeface="Source Code Pro"/>
              <a:ea typeface="Source Code Pro"/>
              <a:cs typeface="Source Code Pro"/>
              <a:sym typeface="Source Code Pro"/>
            </a:endParaRPr>
          </a:p>
        </p:txBody>
      </p:sp>
      <p:sp>
        <p:nvSpPr>
          <p:cNvPr id="145" name="Google Shape;145;p21"/>
          <p:cNvSpPr txBox="1"/>
          <p:nvPr/>
        </p:nvSpPr>
        <p:spPr>
          <a:xfrm>
            <a:off x="7208100" y="47932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Mayuresh Bhagwan Nehe</a:t>
            </a:r>
            <a:r>
              <a:rPr lang="en" sz="600">
                <a:latin typeface="Source Code Pro"/>
                <a:ea typeface="Source Code Pro"/>
                <a:cs typeface="Source Code Pro"/>
                <a:sym typeface="Source Code Pro"/>
              </a:rPr>
              <a:t>-20190802076</a:t>
            </a:r>
            <a:endParaRPr sz="600">
              <a:latin typeface="Source Code Pro"/>
              <a:ea typeface="Source Code Pro"/>
              <a:cs typeface="Source Code Pro"/>
              <a:sym typeface="Source Code Pro"/>
            </a:endParaRPr>
          </a:p>
        </p:txBody>
      </p:sp>
      <p:sp>
        <p:nvSpPr>
          <p:cNvPr id="146" name="Google Shape;146;p21"/>
          <p:cNvSpPr txBox="1"/>
          <p:nvPr/>
        </p:nvSpPr>
        <p:spPr>
          <a:xfrm>
            <a:off x="3759900" y="4747025"/>
            <a:ext cx="16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Source Code Pro"/>
                <a:ea typeface="Source Code Pro"/>
                <a:cs typeface="Source Code Pro"/>
                <a:sym typeface="Source Code Pro"/>
              </a:rPr>
              <a:t>Vaishnavi Kukutlawar-20190802036</a:t>
            </a:r>
            <a:endParaRPr sz="6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