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6" r:id="rId14"/>
    <p:sldId id="268" r:id="rId15"/>
    <p:sldId id="278" r:id="rId16"/>
    <p:sldId id="275" r:id="rId17"/>
    <p:sldId id="279" r:id="rId18"/>
    <p:sldId id="276" r:id="rId19"/>
    <p:sldId id="280" r:id="rId20"/>
    <p:sldId id="270" r:id="rId21"/>
    <p:sldId id="272" r:id="rId22"/>
    <p:sldId id="271" r:id="rId23"/>
    <p:sldId id="273" r:id="rId24"/>
    <p:sldId id="281" r:id="rId25"/>
    <p:sldId id="277" r:id="rId26"/>
    <p:sldId id="282" r:id="rId27"/>
    <p:sldId id="283" r:id="rId28"/>
    <p:sldId id="284" r:id="rId29"/>
    <p:sldId id="285" r:id="rId30"/>
    <p:sldId id="287" r:id="rId31"/>
    <p:sldId id="288" r:id="rId32"/>
    <p:sldId id="289" r:id="rId33"/>
    <p:sldId id="290" r:id="rId34"/>
    <p:sldId id="291" r:id="rId35"/>
    <p:sldId id="292" r:id="rId36"/>
    <p:sldId id="295" r:id="rId37"/>
    <p:sldId id="293" r:id="rId38"/>
    <p:sldId id="294" r:id="rId39"/>
    <p:sldId id="300" r:id="rId40"/>
    <p:sldId id="296" r:id="rId41"/>
    <p:sldId id="297" r:id="rId42"/>
    <p:sldId id="298" r:id="rId43"/>
    <p:sldId id="301" r:id="rId44"/>
    <p:sldId id="304" r:id="rId45"/>
    <p:sldId id="306" r:id="rId46"/>
    <p:sldId id="299" r:id="rId47"/>
    <p:sldId id="302" r:id="rId48"/>
    <p:sldId id="303" r:id="rId49"/>
    <p:sldId id="307" r:id="rId50"/>
    <p:sldId id="305" r:id="rId51"/>
    <p:sldId id="3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12FEEC-C590-49C9-A6EE-A5037E6DC4D5}" type="datetimeFigureOut">
              <a:rPr lang="en-US" smtClean="0"/>
              <a:pPr/>
              <a:t>03-Oct-23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760DD-8CF7-436D-8D94-BF22C50DAF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D760DD-8CF7-436D-8D94-BF22C50DAF7F}"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8DCF59E-2F0C-474D-A1FE-8DA8B9576223}" type="datetimeFigureOut">
              <a:rPr lang="en-US" smtClean="0"/>
              <a:pPr/>
              <a:t>03-Oct-23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23D6C-49C0-47D6-AC20-1423002A2241}"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DCF59E-2F0C-474D-A1FE-8DA8B9576223}" type="datetimeFigureOut">
              <a:rPr lang="en-US" smtClean="0"/>
              <a:pPr/>
              <a:t>03-Oct-23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23D6C-49C0-47D6-AC20-1423002A22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DCF59E-2F0C-474D-A1FE-8DA8B9576223}" type="datetimeFigureOut">
              <a:rPr lang="en-US" smtClean="0"/>
              <a:pPr/>
              <a:t>03-Oct-23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7223D6C-49C0-47D6-AC20-1423002A22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DCF59E-2F0C-474D-A1FE-8DA8B9576223}" type="datetimeFigureOut">
              <a:rPr lang="en-US" smtClean="0"/>
              <a:pPr/>
              <a:t>03-Oct-23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23D6C-49C0-47D6-AC20-1423002A22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DCF59E-2F0C-474D-A1FE-8DA8B9576223}" type="datetimeFigureOut">
              <a:rPr lang="en-US" smtClean="0"/>
              <a:pPr/>
              <a:t>03-Oct-23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23D6C-49C0-47D6-AC20-1423002A224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DCF59E-2F0C-474D-A1FE-8DA8B9576223}" type="datetimeFigureOut">
              <a:rPr lang="en-US" smtClean="0"/>
              <a:pPr/>
              <a:t>03-Oct-23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23D6C-49C0-47D6-AC20-1423002A22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DCF59E-2F0C-474D-A1FE-8DA8B9576223}" type="datetimeFigureOut">
              <a:rPr lang="en-US" smtClean="0"/>
              <a:pPr/>
              <a:t>03-Oct-23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223D6C-49C0-47D6-AC20-1423002A22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DCF59E-2F0C-474D-A1FE-8DA8B9576223}" type="datetimeFigureOut">
              <a:rPr lang="en-US" smtClean="0"/>
              <a:pPr/>
              <a:t>03-Oct-23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223D6C-49C0-47D6-AC20-1423002A22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CF59E-2F0C-474D-A1FE-8DA8B9576223}" type="datetimeFigureOut">
              <a:rPr lang="en-US" smtClean="0"/>
              <a:pPr/>
              <a:t>03-Oct-23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223D6C-49C0-47D6-AC20-1423002A22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DCF59E-2F0C-474D-A1FE-8DA8B9576223}" type="datetimeFigureOut">
              <a:rPr lang="en-US" smtClean="0"/>
              <a:pPr/>
              <a:t>03-Oct-23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23D6C-49C0-47D6-AC20-1423002A224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8DCF59E-2F0C-474D-A1FE-8DA8B9576223}" type="datetimeFigureOut">
              <a:rPr lang="en-US" smtClean="0"/>
              <a:pPr/>
              <a:t>03-Oct-23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7223D6C-49C0-47D6-AC20-1423002A224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8DCF59E-2F0C-474D-A1FE-8DA8B9576223}" type="datetimeFigureOut">
              <a:rPr lang="en-US" smtClean="0"/>
              <a:pPr/>
              <a:t>03-Oct-23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7223D6C-49C0-47D6-AC20-1423002A22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igest.myhq.in/social-entrepreneurs-in-indi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greatplacetowork.com/resources/blog/why-is-diversity-inclusion-in-the-workplace-importan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Organization and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Mahatma Gandhi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Truth and Social Service</a:t>
            </a:r>
          </a:p>
          <a:p>
            <a:r>
              <a:rPr lang="en-US" dirty="0" smtClean="0"/>
              <a:t>Ahimsa(non-violence)</a:t>
            </a:r>
          </a:p>
          <a:p>
            <a:r>
              <a:rPr lang="en-US" dirty="0" smtClean="0"/>
              <a:t>Trusteeship of wealth</a:t>
            </a:r>
          </a:p>
          <a:p>
            <a:r>
              <a:rPr lang="en-US" dirty="0" smtClean="0"/>
              <a:t>Non-possession</a:t>
            </a:r>
          </a:p>
          <a:p>
            <a:r>
              <a:rPr lang="en-US" dirty="0" smtClean="0"/>
              <a:t>Seven Blunders</a:t>
            </a:r>
          </a:p>
          <a:p>
            <a:pPr marL="633222" indent="-514350">
              <a:buFont typeface="Wingdings" pitchFamily="2" charset="2"/>
              <a:buChar char="v"/>
            </a:pPr>
            <a:r>
              <a:rPr lang="en-US" dirty="0" smtClean="0"/>
              <a:t>Wealth without work</a:t>
            </a:r>
          </a:p>
          <a:p>
            <a:pPr marL="633222" indent="-514350">
              <a:buFont typeface="Wingdings" pitchFamily="2" charset="2"/>
              <a:buChar char="v"/>
            </a:pPr>
            <a:r>
              <a:rPr lang="en-US" dirty="0" smtClean="0"/>
              <a:t>Pleasure without Conscience</a:t>
            </a:r>
          </a:p>
          <a:p>
            <a:pPr marL="633222" indent="-514350">
              <a:buFont typeface="Wingdings" pitchFamily="2" charset="2"/>
              <a:buChar char="v"/>
            </a:pPr>
            <a:r>
              <a:rPr lang="en-US" dirty="0" smtClean="0"/>
              <a:t>Knowledge without character</a:t>
            </a:r>
          </a:p>
          <a:p>
            <a:pPr marL="633222" indent="-514350">
              <a:buFont typeface="Wingdings" pitchFamily="2" charset="2"/>
              <a:buChar char="v"/>
            </a:pPr>
            <a:r>
              <a:rPr lang="en-US" dirty="0" smtClean="0"/>
              <a:t>Commerce without morality</a:t>
            </a:r>
          </a:p>
          <a:p>
            <a:pPr marL="633222" indent="-514350">
              <a:buFont typeface="Wingdings" pitchFamily="2" charset="2"/>
              <a:buChar char="v"/>
            </a:pPr>
            <a:r>
              <a:rPr lang="en-US" dirty="0" smtClean="0"/>
              <a:t>Science without humanity</a:t>
            </a:r>
          </a:p>
          <a:p>
            <a:pPr marL="633222" indent="-514350">
              <a:buFont typeface="Wingdings" pitchFamily="2" charset="2"/>
              <a:buChar char="v"/>
            </a:pPr>
            <a:r>
              <a:rPr lang="en-US" dirty="0" smtClean="0"/>
              <a:t>Worship without sacrifice</a:t>
            </a:r>
          </a:p>
          <a:p>
            <a:pPr marL="633222" indent="-514350">
              <a:buFont typeface="Wingdings" pitchFamily="2" charset="2"/>
              <a:buChar char="v"/>
            </a:pPr>
            <a:r>
              <a:rPr lang="en-US" dirty="0" smtClean="0"/>
              <a:t>Politics without Principles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Value oriented Holistic Management</a:t>
            </a:r>
            <a:endParaRPr lang="en-US" dirty="0"/>
          </a:p>
        </p:txBody>
      </p:sp>
      <p:sp>
        <p:nvSpPr>
          <p:cNvPr id="3" name="Content Placeholder 2"/>
          <p:cNvSpPr>
            <a:spLocks noGrp="1"/>
          </p:cNvSpPr>
          <p:nvPr>
            <p:ph idx="1"/>
          </p:nvPr>
        </p:nvSpPr>
        <p:spPr/>
        <p:txBody>
          <a:bodyPr/>
          <a:lstStyle/>
          <a:p>
            <a:r>
              <a:rPr lang="en-US" dirty="0" smtClean="0"/>
              <a:t>It is a value based , adaptive management framework that integrates all aspects of social, economic and environmental considerations. </a:t>
            </a:r>
          </a:p>
          <a:p>
            <a:endParaRPr lang="en-US" dirty="0" smtClean="0"/>
          </a:p>
          <a:p>
            <a:r>
              <a:rPr lang="en-US" dirty="0" smtClean="0"/>
              <a:t>It is a strategy that connects every department to work as a team</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business with value oriented holistic approach</a:t>
            </a:r>
            <a:endParaRPr lang="en-US" dirty="0"/>
          </a:p>
        </p:txBody>
      </p:sp>
      <p:sp>
        <p:nvSpPr>
          <p:cNvPr id="3" name="Content Placeholder 2"/>
          <p:cNvSpPr>
            <a:spLocks noGrp="1"/>
          </p:cNvSpPr>
          <p:nvPr>
            <p:ph idx="1"/>
          </p:nvPr>
        </p:nvSpPr>
        <p:spPr/>
        <p:txBody>
          <a:bodyPr/>
          <a:lstStyle/>
          <a:p>
            <a:r>
              <a:rPr lang="en-US" dirty="0" err="1" smtClean="0"/>
              <a:t>Sadhna</a:t>
            </a:r>
            <a:r>
              <a:rPr lang="en-US" dirty="0" smtClean="0"/>
              <a:t> (daily self development practice)</a:t>
            </a:r>
          </a:p>
          <a:p>
            <a:r>
              <a:rPr lang="en-US" dirty="0" smtClean="0"/>
              <a:t>Resource Management</a:t>
            </a:r>
          </a:p>
          <a:p>
            <a:r>
              <a:rPr lang="en-US" dirty="0" smtClean="0"/>
              <a:t>Team spirit</a:t>
            </a:r>
          </a:p>
          <a:p>
            <a:r>
              <a:rPr lang="en-US" dirty="0" smtClean="0"/>
              <a:t>Shared Vision</a:t>
            </a:r>
          </a:p>
          <a:p>
            <a:r>
              <a:rPr lang="en-US" dirty="0" smtClean="0"/>
              <a:t>Working for society</a:t>
            </a:r>
          </a:p>
          <a:p>
            <a:r>
              <a:rPr lang="en-US" dirty="0" smtClean="0"/>
              <a:t>Versatile skills</a:t>
            </a:r>
          </a:p>
          <a:p>
            <a:r>
              <a:rPr lang="en-US" dirty="0" smtClean="0"/>
              <a:t>Value oriented competence</a:t>
            </a:r>
          </a:p>
          <a:p>
            <a:r>
              <a:rPr lang="en-US" dirty="0" smtClean="0"/>
              <a:t>Striving towards growth</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value oriented holistic management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Empower employees</a:t>
            </a:r>
          </a:p>
          <a:p>
            <a:r>
              <a:rPr lang="en-US" dirty="0" smtClean="0"/>
              <a:t>Encourage creativity/ innovativeness</a:t>
            </a:r>
          </a:p>
          <a:p>
            <a:r>
              <a:rPr lang="en-US" dirty="0" smtClean="0"/>
              <a:t>Identify challenges</a:t>
            </a:r>
          </a:p>
          <a:p>
            <a:r>
              <a:rPr lang="en-US" dirty="0" smtClean="0"/>
              <a:t>Improve public image/ build goodwill</a:t>
            </a:r>
          </a:p>
          <a:p>
            <a:r>
              <a:rPr lang="en-US" dirty="0" smtClean="0"/>
              <a:t>Helps in taking right decision</a:t>
            </a:r>
          </a:p>
          <a:p>
            <a:r>
              <a:rPr lang="en-US" dirty="0" smtClean="0"/>
              <a:t>Teaches basic values like kindness, compassion, empathy</a:t>
            </a:r>
          </a:p>
          <a:p>
            <a:r>
              <a:rPr lang="en-US" dirty="0" smtClean="0"/>
              <a:t>Open minded</a:t>
            </a:r>
          </a:p>
          <a:p>
            <a:r>
              <a:rPr lang="en-US" dirty="0" smtClean="0"/>
              <a:t>Positivity</a:t>
            </a:r>
          </a:p>
          <a:p>
            <a:r>
              <a:rPr lang="en-US" dirty="0" smtClean="0"/>
              <a:t>Committed</a:t>
            </a:r>
          </a:p>
          <a:p>
            <a:r>
              <a:rPr lang="en-US" dirty="0" smtClean="0"/>
              <a:t>…….</a:t>
            </a:r>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Process Reengineering (BPR)</a:t>
            </a:r>
            <a:endParaRPr lang="en-US" dirty="0"/>
          </a:p>
        </p:txBody>
      </p:sp>
      <p:sp>
        <p:nvSpPr>
          <p:cNvPr id="3" name="Content Placeholder 2"/>
          <p:cNvSpPr>
            <a:spLocks noGrp="1"/>
          </p:cNvSpPr>
          <p:nvPr>
            <p:ph idx="1"/>
          </p:nvPr>
        </p:nvSpPr>
        <p:spPr/>
        <p:txBody>
          <a:bodyPr>
            <a:normAutofit/>
          </a:bodyPr>
          <a:lstStyle/>
          <a:p>
            <a:r>
              <a:rPr lang="en-US" dirty="0" smtClean="0"/>
              <a:t>Michael Hammer &amp; James </a:t>
            </a:r>
            <a:r>
              <a:rPr lang="en-US" dirty="0" err="1" smtClean="0"/>
              <a:t>Champy</a:t>
            </a:r>
            <a:r>
              <a:rPr lang="en-US" dirty="0" smtClean="0"/>
              <a:t> in 1990s</a:t>
            </a:r>
          </a:p>
          <a:p>
            <a:r>
              <a:rPr lang="en-US" dirty="0" smtClean="0"/>
              <a:t>Reengineering is a methodology for rebuilding the way a company does things – its business processes – from scratch.</a:t>
            </a:r>
          </a:p>
          <a:p>
            <a:r>
              <a:rPr lang="en-US" dirty="0" smtClean="0"/>
              <a:t>It is a systematic critical examination of existing ways of doing things with newer and better ways in order to make the work cost effective and efficient.</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particular, it emphasizes removing whole processes that do not deliver value. The result of this radicalism was obvious in hindsight, though not what Hammer and </a:t>
            </a:r>
            <a:r>
              <a:rPr lang="en-US" dirty="0" err="1" smtClean="0"/>
              <a:t>Champy</a:t>
            </a:r>
            <a:r>
              <a:rPr lang="en-US" dirty="0" smtClean="0"/>
              <a:t> intended. </a:t>
            </a:r>
          </a:p>
          <a:p>
            <a:r>
              <a:rPr lang="en-US" dirty="0" smtClean="0"/>
              <a:t>Companies not only reduced the scope of processes and found significant shortcuts; they removed whole cadres of staff who had previously carried out the tasks that were no longer needed.</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endParaRPr lang="en-US" smtClean="0"/>
          </a:p>
        </p:txBody>
      </p:sp>
      <p:pic>
        <p:nvPicPr>
          <p:cNvPr id="74755" name="Content Placeholder 3" descr="970px-Business_Process_Reengineering_Cycle.svg.png"/>
          <p:cNvPicPr>
            <a:picLocks noGrp="1" noChangeAspect="1"/>
          </p:cNvPicPr>
          <p:nvPr>
            <p:ph sz="quarter" idx="1"/>
          </p:nvPr>
        </p:nvPicPr>
        <p:blipFill>
          <a:blip r:embed="rId2"/>
          <a:srcRect/>
          <a:stretch>
            <a:fillRect/>
          </a:stretch>
        </p:blipFill>
        <p:spPr>
          <a:xfrm>
            <a:off x="2635250" y="1447800"/>
            <a:ext cx="4330700" cy="4572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R’s of </a:t>
            </a:r>
            <a:r>
              <a:rPr lang="en-US" dirty="0" err="1" smtClean="0"/>
              <a:t>ReEngineering</a:t>
            </a:r>
            <a:endParaRPr lang="en-US" dirty="0"/>
          </a:p>
        </p:txBody>
      </p:sp>
      <p:sp>
        <p:nvSpPr>
          <p:cNvPr id="3" name="Content Placeholder 2"/>
          <p:cNvSpPr>
            <a:spLocks noGrp="1"/>
          </p:cNvSpPr>
          <p:nvPr>
            <p:ph idx="1"/>
          </p:nvPr>
        </p:nvSpPr>
        <p:spPr/>
        <p:txBody>
          <a:bodyPr/>
          <a:lstStyle/>
          <a:p>
            <a:r>
              <a:rPr lang="en-US" dirty="0" err="1" smtClean="0"/>
              <a:t>Realisation</a:t>
            </a:r>
            <a:endParaRPr lang="en-US" dirty="0" smtClean="0"/>
          </a:p>
          <a:p>
            <a:r>
              <a:rPr lang="en-US" dirty="0" smtClean="0"/>
              <a:t>Requirements</a:t>
            </a:r>
          </a:p>
          <a:p>
            <a:r>
              <a:rPr lang="en-US" dirty="0" smtClean="0"/>
              <a:t>Rethink</a:t>
            </a:r>
          </a:p>
          <a:p>
            <a:r>
              <a:rPr lang="en-US" dirty="0" smtClean="0"/>
              <a:t>Redesign</a:t>
            </a:r>
          </a:p>
          <a:p>
            <a:r>
              <a:rPr lang="en-US" dirty="0" smtClean="0"/>
              <a:t>Rebuild</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endParaRPr lang="en-US" smtClean="0"/>
          </a:p>
        </p:txBody>
      </p:sp>
      <p:sp>
        <p:nvSpPr>
          <p:cNvPr id="75779" name="Content Placeholder 2"/>
          <p:cNvSpPr>
            <a:spLocks noGrp="1"/>
          </p:cNvSpPr>
          <p:nvPr>
            <p:ph sz="quarter" idx="1"/>
          </p:nvPr>
        </p:nvSpPr>
        <p:spPr/>
        <p:txBody>
          <a:bodyPr>
            <a:normAutofit fontScale="85000" lnSpcReduction="20000"/>
          </a:bodyPr>
          <a:lstStyle/>
          <a:p>
            <a:pPr>
              <a:buNone/>
            </a:pPr>
            <a:r>
              <a:rPr lang="en-US" dirty="0" smtClean="0"/>
              <a:t>The principles Hammer and </a:t>
            </a:r>
            <a:r>
              <a:rPr lang="en-US" dirty="0" err="1" smtClean="0"/>
              <a:t>Champy</a:t>
            </a:r>
            <a:r>
              <a:rPr lang="en-US" dirty="0" smtClean="0"/>
              <a:t> articulated included:</a:t>
            </a:r>
          </a:p>
          <a:p>
            <a:r>
              <a:rPr lang="en-US" dirty="0" smtClean="0"/>
              <a:t>Organize around outcomes, not tasks.</a:t>
            </a:r>
          </a:p>
          <a:p>
            <a:r>
              <a:rPr lang="en-US" dirty="0" smtClean="0"/>
              <a:t>Have those who use the output of the process perform the process.</a:t>
            </a:r>
          </a:p>
          <a:p>
            <a:r>
              <a:rPr lang="en-US" dirty="0" smtClean="0"/>
              <a:t>Subsume information-processing work into the real work that produces the information.</a:t>
            </a:r>
          </a:p>
          <a:p>
            <a:r>
              <a:rPr lang="en-US" dirty="0" smtClean="0"/>
              <a:t>Treat geographically dispersed resources as though they were centralized.</a:t>
            </a:r>
          </a:p>
          <a:p>
            <a:r>
              <a:rPr lang="en-US" dirty="0" smtClean="0"/>
              <a:t>Link parallel activities instead of integrating their results.</a:t>
            </a:r>
          </a:p>
          <a:p>
            <a:r>
              <a:rPr lang="en-US" dirty="0" smtClean="0"/>
              <a:t>Make decision making part of the process</a:t>
            </a:r>
          </a:p>
          <a:p>
            <a:r>
              <a:rPr lang="en-US" dirty="0" smtClean="0"/>
              <a:t>Capture information once and at the source.</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Reengineering Process</a:t>
            </a:r>
            <a:endParaRPr lang="en-US" dirty="0"/>
          </a:p>
        </p:txBody>
      </p:sp>
      <p:sp>
        <p:nvSpPr>
          <p:cNvPr id="3" name="Content Placeholder 2"/>
          <p:cNvSpPr>
            <a:spLocks noGrp="1"/>
          </p:cNvSpPr>
          <p:nvPr>
            <p:ph idx="1"/>
          </p:nvPr>
        </p:nvSpPr>
        <p:spPr/>
        <p:txBody>
          <a:bodyPr/>
          <a:lstStyle/>
          <a:p>
            <a:r>
              <a:rPr lang="en-US" dirty="0" smtClean="0"/>
              <a:t>Preparing For Change</a:t>
            </a:r>
          </a:p>
          <a:p>
            <a:r>
              <a:rPr lang="en-US" dirty="0" smtClean="0"/>
              <a:t>Planning For Change</a:t>
            </a:r>
          </a:p>
          <a:p>
            <a:r>
              <a:rPr lang="en-US" dirty="0" smtClean="0"/>
              <a:t>Designing Change</a:t>
            </a:r>
          </a:p>
          <a:p>
            <a:r>
              <a:rPr lang="en-US" dirty="0" smtClean="0"/>
              <a:t>Evaluating Change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V</a:t>
            </a:r>
            <a:endParaRPr lang="en-US" dirty="0"/>
          </a:p>
        </p:txBody>
      </p:sp>
      <p:sp>
        <p:nvSpPr>
          <p:cNvPr id="3" name="Content Placeholder 2"/>
          <p:cNvSpPr>
            <a:spLocks noGrp="1"/>
          </p:cNvSpPr>
          <p:nvPr>
            <p:ph idx="1"/>
          </p:nvPr>
        </p:nvSpPr>
        <p:spPr/>
        <p:txBody>
          <a:bodyPr>
            <a:normAutofit lnSpcReduction="10000"/>
          </a:bodyPr>
          <a:lstStyle/>
          <a:p>
            <a:r>
              <a:rPr lang="en-US" b="1" dirty="0" smtClean="0"/>
              <a:t>Indian Ethos for Management: Value-Oriented Holistic Management; Business Process Reengineering (BPR), Learning </a:t>
            </a:r>
            <a:r>
              <a:rPr lang="en-US" b="1" dirty="0" err="1" smtClean="0"/>
              <a:t>Organisation</a:t>
            </a:r>
            <a:r>
              <a:rPr lang="en-US" b="1" dirty="0" smtClean="0"/>
              <a:t>, Outsourcing</a:t>
            </a:r>
          </a:p>
          <a:p>
            <a:pPr>
              <a:buNone/>
            </a:pPr>
            <a:endParaRPr lang="en-US" b="1" dirty="0" smtClean="0"/>
          </a:p>
          <a:p>
            <a:endParaRPr lang="en-US" b="1" dirty="0" smtClean="0"/>
          </a:p>
          <a:p>
            <a:r>
              <a:rPr lang="en-US" b="1" dirty="0" smtClean="0"/>
              <a:t>Subaltern Management Ideas from India; Diversity &amp; inclusion; Work-life Balance; Freelancing; Flexi-time and work from home; Co-sharing/co-working.</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Learning organisation</a:t>
            </a:r>
          </a:p>
        </p:txBody>
      </p:sp>
      <p:sp>
        <p:nvSpPr>
          <p:cNvPr id="76803" name="Content Placeholder 2"/>
          <p:cNvSpPr>
            <a:spLocks noGrp="1"/>
          </p:cNvSpPr>
          <p:nvPr>
            <p:ph sz="quarter" idx="1"/>
          </p:nvPr>
        </p:nvSpPr>
        <p:spPr/>
        <p:txBody>
          <a:bodyPr>
            <a:normAutofit fontScale="85000" lnSpcReduction="10000"/>
          </a:bodyPr>
          <a:lstStyle/>
          <a:p>
            <a:r>
              <a:rPr lang="en-US" smtClean="0"/>
              <a:t>An organisation that promotes lifelong learning and knowledge generation at all levels is said to be a learning organisation</a:t>
            </a:r>
          </a:p>
          <a:p>
            <a:r>
              <a:rPr lang="en-US" smtClean="0"/>
              <a:t>Peter Senge popularised the concept in 1990 in his book “Fifth Discipline”</a:t>
            </a:r>
          </a:p>
          <a:p>
            <a:r>
              <a:rPr lang="en-US" smtClean="0"/>
              <a:t>According to him , “ Learning organisations are organisations where people continually expand their capacity to create the results they truly desire, where new and expansive patterns of thinking are nurtured, where collection aspiration is set free and where people are continually learning to see the whole world together”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normAutofit fontScale="90000"/>
          </a:bodyPr>
          <a:lstStyle/>
          <a:p>
            <a:r>
              <a:rPr lang="en-US" smtClean="0"/>
              <a:t>Features of Learning Organisation</a:t>
            </a:r>
          </a:p>
        </p:txBody>
      </p:sp>
      <p:sp>
        <p:nvSpPr>
          <p:cNvPr id="78851" name="Content Placeholder 2"/>
          <p:cNvSpPr>
            <a:spLocks noGrp="1"/>
          </p:cNvSpPr>
          <p:nvPr>
            <p:ph sz="quarter" idx="1"/>
          </p:nvPr>
        </p:nvSpPr>
        <p:spPr>
          <a:xfrm>
            <a:off x="914400" y="2286000"/>
            <a:ext cx="7772400" cy="3733800"/>
          </a:xfrm>
        </p:spPr>
        <p:txBody>
          <a:bodyPr/>
          <a:lstStyle/>
          <a:p>
            <a:r>
              <a:rPr lang="en-US" smtClean="0"/>
              <a:t>Cooperation and collaboration</a:t>
            </a:r>
          </a:p>
          <a:p>
            <a:r>
              <a:rPr lang="en-US" smtClean="0"/>
              <a:t>Flexible and unstructured</a:t>
            </a:r>
          </a:p>
          <a:p>
            <a:r>
              <a:rPr lang="en-US" smtClean="0"/>
              <a:t>Team Work</a:t>
            </a:r>
          </a:p>
          <a:p>
            <a:r>
              <a:rPr lang="en-US" smtClean="0"/>
              <a:t>Empowerment</a:t>
            </a:r>
          </a:p>
          <a:p>
            <a:r>
              <a:rPr lang="en-US" smtClean="0"/>
              <a:t>Information Sharing	</a:t>
            </a:r>
          </a:p>
          <a:p>
            <a:r>
              <a:rPr lang="en-US" smtClean="0"/>
              <a:t>Boundary-less organization</a:t>
            </a:r>
          </a:p>
          <a:p>
            <a:endParaRPr lang="en-US" smtClean="0"/>
          </a:p>
          <a:p>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normAutofit fontScale="90000"/>
          </a:bodyPr>
          <a:lstStyle/>
          <a:p>
            <a:r>
              <a:rPr lang="en-US" smtClean="0"/>
              <a:t>Five Disciplines of Learning organisation</a:t>
            </a:r>
          </a:p>
        </p:txBody>
      </p:sp>
      <p:sp>
        <p:nvSpPr>
          <p:cNvPr id="77827" name="Content Placeholder 2"/>
          <p:cNvSpPr>
            <a:spLocks noGrp="1"/>
          </p:cNvSpPr>
          <p:nvPr>
            <p:ph sz="quarter" idx="1"/>
          </p:nvPr>
        </p:nvSpPr>
        <p:spPr>
          <a:xfrm>
            <a:off x="914400" y="1857375"/>
            <a:ext cx="7772400" cy="4162425"/>
          </a:xfrm>
        </p:spPr>
        <p:txBody>
          <a:bodyPr/>
          <a:lstStyle/>
          <a:p>
            <a:r>
              <a:rPr lang="en-US" smtClean="0"/>
              <a:t>Personal Mastery</a:t>
            </a:r>
          </a:p>
          <a:p>
            <a:r>
              <a:rPr lang="en-US" smtClean="0"/>
              <a:t>Mental Models</a:t>
            </a:r>
          </a:p>
          <a:p>
            <a:r>
              <a:rPr lang="en-US" smtClean="0"/>
              <a:t>Shared Vision</a:t>
            </a:r>
          </a:p>
          <a:p>
            <a:r>
              <a:rPr lang="en-US" smtClean="0"/>
              <a:t>Team Learning</a:t>
            </a:r>
          </a:p>
          <a:p>
            <a:r>
              <a:rPr lang="en-US" smtClean="0"/>
              <a:t>Systems thinking</a:t>
            </a:r>
          </a:p>
          <a:p>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mtClean="0"/>
              <a:t>Benefits</a:t>
            </a:r>
          </a:p>
        </p:txBody>
      </p:sp>
      <p:sp>
        <p:nvSpPr>
          <p:cNvPr id="79875" name="Content Placeholder 2"/>
          <p:cNvSpPr>
            <a:spLocks noGrp="1"/>
          </p:cNvSpPr>
          <p:nvPr>
            <p:ph sz="quarter" idx="1"/>
          </p:nvPr>
        </p:nvSpPr>
        <p:spPr/>
        <p:txBody>
          <a:bodyPr/>
          <a:lstStyle/>
          <a:p>
            <a:r>
              <a:rPr lang="en-US" dirty="0" smtClean="0"/>
              <a:t>Happy Employees</a:t>
            </a:r>
          </a:p>
          <a:p>
            <a:r>
              <a:rPr lang="en-US" dirty="0" smtClean="0"/>
              <a:t>A sense of community</a:t>
            </a:r>
          </a:p>
          <a:p>
            <a:r>
              <a:rPr lang="en-US" dirty="0" smtClean="0"/>
              <a:t>New ideas and solutions</a:t>
            </a:r>
          </a:p>
          <a:p>
            <a:r>
              <a:rPr lang="en-US" dirty="0" smtClean="0"/>
              <a:t>Smarter Employees</a:t>
            </a:r>
          </a:p>
          <a:p>
            <a:r>
              <a:rPr lang="en-US" dirty="0" smtClean="0"/>
              <a:t>Less Employee Turnover</a:t>
            </a:r>
          </a:p>
          <a:p>
            <a:r>
              <a:rPr lang="en-US" dirty="0" smtClean="0"/>
              <a:t>Competitive Advantage</a:t>
            </a:r>
          </a:p>
          <a:p>
            <a:r>
              <a:rPr lang="en-US" dirty="0" smtClean="0"/>
              <a:t>Continuous Learning</a:t>
            </a:r>
          </a:p>
          <a:p>
            <a:r>
              <a:rPr lang="en-US" dirty="0" smtClean="0"/>
              <a:t>Easy to face challenge</a:t>
            </a:r>
          </a:p>
          <a:p>
            <a:pPr>
              <a:buNone/>
            </a:pPr>
            <a:endParaRPr lang="en-US" dirty="0" smtClean="0"/>
          </a:p>
          <a:p>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traditional and learning </a:t>
            </a:r>
            <a:r>
              <a:rPr lang="en-US" dirty="0" err="1" smtClean="0"/>
              <a:t>organisation</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Outsourcing</a:t>
            </a:r>
            <a:endParaRPr lang="en-US" dirty="0"/>
          </a:p>
        </p:txBody>
      </p:sp>
      <p:sp>
        <p:nvSpPr>
          <p:cNvPr id="3" name="Content Placeholder 2"/>
          <p:cNvSpPr>
            <a:spLocks noGrp="1"/>
          </p:cNvSpPr>
          <p:nvPr>
            <p:ph idx="1"/>
          </p:nvPr>
        </p:nvSpPr>
        <p:spPr/>
        <p:txBody>
          <a:bodyPr>
            <a:normAutofit fontScale="92500"/>
          </a:bodyPr>
          <a:lstStyle/>
          <a:p>
            <a:r>
              <a:rPr lang="en-US" dirty="0" smtClean="0"/>
              <a:t>Outsourcing can be defined as contracting out the non-core activities to the outside agencies who are specialized in those areas. </a:t>
            </a:r>
          </a:p>
          <a:p>
            <a:r>
              <a:rPr lang="en-US" dirty="0" smtClean="0"/>
              <a:t>Objective is to get specialized benefits in terms of experience, expertise , efficiency  etc…</a:t>
            </a:r>
          </a:p>
          <a:p>
            <a:r>
              <a:rPr lang="en-US" dirty="0" smtClean="0"/>
              <a:t>In simple words, the services carried out by  outside agencies instead of internal employees</a:t>
            </a:r>
          </a:p>
          <a:p>
            <a:r>
              <a:rPr lang="en-US" dirty="0" smtClean="0"/>
              <a:t>Also referred as Business Process Outsourcing (BPO)</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Financial Services outsourcing</a:t>
            </a:r>
          </a:p>
          <a:p>
            <a:r>
              <a:rPr lang="en-US" dirty="0" smtClean="0"/>
              <a:t>Advertising Services</a:t>
            </a:r>
          </a:p>
          <a:p>
            <a:r>
              <a:rPr lang="en-US" dirty="0" smtClean="0"/>
              <a:t>Courier  Services</a:t>
            </a:r>
          </a:p>
          <a:p>
            <a:r>
              <a:rPr lang="en-US" dirty="0" smtClean="0"/>
              <a:t>IT Services</a:t>
            </a:r>
          </a:p>
          <a:p>
            <a:r>
              <a:rPr lang="en-US" dirty="0" smtClean="0"/>
              <a:t>Customer Support Services</a:t>
            </a:r>
          </a:p>
          <a:p>
            <a:r>
              <a:rPr lang="en-US" dirty="0" smtClean="0"/>
              <a:t>Manufacturing Services</a:t>
            </a:r>
          </a:p>
          <a:p>
            <a:r>
              <a:rPr lang="en-US" dirty="0" smtClean="0"/>
              <a:t>Project outsourcing</a:t>
            </a:r>
          </a:p>
          <a:p>
            <a:r>
              <a:rPr lang="en-US" dirty="0" smtClean="0"/>
              <a:t>Process specific outsourcing</a:t>
            </a:r>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outsourcing??</a:t>
            </a:r>
            <a:endParaRPr lang="en-US" dirty="0"/>
          </a:p>
        </p:txBody>
      </p:sp>
      <p:sp>
        <p:nvSpPr>
          <p:cNvPr id="3" name="Content Placeholder 2"/>
          <p:cNvSpPr>
            <a:spLocks noGrp="1"/>
          </p:cNvSpPr>
          <p:nvPr>
            <p:ph idx="1"/>
          </p:nvPr>
        </p:nvSpPr>
        <p:spPr/>
        <p:txBody>
          <a:bodyPr/>
          <a:lstStyle/>
          <a:p>
            <a:r>
              <a:rPr lang="en-US" dirty="0" smtClean="0"/>
              <a:t>Cost reduction</a:t>
            </a:r>
          </a:p>
          <a:p>
            <a:r>
              <a:rPr lang="en-US" dirty="0" smtClean="0"/>
              <a:t>Time savings</a:t>
            </a:r>
          </a:p>
          <a:p>
            <a:r>
              <a:rPr lang="en-US" dirty="0" smtClean="0"/>
              <a:t>Expert/ </a:t>
            </a:r>
            <a:r>
              <a:rPr lang="en-US" dirty="0" err="1" smtClean="0"/>
              <a:t>specialised</a:t>
            </a:r>
            <a:r>
              <a:rPr lang="en-US" dirty="0" smtClean="0"/>
              <a:t> service</a:t>
            </a:r>
          </a:p>
          <a:p>
            <a:r>
              <a:rPr lang="en-US" dirty="0" smtClean="0"/>
              <a:t>Focus on core areas</a:t>
            </a:r>
          </a:p>
          <a:p>
            <a:r>
              <a:rPr lang="en-US" dirty="0" smtClean="0"/>
              <a:t>Growth throw alliance</a:t>
            </a:r>
          </a:p>
          <a:p>
            <a:r>
              <a:rPr lang="en-US" dirty="0" smtClean="0"/>
              <a:t>Smooth operation of business</a:t>
            </a:r>
          </a:p>
          <a:p>
            <a:r>
              <a:rPr lang="en-US" dirty="0" smtClean="0"/>
              <a:t>Contribution towards economic development</a:t>
            </a:r>
          </a:p>
          <a:p>
            <a:r>
              <a:rPr lang="en-US" dirty="0" smtClean="0"/>
              <a:t>Knowledge sharing</a:t>
            </a:r>
          </a:p>
          <a:p>
            <a:r>
              <a:rPr lang="en-US" dirty="0" smtClean="0"/>
              <a:t>Increased efficiency and productivity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Benefits/Advantages</a:t>
            </a:r>
            <a:endParaRPr lang="en-US" dirty="0"/>
          </a:p>
        </p:txBody>
      </p:sp>
      <p:sp>
        <p:nvSpPr>
          <p:cNvPr id="3" name="Content Placeholder 2"/>
          <p:cNvSpPr>
            <a:spLocks noGrp="1"/>
          </p:cNvSpPr>
          <p:nvPr>
            <p:ph idx="1"/>
          </p:nvPr>
        </p:nvSpPr>
        <p:spPr/>
        <p:txBody>
          <a:bodyPr/>
          <a:lstStyle/>
          <a:p>
            <a:pPr>
              <a:buNone/>
            </a:pPr>
            <a:r>
              <a:rPr lang="en-US" dirty="0" smtClean="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Threat to security and confidentiality</a:t>
            </a:r>
          </a:p>
          <a:p>
            <a:r>
              <a:rPr lang="en-US" dirty="0" smtClean="0"/>
              <a:t>Dissatisfactory service</a:t>
            </a:r>
          </a:p>
          <a:p>
            <a:r>
              <a:rPr lang="en-US" dirty="0" smtClean="0"/>
              <a:t>Less control</a:t>
            </a:r>
          </a:p>
          <a:p>
            <a:r>
              <a:rPr lang="en-US" dirty="0" smtClean="0"/>
              <a:t>Reduces employment in home countries in case of offshore outsourcing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Ethos</a:t>
            </a:r>
            <a:endParaRPr lang="en-US" dirty="0"/>
          </a:p>
        </p:txBody>
      </p:sp>
      <p:sp>
        <p:nvSpPr>
          <p:cNvPr id="3" name="Content Placeholder 2"/>
          <p:cNvSpPr>
            <a:spLocks noGrp="1"/>
          </p:cNvSpPr>
          <p:nvPr>
            <p:ph idx="1"/>
          </p:nvPr>
        </p:nvSpPr>
        <p:spPr/>
        <p:txBody>
          <a:bodyPr/>
          <a:lstStyle/>
          <a:p>
            <a:r>
              <a:rPr lang="en-US" dirty="0" smtClean="0"/>
              <a:t>It is a </a:t>
            </a:r>
            <a:r>
              <a:rPr lang="en-US" dirty="0"/>
              <a:t>G</a:t>
            </a:r>
            <a:r>
              <a:rPr lang="en-US" dirty="0" smtClean="0"/>
              <a:t>reek word  meaning character, guiding beliefs, standards and ideals that pervade a group , community or people. </a:t>
            </a:r>
          </a:p>
          <a:p>
            <a:endParaRPr lang="en-US" dirty="0" smtClean="0"/>
          </a:p>
          <a:p>
            <a:r>
              <a:rPr lang="en-US" dirty="0" smtClean="0"/>
              <a:t>Related to Ethics- set of moral standards that society expects from human </a:t>
            </a:r>
            <a:r>
              <a:rPr lang="en-US" dirty="0" err="1" smtClean="0"/>
              <a:t>behaviour</a:t>
            </a:r>
            <a:r>
              <a:rPr lang="en-US" dirty="0" smtClean="0"/>
              <a:t>.</a:t>
            </a:r>
          </a:p>
          <a:p>
            <a:r>
              <a:rPr lang="en-US" dirty="0" smtClean="0"/>
              <a:t>Study of what is good and wrong in human </a:t>
            </a:r>
            <a:r>
              <a:rPr lang="en-US" dirty="0" err="1" smtClean="0"/>
              <a:t>behaviour</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Subaltern Management Ideas from India</a:t>
            </a:r>
            <a:endParaRPr lang="en-US"/>
          </a:p>
        </p:txBody>
      </p:sp>
      <p:sp>
        <p:nvSpPr>
          <p:cNvPr id="3" name="Content Placeholder 2"/>
          <p:cNvSpPr>
            <a:spLocks noGrp="1"/>
          </p:cNvSpPr>
          <p:nvPr>
            <p:ph idx="1"/>
          </p:nvPr>
        </p:nvSpPr>
        <p:spPr/>
        <p:txBody>
          <a:bodyPr/>
          <a:lstStyle/>
          <a:p>
            <a:r>
              <a:rPr lang="en-US" dirty="0" smtClean="0"/>
              <a:t>The term subaltern refers to individuals or groups who are socially, politically or economically marginalised or oppressed. </a:t>
            </a:r>
          </a:p>
          <a:p>
            <a:r>
              <a:rPr lang="en-US" dirty="0" smtClean="0"/>
              <a:t>In India, during the British rule, Indian peasants, </a:t>
            </a:r>
            <a:r>
              <a:rPr lang="en-US" dirty="0" err="1" smtClean="0"/>
              <a:t>labour</a:t>
            </a:r>
            <a:r>
              <a:rPr lang="en-US" dirty="0" smtClean="0"/>
              <a:t>, soldier and even managers were treated as subalterns.</a:t>
            </a:r>
          </a:p>
          <a:p>
            <a:r>
              <a:rPr lang="en-US" dirty="0" smtClean="0"/>
              <a:t>They had no right in expressing themselves, were denied higher managerial positions , treated as inferior etc</a:t>
            </a:r>
          </a:p>
          <a:p>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 a result, subaltern management seeks to amplify the voices of these marginalised communities and challenge the prevailing structures.</a:t>
            </a:r>
          </a:p>
          <a:p>
            <a:r>
              <a:rPr lang="en-US" dirty="0" smtClean="0"/>
              <a:t>These ideas challenged the dominant managerial discourse and promote inclusivity, social justice, empowerment.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ideas area as follows: </a:t>
            </a:r>
          </a:p>
          <a:p>
            <a:pPr>
              <a:buFont typeface="Wingdings" pitchFamily="2" charset="2"/>
              <a:buChar char="Ø"/>
            </a:pPr>
            <a:r>
              <a:rPr lang="en-US" dirty="0" smtClean="0"/>
              <a:t>Grass root leadership</a:t>
            </a:r>
          </a:p>
          <a:p>
            <a:pPr>
              <a:buFont typeface="Wingdings" pitchFamily="2" charset="2"/>
              <a:buChar char="Ø"/>
            </a:pPr>
            <a:r>
              <a:rPr lang="en-US" dirty="0" smtClean="0"/>
              <a:t>Participative decision making </a:t>
            </a:r>
          </a:p>
          <a:p>
            <a:pPr>
              <a:buFont typeface="Wingdings" pitchFamily="2" charset="2"/>
              <a:buChar char="Ø"/>
            </a:pPr>
            <a:r>
              <a:rPr lang="en-US" dirty="0" smtClean="0"/>
              <a:t>Social injustice and Responsible business practice </a:t>
            </a:r>
          </a:p>
          <a:p>
            <a:pPr>
              <a:buFont typeface="Wingdings" pitchFamily="2" charset="2"/>
              <a:buChar char="Ø"/>
            </a:pPr>
            <a:r>
              <a:rPr lang="en-US" dirty="0" smtClean="0"/>
              <a:t>Social entrepreneurship and community based enterprise</a:t>
            </a:r>
          </a:p>
          <a:p>
            <a:pPr>
              <a:buFont typeface="Wingdings" pitchFamily="2" charset="2"/>
              <a:buChar char="Ø"/>
            </a:pPr>
            <a:r>
              <a:rPr lang="en-US" dirty="0" smtClean="0"/>
              <a:t>Cultural diversity and inclusive organizational practice</a:t>
            </a:r>
          </a:p>
          <a:p>
            <a:pPr>
              <a:buFont typeface="Wingdings" pitchFamily="2" charset="2"/>
              <a:buChar char="Ø"/>
            </a:pPr>
            <a:r>
              <a:rPr lang="en-US" dirty="0" smtClean="0"/>
              <a:t>Bottom-up development and alternative metrics of progress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social entrepreneurs</a:t>
            </a:r>
            <a:endParaRPr lang="en-US" dirty="0"/>
          </a:p>
        </p:txBody>
      </p:sp>
      <p:sp>
        <p:nvSpPr>
          <p:cNvPr id="3" name="Content Placeholder 2"/>
          <p:cNvSpPr>
            <a:spLocks noGrp="1"/>
          </p:cNvSpPr>
          <p:nvPr>
            <p:ph idx="1"/>
          </p:nvPr>
        </p:nvSpPr>
        <p:spPr/>
        <p:txBody>
          <a:bodyPr>
            <a:normAutofit fontScale="25000" lnSpcReduction="20000"/>
          </a:bodyPr>
          <a:lstStyle/>
          <a:p>
            <a:r>
              <a:rPr lang="en-IN" sz="7200" b="1" dirty="0" err="1" smtClean="0"/>
              <a:t>Bindeshwar</a:t>
            </a:r>
            <a:r>
              <a:rPr lang="en-IN" sz="7200" b="1" dirty="0" smtClean="0"/>
              <a:t> </a:t>
            </a:r>
            <a:r>
              <a:rPr lang="en-IN" sz="7200" b="1" dirty="0" err="1" smtClean="0"/>
              <a:t>Pathak</a:t>
            </a:r>
            <a:r>
              <a:rPr lang="en-IN" sz="7200" dirty="0" smtClean="0"/>
              <a:t>, founder of the </a:t>
            </a:r>
            <a:r>
              <a:rPr lang="en-IN" sz="7200" dirty="0" err="1" smtClean="0"/>
              <a:t>Sulabh</a:t>
            </a:r>
            <a:r>
              <a:rPr lang="en-IN" sz="7200" dirty="0" smtClean="0"/>
              <a:t> toilet movement who worked on a toilet design which did not require sewer lines, but converted the waste into fertiliser; </a:t>
            </a:r>
          </a:p>
          <a:p>
            <a:r>
              <a:rPr lang="en-IN" sz="7200" b="1" dirty="0" smtClean="0"/>
              <a:t>Anita </a:t>
            </a:r>
            <a:r>
              <a:rPr lang="en-IN" sz="7200" b="1" dirty="0" err="1" smtClean="0"/>
              <a:t>Ahuja</a:t>
            </a:r>
            <a:r>
              <a:rPr lang="en-IN" sz="7200" dirty="0" smtClean="0"/>
              <a:t>, founder of Conserve India handbags, who worked on converting plastic waste into material for handbags; </a:t>
            </a:r>
          </a:p>
          <a:p>
            <a:r>
              <a:rPr lang="en-IN" sz="7200" b="1" dirty="0" err="1" smtClean="0"/>
              <a:t>Dhruv</a:t>
            </a:r>
            <a:r>
              <a:rPr lang="en-IN" sz="7200" b="1" dirty="0" smtClean="0"/>
              <a:t> </a:t>
            </a:r>
            <a:r>
              <a:rPr lang="en-IN" sz="7200" b="1" dirty="0" err="1" smtClean="0"/>
              <a:t>Lakra</a:t>
            </a:r>
            <a:r>
              <a:rPr lang="en-IN" sz="7200" dirty="0" smtClean="0"/>
              <a:t>, founder of </a:t>
            </a:r>
            <a:r>
              <a:rPr lang="en-IN" sz="7200" dirty="0" err="1" smtClean="0"/>
              <a:t>Mirakle</a:t>
            </a:r>
            <a:r>
              <a:rPr lang="en-IN" sz="7200" dirty="0" smtClean="0"/>
              <a:t> Couriers which hires only deaf people, who hit on the idea for </a:t>
            </a:r>
            <a:r>
              <a:rPr lang="en-IN" sz="7200" dirty="0" err="1" smtClean="0"/>
              <a:t>Mirakle</a:t>
            </a:r>
            <a:r>
              <a:rPr lang="en-IN" sz="7200" dirty="0" smtClean="0"/>
              <a:t> Couriers when he signed a courier package at home and realised there was no verbal communication needed; </a:t>
            </a:r>
          </a:p>
          <a:p>
            <a:r>
              <a:rPr lang="en-IN" sz="7200" b="1" dirty="0" err="1" smtClean="0"/>
              <a:t>Madhav</a:t>
            </a:r>
            <a:r>
              <a:rPr lang="en-IN" sz="7200" b="1" dirty="0" smtClean="0"/>
              <a:t> </a:t>
            </a:r>
            <a:r>
              <a:rPr lang="en-IN" sz="7200" b="1" dirty="0" err="1" smtClean="0"/>
              <a:t>Chavan</a:t>
            </a:r>
            <a:r>
              <a:rPr lang="en-IN" sz="7200" dirty="0" smtClean="0"/>
              <a:t>, founder of education NGO </a:t>
            </a:r>
            <a:r>
              <a:rPr lang="en-IN" sz="7200" dirty="0" err="1" smtClean="0"/>
              <a:t>Pratham</a:t>
            </a:r>
            <a:r>
              <a:rPr lang="en-IN" sz="7200" dirty="0" smtClean="0"/>
              <a:t> that  accelerates reading with literacy kits, and publishes the annual Status of Education report; </a:t>
            </a:r>
          </a:p>
          <a:p>
            <a:r>
              <a:rPr lang="en-IN" sz="7200" b="1" dirty="0" err="1" smtClean="0"/>
              <a:t>Anshu</a:t>
            </a:r>
            <a:r>
              <a:rPr lang="en-IN" sz="7200" b="1" dirty="0" smtClean="0"/>
              <a:t> Gupta</a:t>
            </a:r>
            <a:r>
              <a:rPr lang="en-IN" sz="7200" dirty="0" smtClean="0"/>
              <a:t>, founder of used clothing recycler </a:t>
            </a:r>
            <a:r>
              <a:rPr lang="en-IN" sz="7200" dirty="0" err="1" smtClean="0"/>
              <a:t>Goonj</a:t>
            </a:r>
            <a:r>
              <a:rPr lang="en-IN" sz="7200" dirty="0" smtClean="0"/>
              <a:t> who take used clothing from city dwellers, sort them, mend them and distribute them to needy poor; </a:t>
            </a:r>
          </a:p>
          <a:p>
            <a:r>
              <a:rPr lang="en-IN" sz="7200" b="1" dirty="0" err="1" smtClean="0"/>
              <a:t>Shaheen</a:t>
            </a:r>
            <a:r>
              <a:rPr lang="en-IN" sz="7200" b="1" dirty="0" smtClean="0"/>
              <a:t> </a:t>
            </a:r>
            <a:r>
              <a:rPr lang="en-IN" sz="7200" b="1" dirty="0" err="1" smtClean="0"/>
              <a:t>Mistri</a:t>
            </a:r>
            <a:r>
              <a:rPr lang="en-IN" sz="7200" dirty="0" smtClean="0"/>
              <a:t>, founder of education initiative </a:t>
            </a:r>
            <a:r>
              <a:rPr lang="en-IN" sz="7200" dirty="0" err="1" smtClean="0"/>
              <a:t>Akanksha</a:t>
            </a:r>
            <a:r>
              <a:rPr lang="en-IN" sz="7200" dirty="0" smtClean="0"/>
              <a:t>, who got involved in teaching slum children via a team of volunteers and after-hours space in schools, also the founder of Teach for India; </a:t>
            </a:r>
          </a:p>
          <a:p>
            <a:r>
              <a:rPr lang="en-IN" sz="7200" b="1" dirty="0" err="1" smtClean="0"/>
              <a:t>Vinayak</a:t>
            </a:r>
            <a:r>
              <a:rPr lang="en-IN" sz="7200" b="1" dirty="0" smtClean="0"/>
              <a:t> </a:t>
            </a:r>
            <a:r>
              <a:rPr lang="en-IN" sz="7200" b="1" dirty="0" err="1" smtClean="0"/>
              <a:t>Lohani</a:t>
            </a:r>
            <a:r>
              <a:rPr lang="en-IN" sz="7200" dirty="0" smtClean="0"/>
              <a:t>, founder of </a:t>
            </a:r>
            <a:r>
              <a:rPr lang="en-IN" sz="7200" dirty="0" err="1" smtClean="0"/>
              <a:t>Parivaar</a:t>
            </a:r>
            <a:r>
              <a:rPr lang="en-IN" sz="7200" dirty="0" smtClean="0"/>
              <a:t> Ashram for orphans, </a:t>
            </a:r>
            <a:r>
              <a:rPr lang="en-IN" sz="7200" dirty="0" err="1" smtClean="0"/>
              <a:t>tribals</a:t>
            </a:r>
            <a:r>
              <a:rPr lang="en-IN" sz="7200" dirty="0" smtClean="0"/>
              <a:t> and daughters of prostitutes. </a:t>
            </a:r>
          </a:p>
          <a:p>
            <a:endParaRPr lang="en-IN" sz="7200" dirty="0" smtClean="0"/>
          </a:p>
          <a:p>
            <a:r>
              <a:rPr lang="en-IN" sz="7200" dirty="0" smtClean="0"/>
              <a:t>These are just few names and there are a lot like them and the number is increasing day by </a:t>
            </a:r>
            <a:r>
              <a:rPr lang="en-IN" sz="7200" dirty="0" err="1" smtClean="0"/>
              <a:t>dayThese</a:t>
            </a:r>
            <a:r>
              <a:rPr lang="en-IN" sz="7200" dirty="0" smtClean="0"/>
              <a:t> entrepreneurs  are making use of their education and technical skills in order to benefit the society. </a:t>
            </a:r>
          </a:p>
          <a:p>
            <a:endParaRPr lang="en-US" sz="4000" dirty="0" smtClean="0"/>
          </a:p>
          <a:p>
            <a:r>
              <a:rPr lang="en-US" sz="3400" dirty="0" smtClean="0">
                <a:hlinkClick r:id="rId2"/>
              </a:rPr>
              <a:t>https://digest.myhq.in/social-entrepreneurs-in-india/</a:t>
            </a:r>
            <a:endParaRPr lang="en-US" sz="3400"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methods of Working</a:t>
            </a:r>
            <a:endParaRPr lang="en-US" dirty="0"/>
          </a:p>
        </p:txBody>
      </p:sp>
      <p:sp>
        <p:nvSpPr>
          <p:cNvPr id="3" name="Content Placeholder 2"/>
          <p:cNvSpPr>
            <a:spLocks noGrp="1"/>
          </p:cNvSpPr>
          <p:nvPr>
            <p:ph idx="1"/>
          </p:nvPr>
        </p:nvSpPr>
        <p:spPr/>
        <p:txBody>
          <a:bodyPr/>
          <a:lstStyle/>
          <a:p>
            <a:r>
              <a:rPr lang="en-US" dirty="0" smtClean="0"/>
              <a:t>Diversity and Inclusion </a:t>
            </a:r>
          </a:p>
          <a:p>
            <a:pPr>
              <a:buFont typeface="Wingdings" pitchFamily="2" charset="2"/>
              <a:buChar char="Ø"/>
            </a:pPr>
            <a:r>
              <a:rPr lang="en-US" dirty="0" smtClean="0"/>
              <a:t>Diversity is concerned with similarities and differences on gender, race, ethnicity, physical, mental ability etc..</a:t>
            </a:r>
          </a:p>
          <a:p>
            <a:pPr>
              <a:buFont typeface="Wingdings" pitchFamily="2" charset="2"/>
              <a:buChar char="Ø"/>
            </a:pPr>
            <a:r>
              <a:rPr lang="en-US" dirty="0" smtClean="0"/>
              <a:t>It acts as a challenge as mangers have to deal with people from different backgrounds.</a:t>
            </a:r>
          </a:p>
          <a:p>
            <a:pPr>
              <a:buFont typeface="Wingdings" pitchFamily="2" charset="2"/>
              <a:buChar char="Ø"/>
            </a:pPr>
            <a:r>
              <a:rPr lang="en-US" dirty="0" smtClean="0"/>
              <a:t>Whereas inclusivity emphasises on creating an environment where every individual feels valued, respected and empowered. </a:t>
            </a:r>
          </a:p>
          <a:p>
            <a:pPr>
              <a:buFont typeface="Wingdings" pitchFamily="2" charset="2"/>
              <a:buChar char="Ø"/>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Diversity-Dimensions </a:t>
            </a:r>
            <a:br>
              <a:rPr lang="en-US" dirty="0" smtClean="0"/>
            </a:br>
            <a:endParaRPr lang="en-US" dirty="0"/>
          </a:p>
        </p:txBody>
      </p:sp>
      <p:sp>
        <p:nvSpPr>
          <p:cNvPr id="4" name="Text Placeholder 3"/>
          <p:cNvSpPr>
            <a:spLocks noGrp="1"/>
          </p:cNvSpPr>
          <p:nvPr>
            <p:ph type="body" idx="1"/>
          </p:nvPr>
        </p:nvSpPr>
        <p:spPr/>
        <p:txBody>
          <a:bodyPr/>
          <a:lstStyle/>
          <a:p>
            <a:pPr marL="0" lvl="3">
              <a:spcBef>
                <a:spcPts val="0"/>
              </a:spcBef>
              <a:buClr>
                <a:schemeClr val="accent1"/>
              </a:buClr>
              <a:buSzPct val="80000"/>
            </a:pPr>
            <a:r>
              <a:rPr lang="en-US" dirty="0" smtClean="0"/>
              <a:t>Primary</a:t>
            </a:r>
          </a:p>
          <a:p>
            <a:endParaRPr lang="en-US" dirty="0"/>
          </a:p>
        </p:txBody>
      </p:sp>
      <p:sp>
        <p:nvSpPr>
          <p:cNvPr id="3" name="Content Placeholder 2"/>
          <p:cNvSpPr>
            <a:spLocks noGrp="1"/>
          </p:cNvSpPr>
          <p:nvPr>
            <p:ph sz="half" idx="2"/>
          </p:nvPr>
        </p:nvSpPr>
        <p:spPr/>
        <p:txBody>
          <a:bodyPr/>
          <a:lstStyle/>
          <a:p>
            <a:pPr lvl="3">
              <a:buNone/>
            </a:pPr>
            <a:r>
              <a:rPr lang="en-US" dirty="0" smtClean="0"/>
              <a:t>Gender</a:t>
            </a:r>
          </a:p>
          <a:p>
            <a:pPr lvl="3">
              <a:buNone/>
            </a:pPr>
            <a:r>
              <a:rPr lang="en-US" dirty="0" smtClean="0"/>
              <a:t>Age</a:t>
            </a:r>
          </a:p>
          <a:p>
            <a:pPr lvl="3">
              <a:buNone/>
            </a:pPr>
            <a:r>
              <a:rPr lang="en-US" dirty="0" smtClean="0"/>
              <a:t>Race</a:t>
            </a:r>
          </a:p>
          <a:p>
            <a:pPr lvl="3">
              <a:buNone/>
            </a:pPr>
            <a:r>
              <a:rPr lang="en-US" dirty="0" smtClean="0"/>
              <a:t>Physical ability</a:t>
            </a:r>
          </a:p>
          <a:p>
            <a:pPr lvl="3">
              <a:buNone/>
            </a:pPr>
            <a:r>
              <a:rPr lang="en-US" dirty="0" smtClean="0"/>
              <a:t>Mental ability</a:t>
            </a:r>
          </a:p>
          <a:p>
            <a:pPr lvl="3">
              <a:buNone/>
            </a:pPr>
            <a:r>
              <a:rPr lang="en-US" dirty="0" smtClean="0"/>
              <a:t>Sexual </a:t>
            </a:r>
            <a:r>
              <a:rPr lang="en-US" dirty="0" err="1" smtClean="0"/>
              <a:t>oriention</a:t>
            </a:r>
            <a:endParaRPr lang="en-US" dirty="0" smtClean="0"/>
          </a:p>
          <a:p>
            <a:pPr lvl="3">
              <a:buNone/>
            </a:pPr>
            <a:r>
              <a:rPr lang="en-US" dirty="0" smtClean="0"/>
              <a:t>Citizenship</a:t>
            </a:r>
          </a:p>
          <a:p>
            <a:pPr lvl="3">
              <a:buNone/>
            </a:pPr>
            <a:endParaRPr lang="en-US" dirty="0" smtClean="0"/>
          </a:p>
        </p:txBody>
      </p:sp>
      <p:sp>
        <p:nvSpPr>
          <p:cNvPr id="5" name="Text Placeholder 4"/>
          <p:cNvSpPr>
            <a:spLocks noGrp="1"/>
          </p:cNvSpPr>
          <p:nvPr>
            <p:ph type="body" sz="quarter" idx="3"/>
          </p:nvPr>
        </p:nvSpPr>
        <p:spPr/>
        <p:txBody>
          <a:bodyPr/>
          <a:lstStyle/>
          <a:p>
            <a:pPr marL="0" lvl="3">
              <a:spcBef>
                <a:spcPts val="0"/>
              </a:spcBef>
              <a:buClr>
                <a:schemeClr val="accent1"/>
              </a:buClr>
              <a:buSzPct val="80000"/>
            </a:pPr>
            <a:r>
              <a:rPr lang="en-US" dirty="0" smtClean="0"/>
              <a:t>Secondary</a:t>
            </a:r>
          </a:p>
          <a:p>
            <a:endParaRPr lang="en-US" dirty="0"/>
          </a:p>
        </p:txBody>
      </p:sp>
      <p:sp>
        <p:nvSpPr>
          <p:cNvPr id="6" name="Content Placeholder 5"/>
          <p:cNvSpPr>
            <a:spLocks noGrp="1"/>
          </p:cNvSpPr>
          <p:nvPr>
            <p:ph sz="quarter" idx="4"/>
          </p:nvPr>
        </p:nvSpPr>
        <p:spPr/>
        <p:txBody>
          <a:bodyPr/>
          <a:lstStyle/>
          <a:p>
            <a:pPr lvl="3"/>
            <a:r>
              <a:rPr lang="en-US" dirty="0" smtClean="0"/>
              <a:t>Income</a:t>
            </a:r>
          </a:p>
          <a:p>
            <a:pPr lvl="3"/>
            <a:r>
              <a:rPr lang="en-US" dirty="0" smtClean="0"/>
              <a:t>Education</a:t>
            </a:r>
          </a:p>
          <a:p>
            <a:pPr lvl="3"/>
            <a:r>
              <a:rPr lang="en-US" dirty="0" smtClean="0"/>
              <a:t>Communication style</a:t>
            </a:r>
          </a:p>
          <a:p>
            <a:pPr lvl="3"/>
            <a:r>
              <a:rPr lang="en-US" dirty="0" smtClean="0"/>
              <a:t>Religious belief</a:t>
            </a:r>
          </a:p>
          <a:p>
            <a:pPr lvl="3"/>
            <a:r>
              <a:rPr lang="en-US" dirty="0" smtClean="0"/>
              <a:t>General appearance</a:t>
            </a:r>
          </a:p>
          <a:p>
            <a:pPr lvl="3"/>
            <a:r>
              <a:rPr lang="en-US" dirty="0" smtClean="0"/>
              <a:t>Inherent characters of individual</a:t>
            </a:r>
            <a:endParaRPr lang="en-US" dirty="0"/>
          </a:p>
        </p:txBody>
      </p:sp>
      <p:sp>
        <p:nvSpPr>
          <p:cNvPr id="7" name="Title 1"/>
          <p:cNvSpPr txBox="1">
            <a:spLocks/>
          </p:cNvSpPr>
          <p:nvPr/>
        </p:nvSpPr>
        <p:spPr>
          <a:xfrm>
            <a:off x="609600" y="4953000"/>
            <a:ext cx="8229600" cy="1600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smtClean="0">
                <a:ln>
                  <a:noFill/>
                </a:ln>
                <a:solidFill>
                  <a:schemeClr val="accent1">
                    <a:satMod val="150000"/>
                  </a:schemeClr>
                </a:solidFill>
                <a:effectLst/>
                <a:uLnTx/>
                <a:uFillTx/>
                <a:latin typeface="+mj-lt"/>
                <a:ea typeface="+mj-ea"/>
                <a:cs typeface="+mj-cs"/>
              </a:rPr>
              <a:t> </a:t>
            </a:r>
            <a:br>
              <a:rPr kumimoji="0" lang="en-US" sz="4500" b="1" i="0" u="none" strike="noStrike" kern="1200" cap="none" spc="0" normalizeH="0" baseline="0" noProof="0" dirty="0" smtClean="0">
                <a:ln>
                  <a:noFill/>
                </a:ln>
                <a:solidFill>
                  <a:schemeClr val="accent1">
                    <a:satMod val="150000"/>
                  </a:schemeClr>
                </a:solidFill>
                <a:effectLst/>
                <a:uLnTx/>
                <a:uFillTx/>
                <a:latin typeface="+mj-lt"/>
                <a:ea typeface="+mj-ea"/>
                <a:cs typeface="+mj-cs"/>
              </a:rPr>
            </a:b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diversity management</a:t>
            </a:r>
            <a:endParaRPr lang="en-US" dirty="0"/>
          </a:p>
        </p:txBody>
      </p:sp>
      <p:sp>
        <p:nvSpPr>
          <p:cNvPr id="3" name="Content Placeholder 2"/>
          <p:cNvSpPr>
            <a:spLocks noGrp="1"/>
          </p:cNvSpPr>
          <p:nvPr>
            <p:ph idx="1"/>
          </p:nvPr>
        </p:nvSpPr>
        <p:spPr>
          <a:xfrm>
            <a:off x="457200" y="2819400"/>
            <a:ext cx="8229600" cy="3581400"/>
          </a:xfrm>
        </p:spPr>
        <p:txBody>
          <a:bodyPr/>
          <a:lstStyle/>
          <a:p>
            <a:r>
              <a:rPr lang="en-US" dirty="0" smtClean="0"/>
              <a:t>Increase in diverse workforce</a:t>
            </a:r>
          </a:p>
          <a:p>
            <a:r>
              <a:rPr lang="en-US" dirty="0" smtClean="0"/>
              <a:t>Morally and ethically correct</a:t>
            </a:r>
          </a:p>
          <a:p>
            <a:r>
              <a:rPr lang="en-US" dirty="0" smtClean="0"/>
              <a:t>Provides competitive advantages</a:t>
            </a:r>
          </a:p>
          <a:p>
            <a:r>
              <a:rPr lang="en-US" dirty="0" smtClean="0"/>
              <a:t>Prevent discrimination</a:t>
            </a:r>
          </a:p>
          <a:p>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manage Diversity????</a:t>
            </a:r>
            <a:endParaRPr lang="en-US" dirty="0"/>
          </a:p>
        </p:txBody>
      </p:sp>
      <p:sp>
        <p:nvSpPr>
          <p:cNvPr id="3" name="Content Placeholder 2"/>
          <p:cNvSpPr>
            <a:spLocks noGrp="1"/>
          </p:cNvSpPr>
          <p:nvPr>
            <p:ph idx="1"/>
          </p:nvPr>
        </p:nvSpPr>
        <p:spPr/>
        <p:txBody>
          <a:bodyPr/>
          <a:lstStyle/>
          <a:p>
            <a:r>
              <a:rPr lang="en-US" dirty="0" smtClean="0"/>
              <a:t>Understanding current </a:t>
            </a:r>
            <a:r>
              <a:rPr lang="en-US" dirty="0" err="1" smtClean="0"/>
              <a:t>sitaution</a:t>
            </a:r>
            <a:endParaRPr lang="en-US" dirty="0" smtClean="0"/>
          </a:p>
          <a:p>
            <a:r>
              <a:rPr lang="en-US" dirty="0" smtClean="0"/>
              <a:t>Support from top management</a:t>
            </a:r>
          </a:p>
          <a:p>
            <a:r>
              <a:rPr lang="en-US" dirty="0" smtClean="0"/>
              <a:t>Focus on Cultural change </a:t>
            </a:r>
          </a:p>
          <a:p>
            <a:r>
              <a:rPr lang="en-US" dirty="0" smtClean="0"/>
              <a:t>Involvement of all employees</a:t>
            </a:r>
          </a:p>
          <a:p>
            <a:r>
              <a:rPr lang="en-US" dirty="0" smtClean="0"/>
              <a:t>Embracing the different traits</a:t>
            </a:r>
          </a:p>
          <a:p>
            <a:r>
              <a:rPr lang="en-US" dirty="0" smtClean="0"/>
              <a:t>Policies on equality</a:t>
            </a:r>
          </a:p>
          <a:p>
            <a:r>
              <a:rPr lang="en-US" dirty="0" smtClean="0"/>
              <a:t>Sensitivity training</a:t>
            </a:r>
          </a:p>
          <a:p>
            <a:r>
              <a:rPr lang="en-US" dirty="0" smtClean="0"/>
              <a:t>Working in diverse groups</a:t>
            </a:r>
          </a:p>
          <a:p>
            <a:pPr>
              <a:buNone/>
            </a:pPr>
            <a:endParaRPr lang="en-US" dirty="0" smtClean="0"/>
          </a:p>
          <a:p>
            <a:endParaRPr lang="en-US" dirty="0" smtClean="0"/>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Creative new ideas and perspectives</a:t>
            </a:r>
          </a:p>
          <a:p>
            <a:r>
              <a:rPr lang="en-US" dirty="0" smtClean="0"/>
              <a:t>Better knowledge sharing</a:t>
            </a:r>
          </a:p>
          <a:p>
            <a:r>
              <a:rPr lang="en-US" dirty="0" smtClean="0"/>
              <a:t>Developing and promoting talent</a:t>
            </a:r>
          </a:p>
          <a:p>
            <a:r>
              <a:rPr lang="en-US" dirty="0" smtClean="0"/>
              <a:t>Improved decision making</a:t>
            </a:r>
          </a:p>
          <a:p>
            <a:r>
              <a:rPr lang="en-US" dirty="0" smtClean="0"/>
              <a:t>Enhanced problem solving</a:t>
            </a:r>
          </a:p>
          <a:p>
            <a:r>
              <a:rPr lang="en-US" dirty="0" smtClean="0"/>
              <a:t>Increased employee engagement and retention </a:t>
            </a:r>
          </a:p>
          <a:p>
            <a:r>
              <a:rPr lang="en-US" dirty="0" smtClean="0"/>
              <a:t>Global exposure</a:t>
            </a:r>
          </a:p>
          <a:p>
            <a:endParaRPr lang="en-US" dirty="0" smtClean="0"/>
          </a:p>
          <a:p>
            <a:endParaRPr lang="en-US" dirty="0" smtClean="0"/>
          </a:p>
          <a:p>
            <a:endParaRPr lang="en-US" dirty="0" smtClean="0"/>
          </a:p>
          <a:p>
            <a:endParaRPr lang="en-US" dirty="0" smtClean="0"/>
          </a:p>
          <a:p>
            <a:endParaRPr lang="en-US" dirty="0" smtClean="0"/>
          </a:p>
          <a:p>
            <a:r>
              <a:rPr lang="en-US" dirty="0" smtClean="0"/>
              <a:t>Read more: </a:t>
            </a:r>
            <a:r>
              <a:rPr lang="en-US" dirty="0" smtClean="0">
                <a:hlinkClick r:id="rId2"/>
              </a:rPr>
              <a:t>https://www.greatplacetowork.com/resources/blog/why-is-diversity-inclusion-in-the-workplace-important</a:t>
            </a:r>
            <a:endParaRPr lang="en-US" dirty="0" smtClean="0"/>
          </a:p>
          <a:p>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Inclusion </a:t>
            </a:r>
            <a:endParaRPr lang="en-US" dirty="0"/>
          </a:p>
        </p:txBody>
      </p:sp>
      <p:sp>
        <p:nvSpPr>
          <p:cNvPr id="3" name="Content Placeholder 2"/>
          <p:cNvSpPr>
            <a:spLocks noGrp="1"/>
          </p:cNvSpPr>
          <p:nvPr>
            <p:ph idx="1"/>
          </p:nvPr>
        </p:nvSpPr>
        <p:spPr/>
        <p:txBody>
          <a:bodyPr/>
          <a:lstStyle/>
          <a:p>
            <a:r>
              <a:rPr lang="en-US" dirty="0" smtClean="0"/>
              <a:t>It refers to creating an environment where every individual feels valued, respected and empowered.</a:t>
            </a:r>
          </a:p>
          <a:p>
            <a:r>
              <a:rPr lang="en-US" dirty="0" smtClean="0"/>
              <a:t>Through education and  awareness, diverse representation , inclusive policies , inclusive spaces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Indian Ethos for Management” refers to practical implementation of management concepts as recorded in our holy books. </a:t>
            </a:r>
          </a:p>
          <a:p>
            <a:r>
              <a:rPr lang="en-US" dirty="0" smtClean="0"/>
              <a:t>The body of knowledge which derives its solution from the rich and huge Indian System of ethics such as :</a:t>
            </a:r>
          </a:p>
          <a:p>
            <a:pPr>
              <a:buFont typeface="Wingdings" pitchFamily="2" charset="2"/>
              <a:buChar char="v"/>
            </a:pPr>
            <a:r>
              <a:rPr lang="en-US" dirty="0" smtClean="0"/>
              <a:t>Honesty, Hard-work, Self-confidence, Humility, persistence, passion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Freelancing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Freelance job is one where a person works for themselves, rather than for a company. </a:t>
            </a:r>
          </a:p>
          <a:p>
            <a:pPr algn="just"/>
            <a:endParaRPr lang="en-US" dirty="0" smtClean="0"/>
          </a:p>
          <a:p>
            <a:pPr algn="just"/>
            <a:r>
              <a:rPr lang="en-US" dirty="0" smtClean="0"/>
              <a:t>While freelancers do take on contract work for companies and organizations, they are ultimately self-employed.</a:t>
            </a:r>
          </a:p>
          <a:p>
            <a:pPr algn="just"/>
            <a:endParaRPr lang="en-US" dirty="0" smtClean="0"/>
          </a:p>
          <a:p>
            <a:pPr algn="just"/>
            <a:r>
              <a:rPr lang="en-US" dirty="0" smtClean="0"/>
              <a:t>Freelancers are responsible for all sorts of things that traditional employees are not, such as setting their work hours, keeping track of time spent on different projects, billing clients, and paying their own employment and business taxes. </a:t>
            </a:r>
          </a:p>
          <a:p>
            <a:pPr algn="just"/>
            <a:endParaRPr lang="en-US" dirty="0" smtClean="0"/>
          </a:p>
          <a:p>
            <a:pPr algn="just"/>
            <a:r>
              <a:rPr lang="en-US" dirty="0" smtClean="0"/>
              <a:t>Freelancers are not considered “employees” by the companies they work for, but rather “contractors.”</a:t>
            </a:r>
          </a:p>
          <a:p>
            <a:pPr algn="just"/>
            <a:endParaRPr lang="en-US" dirty="0" smtClean="0"/>
          </a:p>
          <a:p>
            <a:pPr algn="just"/>
            <a:r>
              <a:rPr lang="en-US" dirty="0" smtClean="0"/>
              <a:t>A freelancer is a person who is self-employed, often working for multiple clients at one time and earning income per project. </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Social media manager</a:t>
            </a:r>
          </a:p>
          <a:p>
            <a:r>
              <a:rPr lang="en-US" dirty="0" smtClean="0"/>
              <a:t>Instructor</a:t>
            </a:r>
          </a:p>
          <a:p>
            <a:r>
              <a:rPr lang="en-US" dirty="0" smtClean="0"/>
              <a:t>Writer</a:t>
            </a:r>
          </a:p>
          <a:p>
            <a:r>
              <a:rPr lang="en-US" dirty="0" smtClean="0"/>
              <a:t>Editor</a:t>
            </a:r>
          </a:p>
          <a:p>
            <a:r>
              <a:rPr lang="en-US" dirty="0" smtClean="0"/>
              <a:t>Musician</a:t>
            </a:r>
          </a:p>
          <a:p>
            <a:r>
              <a:rPr lang="en-US" dirty="0" smtClean="0"/>
              <a:t>Computer programmer</a:t>
            </a:r>
          </a:p>
          <a:p>
            <a:r>
              <a:rPr lang="en-US" dirty="0" smtClean="0"/>
              <a:t>Software developer</a:t>
            </a:r>
          </a:p>
          <a:p>
            <a:r>
              <a:rPr lang="en-US" dirty="0" smtClean="0"/>
              <a:t>Graphic designing</a:t>
            </a:r>
          </a:p>
          <a:p>
            <a:r>
              <a:rPr lang="en-US" dirty="0" smtClean="0"/>
              <a:t>Consultancy</a:t>
            </a:r>
          </a:p>
          <a:p>
            <a:r>
              <a:rPr lang="en-US" dirty="0" smtClean="0"/>
              <a:t>Etc……..</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for successful freelancing</a:t>
            </a:r>
            <a:endParaRPr lang="en-US" dirty="0"/>
          </a:p>
        </p:txBody>
      </p:sp>
      <p:sp>
        <p:nvSpPr>
          <p:cNvPr id="3" name="Content Placeholder 2"/>
          <p:cNvSpPr>
            <a:spLocks noGrp="1"/>
          </p:cNvSpPr>
          <p:nvPr>
            <p:ph idx="1"/>
          </p:nvPr>
        </p:nvSpPr>
        <p:spPr/>
        <p:txBody>
          <a:bodyPr/>
          <a:lstStyle/>
          <a:p>
            <a:r>
              <a:rPr lang="en-US" dirty="0" smtClean="0"/>
              <a:t>Experience &amp; Expertise</a:t>
            </a:r>
          </a:p>
          <a:p>
            <a:r>
              <a:rPr lang="en-US" dirty="0" smtClean="0"/>
              <a:t>Capable to meet in demand services</a:t>
            </a:r>
          </a:p>
          <a:p>
            <a:r>
              <a:rPr lang="en-US" dirty="0" smtClean="0"/>
              <a:t>Learning</a:t>
            </a:r>
          </a:p>
          <a:p>
            <a:r>
              <a:rPr lang="en-US" dirty="0" smtClean="0"/>
              <a:t>Support network/ collaboration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4" name="Text Placeholder 3"/>
          <p:cNvSpPr>
            <a:spLocks noGrp="1"/>
          </p:cNvSpPr>
          <p:nvPr>
            <p:ph type="body" idx="1"/>
          </p:nvPr>
        </p:nvSpPr>
        <p:spPr/>
        <p:txBody>
          <a:bodyPr/>
          <a:lstStyle/>
          <a:p>
            <a:r>
              <a:rPr lang="en-US" dirty="0" smtClean="0"/>
              <a:t>Benefits</a:t>
            </a:r>
            <a:endParaRPr lang="en-US" dirty="0"/>
          </a:p>
        </p:txBody>
      </p:sp>
      <p:sp>
        <p:nvSpPr>
          <p:cNvPr id="3" name="Content Placeholder 2"/>
          <p:cNvSpPr>
            <a:spLocks noGrp="1"/>
          </p:cNvSpPr>
          <p:nvPr>
            <p:ph sz="half" idx="2"/>
          </p:nvPr>
        </p:nvSpPr>
        <p:spPr/>
        <p:txBody>
          <a:bodyPr/>
          <a:lstStyle/>
          <a:p>
            <a:r>
              <a:rPr lang="en-US" dirty="0" smtClean="0"/>
              <a:t>Flexible working hours</a:t>
            </a:r>
          </a:p>
          <a:p>
            <a:r>
              <a:rPr lang="en-US" dirty="0" smtClean="0"/>
              <a:t>Independence</a:t>
            </a:r>
          </a:p>
          <a:p>
            <a:r>
              <a:rPr lang="en-US" dirty="0" smtClean="0"/>
              <a:t>Skill development</a:t>
            </a:r>
          </a:p>
          <a:p>
            <a:r>
              <a:rPr lang="en-US" dirty="0" smtClean="0"/>
              <a:t>Location independence</a:t>
            </a:r>
            <a:endParaRPr lang="en-US" dirty="0"/>
          </a:p>
        </p:txBody>
      </p:sp>
      <p:sp>
        <p:nvSpPr>
          <p:cNvPr id="5" name="Text Placeholder 4"/>
          <p:cNvSpPr>
            <a:spLocks noGrp="1"/>
          </p:cNvSpPr>
          <p:nvPr>
            <p:ph type="body" sz="quarter" idx="3"/>
          </p:nvPr>
        </p:nvSpPr>
        <p:spPr/>
        <p:txBody>
          <a:bodyPr/>
          <a:lstStyle/>
          <a:p>
            <a:r>
              <a:rPr lang="en-US" dirty="0" smtClean="0"/>
              <a:t>challenges</a:t>
            </a:r>
            <a:endParaRPr lang="en-US" dirty="0"/>
          </a:p>
        </p:txBody>
      </p:sp>
      <p:sp>
        <p:nvSpPr>
          <p:cNvPr id="6" name="Content Placeholder 5"/>
          <p:cNvSpPr>
            <a:spLocks noGrp="1"/>
          </p:cNvSpPr>
          <p:nvPr>
            <p:ph sz="quarter" idx="4"/>
          </p:nvPr>
        </p:nvSpPr>
        <p:spPr/>
        <p:txBody>
          <a:bodyPr/>
          <a:lstStyle/>
          <a:p>
            <a:r>
              <a:rPr lang="en-US" dirty="0" smtClean="0"/>
              <a:t>Income stability</a:t>
            </a:r>
          </a:p>
          <a:p>
            <a:r>
              <a:rPr lang="en-US" dirty="0" smtClean="0"/>
              <a:t>Self discipline</a:t>
            </a:r>
          </a:p>
          <a:p>
            <a:r>
              <a:rPr lang="en-US" dirty="0" smtClean="0"/>
              <a:t>Time management</a:t>
            </a:r>
          </a:p>
          <a:p>
            <a:r>
              <a:rPr lang="en-US" dirty="0" smtClean="0"/>
              <a:t>Skill </a:t>
            </a:r>
            <a:r>
              <a:rPr lang="en-US" dirty="0" err="1" smtClean="0"/>
              <a:t>upgradation</a:t>
            </a:r>
            <a:endParaRPr lang="en-US" dirty="0" smtClean="0"/>
          </a:p>
          <a:p>
            <a:r>
              <a:rPr lang="en-US" dirty="0" smtClean="0"/>
              <a:t>Administrative responsibilities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Work-life Balance</a:t>
            </a:r>
            <a:endParaRPr lang="en-US" dirty="0"/>
          </a:p>
        </p:txBody>
      </p:sp>
      <p:sp>
        <p:nvSpPr>
          <p:cNvPr id="7" name="Content Placeholder 6"/>
          <p:cNvSpPr>
            <a:spLocks noGrp="1"/>
          </p:cNvSpPr>
          <p:nvPr>
            <p:ph idx="1"/>
          </p:nvPr>
        </p:nvSpPr>
        <p:spPr/>
        <p:txBody>
          <a:bodyPr/>
          <a:lstStyle/>
          <a:p>
            <a:r>
              <a:rPr lang="en-US" dirty="0" smtClean="0"/>
              <a:t>It is a situation where a person chooses to equally prioritize demands of career and personal life .</a:t>
            </a:r>
          </a:p>
          <a:p>
            <a:r>
              <a:rPr lang="en-US" dirty="0" smtClean="0"/>
              <a:t>It is basically giving equal time in job and time spent with family doing things that one enjoys.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WLB???</a:t>
            </a:r>
            <a:endParaRPr lang="en-US" dirty="0"/>
          </a:p>
        </p:txBody>
      </p:sp>
      <p:sp>
        <p:nvSpPr>
          <p:cNvPr id="3" name="Content Placeholder 2"/>
          <p:cNvSpPr>
            <a:spLocks noGrp="1"/>
          </p:cNvSpPr>
          <p:nvPr>
            <p:ph idx="1"/>
          </p:nvPr>
        </p:nvSpPr>
        <p:spPr/>
        <p:txBody>
          <a:bodyPr/>
          <a:lstStyle/>
          <a:p>
            <a:r>
              <a:rPr lang="en-US" dirty="0" smtClean="0"/>
              <a:t>Better mental health</a:t>
            </a:r>
          </a:p>
          <a:p>
            <a:r>
              <a:rPr lang="en-US" dirty="0" smtClean="0"/>
              <a:t>Improving physical health</a:t>
            </a:r>
          </a:p>
          <a:p>
            <a:r>
              <a:rPr lang="en-US" dirty="0" smtClean="0"/>
              <a:t>Handling work related stress</a:t>
            </a:r>
          </a:p>
          <a:p>
            <a:r>
              <a:rPr lang="en-US" dirty="0" smtClean="0"/>
              <a:t>Productivity and efficiency at work</a:t>
            </a:r>
          </a:p>
          <a:p>
            <a:r>
              <a:rPr lang="en-US" dirty="0" smtClean="0"/>
              <a:t>Overall growth and development</a:t>
            </a:r>
          </a:p>
          <a:p>
            <a:r>
              <a:rPr lang="en-US" dirty="0" smtClean="0"/>
              <a:t>Job satisfaction</a:t>
            </a:r>
          </a:p>
          <a:p>
            <a:endParaRPr lang="en-US" dirty="0" smtClean="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Flexi time</a:t>
            </a:r>
            <a:endParaRPr lang="en-US" dirty="0"/>
          </a:p>
        </p:txBody>
      </p:sp>
      <p:sp>
        <p:nvSpPr>
          <p:cNvPr id="3" name="Content Placeholder 2"/>
          <p:cNvSpPr>
            <a:spLocks noGrp="1"/>
          </p:cNvSpPr>
          <p:nvPr>
            <p:ph idx="1"/>
          </p:nvPr>
        </p:nvSpPr>
        <p:spPr/>
        <p:txBody>
          <a:bodyPr/>
          <a:lstStyle/>
          <a:p>
            <a:r>
              <a:rPr lang="en-US" dirty="0" smtClean="0"/>
              <a:t>It enables employees to have flexible work timings and schedules for better work-life balance</a:t>
            </a:r>
          </a:p>
          <a:p>
            <a:endParaRPr lang="en-US" dirty="0" smtClean="0"/>
          </a:p>
          <a:p>
            <a:r>
              <a:rPr lang="en-US" dirty="0" smtClean="0"/>
              <a:t>It is a system where people work for fixed number of hours, but can choose their arrival, departure and lunch time as per their need.</a:t>
            </a:r>
          </a:p>
          <a:p>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r>
              <a:rPr lang="en-US" dirty="0" smtClean="0"/>
              <a:t>Advantages</a:t>
            </a:r>
            <a:endParaRPr lang="en-US" dirty="0"/>
          </a:p>
        </p:txBody>
      </p:sp>
      <p:sp>
        <p:nvSpPr>
          <p:cNvPr id="6" name="Content Placeholder 5"/>
          <p:cNvSpPr>
            <a:spLocks noGrp="1"/>
          </p:cNvSpPr>
          <p:nvPr>
            <p:ph sz="half" idx="2"/>
          </p:nvPr>
        </p:nvSpPr>
        <p:spPr/>
        <p:txBody>
          <a:bodyPr/>
          <a:lstStyle/>
          <a:p>
            <a:r>
              <a:rPr lang="en-US" dirty="0" smtClean="0"/>
              <a:t>Improved work life balance</a:t>
            </a:r>
          </a:p>
          <a:p>
            <a:r>
              <a:rPr lang="en-US" dirty="0" smtClean="0"/>
              <a:t>Health benefits</a:t>
            </a:r>
          </a:p>
          <a:p>
            <a:r>
              <a:rPr lang="en-US" dirty="0" smtClean="0"/>
              <a:t>Motivation</a:t>
            </a:r>
          </a:p>
          <a:p>
            <a:r>
              <a:rPr lang="en-US" dirty="0" smtClean="0"/>
              <a:t>Less employee turnover</a:t>
            </a:r>
          </a:p>
          <a:p>
            <a:r>
              <a:rPr lang="en-US" dirty="0" smtClean="0"/>
              <a:t>Better productivity</a:t>
            </a:r>
          </a:p>
        </p:txBody>
      </p:sp>
      <p:sp>
        <p:nvSpPr>
          <p:cNvPr id="7" name="Text Placeholder 6"/>
          <p:cNvSpPr>
            <a:spLocks noGrp="1"/>
          </p:cNvSpPr>
          <p:nvPr>
            <p:ph type="body" sz="quarter" idx="3"/>
          </p:nvPr>
        </p:nvSpPr>
        <p:spPr/>
        <p:txBody>
          <a:bodyPr/>
          <a:lstStyle/>
          <a:p>
            <a:r>
              <a:rPr lang="en-US" dirty="0" smtClean="0"/>
              <a:t>disadvantages</a:t>
            </a:r>
            <a:endParaRPr lang="en-US" dirty="0"/>
          </a:p>
        </p:txBody>
      </p:sp>
      <p:sp>
        <p:nvSpPr>
          <p:cNvPr id="8" name="Content Placeholder 7"/>
          <p:cNvSpPr>
            <a:spLocks noGrp="1"/>
          </p:cNvSpPr>
          <p:nvPr>
            <p:ph sz="quarter" idx="4"/>
          </p:nvPr>
        </p:nvSpPr>
        <p:spPr/>
        <p:txBody>
          <a:bodyPr/>
          <a:lstStyle/>
          <a:p>
            <a:r>
              <a:rPr lang="en-US" dirty="0" smtClean="0"/>
              <a:t>Communication and coordination challenge</a:t>
            </a:r>
          </a:p>
          <a:p>
            <a:r>
              <a:rPr lang="en-US" dirty="0" smtClean="0"/>
              <a:t>Isolation and disconnection</a:t>
            </a:r>
          </a:p>
          <a:p>
            <a:r>
              <a:rPr lang="en-US" dirty="0" smtClean="0"/>
              <a:t>Difficulty in team building</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from Home</a:t>
            </a:r>
            <a:endParaRPr lang="en-US" dirty="0"/>
          </a:p>
        </p:txBody>
      </p:sp>
      <p:sp>
        <p:nvSpPr>
          <p:cNvPr id="3" name="Content Placeholder 2"/>
          <p:cNvSpPr>
            <a:spLocks noGrp="1"/>
          </p:cNvSpPr>
          <p:nvPr>
            <p:ph idx="1"/>
          </p:nvPr>
        </p:nvSpPr>
        <p:spPr/>
        <p:txBody>
          <a:bodyPr/>
          <a:lstStyle/>
          <a:p>
            <a:r>
              <a:rPr lang="en-US" dirty="0" smtClean="0"/>
              <a:t>WFH is a contemporary work style allowing people to do tasks no matter where they are physically. </a:t>
            </a:r>
          </a:p>
          <a:p>
            <a:r>
              <a:rPr lang="en-US" dirty="0" smtClean="0"/>
              <a:t>Also referred as telecommuting or working remotely.</a:t>
            </a:r>
          </a:p>
          <a:p>
            <a:r>
              <a:rPr lang="en-US" dirty="0" smtClean="0"/>
              <a:t>Useful for better work life balance</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r>
              <a:rPr lang="en-US" dirty="0" smtClean="0"/>
              <a:t>Advantages</a:t>
            </a:r>
            <a:endParaRPr lang="en-US" dirty="0"/>
          </a:p>
        </p:txBody>
      </p:sp>
      <p:sp>
        <p:nvSpPr>
          <p:cNvPr id="6" name="Content Placeholder 5"/>
          <p:cNvSpPr>
            <a:spLocks noGrp="1"/>
          </p:cNvSpPr>
          <p:nvPr>
            <p:ph sz="half" idx="2"/>
          </p:nvPr>
        </p:nvSpPr>
        <p:spPr/>
        <p:txBody>
          <a:bodyPr/>
          <a:lstStyle/>
          <a:p>
            <a:r>
              <a:rPr lang="en-US" dirty="0" smtClean="0"/>
              <a:t>Expense reduction</a:t>
            </a:r>
          </a:p>
          <a:p>
            <a:r>
              <a:rPr lang="en-US" dirty="0" smtClean="0"/>
              <a:t>Time saving in commuting</a:t>
            </a:r>
          </a:p>
          <a:p>
            <a:r>
              <a:rPr lang="en-US" dirty="0" smtClean="0"/>
              <a:t>Flexibility</a:t>
            </a:r>
          </a:p>
          <a:p>
            <a:r>
              <a:rPr lang="en-US" dirty="0" smtClean="0"/>
              <a:t>Less employee turnover</a:t>
            </a:r>
          </a:p>
          <a:p>
            <a:r>
              <a:rPr lang="en-US" dirty="0" smtClean="0"/>
              <a:t>Less leaves </a:t>
            </a:r>
          </a:p>
          <a:p>
            <a:r>
              <a:rPr lang="en-US" dirty="0" smtClean="0"/>
              <a:t>High degree of independence</a:t>
            </a:r>
          </a:p>
          <a:p>
            <a:r>
              <a:rPr lang="en-US" dirty="0" smtClean="0"/>
              <a:t>Better WLB</a:t>
            </a:r>
            <a:endParaRPr lang="en-US" dirty="0"/>
          </a:p>
        </p:txBody>
      </p:sp>
      <p:sp>
        <p:nvSpPr>
          <p:cNvPr id="7" name="Text Placeholder 6"/>
          <p:cNvSpPr>
            <a:spLocks noGrp="1"/>
          </p:cNvSpPr>
          <p:nvPr>
            <p:ph type="body" sz="quarter" idx="3"/>
          </p:nvPr>
        </p:nvSpPr>
        <p:spPr/>
        <p:txBody>
          <a:bodyPr/>
          <a:lstStyle/>
          <a:p>
            <a:r>
              <a:rPr lang="en-US" dirty="0" smtClean="0"/>
              <a:t>disadvantages</a:t>
            </a:r>
            <a:endParaRPr lang="en-US" dirty="0"/>
          </a:p>
        </p:txBody>
      </p:sp>
      <p:sp>
        <p:nvSpPr>
          <p:cNvPr id="8" name="Content Placeholder 7"/>
          <p:cNvSpPr>
            <a:spLocks noGrp="1"/>
          </p:cNvSpPr>
          <p:nvPr>
            <p:ph sz="quarter" idx="4"/>
          </p:nvPr>
        </p:nvSpPr>
        <p:spPr/>
        <p:txBody>
          <a:bodyPr/>
          <a:lstStyle/>
          <a:p>
            <a:r>
              <a:rPr lang="en-US" dirty="0" smtClean="0"/>
              <a:t>High degree of distraction</a:t>
            </a:r>
          </a:p>
          <a:p>
            <a:r>
              <a:rPr lang="en-US" dirty="0" smtClean="0"/>
              <a:t>Lack of personal contact</a:t>
            </a:r>
          </a:p>
          <a:p>
            <a:r>
              <a:rPr lang="en-US" dirty="0" smtClean="0"/>
              <a:t>security risk</a:t>
            </a:r>
          </a:p>
          <a:p>
            <a:r>
              <a:rPr lang="en-US" dirty="0" smtClean="0"/>
              <a:t>Isolation</a:t>
            </a:r>
          </a:p>
          <a:p>
            <a:r>
              <a:rPr lang="en-US" dirty="0" smtClean="0"/>
              <a:t>May affect WLB</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r>
              <a:rPr lang="en-US" dirty="0" smtClean="0"/>
              <a:t>Helps in achieving success</a:t>
            </a:r>
          </a:p>
          <a:p>
            <a:r>
              <a:rPr lang="en-US" dirty="0" smtClean="0"/>
              <a:t>Serves as anchor</a:t>
            </a:r>
          </a:p>
          <a:p>
            <a:r>
              <a:rPr lang="en-US" dirty="0" smtClean="0"/>
              <a:t>Provide Courage</a:t>
            </a:r>
          </a:p>
          <a:p>
            <a:r>
              <a:rPr lang="en-US" dirty="0" smtClean="0"/>
              <a:t>Trusts</a:t>
            </a:r>
          </a:p>
          <a:p>
            <a:r>
              <a:rPr lang="en-US" dirty="0" smtClean="0"/>
              <a:t>Sincere Work</a:t>
            </a:r>
          </a:p>
          <a:p>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Co-Sharing/ Co-Working</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 situation where people share office space temporarily or informally</a:t>
            </a:r>
          </a:p>
          <a:p>
            <a:r>
              <a:rPr lang="en-US" dirty="0" smtClean="0"/>
              <a:t>Encourages collaboration and creativity among employees</a:t>
            </a:r>
          </a:p>
          <a:p>
            <a:r>
              <a:rPr lang="en-US" dirty="0" smtClean="0"/>
              <a:t>Promote networking , productivity and cooperation. </a:t>
            </a:r>
          </a:p>
          <a:p>
            <a:r>
              <a:rPr lang="en-US" dirty="0" smtClean="0"/>
              <a:t>Cost sharing, flexibility and access to common resource. </a:t>
            </a:r>
          </a:p>
          <a:p>
            <a:r>
              <a:rPr lang="en-US" dirty="0" smtClean="0"/>
              <a:t>Can be used by freelancers or remote employees </a:t>
            </a:r>
          </a:p>
          <a:p>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a:t>
            </a:r>
            <a:br>
              <a:rPr lang="en-US" dirty="0" smtClean="0"/>
            </a:br>
            <a:endParaRPr lang="en-US" dirty="0"/>
          </a:p>
        </p:txBody>
      </p:sp>
      <p:sp>
        <p:nvSpPr>
          <p:cNvPr id="3" name="Content Placeholder 2"/>
          <p:cNvSpPr>
            <a:spLocks noGrp="1"/>
          </p:cNvSpPr>
          <p:nvPr>
            <p:ph idx="1"/>
          </p:nvPr>
        </p:nvSpPr>
        <p:spPr/>
        <p:txBody>
          <a:bodyPr/>
          <a:lstStyle/>
          <a:p>
            <a:r>
              <a:rPr lang="en-US" dirty="0" smtClean="0"/>
              <a:t>Collaboration</a:t>
            </a:r>
          </a:p>
          <a:p>
            <a:r>
              <a:rPr lang="en-US" dirty="0" smtClean="0"/>
              <a:t>Mentoring</a:t>
            </a:r>
          </a:p>
          <a:p>
            <a:r>
              <a:rPr lang="en-US" dirty="0" smtClean="0"/>
              <a:t>Support</a:t>
            </a:r>
          </a:p>
          <a:p>
            <a:r>
              <a:rPr lang="en-US" dirty="0" smtClean="0"/>
              <a:t>Flexibility</a:t>
            </a:r>
          </a:p>
          <a:p>
            <a:r>
              <a:rPr lang="en-US" dirty="0" smtClean="0"/>
              <a:t>Affordability</a:t>
            </a:r>
          </a:p>
          <a:p>
            <a:r>
              <a:rPr lang="en-US" dirty="0" smtClean="0"/>
              <a:t>Networking</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Ethos of Management from Indian Philosophy</a:t>
            </a:r>
            <a:endParaRPr lang="en-US" dirty="0"/>
          </a:p>
        </p:txBody>
      </p:sp>
      <p:sp>
        <p:nvSpPr>
          <p:cNvPr id="3" name="Content Placeholder 2"/>
          <p:cNvSpPr>
            <a:spLocks noGrp="1"/>
          </p:cNvSpPr>
          <p:nvPr>
            <p:ph idx="1"/>
          </p:nvPr>
        </p:nvSpPr>
        <p:spPr/>
        <p:txBody>
          <a:bodyPr>
            <a:normAutofit/>
          </a:bodyPr>
          <a:lstStyle/>
          <a:p>
            <a:r>
              <a:rPr lang="en-US" dirty="0" err="1" smtClean="0"/>
              <a:t>Gita</a:t>
            </a:r>
            <a:r>
              <a:rPr lang="en-US" dirty="0" smtClean="0"/>
              <a:t> and Upanishad</a:t>
            </a:r>
          </a:p>
          <a:p>
            <a:pPr>
              <a:buFont typeface="Wingdings" pitchFamily="2" charset="2"/>
              <a:buChar char="Ø"/>
            </a:pPr>
            <a:r>
              <a:rPr lang="en-US" sz="2400" dirty="0" smtClean="0"/>
              <a:t>Every person has immense potential, energy and talent</a:t>
            </a:r>
          </a:p>
          <a:p>
            <a:pPr>
              <a:buFont typeface="Wingdings" pitchFamily="2" charset="2"/>
              <a:buChar char="Ø"/>
            </a:pPr>
            <a:r>
              <a:rPr lang="en-US" sz="2400" dirty="0" smtClean="0"/>
              <a:t>Give your best</a:t>
            </a:r>
          </a:p>
          <a:p>
            <a:pPr>
              <a:buFont typeface="Wingdings" pitchFamily="2" charset="2"/>
              <a:buChar char="Ø"/>
            </a:pPr>
            <a:r>
              <a:rPr lang="en-US" sz="2400" dirty="0" smtClean="0"/>
              <a:t>Sacrificing personal needs for overall welfare of mankind</a:t>
            </a:r>
          </a:p>
          <a:p>
            <a:pPr>
              <a:buFont typeface="Wingdings" pitchFamily="2" charset="2"/>
              <a:buChar char="Ø"/>
            </a:pPr>
            <a:r>
              <a:rPr lang="en-US" sz="2400" dirty="0" smtClean="0"/>
              <a:t>Character is the real power and wealth</a:t>
            </a:r>
          </a:p>
          <a:p>
            <a:pPr>
              <a:buFont typeface="Wingdings" pitchFamily="2" charset="2"/>
              <a:buChar char="Ø"/>
            </a:pPr>
            <a:r>
              <a:rPr lang="en-US" sz="2400" dirty="0" smtClean="0"/>
              <a:t>Work is worship</a:t>
            </a:r>
          </a:p>
          <a:p>
            <a:pPr>
              <a:buFont typeface="Wingdings" pitchFamily="2" charset="2"/>
              <a:buChar char="Ø"/>
            </a:pPr>
            <a:r>
              <a:rPr lang="en-US" sz="2400" dirty="0" smtClean="0"/>
              <a:t>Good relationship with people is more valuable than money</a:t>
            </a:r>
          </a:p>
          <a:p>
            <a:pPr>
              <a:buFont typeface="Wingdings" pitchFamily="2" charset="2"/>
              <a:buChar char="Ø"/>
            </a:pPr>
            <a:r>
              <a:rPr lang="en-US" sz="2400" dirty="0" smtClean="0"/>
              <a:t>Avoidance of Greed</a:t>
            </a:r>
          </a:p>
          <a:p>
            <a:pPr>
              <a:buFont typeface="Wingdings" pitchFamily="2" charset="2"/>
              <a:buChar char="Ø"/>
            </a:pPr>
            <a:r>
              <a:rPr lang="en-US" sz="2400" dirty="0" smtClean="0"/>
              <a:t>Anger leads to confusion</a:t>
            </a:r>
          </a:p>
          <a:p>
            <a:pPr>
              <a:buFont typeface="Wingdings" pitchFamily="2" charset="2"/>
              <a:buChar char="Ø"/>
            </a:pPr>
            <a:r>
              <a:rPr lang="en-US" sz="2400" dirty="0" smtClean="0"/>
              <a:t>Be a patient listener</a:t>
            </a:r>
          </a:p>
          <a:p>
            <a:pPr>
              <a:buFont typeface="Wingdings" pitchFamily="2" charset="2"/>
              <a:buChar char="Ø"/>
            </a:pPr>
            <a:r>
              <a:rPr lang="en-US" sz="2400" dirty="0" smtClean="0"/>
              <a:t>Perform your duties with devotion, humility and sincerity</a:t>
            </a: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Kautilya</a:t>
            </a:r>
            <a:endParaRPr lang="en-US" dirty="0"/>
          </a:p>
        </p:txBody>
      </p:sp>
      <p:sp>
        <p:nvSpPr>
          <p:cNvPr id="3" name="Content Placeholder 2"/>
          <p:cNvSpPr>
            <a:spLocks noGrp="1"/>
          </p:cNvSpPr>
          <p:nvPr>
            <p:ph idx="1"/>
          </p:nvPr>
        </p:nvSpPr>
        <p:spPr/>
        <p:txBody>
          <a:bodyPr/>
          <a:lstStyle/>
          <a:p>
            <a:r>
              <a:rPr lang="en-US" dirty="0" smtClean="0"/>
              <a:t>Organization should be run actively, efficiently with well trained and righteous people.</a:t>
            </a:r>
          </a:p>
          <a:p>
            <a:r>
              <a:rPr lang="en-US" dirty="0" smtClean="0"/>
              <a:t>No oppression/ exploitation of people </a:t>
            </a:r>
          </a:p>
          <a:p>
            <a:r>
              <a:rPr lang="en-US" dirty="0" smtClean="0"/>
              <a:t>Proper maintenance of accounts and timely submission</a:t>
            </a:r>
          </a:p>
          <a:p>
            <a:r>
              <a:rPr lang="en-US" dirty="0" smtClean="0"/>
              <a:t>No lie/contradictory statement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Buddha</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Karma</a:t>
            </a:r>
          </a:p>
          <a:p>
            <a:r>
              <a:rPr lang="en-US" dirty="0" smtClean="0"/>
              <a:t>Overcoming anger by love</a:t>
            </a:r>
          </a:p>
          <a:p>
            <a:r>
              <a:rPr lang="en-US" dirty="0" smtClean="0"/>
              <a:t>Let No one deceive another</a:t>
            </a:r>
          </a:p>
          <a:p>
            <a:r>
              <a:rPr lang="en-US" dirty="0" smtClean="0"/>
              <a:t>Wrongs should be endured patiently</a:t>
            </a:r>
          </a:p>
          <a:p>
            <a:r>
              <a:rPr lang="en-US" dirty="0" smtClean="0"/>
              <a:t>He who has given up both victory and defeat, is contended and happy</a:t>
            </a:r>
          </a:p>
          <a:p>
            <a:pPr>
              <a:buNone/>
            </a:pPr>
            <a:endParaRPr lang="en-US" dirty="0" smtClean="0"/>
          </a:p>
          <a:p>
            <a:pPr>
              <a:buNone/>
            </a:pPr>
            <a:endParaRPr lang="en-US" dirty="0"/>
          </a:p>
        </p:txBody>
      </p:sp>
      <p:sp>
        <p:nvSpPr>
          <p:cNvPr id="4" name="Content Placeholder 3"/>
          <p:cNvSpPr>
            <a:spLocks noGrp="1"/>
          </p:cNvSpPr>
          <p:nvPr>
            <p:ph sz="half" idx="2"/>
          </p:nvPr>
        </p:nvSpPr>
        <p:spPr/>
        <p:txBody>
          <a:bodyPr>
            <a:normAutofit lnSpcReduction="10000"/>
          </a:bodyPr>
          <a:lstStyle/>
          <a:p>
            <a:r>
              <a:rPr lang="en-US" dirty="0" smtClean="0"/>
              <a:t>Right belief</a:t>
            </a:r>
          </a:p>
          <a:p>
            <a:r>
              <a:rPr lang="en-US" dirty="0" smtClean="0"/>
              <a:t>Right Speech</a:t>
            </a:r>
          </a:p>
          <a:p>
            <a:r>
              <a:rPr lang="en-US" dirty="0" smtClean="0"/>
              <a:t>Right conduct</a:t>
            </a:r>
          </a:p>
          <a:p>
            <a:r>
              <a:rPr lang="en-US" dirty="0" smtClean="0"/>
              <a:t>Right livelihood- honesty</a:t>
            </a:r>
          </a:p>
          <a:p>
            <a:r>
              <a:rPr lang="en-US" dirty="0" smtClean="0"/>
              <a:t>Right mindfulness- free from greed, hatred</a:t>
            </a:r>
          </a:p>
          <a:p>
            <a:r>
              <a:rPr lang="en-US" dirty="0" smtClean="0"/>
              <a:t>Right resolve- doing what is right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Vivekananda</a:t>
            </a:r>
            <a:endParaRPr lang="en-US" dirty="0"/>
          </a:p>
        </p:txBody>
      </p:sp>
      <p:sp>
        <p:nvSpPr>
          <p:cNvPr id="3" name="Content Placeholder 2"/>
          <p:cNvSpPr>
            <a:spLocks noGrp="1"/>
          </p:cNvSpPr>
          <p:nvPr>
            <p:ph idx="1"/>
          </p:nvPr>
        </p:nvSpPr>
        <p:spPr/>
        <p:txBody>
          <a:bodyPr/>
          <a:lstStyle/>
          <a:p>
            <a:r>
              <a:rPr lang="en-US" dirty="0" smtClean="0"/>
              <a:t>Love is the law of life</a:t>
            </a:r>
          </a:p>
          <a:p>
            <a:r>
              <a:rPr lang="en-US" dirty="0" smtClean="0"/>
              <a:t>Life is beautiful</a:t>
            </a:r>
          </a:p>
          <a:p>
            <a:r>
              <a:rPr lang="en-US" dirty="0" smtClean="0"/>
              <a:t>Set yourself free</a:t>
            </a:r>
          </a:p>
          <a:p>
            <a:r>
              <a:rPr lang="en-US" dirty="0" smtClean="0"/>
              <a:t>Don’t play blame game</a:t>
            </a:r>
          </a:p>
          <a:p>
            <a:r>
              <a:rPr lang="en-US" dirty="0" smtClean="0"/>
              <a:t>Helping others</a:t>
            </a:r>
          </a:p>
          <a:p>
            <a:r>
              <a:rPr lang="en-US" dirty="0" smtClean="0"/>
              <a:t>Listening to your soul</a:t>
            </a:r>
          </a:p>
          <a:p>
            <a:r>
              <a:rPr lang="en-US" dirty="0" smtClean="0"/>
              <a:t>Noting is impossible</a:t>
            </a:r>
          </a:p>
          <a:p>
            <a:r>
              <a:rPr lang="en-US" dirty="0" smtClean="0"/>
              <a:t>Learning everyday</a:t>
            </a:r>
          </a:p>
          <a:p>
            <a:r>
              <a:rPr lang="en-US" dirty="0" smtClean="0"/>
              <a:t>Be truthful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311</TotalTime>
  <Words>1925</Words>
  <Application>Microsoft Office PowerPoint</Application>
  <PresentationFormat>On-screen Show (4:3)</PresentationFormat>
  <Paragraphs>356</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Module</vt:lpstr>
      <vt:lpstr>Business Organization and Management</vt:lpstr>
      <vt:lpstr>Unit V</vt:lpstr>
      <vt:lpstr>Meaning of Ethos</vt:lpstr>
      <vt:lpstr>Slide 4</vt:lpstr>
      <vt:lpstr>Why??</vt:lpstr>
      <vt:lpstr>Ethos of Management from Indian Philosophy</vt:lpstr>
      <vt:lpstr>Kautilya</vt:lpstr>
      <vt:lpstr>Buddha</vt:lpstr>
      <vt:lpstr>Vivekananda</vt:lpstr>
      <vt:lpstr>Mahatma Gandhi</vt:lpstr>
      <vt:lpstr>Value oriented Holistic Management</vt:lpstr>
      <vt:lpstr>Characteristics of business with value oriented holistic approach</vt:lpstr>
      <vt:lpstr>Benefits of value oriented holistic management approach</vt:lpstr>
      <vt:lpstr>Business Process Reengineering (BPR)</vt:lpstr>
      <vt:lpstr>Slide 15</vt:lpstr>
      <vt:lpstr>Slide 16</vt:lpstr>
      <vt:lpstr> R’s of ReEngineering</vt:lpstr>
      <vt:lpstr>Slide 18</vt:lpstr>
      <vt:lpstr>Reengineering Process</vt:lpstr>
      <vt:lpstr>Learning organisation</vt:lpstr>
      <vt:lpstr>Features of Learning Organisation</vt:lpstr>
      <vt:lpstr>Five Disciplines of Learning organisation</vt:lpstr>
      <vt:lpstr>Benefits</vt:lpstr>
      <vt:lpstr>Difference between traditional and learning organisation</vt:lpstr>
      <vt:lpstr>Outsourcing</vt:lpstr>
      <vt:lpstr>Types</vt:lpstr>
      <vt:lpstr>Why outsourcing??</vt:lpstr>
      <vt:lpstr>Benefits/Advantages</vt:lpstr>
      <vt:lpstr>Limitations</vt:lpstr>
      <vt:lpstr>Subaltern Management Ideas from India</vt:lpstr>
      <vt:lpstr>Slide 31</vt:lpstr>
      <vt:lpstr>Slide 32</vt:lpstr>
      <vt:lpstr>Examples of social entrepreneurs</vt:lpstr>
      <vt:lpstr>New methods of Working</vt:lpstr>
      <vt:lpstr>Diversity-Dimensions  </vt:lpstr>
      <vt:lpstr>Why diversity management</vt:lpstr>
      <vt:lpstr>How to manage Diversity????</vt:lpstr>
      <vt:lpstr>Advantages</vt:lpstr>
      <vt:lpstr>Inclusion </vt:lpstr>
      <vt:lpstr>Freelancing </vt:lpstr>
      <vt:lpstr>Slide 41</vt:lpstr>
      <vt:lpstr>Principles for successful freelancing</vt:lpstr>
      <vt:lpstr> </vt:lpstr>
      <vt:lpstr>Work-life Balance</vt:lpstr>
      <vt:lpstr>Why WLB???</vt:lpstr>
      <vt:lpstr>Flexi time</vt:lpstr>
      <vt:lpstr>Slide 47</vt:lpstr>
      <vt:lpstr>Work from Home</vt:lpstr>
      <vt:lpstr>Slide 49</vt:lpstr>
      <vt:lpstr>Co-Sharing/ Co-Working</vt:lpstr>
      <vt:lpstr>Importance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Organization and Management</dc:title>
  <dc:creator>HP</dc:creator>
  <cp:lastModifiedBy>HP</cp:lastModifiedBy>
  <cp:revision>32</cp:revision>
  <dcterms:created xsi:type="dcterms:W3CDTF">2023-08-08T04:41:01Z</dcterms:created>
  <dcterms:modified xsi:type="dcterms:W3CDTF">2023-10-03T04:41:10Z</dcterms:modified>
</cp:coreProperties>
</file>