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handoutMasterIdLst>
    <p:handoutMasterId r:id="rId28"/>
  </p:handoutMasterIdLst>
  <p:sldIdLst>
    <p:sldId id="256" r:id="rId2"/>
    <p:sldId id="257" r:id="rId3"/>
    <p:sldId id="258" r:id="rId4"/>
    <p:sldId id="260" r:id="rId5"/>
    <p:sldId id="261" r:id="rId6"/>
    <p:sldId id="263" r:id="rId7"/>
    <p:sldId id="264" r:id="rId8"/>
    <p:sldId id="265" r:id="rId9"/>
    <p:sldId id="266" r:id="rId10"/>
    <p:sldId id="262" r:id="rId11"/>
    <p:sldId id="278" r:id="rId12"/>
    <p:sldId id="279" r:id="rId13"/>
    <p:sldId id="267" r:id="rId14"/>
    <p:sldId id="269" r:id="rId15"/>
    <p:sldId id="268" r:id="rId16"/>
    <p:sldId id="270" r:id="rId17"/>
    <p:sldId id="275" r:id="rId18"/>
    <p:sldId id="271" r:id="rId19"/>
    <p:sldId id="277" r:id="rId20"/>
    <p:sldId id="272" r:id="rId21"/>
    <p:sldId id="273" r:id="rId22"/>
    <p:sldId id="276" r:id="rId23"/>
    <p:sldId id="274"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74" y="-27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05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FB46D9-5387-4D21-80F3-4C3F963B0F42}" type="datetimeFigureOut">
              <a:rPr lang="en-US" smtClean="0"/>
              <a:pPr/>
              <a:t>8/29/2018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63FFE-EDD8-451D-986E-EB665813055A}" type="slidenum">
              <a:rPr lang="en-US" smtClean="0"/>
              <a:pPr/>
              <a:t>‹#›</a:t>
            </a:fld>
            <a:endParaRPr lang="en-US"/>
          </a:p>
        </p:txBody>
      </p:sp>
    </p:spTree>
    <p:extLst>
      <p:ext uri="{BB962C8B-B14F-4D97-AF65-F5344CB8AC3E}">
        <p14:creationId xmlns:p14="http://schemas.microsoft.com/office/powerpoint/2010/main" xmlns="" val="4001462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448EF-0A29-4A89-AA7A-5A8FB27D4344}" type="datetimeFigureOut">
              <a:rPr lang="en-US" smtClean="0"/>
              <a:pPr/>
              <a:t>8/29/2018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BFAF72-D714-431A-A26A-B65CBB0D62DA}" type="slidenum">
              <a:rPr lang="en-US" smtClean="0"/>
              <a:pPr/>
              <a:t>‹#›</a:t>
            </a:fld>
            <a:endParaRPr lang="en-US"/>
          </a:p>
        </p:txBody>
      </p:sp>
    </p:spTree>
    <p:extLst>
      <p:ext uri="{BB962C8B-B14F-4D97-AF65-F5344CB8AC3E}">
        <p14:creationId xmlns:p14="http://schemas.microsoft.com/office/powerpoint/2010/main" xmlns="" val="189635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BFAF72-D714-431A-A26A-B65CBB0D62D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8977117-6D8E-4BF1-8F8E-17D644C3496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977117-6D8E-4BF1-8F8E-17D644C3496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8977117-6D8E-4BF1-8F8E-17D644C3496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977117-6D8E-4BF1-8F8E-17D644C349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56B6568-D7E0-4CB3-B468-D315971FB65A}" type="datetimeFigureOut">
              <a:rPr lang="en-US" smtClean="0"/>
              <a:pPr/>
              <a:t>8/29/2018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977117-6D8E-4BF1-8F8E-17D644C3496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56B6568-D7E0-4CB3-B468-D315971FB65A}" type="datetimeFigureOut">
              <a:rPr lang="en-US" smtClean="0"/>
              <a:pPr/>
              <a:t>8/29/2018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977117-6D8E-4BF1-8F8E-17D644C3496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143250"/>
          </a:xfrm>
        </p:spPr>
        <p:txBody>
          <a:bodyPr>
            <a:normAutofit/>
          </a:bodyPr>
          <a:lstStyle/>
          <a:p>
            <a:r>
              <a:rPr lang="en-US" sz="3200" dirty="0" smtClean="0">
                <a:latin typeface="Times New Roman" pitchFamily="18" charset="0"/>
                <a:cs typeface="Times New Roman" pitchFamily="18" charset="0"/>
              </a:rPr>
              <a:t>How To Face An </a:t>
            </a:r>
            <a:r>
              <a:rPr lang="en-US" sz="3200" dirty="0" smtClean="0">
                <a:latin typeface="Times New Roman" pitchFamily="18" charset="0"/>
                <a:cs typeface="Times New Roman" pitchFamily="18" charset="0"/>
              </a:rPr>
              <a:t>Interview?</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and</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How to use Soft Skills for Success in Interviews?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5715000"/>
            <a:ext cx="6858000" cy="914400"/>
          </a:xfrm>
        </p:spPr>
        <p:txBody>
          <a:bodyPr>
            <a:normAutofit/>
          </a:bodyPr>
          <a:lstStyle/>
          <a:p>
            <a:r>
              <a:rPr lang="en-US" sz="2400" dirty="0" smtClean="0">
                <a:solidFill>
                  <a:schemeClr val="tx1"/>
                </a:solidFill>
              </a:rPr>
              <a:t>                                          Dr. </a:t>
            </a:r>
            <a:r>
              <a:rPr lang="en-US" sz="2400" dirty="0" err="1" smtClean="0">
                <a:solidFill>
                  <a:schemeClr val="tx1"/>
                </a:solidFill>
              </a:rPr>
              <a:t>Ipsita</a:t>
            </a:r>
            <a:r>
              <a:rPr lang="en-US" sz="2400" dirty="0" smtClean="0">
                <a:solidFill>
                  <a:schemeClr val="tx1"/>
                </a:solidFill>
              </a:rPr>
              <a:t> Bhattacharyya</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Do not shake your legs or tap your feet in nervousness. </a:t>
            </a:r>
          </a:p>
          <a:p>
            <a:pPr>
              <a:buNone/>
            </a:pPr>
            <a:r>
              <a:rPr lang="en-US" dirty="0" smtClean="0"/>
              <a:t>   Do not fiddle with your hair or rub your hands.  After all, the interviewer is also just another human being. He is sure to have some flaws too.</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Know you CV, job and company: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Have a firm grasp on your CV, the job you're applying for and the company. Be specific about your achievements and your growth so far. Set examples of events that set you apart from others. Think of a reason why the interviewer should hire you. Give them a reason to choose you. Also, know the company well. You are required to work for them; therefore they expect you to be well-informed of the </a:t>
            </a:r>
            <a:r>
              <a:rPr lang="en-US" dirty="0" err="1" smtClean="0"/>
              <a:t>organisation</a:t>
            </a:r>
            <a:r>
              <a:rPr lang="en-US" dirty="0" smtClean="0"/>
              <a:t>, its products, services and industry as a whole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a:t>
            </a:r>
            <a:endParaRPr lang="en-US" dirty="0"/>
          </a:p>
        </p:txBody>
      </p:sp>
      <p:sp>
        <p:nvSpPr>
          <p:cNvPr id="3" name="Content Placeholder 2"/>
          <p:cNvSpPr>
            <a:spLocks noGrp="1"/>
          </p:cNvSpPr>
          <p:nvPr>
            <p:ph idx="1"/>
          </p:nvPr>
        </p:nvSpPr>
        <p:spPr>
          <a:xfrm>
            <a:off x="990600" y="1143000"/>
            <a:ext cx="8153400" cy="5715000"/>
          </a:xfrm>
        </p:spPr>
        <p:txBody>
          <a:bodyPr>
            <a:normAutofit/>
          </a:bodyPr>
          <a:lstStyle/>
          <a:p>
            <a:r>
              <a:rPr lang="en-US" b="1" dirty="0"/>
              <a:t>Soft skills</a:t>
            </a:r>
            <a:r>
              <a:rPr lang="en-US" dirty="0"/>
              <a:t> are a combination of </a:t>
            </a:r>
            <a:r>
              <a:rPr lang="en-US" dirty="0" smtClean="0"/>
              <a:t>people skills, social skills, communication </a:t>
            </a:r>
            <a:r>
              <a:rPr lang="en-US" dirty="0"/>
              <a:t>skills</a:t>
            </a:r>
            <a:r>
              <a:rPr lang="en-US" dirty="0" smtClean="0"/>
              <a:t>, character skills, attitudes,  </a:t>
            </a:r>
            <a:r>
              <a:rPr lang="en-US" dirty="0"/>
              <a:t>career </a:t>
            </a:r>
            <a:r>
              <a:rPr lang="en-US" dirty="0" smtClean="0"/>
              <a:t>attribute,</a:t>
            </a:r>
            <a:r>
              <a:rPr lang="en-US" dirty="0"/>
              <a:t> personal habits, cognitive or emotional empathy, time management, teamwork and leadership </a:t>
            </a:r>
            <a:r>
              <a:rPr lang="en-US" dirty="0" smtClean="0"/>
              <a:t>traits that help in working </a:t>
            </a:r>
            <a:r>
              <a:rPr lang="en-US" dirty="0"/>
              <a:t>well with others, perform well, and achieve their goals </a:t>
            </a:r>
            <a:r>
              <a:rPr lang="en-US" dirty="0" smtClean="0"/>
              <a:t>while </a:t>
            </a:r>
            <a:r>
              <a:rPr lang="en-US" dirty="0"/>
              <a:t>complementing hard </a:t>
            </a:r>
            <a:r>
              <a:rPr lang="en-US" dirty="0" smtClean="0"/>
              <a:t>skills.</a:t>
            </a:r>
          </a:p>
          <a:p>
            <a:r>
              <a:rPr lang="en-US" dirty="0" smtClean="0"/>
              <a:t>It </a:t>
            </a:r>
            <a:r>
              <a:rPr lang="en-US" dirty="0"/>
              <a:t>is through a 1972 US Army training manual identified formal usage of the term "soft skills" began.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90600"/>
          </a:xfrm>
        </p:spPr>
        <p:txBody>
          <a:bodyPr/>
          <a:lstStyle/>
          <a:p>
            <a:r>
              <a:rPr lang="en-US" dirty="0" smtClean="0"/>
              <a:t>Soft Skills </a:t>
            </a:r>
            <a:r>
              <a:rPr lang="en-US" dirty="0" err="1" smtClean="0"/>
              <a:t>vs</a:t>
            </a:r>
            <a:r>
              <a:rPr lang="en-US" dirty="0" smtClean="0"/>
              <a:t> Hard Skills</a:t>
            </a:r>
            <a:endParaRPr lang="en-US" dirty="0"/>
          </a:p>
        </p:txBody>
      </p:sp>
      <p:graphicFrame>
        <p:nvGraphicFramePr>
          <p:cNvPr id="4" name="Content Placeholder 3"/>
          <p:cNvGraphicFramePr>
            <a:graphicFrameLocks noGrp="1"/>
          </p:cNvGraphicFramePr>
          <p:nvPr>
            <p:ph idx="1"/>
          </p:nvPr>
        </p:nvGraphicFramePr>
        <p:xfrm>
          <a:off x="1066800" y="914400"/>
          <a:ext cx="7867650" cy="5410200"/>
        </p:xfrm>
        <a:graphic>
          <a:graphicData uri="http://schemas.openxmlformats.org/drawingml/2006/table">
            <a:tbl>
              <a:tblPr firstRow="1" bandRow="1">
                <a:tableStyleId>{5C22544A-7EE6-4342-B048-85BDC9FD1C3A}</a:tableStyleId>
              </a:tblPr>
              <a:tblGrid>
                <a:gridCol w="3933825"/>
                <a:gridCol w="3933825"/>
              </a:tblGrid>
              <a:tr h="5410200">
                <a:tc>
                  <a:txBody>
                    <a:bodyPr/>
                    <a:lstStyle/>
                    <a:p>
                      <a:r>
                        <a:rPr kumimoji="0" lang="en-US" sz="2800" b="0" i="0" kern="1200" dirty="0" smtClean="0">
                          <a:solidFill>
                            <a:schemeClr val="dk1"/>
                          </a:solidFill>
                          <a:latin typeface="+mn-lt"/>
                          <a:ea typeface="+mn-ea"/>
                          <a:cs typeface="+mn-cs"/>
                        </a:rPr>
                        <a:t>Hard skills are teachable abilities or skill sets that are easy to quantify. Typically, you'll learn hard skills in the classroom, through books or other training materials, or on the job. </a:t>
                      </a:r>
                    </a:p>
                    <a:p>
                      <a:r>
                        <a:rPr kumimoji="0" lang="en-US" sz="2800" b="1" i="0" kern="1200" dirty="0" smtClean="0">
                          <a:solidFill>
                            <a:schemeClr val="dk1"/>
                          </a:solidFill>
                          <a:latin typeface="+mn-lt"/>
                          <a:ea typeface="+mn-ea"/>
                          <a:cs typeface="+mn-cs"/>
                        </a:rPr>
                        <a:t>Examples of hard skills include:</a:t>
                      </a:r>
                      <a:endParaRPr kumimoji="0" lang="en-US" sz="2800" b="0" i="0" kern="1200" dirty="0" smtClean="0">
                        <a:solidFill>
                          <a:schemeClr val="dk1"/>
                        </a:solidFill>
                        <a:latin typeface="+mn-lt"/>
                        <a:ea typeface="+mn-ea"/>
                        <a:cs typeface="+mn-cs"/>
                      </a:endParaRPr>
                    </a:p>
                    <a:p>
                      <a:endParaRPr lang="en-US" sz="2400" dirty="0"/>
                    </a:p>
                  </a:txBody>
                  <a:tcPr/>
                </a:tc>
                <a:tc>
                  <a:txBody>
                    <a:bodyPr/>
                    <a:lstStyle/>
                    <a:p>
                      <a:r>
                        <a:rPr kumimoji="0" lang="en-US" sz="2800" b="0" i="0" kern="1200" dirty="0" smtClean="0">
                          <a:solidFill>
                            <a:schemeClr val="lt1"/>
                          </a:solidFill>
                          <a:latin typeface="+mn-lt"/>
                          <a:ea typeface="+mn-ea"/>
                          <a:cs typeface="+mn-cs"/>
                        </a:rPr>
                        <a:t>Soft skills, on the other hand, are subjective skills that are much harder to quantify. Also known as "people skills" or  “interpersonal skills”, soft skills relate to the way you relate to and interact with other people</a:t>
                      </a:r>
                      <a:r>
                        <a:rPr kumimoji="0" lang="en-US" b="0" i="0" kern="1200" dirty="0" smtClean="0">
                          <a:solidFill>
                            <a:schemeClr val="lt1"/>
                          </a:solidFill>
                          <a:latin typeface="+mn-lt"/>
                          <a:ea typeface="+mn-ea"/>
                          <a:cs typeface="+mn-cs"/>
                        </a:rPr>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066800" y="304800"/>
          <a:ext cx="8077200" cy="6248399"/>
        </p:xfrm>
        <a:graphic>
          <a:graphicData uri="http://schemas.openxmlformats.org/drawingml/2006/table">
            <a:tbl>
              <a:tblPr firstRow="1" bandRow="1">
                <a:tableStyleId>{5C22544A-7EE6-4342-B048-85BDC9FD1C3A}</a:tableStyleId>
              </a:tblPr>
              <a:tblGrid>
                <a:gridCol w="4267200"/>
                <a:gridCol w="3810000"/>
              </a:tblGrid>
              <a:tr h="1240235">
                <a:tc>
                  <a:txBody>
                    <a:bodyPr/>
                    <a:lstStyle/>
                    <a:p>
                      <a:r>
                        <a:rPr kumimoji="0" lang="en-US" sz="3200" b="1" i="0" kern="1200" dirty="0" smtClean="0">
                          <a:solidFill>
                            <a:schemeClr val="dk1"/>
                          </a:solidFill>
                          <a:latin typeface="+mn-lt"/>
                          <a:ea typeface="+mn-ea"/>
                          <a:cs typeface="+mn-cs"/>
                        </a:rPr>
                        <a:t>Examples of hard skills include:</a:t>
                      </a:r>
                      <a:endParaRPr lang="en-US" sz="3200" dirty="0"/>
                    </a:p>
                  </a:txBody>
                  <a:tcPr/>
                </a:tc>
                <a:tc>
                  <a:txBody>
                    <a:bodyPr/>
                    <a:lstStyle/>
                    <a:p>
                      <a:r>
                        <a:rPr kumimoji="0" lang="en-US" sz="3200" b="1" i="0" kern="1200" dirty="0" smtClean="0">
                          <a:solidFill>
                            <a:schemeClr val="dk1"/>
                          </a:solidFill>
                          <a:latin typeface="+mn-lt"/>
                          <a:ea typeface="+mn-ea"/>
                          <a:cs typeface="+mn-cs"/>
                        </a:rPr>
                        <a:t>Examples of soft skills include:</a:t>
                      </a:r>
                      <a:endParaRPr lang="en-US" sz="3200" dirty="0"/>
                    </a:p>
                  </a:txBody>
                  <a:tcPr/>
                </a:tc>
              </a:tr>
              <a:tr h="5008164">
                <a:tc>
                  <a:txBody>
                    <a:bodyPr/>
                    <a:lstStyle/>
                    <a:p>
                      <a:r>
                        <a:rPr kumimoji="0" lang="en-US" sz="3200" b="0" i="0" kern="1200" dirty="0" smtClean="0">
                          <a:solidFill>
                            <a:schemeClr val="dk1"/>
                          </a:solidFill>
                          <a:latin typeface="+mn-lt"/>
                          <a:ea typeface="+mn-ea"/>
                          <a:cs typeface="+mn-cs"/>
                        </a:rPr>
                        <a:t>Proficiency in a foreign language</a:t>
                      </a:r>
                    </a:p>
                    <a:p>
                      <a:r>
                        <a:rPr kumimoji="0" lang="en-US" sz="3200" b="0" i="0" kern="1200" dirty="0" smtClean="0">
                          <a:solidFill>
                            <a:schemeClr val="dk1"/>
                          </a:solidFill>
                          <a:latin typeface="+mn-lt"/>
                          <a:ea typeface="+mn-ea"/>
                          <a:cs typeface="+mn-cs"/>
                        </a:rPr>
                        <a:t>A degree or certificate</a:t>
                      </a:r>
                    </a:p>
                    <a:p>
                      <a:r>
                        <a:rPr kumimoji="0" lang="en-US" sz="3200" b="0" i="0" kern="1200" dirty="0" smtClean="0">
                          <a:solidFill>
                            <a:schemeClr val="dk1"/>
                          </a:solidFill>
                          <a:latin typeface="+mn-lt"/>
                          <a:ea typeface="+mn-ea"/>
                          <a:cs typeface="+mn-cs"/>
                        </a:rPr>
                        <a:t>Typing speed</a:t>
                      </a:r>
                    </a:p>
                    <a:p>
                      <a:r>
                        <a:rPr kumimoji="0" lang="en-US" sz="3200" b="0" i="0" kern="1200" dirty="0" smtClean="0">
                          <a:solidFill>
                            <a:schemeClr val="dk1"/>
                          </a:solidFill>
                          <a:latin typeface="+mn-lt"/>
                          <a:ea typeface="+mn-ea"/>
                          <a:cs typeface="+mn-cs"/>
                        </a:rPr>
                        <a:t>Machine operation</a:t>
                      </a:r>
                    </a:p>
                    <a:p>
                      <a:r>
                        <a:rPr kumimoji="0" lang="en-US" sz="3200" b="0" i="0" kern="1200" dirty="0" smtClean="0">
                          <a:solidFill>
                            <a:schemeClr val="dk1"/>
                          </a:solidFill>
                          <a:latin typeface="+mn-lt"/>
                          <a:ea typeface="+mn-ea"/>
                          <a:cs typeface="+mn-cs"/>
                        </a:rPr>
                        <a:t>Computer programming</a:t>
                      </a:r>
                    </a:p>
                    <a:p>
                      <a:r>
                        <a:rPr lang="en-US" sz="3200" dirty="0" smtClean="0"/>
                        <a:t>Accounting software</a:t>
                      </a:r>
                      <a:endParaRPr lang="en-US" sz="3200" dirty="0"/>
                    </a:p>
                  </a:txBody>
                  <a:tcPr/>
                </a:tc>
                <a:tc>
                  <a:txBody>
                    <a:bodyPr/>
                    <a:lstStyle/>
                    <a:p>
                      <a:pPr>
                        <a:buFont typeface="Wingdings" pitchFamily="2" charset="2"/>
                        <a:buChar char="Ø"/>
                      </a:pPr>
                      <a:r>
                        <a:rPr kumimoji="0" lang="en-US" sz="3200" b="0" i="0" u="none" strike="noStrike" kern="1200" dirty="0" smtClean="0">
                          <a:solidFill>
                            <a:schemeClr val="tx1"/>
                          </a:solidFill>
                          <a:latin typeface="+mn-lt"/>
                          <a:ea typeface="+mn-ea"/>
                          <a:cs typeface="+mn-cs"/>
                        </a:rPr>
                        <a:t>Communication</a:t>
                      </a:r>
                    </a:p>
                    <a:p>
                      <a:pPr>
                        <a:buFont typeface="Wingdings" pitchFamily="2" charset="2"/>
                        <a:buChar char="Ø"/>
                      </a:pPr>
                      <a:r>
                        <a:rPr kumimoji="0" lang="en-US" sz="3200" b="0" i="0" u="none" strike="noStrike" kern="1200" dirty="0" smtClean="0">
                          <a:solidFill>
                            <a:schemeClr val="tx1"/>
                          </a:solidFill>
                          <a:latin typeface="+mn-lt"/>
                          <a:ea typeface="+mn-ea"/>
                          <a:cs typeface="+mn-cs"/>
                        </a:rPr>
                        <a:t>Leadership</a:t>
                      </a:r>
                      <a:endParaRPr kumimoji="0" lang="en-US" sz="3200" b="0" i="0" u="none" kern="1200" dirty="0" smtClean="0">
                        <a:solidFill>
                          <a:schemeClr val="tx1"/>
                        </a:solidFill>
                        <a:latin typeface="+mn-lt"/>
                        <a:ea typeface="+mn-ea"/>
                        <a:cs typeface="+mn-cs"/>
                      </a:endParaRPr>
                    </a:p>
                    <a:p>
                      <a:pPr>
                        <a:buFont typeface="Wingdings" pitchFamily="2" charset="2"/>
                        <a:buChar char="Ø"/>
                      </a:pPr>
                      <a:r>
                        <a:rPr kumimoji="0" lang="en-US" sz="3200" b="0" i="0" u="none" kern="1200" dirty="0" smtClean="0">
                          <a:solidFill>
                            <a:schemeClr val="tx1"/>
                          </a:solidFill>
                          <a:latin typeface="+mn-lt"/>
                          <a:ea typeface="+mn-ea"/>
                          <a:cs typeface="+mn-cs"/>
                        </a:rPr>
                        <a:t>Patience</a:t>
                      </a:r>
                    </a:p>
                    <a:p>
                      <a:pPr>
                        <a:buFont typeface="Wingdings" pitchFamily="2" charset="2"/>
                        <a:buChar char="Ø"/>
                      </a:pPr>
                      <a:r>
                        <a:rPr kumimoji="0" lang="en-US" sz="3200" b="0" i="0" u="none" strike="noStrike" kern="1200" dirty="0" smtClean="0">
                          <a:solidFill>
                            <a:schemeClr val="tx1"/>
                          </a:solidFill>
                          <a:latin typeface="+mn-lt"/>
                          <a:ea typeface="+mn-ea"/>
                          <a:cs typeface="+mn-cs"/>
                        </a:rPr>
                        <a:t>Persuasion</a:t>
                      </a:r>
                      <a:endParaRPr kumimoji="0" lang="en-US" sz="3200" b="0" i="0" u="none" kern="1200" dirty="0" smtClean="0">
                        <a:solidFill>
                          <a:schemeClr val="tx1"/>
                        </a:solidFill>
                        <a:latin typeface="+mn-lt"/>
                        <a:ea typeface="+mn-ea"/>
                        <a:cs typeface="+mn-cs"/>
                      </a:endParaRPr>
                    </a:p>
                    <a:p>
                      <a:pPr>
                        <a:buFont typeface="Wingdings" pitchFamily="2" charset="2"/>
                        <a:buChar char="Ø"/>
                      </a:pPr>
                      <a:r>
                        <a:rPr kumimoji="0" lang="en-US" sz="3200" b="0" i="0" u="none" strike="noStrike" kern="1200" dirty="0" smtClean="0">
                          <a:solidFill>
                            <a:schemeClr val="tx1"/>
                          </a:solidFill>
                          <a:latin typeface="+mn-lt"/>
                          <a:ea typeface="+mn-ea"/>
                          <a:cs typeface="+mn-cs"/>
                        </a:rPr>
                        <a:t>Problem Solving   Abilities</a:t>
                      </a:r>
                      <a:endParaRPr kumimoji="0" lang="en-US" sz="3200" b="0" i="0" u="none" kern="1200" dirty="0" smtClean="0">
                        <a:solidFill>
                          <a:schemeClr val="tx1"/>
                        </a:solidFill>
                        <a:latin typeface="+mn-lt"/>
                        <a:ea typeface="+mn-ea"/>
                        <a:cs typeface="+mn-cs"/>
                      </a:endParaRPr>
                    </a:p>
                    <a:p>
                      <a:pPr>
                        <a:buFont typeface="Wingdings" pitchFamily="2" charset="2"/>
                        <a:buChar char="Ø"/>
                      </a:pPr>
                      <a:r>
                        <a:rPr kumimoji="0" lang="en-US" sz="3200" b="0" i="0" u="none" strike="noStrike" kern="1200" dirty="0" smtClean="0">
                          <a:solidFill>
                            <a:schemeClr val="tx1"/>
                          </a:solidFill>
                          <a:latin typeface="+mn-lt"/>
                          <a:ea typeface="+mn-ea"/>
                          <a:cs typeface="+mn-cs"/>
                        </a:rPr>
                        <a:t>Teamwork</a:t>
                      </a:r>
                      <a:endParaRPr kumimoji="0" lang="en-US" sz="3200" b="0" i="0" u="none" kern="1200" dirty="0" smtClean="0">
                        <a:solidFill>
                          <a:schemeClr val="tx1"/>
                        </a:solidFill>
                        <a:latin typeface="+mn-lt"/>
                        <a:ea typeface="+mn-ea"/>
                        <a:cs typeface="+mn-cs"/>
                      </a:endParaRPr>
                    </a:p>
                    <a:p>
                      <a:pPr>
                        <a:buFont typeface="Wingdings" pitchFamily="2" charset="2"/>
                        <a:buChar char="Ø"/>
                      </a:pPr>
                      <a:r>
                        <a:rPr kumimoji="0" lang="en-US" sz="3200" b="0" i="0" u="none" strike="noStrike" kern="1200" dirty="0" smtClean="0">
                          <a:solidFill>
                            <a:schemeClr val="tx1"/>
                          </a:solidFill>
                          <a:latin typeface="+mn-lt"/>
                          <a:ea typeface="+mn-ea"/>
                          <a:cs typeface="+mn-cs"/>
                        </a:rPr>
                        <a:t>Time Management</a:t>
                      </a:r>
                      <a:endParaRPr kumimoji="0" lang="en-US" sz="3200" b="0" i="0" u="none" kern="1200" dirty="0" smtClean="0">
                        <a:solidFill>
                          <a:schemeClr val="tx1"/>
                        </a:solidFill>
                        <a:latin typeface="+mn-lt"/>
                        <a:ea typeface="+mn-ea"/>
                        <a:cs typeface="+mn-cs"/>
                      </a:endParaRPr>
                    </a:p>
                    <a:p>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011362"/>
          </a:xfrm>
        </p:spPr>
        <p:txBody>
          <a:bodyPr>
            <a:noAutofit/>
          </a:bodyPr>
          <a:lstStyle/>
          <a:p>
            <a:r>
              <a:rPr lang="en-US" sz="3200" b="1" dirty="0" smtClean="0"/>
              <a:t/>
            </a:r>
            <a:br>
              <a:rPr lang="en-US" sz="3200" b="1" dirty="0" smtClean="0"/>
            </a:br>
            <a:r>
              <a:rPr lang="en-US" sz="3200" b="1" dirty="0" smtClean="0"/>
              <a:t>No matter the context is, there are a few soft skills that are highly sought after in an interview:</a:t>
            </a:r>
            <a:r>
              <a:rPr lang="en-US" sz="3200" dirty="0" smtClean="0"/>
              <a:t/>
            </a:r>
            <a:br>
              <a:rPr lang="en-US" sz="3200" dirty="0" smtClean="0"/>
            </a:br>
            <a:endParaRPr lang="en-US" sz="3200" dirty="0"/>
          </a:p>
        </p:txBody>
      </p:sp>
      <p:sp>
        <p:nvSpPr>
          <p:cNvPr id="3" name="Content Placeholder 2"/>
          <p:cNvSpPr>
            <a:spLocks noGrp="1"/>
          </p:cNvSpPr>
          <p:nvPr>
            <p:ph idx="1"/>
          </p:nvPr>
        </p:nvSpPr>
        <p:spPr>
          <a:xfrm>
            <a:off x="1435608" y="2362200"/>
            <a:ext cx="7498080" cy="3886200"/>
          </a:xfrm>
        </p:spPr>
        <p:txBody>
          <a:bodyPr>
            <a:normAutofit/>
          </a:bodyPr>
          <a:lstStyle/>
          <a:p>
            <a:pPr>
              <a:buFont typeface="Arial" pitchFamily="34" charset="0"/>
              <a:buChar char="•"/>
            </a:pPr>
            <a:r>
              <a:rPr lang="en-US" b="1" dirty="0" smtClean="0"/>
              <a:t>Positive attitude</a:t>
            </a:r>
          </a:p>
          <a:p>
            <a:r>
              <a:rPr lang="en-US" b="1" dirty="0" smtClean="0"/>
              <a:t>Communication</a:t>
            </a:r>
            <a:r>
              <a:rPr lang="en-US" dirty="0" smtClean="0"/>
              <a:t>.</a:t>
            </a:r>
          </a:p>
          <a:p>
            <a:r>
              <a:rPr lang="en-US" dirty="0" smtClean="0"/>
              <a:t>Teamwork.</a:t>
            </a:r>
          </a:p>
          <a:p>
            <a:r>
              <a:rPr lang="en-US" b="1" dirty="0" smtClean="0"/>
              <a:t>Leadership</a:t>
            </a:r>
            <a:r>
              <a:rPr lang="en-US" dirty="0" smtClean="0"/>
              <a:t>.</a:t>
            </a:r>
          </a:p>
          <a:p>
            <a:r>
              <a:rPr lang="en-US" b="1" dirty="0" smtClean="0"/>
              <a:t>Powers of Persuasion</a:t>
            </a:r>
            <a:br>
              <a:rPr lang="en-US" b="1" dirty="0" smtClean="0"/>
            </a:br>
            <a:r>
              <a:rPr lang="en-US" dirty="0" smtClean="0"/>
              <a:t>Critical thinking.</a:t>
            </a:r>
          </a:p>
          <a:p>
            <a:r>
              <a:rPr lang="en-US" dirty="0" smtClean="0"/>
              <a:t>Work ethic.</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sz="3200" b="1" dirty="0" smtClean="0"/>
              <a:t>Show Your Enthusiasm/Positive Attitude</a:t>
            </a:r>
            <a:br>
              <a:rPr lang="en-US" sz="3200" b="1" dirty="0" smtClean="0"/>
            </a:br>
            <a:endParaRPr lang="en-US" sz="3200" dirty="0"/>
          </a:p>
        </p:txBody>
      </p:sp>
      <p:sp>
        <p:nvSpPr>
          <p:cNvPr id="3" name="Content Placeholder 2"/>
          <p:cNvSpPr>
            <a:spLocks noGrp="1"/>
          </p:cNvSpPr>
          <p:nvPr>
            <p:ph idx="1"/>
          </p:nvPr>
        </p:nvSpPr>
        <p:spPr>
          <a:xfrm>
            <a:off x="1435608" y="1143000"/>
            <a:ext cx="7498080" cy="5105400"/>
          </a:xfrm>
        </p:spPr>
        <p:txBody>
          <a:bodyPr>
            <a:normAutofit/>
          </a:bodyPr>
          <a:lstStyle/>
          <a:p>
            <a:r>
              <a:rPr lang="en-US" dirty="0" smtClean="0"/>
              <a:t>It sounds obvious, but don’t suppress your enthusiasm and excitement about a role. Employers want a candidate who is genuinely interested in the organization and passionate about what they do. Put all your energy into your interviews and don’t give the impression you’re lackluster or ambivalent about the position.</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sz="3200" b="1" dirty="0" smtClean="0"/>
              <a:t> First-rate Communication</a:t>
            </a:r>
            <a:br>
              <a:rPr lang="en-US" sz="3200" b="1" dirty="0" smtClean="0"/>
            </a:br>
            <a:endParaRPr lang="en-US" sz="3200" dirty="0"/>
          </a:p>
        </p:txBody>
      </p:sp>
      <p:sp>
        <p:nvSpPr>
          <p:cNvPr id="3" name="Content Placeholder 2"/>
          <p:cNvSpPr>
            <a:spLocks noGrp="1"/>
          </p:cNvSpPr>
          <p:nvPr>
            <p:ph idx="1"/>
          </p:nvPr>
        </p:nvSpPr>
        <p:spPr>
          <a:xfrm>
            <a:off x="1435608" y="1143000"/>
            <a:ext cx="7498080" cy="5105400"/>
          </a:xfrm>
        </p:spPr>
        <p:txBody>
          <a:bodyPr>
            <a:normAutofit lnSpcReduction="10000"/>
          </a:bodyPr>
          <a:lstStyle/>
          <a:p>
            <a:pPr>
              <a:buNone/>
            </a:pPr>
            <a:r>
              <a:rPr lang="en-US" dirty="0" smtClean="0"/>
              <a:t>An interview is a good opportunity for employers to assess your verbal communication style and ability to express your ideas. Before an interview, practice talking about your experience out loud. Try to keep answers clear, concise and to the point. Good communication also requires you to be an excellent listener, so always pay close attention to exactly what’s being asked of you.</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Prove You're a Problem Solver</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Potential employers look for lateral thinking and an innovative approach to tackling tricky situations. A natural problem solver who takes a creative approach to solving business issues is highly desirable to any employer. Make sure you think of tangible examples to highlight your skill at overcoming obstacles and generating successful outcomes.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Powers of Persuasion</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Your ability to positively influence those around you is a critically important attribute. Do you negotiate effectively with different teams and individuals? Can you confidently build solid business relationships at all levels of an organization? Gather examples of how you have achieved this in the past.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interview is a conversation between two or more people where questions are asked by the interviewer to bring out facts or statements from the interviewee. It is used to </a:t>
            </a:r>
            <a:r>
              <a:rPr lang="en-US" dirty="0" err="1" smtClean="0"/>
              <a:t>analyse</a:t>
            </a:r>
            <a:r>
              <a:rPr lang="en-US" dirty="0" smtClean="0"/>
              <a:t> the candidates aspiring to join an </a:t>
            </a:r>
            <a:r>
              <a:rPr lang="en-US" dirty="0" err="1" smtClean="0"/>
              <a:t>organisation</a:t>
            </a:r>
            <a:r>
              <a:rPr lang="en-US" dirty="0" smtClean="0"/>
              <a:t>.</a:t>
            </a:r>
          </a:p>
          <a:p>
            <a:pPr>
              <a:buNone/>
            </a:pPr>
            <a:endParaRPr lang="en-US" dirty="0" smtClean="0"/>
          </a:p>
          <a:p>
            <a:r>
              <a:rPr lang="en-US" dirty="0" smtClean="0"/>
              <a:t>Analysis         </a:t>
            </a:r>
          </a:p>
          <a:p>
            <a:r>
              <a:rPr lang="en-US" dirty="0" smtClean="0"/>
              <a:t>Assessment           Two main points to be</a:t>
            </a:r>
          </a:p>
          <a:p>
            <a:pPr>
              <a:buNone/>
            </a:pPr>
            <a:r>
              <a:rPr lang="en-US" dirty="0" smtClean="0"/>
              <a:t>                             remembered</a:t>
            </a:r>
            <a:br>
              <a:rPr lang="en-US" dirty="0" smtClean="0"/>
            </a:br>
            <a:endParaRPr lang="en-US" dirty="0"/>
          </a:p>
        </p:txBody>
      </p:sp>
      <p:sp>
        <p:nvSpPr>
          <p:cNvPr id="4" name="Right Brace 3"/>
          <p:cNvSpPr/>
          <p:nvPr/>
        </p:nvSpPr>
        <p:spPr>
          <a:xfrm>
            <a:off x="4191000" y="4191000"/>
            <a:ext cx="533400" cy="1371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ethic.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Make sure to think about how important the company's mission and vision are to you and explain why you're willing to go the extra mile to help the organization succeed. One tenet of evaluating candidates is that past performance is a predictor of future results. Make sure you prove that you have a strong work ethic by giving examples from the past about how you went above and beyond the call of duty to get a job done.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sp>
        <p:nvSpPr>
          <p:cNvPr id="3" name="Content Placeholder 2"/>
          <p:cNvSpPr>
            <a:spLocks noGrp="1"/>
          </p:cNvSpPr>
          <p:nvPr>
            <p:ph idx="1"/>
          </p:nvPr>
        </p:nvSpPr>
        <p:spPr/>
        <p:txBody>
          <a:bodyPr>
            <a:normAutofit fontScale="92500"/>
          </a:bodyPr>
          <a:lstStyle/>
          <a:p>
            <a:r>
              <a:rPr lang="en-US" dirty="0" smtClean="0"/>
              <a:t>This is a crucial skill many employers seek in their hires. Earnest notes, "It's especially important for candidates who want to work in a startup to know how to manage their time, tasks and responsibilities effectively." Be prepared to explain how you prioritize the most important items first, delegate the items that others can do and figure out a way to get things done in the confines of your resources on the job.</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Self confidence</a:t>
            </a:r>
            <a:endParaRPr lang="en-US" dirty="0"/>
          </a:p>
        </p:txBody>
      </p:sp>
      <p:sp>
        <p:nvSpPr>
          <p:cNvPr id="3" name="Content Placeholder 2"/>
          <p:cNvSpPr>
            <a:spLocks noGrp="1"/>
          </p:cNvSpPr>
          <p:nvPr>
            <p:ph idx="1"/>
          </p:nvPr>
        </p:nvSpPr>
        <p:spPr/>
        <p:txBody>
          <a:bodyPr/>
          <a:lstStyle/>
          <a:p>
            <a:r>
              <a:rPr lang="en-US" dirty="0" smtClean="0"/>
              <a:t>You can demonstrate self confidence at the interview by the way you present yourself, including how you dress for the interview, the way you approach to shake hands and how you speak about your experiences during the interview.</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5719"/>
          </a:xfrm>
        </p:spPr>
        <p:txBody>
          <a:bodyPr>
            <a:normAutofit fontScale="90000"/>
          </a:bodyPr>
          <a:lstStyle/>
          <a:p>
            <a:endParaRPr lang="en-US" dirty="0"/>
          </a:p>
        </p:txBody>
      </p:sp>
      <p:sp>
        <p:nvSpPr>
          <p:cNvPr id="3" name="Content Placeholder 2"/>
          <p:cNvSpPr>
            <a:spLocks noGrp="1"/>
          </p:cNvSpPr>
          <p:nvPr>
            <p:ph idx="1"/>
          </p:nvPr>
        </p:nvSpPr>
        <p:spPr>
          <a:xfrm>
            <a:off x="1066800" y="152400"/>
            <a:ext cx="8077200" cy="6705600"/>
          </a:xfrm>
        </p:spPr>
        <p:txBody>
          <a:bodyPr>
            <a:noAutofit/>
          </a:bodyPr>
          <a:lstStyle/>
          <a:p>
            <a:pPr algn="just"/>
            <a:r>
              <a:rPr lang="en-US" sz="2800" b="1" dirty="0" smtClean="0"/>
              <a:t>Leadership: </a:t>
            </a:r>
            <a:r>
              <a:rPr lang="en-US" sz="2800" dirty="0" smtClean="0"/>
              <a:t>Lead a situation to achieve the desired goal.</a:t>
            </a:r>
          </a:p>
          <a:p>
            <a:pPr algn="just"/>
            <a:r>
              <a:rPr lang="en-US" sz="2800" dirty="0"/>
              <a:t>Having leadership skills does not mean that you are a manager or the leader of something, it simply means that you have the ability to take charge of a situation and make sure that it gets resolved</a:t>
            </a:r>
            <a:r>
              <a:rPr lang="en-US" sz="2800" dirty="0" smtClean="0"/>
              <a:t>.</a:t>
            </a:r>
          </a:p>
          <a:p>
            <a:pPr algn="just"/>
            <a:endParaRPr lang="en-US" sz="2800" dirty="0" smtClean="0"/>
          </a:p>
          <a:p>
            <a:pPr algn="just"/>
            <a:r>
              <a:rPr lang="en-US" sz="2800" b="1" dirty="0" smtClean="0"/>
              <a:t>Teamwork: </a:t>
            </a:r>
            <a:r>
              <a:rPr lang="en-US" sz="2800" dirty="0" smtClean="0"/>
              <a:t>Ability to work with a team and adapt to different work environments and work </a:t>
            </a:r>
            <a:r>
              <a:rPr lang="en-US" sz="2800" dirty="0" err="1" smtClean="0"/>
              <a:t>behaviour</a:t>
            </a:r>
            <a:r>
              <a:rPr lang="en-US" sz="2800" dirty="0" smtClean="0"/>
              <a:t>.</a:t>
            </a:r>
          </a:p>
          <a:p>
            <a:pPr marL="82296" indent="0" algn="just">
              <a:buNone/>
            </a:pPr>
            <a:r>
              <a:rPr lang="en-US" sz="2800" dirty="0"/>
              <a:t>Teamwork is an essential part of workplace success. </a:t>
            </a:r>
            <a:r>
              <a:rPr lang="en-US" sz="2800" dirty="0" smtClean="0"/>
              <a:t> </a:t>
            </a:r>
            <a:r>
              <a:rPr lang="en-US" sz="2800" dirty="0"/>
              <a:t>When everyone in the workplace works together to accomplish goals, everyone achieves more. The ability to work as part of a team is one of the most important </a:t>
            </a:r>
            <a:r>
              <a:rPr lang="en-US" sz="2800" b="1" dirty="0"/>
              <a:t>skills</a:t>
            </a:r>
            <a:r>
              <a:rPr lang="en-US" sz="2800" dirty="0"/>
              <a:t> in today's job market.</a:t>
            </a:r>
            <a:endParaRPr lang="en-US" sz="2800" dirty="0" smtClean="0"/>
          </a:p>
          <a:p>
            <a:pPr marL="82296" indent="0" algn="just">
              <a:buNone/>
            </a:pP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sz="3200" b="1" dirty="0"/>
              <a:t>Critical Thinking:</a:t>
            </a:r>
            <a:r>
              <a:rPr lang="en-US" sz="3200" dirty="0"/>
              <a:t> </a:t>
            </a:r>
          </a:p>
        </p:txBody>
      </p:sp>
      <p:sp>
        <p:nvSpPr>
          <p:cNvPr id="3" name="Content Placeholder 2"/>
          <p:cNvSpPr>
            <a:spLocks noGrp="1"/>
          </p:cNvSpPr>
          <p:nvPr>
            <p:ph idx="1"/>
          </p:nvPr>
        </p:nvSpPr>
        <p:spPr/>
        <p:txBody>
          <a:bodyPr/>
          <a:lstStyle/>
          <a:p>
            <a:r>
              <a:rPr lang="en-US" dirty="0" smtClean="0"/>
              <a:t>Critical </a:t>
            </a:r>
            <a:r>
              <a:rPr lang="en-US" dirty="0"/>
              <a:t>thinking is a self-disciplined and self-guided action. Critical thinking requires the individual to use their own reasoning skills and have the ability to evaluate and reflect. One important thing to consider is that people who are critical thinkers commonly are also more empathetic and aware of their world.</a:t>
            </a:r>
          </a:p>
          <a:p>
            <a:endParaRPr lang="en-US" dirty="0"/>
          </a:p>
        </p:txBody>
      </p:sp>
    </p:spTree>
    <p:extLst>
      <p:ext uri="{BB962C8B-B14F-4D97-AF65-F5344CB8AC3E}">
        <p14:creationId xmlns:p14="http://schemas.microsoft.com/office/powerpoint/2010/main" xmlns="" val="3789565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dirty="0" smtClean="0"/>
              <a:t>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66800" y="1295400"/>
            <a:ext cx="8077199" cy="5257799"/>
          </a:xfrm>
        </p:spPr>
      </p:pic>
    </p:spTree>
    <p:extLst>
      <p:ext uri="{BB962C8B-B14F-4D97-AF65-F5344CB8AC3E}">
        <p14:creationId xmlns:p14="http://schemas.microsoft.com/office/powerpoint/2010/main" xmlns="" val="3982213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Be your natural self:</a:t>
            </a:r>
            <a:endParaRPr lang="en-US" dirty="0"/>
          </a:p>
        </p:txBody>
      </p:sp>
      <p:sp>
        <p:nvSpPr>
          <p:cNvPr id="3" name="Content Placeholder 2"/>
          <p:cNvSpPr>
            <a:spLocks noGrp="1"/>
          </p:cNvSpPr>
          <p:nvPr>
            <p:ph idx="1"/>
          </p:nvPr>
        </p:nvSpPr>
        <p:spPr/>
        <p:txBody>
          <a:bodyPr>
            <a:normAutofit lnSpcReduction="10000"/>
          </a:bodyPr>
          <a:lstStyle/>
          <a:p>
            <a:r>
              <a:rPr lang="en-US" dirty="0" smtClean="0"/>
              <a:t> Do not try to be someone you are not. The interviewer is an expert of his job and will immediately catch hold of any dishonest statement or action you portray. Do not pretend to be someone you are not. Be as natural as possible without being nervous.</a:t>
            </a:r>
          </a:p>
          <a:p>
            <a:endParaRPr lang="en-US" dirty="0" smtClean="0"/>
          </a:p>
          <a:p>
            <a:r>
              <a:rPr lang="en-US" dirty="0" smtClean="0"/>
              <a:t>DON’T--- Overact or try to project a false image.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Dress appropriately: </a:t>
            </a:r>
            <a:endParaRPr lang="en-US" dirty="0"/>
          </a:p>
        </p:txBody>
      </p:sp>
      <p:sp>
        <p:nvSpPr>
          <p:cNvPr id="3" name="Content Placeholder 2"/>
          <p:cNvSpPr>
            <a:spLocks noGrp="1"/>
          </p:cNvSpPr>
          <p:nvPr>
            <p:ph idx="1"/>
          </p:nvPr>
        </p:nvSpPr>
        <p:spPr/>
        <p:txBody>
          <a:bodyPr>
            <a:normAutofit/>
          </a:bodyPr>
          <a:lstStyle/>
          <a:p>
            <a:r>
              <a:rPr lang="en-US" dirty="0" smtClean="0"/>
              <a:t>Remember, you are going for an interview, not a fancy dress competition or party. Dress smartly and neatly. Do not wear a lot of </a:t>
            </a:r>
            <a:r>
              <a:rPr lang="en-US" dirty="0" err="1" smtClean="0"/>
              <a:t>jewellery</a:t>
            </a:r>
            <a:r>
              <a:rPr lang="en-US" dirty="0" smtClean="0"/>
              <a:t>. If ladies are wearing a </a:t>
            </a:r>
            <a:r>
              <a:rPr lang="en-US" dirty="0" err="1" smtClean="0"/>
              <a:t>saree</a:t>
            </a:r>
            <a:r>
              <a:rPr lang="en-US" dirty="0" smtClean="0"/>
              <a:t>, pin it properly. Do not walk in for the interview shabbily. Tuck your hair properly. Do not wear any uncomfortable dress. Wearing formals is always suitable for appearing in an interview.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Body language: </a:t>
            </a:r>
            <a:endParaRPr lang="en-US" dirty="0"/>
          </a:p>
        </p:txBody>
      </p:sp>
      <p:sp>
        <p:nvSpPr>
          <p:cNvPr id="3" name="Content Placeholder 2"/>
          <p:cNvSpPr>
            <a:spLocks noGrp="1"/>
          </p:cNvSpPr>
          <p:nvPr>
            <p:ph idx="1"/>
          </p:nvPr>
        </p:nvSpPr>
        <p:spPr>
          <a:xfrm>
            <a:off x="990600" y="1295400"/>
            <a:ext cx="7943088" cy="5257800"/>
          </a:xfrm>
        </p:spPr>
        <p:txBody>
          <a:bodyPr>
            <a:normAutofit fontScale="70000" lnSpcReduction="20000"/>
          </a:bodyPr>
          <a:lstStyle/>
          <a:p>
            <a:r>
              <a:rPr lang="en-US" sz="5100" b="1" dirty="0" smtClean="0"/>
              <a:t> </a:t>
            </a:r>
            <a:r>
              <a:rPr lang="en-US" sz="5100" dirty="0" smtClean="0"/>
              <a:t>Most of the communication that we do during an interview is non-verbal.  Body language plays an important part during an interview.</a:t>
            </a:r>
          </a:p>
          <a:p>
            <a:r>
              <a:rPr lang="en-US" sz="5100" dirty="0" smtClean="0"/>
              <a:t>Some simple body language that you should use during a job interview are:</a:t>
            </a:r>
          </a:p>
          <a:p>
            <a:pPr>
              <a:buNone/>
            </a:pPr>
            <a:r>
              <a:rPr lang="en-US" sz="5100" dirty="0" smtClean="0"/>
              <a:t> 1.  Sit straight and all the way back in your seat</a:t>
            </a:r>
          </a:p>
          <a:p>
            <a:pPr>
              <a:buNone/>
            </a:pPr>
            <a:r>
              <a:rPr lang="en-US" sz="5100" dirty="0" smtClean="0"/>
              <a:t> 2.  Plant your feet on ground</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erview_bodyposture_0.png"/>
          <p:cNvPicPr>
            <a:picLocks noGrp="1" noChangeAspect="1"/>
          </p:cNvPicPr>
          <p:nvPr>
            <p:ph idx="1"/>
          </p:nvPr>
        </p:nvPicPr>
        <p:blipFill>
          <a:blip r:embed="rId2" cstate="print"/>
          <a:stretch>
            <a:fillRect/>
          </a:stretch>
        </p:blipFill>
        <p:spPr>
          <a:xfrm>
            <a:off x="1446041" y="228600"/>
            <a:ext cx="7469359" cy="6324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ADMIN\Desktop\maxresdefault.jpg"/>
          <p:cNvPicPr>
            <a:picLocks noGrp="1" noChangeAspect="1" noChangeArrowheads="1"/>
          </p:cNvPicPr>
          <p:nvPr>
            <p:ph idx="1"/>
          </p:nvPr>
        </p:nvPicPr>
        <p:blipFill>
          <a:blip r:embed="rId2" cstate="print"/>
          <a:srcRect/>
          <a:stretch>
            <a:fillRect/>
          </a:stretch>
        </p:blipFill>
        <p:spPr bwMode="auto">
          <a:xfrm>
            <a:off x="1435100" y="381000"/>
            <a:ext cx="7499350" cy="6019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6362"/>
          </a:xfrm>
        </p:spPr>
        <p:txBody>
          <a:bodyPr>
            <a:normAutofit fontScale="90000"/>
          </a:bodyPr>
          <a:lstStyle/>
          <a:p>
            <a:endParaRPr lang="en-US" dirty="0"/>
          </a:p>
        </p:txBody>
      </p:sp>
      <p:sp>
        <p:nvSpPr>
          <p:cNvPr id="3" name="Content Placeholder 2"/>
          <p:cNvSpPr>
            <a:spLocks noGrp="1"/>
          </p:cNvSpPr>
          <p:nvPr>
            <p:ph idx="1"/>
          </p:nvPr>
        </p:nvSpPr>
        <p:spPr>
          <a:xfrm>
            <a:off x="1435608" y="533400"/>
            <a:ext cx="7498080" cy="5715000"/>
          </a:xfrm>
        </p:spPr>
        <p:txBody>
          <a:bodyPr/>
          <a:lstStyle/>
          <a:p>
            <a:pPr>
              <a:buNone/>
            </a:pPr>
            <a:r>
              <a:rPr lang="en-US" dirty="0" smtClean="0"/>
              <a:t>3.  Use hand gestures while speaking.</a:t>
            </a:r>
          </a:p>
          <a:p>
            <a:pPr marL="596646" indent="-514350">
              <a:buNone/>
            </a:pPr>
            <a:r>
              <a:rPr lang="en-US" dirty="0" smtClean="0"/>
              <a:t>4.  Work on your walk</a:t>
            </a:r>
          </a:p>
          <a:p>
            <a:pPr marL="596646" indent="-514350">
              <a:buNone/>
            </a:pPr>
            <a:r>
              <a:rPr lang="en-US" dirty="0" smtClean="0"/>
              <a:t>5.  Smile and Nod your head while listening</a:t>
            </a:r>
          </a:p>
          <a:p>
            <a:pPr marL="596646" indent="-514350">
              <a:buNone/>
            </a:pPr>
            <a:endParaRPr lang="en-US" dirty="0" smtClean="0"/>
          </a:p>
          <a:p>
            <a:pPr marL="596646" indent="-514350">
              <a:buNone/>
            </a:pPr>
            <a:endParaRPr lang="en-US" dirty="0" smtClean="0"/>
          </a:p>
          <a:p>
            <a:pPr marL="596646" indent="-514350">
              <a:buNone/>
            </a:pPr>
            <a:r>
              <a:rPr lang="en-US" dirty="0" smtClean="0"/>
              <a:t> </a:t>
            </a:r>
          </a:p>
          <a:p>
            <a:pPr>
              <a:buNone/>
            </a:pPr>
            <a:endParaRPr lang="en-US" dirty="0"/>
          </a:p>
        </p:txBody>
      </p:sp>
      <p:pic>
        <p:nvPicPr>
          <p:cNvPr id="4" name="Picture 3" descr="http_%2F%2Fmashable.com%2Fwp-content%2Fuploads%2F2014%2F11%2Fwalk.jpg"/>
          <p:cNvPicPr>
            <a:picLocks noChangeAspect="1"/>
          </p:cNvPicPr>
          <p:nvPr/>
        </p:nvPicPr>
        <p:blipFill>
          <a:blip r:embed="rId2" cstate="print"/>
          <a:stretch>
            <a:fillRect/>
          </a:stretch>
        </p:blipFill>
        <p:spPr>
          <a:xfrm>
            <a:off x="1219200" y="3276600"/>
            <a:ext cx="7696200" cy="3276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98080" cy="334962"/>
          </a:xfrm>
        </p:spPr>
        <p:txBody>
          <a:bodyPr>
            <a:normAutofit fontScale="90000"/>
          </a:bodyPr>
          <a:lstStyle/>
          <a:p>
            <a:r>
              <a:rPr lang="en-US" dirty="0" smtClean="0"/>
              <a:t>              Hand Gestures</a:t>
            </a:r>
            <a:endParaRPr lang="en-US" dirty="0"/>
          </a:p>
        </p:txBody>
      </p:sp>
      <p:pic>
        <p:nvPicPr>
          <p:cNvPr id="4" name="Content Placeholder 3" descr="http_%2F%2Fmashable.com%2Fwp-content%2Fuploads%2F2014%2F11%2Fhands.jpg"/>
          <p:cNvPicPr>
            <a:picLocks noGrp="1" noChangeAspect="1"/>
          </p:cNvPicPr>
          <p:nvPr>
            <p:ph idx="1"/>
          </p:nvPr>
        </p:nvPicPr>
        <p:blipFill>
          <a:blip r:embed="rId2" cstate="print"/>
          <a:stretch>
            <a:fillRect/>
          </a:stretch>
        </p:blipFill>
        <p:spPr>
          <a:xfrm>
            <a:off x="990600" y="866397"/>
            <a:ext cx="8153400" cy="5991603"/>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406</TotalTime>
  <Words>812</Words>
  <Application>Microsoft Office PowerPoint</Application>
  <PresentationFormat>On-screen Show (4:3)</PresentationFormat>
  <Paragraphs>84</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How To Face An Interview? and How to use Soft Skills for Success in Interviews?</vt:lpstr>
      <vt:lpstr>What is an Interview?</vt:lpstr>
      <vt:lpstr> Be your natural self:</vt:lpstr>
      <vt:lpstr>Dress appropriately: </vt:lpstr>
      <vt:lpstr>Body language: </vt:lpstr>
      <vt:lpstr>Slide 6</vt:lpstr>
      <vt:lpstr>Slide 7</vt:lpstr>
      <vt:lpstr>Slide 8</vt:lpstr>
      <vt:lpstr>              Hand Gestures</vt:lpstr>
      <vt:lpstr>Slide 10</vt:lpstr>
      <vt:lpstr>  Know you CV, job and company:</vt:lpstr>
      <vt:lpstr>Soft Skills</vt:lpstr>
      <vt:lpstr>Soft Skills vs Hard Skills</vt:lpstr>
      <vt:lpstr>Slide 14</vt:lpstr>
      <vt:lpstr> No matter the context is, there are a few soft skills that are highly sought after in an interview: </vt:lpstr>
      <vt:lpstr>Show Your Enthusiasm/Positive Attitude </vt:lpstr>
      <vt:lpstr> First-rate Communication </vt:lpstr>
      <vt:lpstr>Prove You're a Problem Solver</vt:lpstr>
      <vt:lpstr>Powers of Persuasion </vt:lpstr>
      <vt:lpstr>Work ethic. </vt:lpstr>
      <vt:lpstr>Time management</vt:lpstr>
      <vt:lpstr> Self confidence</vt:lpstr>
      <vt:lpstr>Slide 23</vt:lpstr>
      <vt:lpstr>Critical Thinking: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Face An Interviews? and How to use Soft Skills for Success in Interviews?</dc:title>
  <dc:creator>ADMIN</dc:creator>
  <cp:lastModifiedBy>USER</cp:lastModifiedBy>
  <cp:revision>35</cp:revision>
  <dcterms:created xsi:type="dcterms:W3CDTF">2018-08-28T13:58:36Z</dcterms:created>
  <dcterms:modified xsi:type="dcterms:W3CDTF">2018-08-29T07:47:41Z</dcterms:modified>
</cp:coreProperties>
</file>