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1" r:id="rId7"/>
    <p:sldId id="265" r:id="rId8"/>
    <p:sldId id="271" r:id="rId9"/>
    <p:sldId id="266" r:id="rId10"/>
    <p:sldId id="263" r:id="rId11"/>
    <p:sldId id="267" r:id="rId12"/>
    <p:sldId id="268" r:id="rId13"/>
    <p:sldId id="269" r:id="rId14"/>
    <p:sldId id="274" r:id="rId15"/>
    <p:sldId id="275" r:id="rId16"/>
    <p:sldId id="276" r:id="rId17"/>
    <p:sldId id="270" r:id="rId18"/>
  </p:sldIdLst>
  <p:sldSz cx="104409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06" y="-96"/>
      </p:cViewPr>
      <p:guideLst>
        <p:guide orient="horz" pos="2160"/>
        <p:guide pos="32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074" y="2130426"/>
            <a:ext cx="887484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6148" y="3886200"/>
            <a:ext cx="730869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3335-60E3-4FFE-8F20-3687B16A7A13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CFFA-2033-4093-9226-24C67A636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3335-60E3-4FFE-8F20-3687B16A7A13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CFFA-2033-4093-9226-24C67A636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69716" y="274639"/>
            <a:ext cx="234922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2050" y="274639"/>
            <a:ext cx="68736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3335-60E3-4FFE-8F20-3687B16A7A13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CFFA-2033-4093-9226-24C67A636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3335-60E3-4FFE-8F20-3687B16A7A13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CFFA-2033-4093-9226-24C67A636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766" y="4406901"/>
            <a:ext cx="88748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766" y="2906713"/>
            <a:ext cx="88748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3335-60E3-4FFE-8F20-3687B16A7A13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CFFA-2033-4093-9226-24C67A636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2050" y="1600201"/>
            <a:ext cx="461143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7502" y="1600201"/>
            <a:ext cx="461143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3335-60E3-4FFE-8F20-3687B16A7A13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CFFA-2033-4093-9226-24C67A636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049" y="1535113"/>
            <a:ext cx="46132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049" y="2174875"/>
            <a:ext cx="46132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03877" y="1535113"/>
            <a:ext cx="46150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03877" y="2174875"/>
            <a:ext cx="46150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3335-60E3-4FFE-8F20-3687B16A7A13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CFFA-2033-4093-9226-24C67A636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3335-60E3-4FFE-8F20-3687B16A7A13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CFFA-2033-4093-9226-24C67A636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3335-60E3-4FFE-8F20-3687B16A7A13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CFFA-2033-4093-9226-24C67A636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50" y="273050"/>
            <a:ext cx="34350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2136" y="273051"/>
            <a:ext cx="583680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50" y="1435101"/>
            <a:ext cx="34350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3335-60E3-4FFE-8F20-3687B16A7A13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CFFA-2033-4093-9226-24C67A636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507" y="4800600"/>
            <a:ext cx="62645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46507" y="612775"/>
            <a:ext cx="626459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6507" y="5367338"/>
            <a:ext cx="626459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3335-60E3-4FFE-8F20-3687B16A7A13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CFFA-2033-4093-9226-24C67A636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2050" y="274638"/>
            <a:ext cx="939688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050" y="1600201"/>
            <a:ext cx="939688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2049" y="6356351"/>
            <a:ext cx="2436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83335-60E3-4FFE-8F20-3687B16A7A13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7338" y="6356351"/>
            <a:ext cx="33063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82708" y="6356351"/>
            <a:ext cx="2436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1CFFA-2033-4093-9226-24C67A636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rex.com/en/news-and-analysis/types-of-mone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6147" y="895801"/>
            <a:ext cx="8778181" cy="490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577288" y="285728"/>
            <a:ext cx="528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Unit-5</a:t>
            </a:r>
            <a:endParaRPr lang="en-US"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Money in barter system</a:t>
            </a:r>
          </a:p>
          <a:p>
            <a:r>
              <a:rPr lang="en-IN" dirty="0" smtClean="0"/>
              <a:t>Fiat money</a:t>
            </a:r>
          </a:p>
          <a:p>
            <a:r>
              <a:rPr lang="en-IN" dirty="0" smtClean="0"/>
              <a:t>Fiduciary money</a:t>
            </a:r>
          </a:p>
          <a:p>
            <a:r>
              <a:rPr lang="en-IN" dirty="0" err="1" smtClean="0"/>
              <a:t>Metalic</a:t>
            </a:r>
            <a:r>
              <a:rPr lang="en-IN" dirty="0" smtClean="0"/>
              <a:t> money  </a:t>
            </a:r>
          </a:p>
          <a:p>
            <a:r>
              <a:rPr lang="en-IN" dirty="0" smtClean="0"/>
              <a:t>Paper money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50" y="274638"/>
            <a:ext cx="9429550" cy="7254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Money in barter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50" y="1000109"/>
            <a:ext cx="9429550" cy="5126055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People have been trading with each other even before the advent of money, coin, cash, currency, rupee, dollar, euro or Yuan. They </a:t>
            </a:r>
            <a:r>
              <a:rPr lang="en-US" sz="2400" b="1" dirty="0" smtClean="0"/>
              <a:t>exchanged goods and services with each other through the barter system. </a:t>
            </a:r>
            <a:r>
              <a:rPr lang="en-US" sz="2400" dirty="0" smtClean="0"/>
              <a:t>E.g., </a:t>
            </a:r>
          </a:p>
          <a:p>
            <a:r>
              <a:rPr lang="en-US" sz="2400" dirty="0" smtClean="0"/>
              <a:t>1 kg rice for 200 grams of tomatoes</a:t>
            </a:r>
          </a:p>
          <a:p>
            <a:r>
              <a:rPr lang="en-US" sz="2400" dirty="0" smtClean="0"/>
              <a:t>1 kg tomatoes for 50 gm almonds and so on</a:t>
            </a:r>
          </a:p>
          <a:p>
            <a:endParaRPr lang="en-IN" sz="2400" dirty="0" smtClean="0"/>
          </a:p>
          <a:p>
            <a:r>
              <a:rPr lang="en-US" sz="2400" b="1" u="sng" dirty="0" smtClean="0"/>
              <a:t>Problems with Barter System</a:t>
            </a:r>
          </a:p>
          <a:p>
            <a:r>
              <a:rPr lang="en-US" sz="2400" dirty="0" smtClean="0"/>
              <a:t>It can happen only with </a:t>
            </a:r>
            <a:r>
              <a:rPr lang="en-US" sz="2400" b="1" dirty="0" smtClean="0"/>
              <a:t>a Double-Coincidence of wants.</a:t>
            </a:r>
            <a:endParaRPr lang="en-US" sz="2400" dirty="0" smtClean="0"/>
          </a:p>
          <a:p>
            <a:r>
              <a:rPr lang="en-US" sz="2400" b="1" dirty="0" smtClean="0"/>
              <a:t>The problem of Divisibility of Value:</a:t>
            </a:r>
            <a:r>
              <a:rPr lang="en-US" sz="2400" dirty="0" smtClean="0"/>
              <a:t> In Barter System, you cannot always divide the value to buy whatever you want</a:t>
            </a:r>
          </a:p>
          <a:p>
            <a:r>
              <a:rPr lang="en-US" sz="2400" b="1" dirty="0" smtClean="0"/>
              <a:t>Don’t </a:t>
            </a:r>
            <a:r>
              <a:rPr lang="en-US" sz="2400" b="1" dirty="0" err="1" smtClean="0"/>
              <a:t>favour</a:t>
            </a:r>
            <a:r>
              <a:rPr lang="en-US" sz="2400" b="1" dirty="0" smtClean="0"/>
              <a:t> concentration of wealth</a:t>
            </a:r>
            <a:r>
              <a:rPr lang="en-US" sz="2400" dirty="0" smtClean="0"/>
              <a:t>: Since all the wealth is perishable. E.g., one can’t store tomatoes for an extended period.</a:t>
            </a:r>
          </a:p>
          <a:p>
            <a:r>
              <a:rPr lang="en-US" sz="2000" dirty="0" smtClean="0"/>
              <a:t>Search Cost / Cost of Transaction is high.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50" y="500043"/>
            <a:ext cx="9429550" cy="5626121"/>
          </a:xfrm>
        </p:spPr>
        <p:txBody>
          <a:bodyPr/>
          <a:lstStyle/>
          <a:p>
            <a:pPr>
              <a:buNone/>
            </a:pPr>
            <a:r>
              <a:rPr lang="en-IN" u="sng" dirty="0" smtClean="0"/>
              <a:t>Fiat money</a:t>
            </a:r>
          </a:p>
          <a:p>
            <a:r>
              <a:rPr lang="en-US" sz="2400" dirty="0" smtClean="0"/>
              <a:t>Fiat money is named after the Latin word fiat, which translates to ‘determined by authority’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That’s because the value of the currencies is set by government bodies, not by their relation to another asset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Fiat money is any global currency that is </a:t>
            </a:r>
            <a:r>
              <a:rPr lang="en-US" sz="2400" dirty="0" err="1" smtClean="0"/>
              <a:t>recognised</a:t>
            </a:r>
            <a:r>
              <a:rPr lang="en-US" sz="2400" dirty="0" smtClean="0"/>
              <a:t> as legal tender by its government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Examples include the Great British pound, United States dollar, euro, Australian dollar, Japanese yen and Chinese </a:t>
            </a:r>
            <a:r>
              <a:rPr lang="en-US" sz="2400" dirty="0" err="1" smtClean="0"/>
              <a:t>yuan</a:t>
            </a:r>
            <a:endParaRPr lang="en-US" sz="2400" dirty="0" smtClean="0"/>
          </a:p>
          <a:p>
            <a:endParaRPr lang="en-US" sz="2400" dirty="0" smtClean="0"/>
          </a:p>
          <a:p>
            <a:endParaRPr lang="en-IN" sz="2400" u="sng" dirty="0" smtClean="0"/>
          </a:p>
          <a:p>
            <a:pPr>
              <a:buNone/>
            </a:pPr>
            <a:endParaRPr lang="en-IN" sz="2400" u="sng" dirty="0" smtClean="0"/>
          </a:p>
          <a:p>
            <a:pPr>
              <a:buNone/>
            </a:pPr>
            <a:endParaRPr lang="en-IN" u="sng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522050" y="571501"/>
            <a:ext cx="9511088" cy="55546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sz="3600" u="sng" dirty="0" smtClean="0"/>
              <a:t>Fiduciary money</a:t>
            </a:r>
          </a:p>
          <a:p>
            <a:r>
              <a:rPr lang="en-US" dirty="0" smtClean="0"/>
              <a:t>Fiduciary money is a money substitute that is often a written statement of debt or intent of payment</a:t>
            </a:r>
          </a:p>
          <a:p>
            <a:endParaRPr lang="en-IN" u="sng" dirty="0" smtClean="0"/>
          </a:p>
          <a:p>
            <a:r>
              <a:rPr lang="en-US" dirty="0" smtClean="0"/>
              <a:t>It is essentially a promise of money at a later date, which is backed by nothing more than trust between the two parties in a transaction</a:t>
            </a:r>
          </a:p>
          <a:p>
            <a:endParaRPr lang="en-IN" u="sng" dirty="0" smtClean="0"/>
          </a:p>
          <a:p>
            <a:r>
              <a:rPr lang="en-US" dirty="0" smtClean="0"/>
              <a:t>Examples of fiduciary money include paper </a:t>
            </a:r>
            <a:r>
              <a:rPr lang="en-US" dirty="0" err="1" smtClean="0"/>
              <a:t>cheques</a:t>
            </a:r>
            <a:r>
              <a:rPr lang="en-US" dirty="0" smtClean="0"/>
              <a:t>, banknotes, token coins or electronic credit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you were to receive a </a:t>
            </a:r>
            <a:r>
              <a:rPr lang="en-US" dirty="0" err="1" smtClean="0"/>
              <a:t>cheque</a:t>
            </a:r>
            <a:r>
              <a:rPr lang="en-US" dirty="0" smtClean="0"/>
              <a:t> for £1,000, the paper itself is worthless, it only has value once it has been deposited into an account and converted into fiat money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49" y="274638"/>
            <a:ext cx="9347980" cy="3682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Metallic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50" y="857232"/>
            <a:ext cx="9429550" cy="5572164"/>
          </a:xfrm>
        </p:spPr>
        <p:txBody>
          <a:bodyPr>
            <a:normAutofit/>
          </a:bodyPr>
          <a:lstStyle/>
          <a:p>
            <a:r>
              <a:rPr lang="en-IN" sz="2000" dirty="0" smtClean="0"/>
              <a:t>Coins made of some metal like gold, silver, copper etc.</a:t>
            </a:r>
          </a:p>
          <a:p>
            <a:r>
              <a:rPr lang="en-IN" sz="2000" b="1" dirty="0" smtClean="0"/>
              <a:t>Types of Metallic Money-</a:t>
            </a:r>
          </a:p>
          <a:p>
            <a:r>
              <a:rPr lang="en-IN" sz="2000" u="sng" dirty="0" smtClean="0"/>
              <a:t>Standard Money: </a:t>
            </a:r>
            <a:r>
              <a:rPr lang="en-IN" sz="2000" dirty="0" smtClean="0"/>
              <a:t>Whose value is equal to the value of metal contained in it (face value=intrinsic value)</a:t>
            </a:r>
          </a:p>
          <a:p>
            <a:r>
              <a:rPr lang="en-IN" sz="2000" dirty="0" smtClean="0"/>
              <a:t>It is unlimited legal tender and subject to free coinage. i.e., anybody can bring his metal and get coins made of it.</a:t>
            </a:r>
          </a:p>
          <a:p>
            <a:r>
              <a:rPr lang="en-IN" sz="2000" dirty="0" smtClean="0"/>
              <a:t>Usually made of some precious metals like gold, silver etc.</a:t>
            </a:r>
          </a:p>
          <a:p>
            <a:endParaRPr lang="en-IN" sz="2000" dirty="0" smtClean="0"/>
          </a:p>
          <a:p>
            <a:r>
              <a:rPr lang="en-IN" sz="2000" u="sng" dirty="0" smtClean="0"/>
              <a:t>Token Money</a:t>
            </a:r>
            <a:r>
              <a:rPr lang="en-IN" sz="2000" dirty="0" smtClean="0"/>
              <a:t>: its face value is higher than intrinsic value (value of metal)</a:t>
            </a:r>
          </a:p>
          <a:p>
            <a:r>
              <a:rPr lang="en-IN" sz="2000" dirty="0" smtClean="0"/>
              <a:t>It is usually made of cheaper metal</a:t>
            </a:r>
          </a:p>
          <a:p>
            <a:r>
              <a:rPr lang="en-IN" sz="2000" dirty="0" smtClean="0"/>
              <a:t>It is not subject to free coinage </a:t>
            </a:r>
          </a:p>
          <a:p>
            <a:r>
              <a:rPr lang="en-IN" sz="2000" dirty="0" smtClean="0"/>
              <a:t>E.g. Indian Rupee coin.</a:t>
            </a:r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49" y="274638"/>
            <a:ext cx="934798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Paper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50" y="928670"/>
            <a:ext cx="9429550" cy="519749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Paper money is the </a:t>
            </a:r>
            <a:r>
              <a:rPr lang="en-US" dirty="0" err="1" smtClean="0"/>
              <a:t>authorised</a:t>
            </a:r>
            <a:r>
              <a:rPr lang="en-US" dirty="0" smtClean="0"/>
              <a:t> medium of exchange in most countries. </a:t>
            </a:r>
          </a:p>
          <a:p>
            <a:r>
              <a:rPr lang="en-US" dirty="0" smtClean="0"/>
              <a:t>These are banknotes of a country with specific values circulated for all manner of transactions. Paper money is also called as paper currency.</a:t>
            </a:r>
          </a:p>
          <a:p>
            <a:endParaRPr lang="en-US" dirty="0" smtClean="0"/>
          </a:p>
          <a:p>
            <a:r>
              <a:rPr lang="en-IN" b="1" dirty="0" smtClean="0"/>
              <a:t>Types</a:t>
            </a:r>
            <a:endParaRPr lang="en-US" b="1" dirty="0" smtClean="0"/>
          </a:p>
          <a:p>
            <a:r>
              <a:rPr lang="en-US" dirty="0" smtClean="0"/>
              <a:t>Representative paper money: When the paper money is entirely backed by gold and silver reserves</a:t>
            </a:r>
          </a:p>
          <a:p>
            <a:r>
              <a:rPr lang="en-US" dirty="0" smtClean="0"/>
              <a:t>Convertible paper money: Convertible paper money is when one can convert paper currencies into standard coins.</a:t>
            </a:r>
          </a:p>
          <a:p>
            <a:r>
              <a:rPr lang="en-US" dirty="0" smtClean="0"/>
              <a:t>Inconvertible paper money: When one cannot convert paper money into standard coins or valuable metals </a:t>
            </a:r>
          </a:p>
          <a:p>
            <a:r>
              <a:rPr lang="en-US" dirty="0" smtClean="0"/>
              <a:t>Fiat money: It is a type of inconvertible paper, declared to be legal tender govt. has no intrinsic value in itself.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1836" y="357166"/>
            <a:ext cx="9551335" cy="6123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20560" y="1500174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Narrow Money (Most Liquid)= M0,M1,M2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0560" y="1928802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Broad Money(Less Liquid)=M3,M4</a:t>
            </a:r>
            <a:endParaRPr 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u="sng" dirty="0" smtClean="0">
                <a:hlinkClick r:id="rId2"/>
              </a:rPr>
              <a:t>https://www.forex.com/en/news-and-analysis/types-of-money/#:~:text=Fiat%20money%20%E2%80%93%20the%20notes%20and,trust%20or%20promise%20of%20payment</a:t>
            </a:r>
            <a:endParaRPr lang="en-IN" u="sng" dirty="0" smtClean="0"/>
          </a:p>
          <a:p>
            <a:r>
              <a:rPr lang="en-IN" u="sng" dirty="0" smtClean="0"/>
              <a:t>chrome-extension://</a:t>
            </a:r>
            <a:r>
              <a:rPr lang="en-IN" u="sng" dirty="0" err="1" smtClean="0"/>
              <a:t>efaidnbmnnnibpcajpcglclefindmkaj</a:t>
            </a:r>
            <a:r>
              <a:rPr lang="en-IN" u="sng" dirty="0" smtClean="0"/>
              <a:t>/https://jncollegeonline.co.in/attendence/classnotes/files/1622608422.pdf</a:t>
            </a:r>
          </a:p>
          <a:p>
            <a:endParaRPr lang="en-IN" u="sng" dirty="0" smtClean="0"/>
          </a:p>
          <a:p>
            <a:endParaRPr lang="en-IN" u="sng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8814" y="785795"/>
            <a:ext cx="8462732" cy="5039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468238" y="4000505"/>
            <a:ext cx="3752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LcPeriod" startAt="5"/>
            </a:pPr>
            <a:r>
              <a:rPr lang="en-IN" sz="2400" dirty="0" smtClean="0"/>
              <a:t>Transfer of Value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054" y="642919"/>
            <a:ext cx="10298935" cy="5554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6246" y="785794"/>
            <a:ext cx="9685195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3371" y="3143249"/>
            <a:ext cx="338244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9617" y="642918"/>
            <a:ext cx="9324206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8523" y="642918"/>
            <a:ext cx="9672469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0959" y="571480"/>
            <a:ext cx="9190392" cy="570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117772" y="5286389"/>
            <a:ext cx="367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b="1" dirty="0" smtClean="0"/>
              <a:t>It was virtually impossible to store surplus value under barter system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Transfer</a:t>
            </a:r>
            <a:r>
              <a:rPr lang="en-US" dirty="0" smtClean="0"/>
              <a:t> of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value paid in the form of money can also be transferred to another place</a:t>
            </a:r>
          </a:p>
          <a:p>
            <a:endParaRPr lang="en-IN" dirty="0" smtClean="0"/>
          </a:p>
          <a:p>
            <a:r>
              <a:rPr lang="en-US" dirty="0" smtClean="0"/>
              <a:t>It facilitates buying and selling of goods not only in the domestic country but also in other parts of the world</a:t>
            </a:r>
          </a:p>
          <a:p>
            <a:endParaRPr lang="en-IN" dirty="0" smtClean="0"/>
          </a:p>
          <a:p>
            <a:r>
              <a:rPr lang="en-US" dirty="0" smtClean="0"/>
              <a:t>E.g., A person earning in Bangalore can transfer it to his Parents in Punjab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547" t="4410" r="4839"/>
          <a:stretch>
            <a:fillRect/>
          </a:stretch>
        </p:blipFill>
        <p:spPr bwMode="auto">
          <a:xfrm>
            <a:off x="0" y="2143116"/>
            <a:ext cx="10277883" cy="3224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502</Words>
  <Application>Microsoft Office PowerPoint</Application>
  <PresentationFormat>Custom</PresentationFormat>
  <Paragraphs>70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Transfer of Value</vt:lpstr>
      <vt:lpstr>Slide 9</vt:lpstr>
      <vt:lpstr>Types of Money</vt:lpstr>
      <vt:lpstr>Money in barter system</vt:lpstr>
      <vt:lpstr>Slide 12</vt:lpstr>
      <vt:lpstr>Slide 13</vt:lpstr>
      <vt:lpstr>Metallic Money</vt:lpstr>
      <vt:lpstr>Paper Money</vt:lpstr>
      <vt:lpstr>Slide 16</vt:lpstr>
      <vt:lpstr>Slide 17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Riya Das</dc:creator>
  <cp:lastModifiedBy>Riya Das</cp:lastModifiedBy>
  <cp:revision>43</cp:revision>
  <dcterms:created xsi:type="dcterms:W3CDTF">2024-03-01T06:58:42Z</dcterms:created>
  <dcterms:modified xsi:type="dcterms:W3CDTF">2024-03-27T16:07:39Z</dcterms:modified>
</cp:coreProperties>
</file>