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Lst>
  <p:sldSz cx="115220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978" y="-96"/>
      </p:cViewPr>
      <p:guideLst>
        <p:guide orient="horz" pos="2160"/>
        <p:guide pos="362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05125" y="359898"/>
            <a:ext cx="9332881"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805125" y="1850064"/>
            <a:ext cx="9332881"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F9C962F7-A3E3-419D-8D70-EF93CC1FA36D}" type="slidenum">
              <a:rPr lang="en-US" smtClean="0"/>
              <a:pPr/>
              <a:t>‹#›</a:t>
            </a:fld>
            <a:endParaRPr lang="en-US"/>
          </a:p>
        </p:txBody>
      </p:sp>
      <p:sp>
        <p:nvSpPr>
          <p:cNvPr id="8" name="Oval 7"/>
          <p:cNvSpPr/>
          <p:nvPr/>
        </p:nvSpPr>
        <p:spPr>
          <a:xfrm>
            <a:off x="1161069" y="1413802"/>
            <a:ext cx="26500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458122" y="1345016"/>
            <a:ext cx="80655"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1556" y="274640"/>
            <a:ext cx="2304415"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40260" y="274641"/>
            <a:ext cx="7009262"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876600" y="-54"/>
            <a:ext cx="8641556"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248953" y="2600325"/>
            <a:ext cx="8065453"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248953" y="1066800"/>
            <a:ext cx="8065453"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C962F7-A3E3-419D-8D70-EF93CC1FA36D}" type="slidenum">
              <a:rPr lang="en-US" smtClean="0"/>
              <a:pPr/>
              <a:t>‹#›</a:t>
            </a:fld>
            <a:endParaRPr lang="en-US"/>
          </a:p>
        </p:txBody>
      </p:sp>
      <p:sp>
        <p:nvSpPr>
          <p:cNvPr id="10" name="Rectangle 9"/>
          <p:cNvSpPr/>
          <p:nvPr/>
        </p:nvSpPr>
        <p:spPr bwMode="invGray">
          <a:xfrm>
            <a:off x="2880519" y="0"/>
            <a:ext cx="9601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737275" y="2814656"/>
            <a:ext cx="26500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034328" y="2745870"/>
            <a:ext cx="80655"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08966" y="274320"/>
            <a:ext cx="9448102"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808966" y="1524000"/>
            <a:ext cx="460883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648237" y="1524000"/>
            <a:ext cx="460883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104" y="5160336"/>
            <a:ext cx="10369868"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76104" y="328278"/>
            <a:ext cx="506971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876258" y="328278"/>
            <a:ext cx="5069713"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76104" y="969336"/>
            <a:ext cx="506971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876258" y="969336"/>
            <a:ext cx="5069713"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08966" y="274320"/>
            <a:ext cx="9448102"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278950" y="0"/>
            <a:ext cx="1024312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9C962F7-A3E3-419D-8D70-EF93CC1FA36D}" type="slidenum">
              <a:rPr lang="en-US" smtClean="0"/>
              <a:pPr/>
              <a:t>‹#›</a:t>
            </a:fld>
            <a:endParaRPr lang="en-US"/>
          </a:p>
        </p:txBody>
      </p:sp>
      <p:sp>
        <p:nvSpPr>
          <p:cNvPr id="6" name="Rectangle 5"/>
          <p:cNvSpPr/>
          <p:nvPr/>
        </p:nvSpPr>
        <p:spPr bwMode="invGray">
          <a:xfrm>
            <a:off x="1278950" y="-54"/>
            <a:ext cx="9217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6104" y="216778"/>
            <a:ext cx="4800865"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76104" y="1406964"/>
            <a:ext cx="4800865"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76104" y="2133601"/>
            <a:ext cx="10273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9C962F7-A3E3-419D-8D70-EF93CC1FA3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7898" y="1066800"/>
            <a:ext cx="3456623"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488BCC1-A83C-4BC3-A4C1-9F8D35E2C0CE}" type="datetimeFigureOut">
              <a:rPr lang="en-US" smtClean="0"/>
              <a:pPr/>
              <a:t>3/5/2024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9C962F7-A3E3-419D-8D70-EF93CC1FA36D}" type="slidenum">
              <a:rPr lang="en-US" smtClean="0"/>
              <a:pPr/>
              <a:t>‹#›</a:t>
            </a:fld>
            <a:endParaRPr lang="en-US"/>
          </a:p>
        </p:txBody>
      </p:sp>
      <p:sp>
        <p:nvSpPr>
          <p:cNvPr id="8" name="Rectangle 7"/>
          <p:cNvSpPr/>
          <p:nvPr/>
        </p:nvSpPr>
        <p:spPr>
          <a:xfrm>
            <a:off x="960173" y="1066800"/>
            <a:ext cx="5761038"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56190" y="1143004"/>
            <a:ext cx="5569003"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499901" y="954341"/>
            <a:ext cx="86415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304968" y="936786"/>
            <a:ext cx="818067"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056190" y="4800600"/>
            <a:ext cx="5569003"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28124" y="-815922"/>
            <a:ext cx="206511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2720" y="21103"/>
            <a:ext cx="2144879"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30443" y="1055077"/>
            <a:ext cx="141848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276291" y="-54"/>
            <a:ext cx="1024578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808966" y="274638"/>
            <a:ext cx="9448102"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808966" y="1447800"/>
            <a:ext cx="9448102"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512813" y="6305550"/>
            <a:ext cx="2688484"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488BCC1-A83C-4BC3-A4C1-9F8D35E2C0CE}" type="datetimeFigureOut">
              <a:rPr lang="en-US" smtClean="0"/>
              <a:pPr/>
              <a:t>3/5/2024</a:t>
            </a:fld>
            <a:endParaRPr lang="en-US"/>
          </a:p>
        </p:txBody>
      </p:sp>
      <p:sp>
        <p:nvSpPr>
          <p:cNvPr id="10" name="Footer Placeholder 9"/>
          <p:cNvSpPr>
            <a:spLocks noGrp="1"/>
          </p:cNvSpPr>
          <p:nvPr>
            <p:ph type="ftr" sz="quarter" idx="3"/>
          </p:nvPr>
        </p:nvSpPr>
        <p:spPr>
          <a:xfrm>
            <a:off x="7201297" y="6305550"/>
            <a:ext cx="3648657"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0853795" y="6305550"/>
            <a:ext cx="576104"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9C962F7-A3E3-419D-8D70-EF93CC1FA36D}" type="slidenum">
              <a:rPr lang="en-US" smtClean="0"/>
              <a:pPr/>
              <a:t>‹#›</a:t>
            </a:fld>
            <a:endParaRPr lang="en-US"/>
          </a:p>
        </p:txBody>
      </p:sp>
      <p:sp>
        <p:nvSpPr>
          <p:cNvPr id="15" name="Rectangle 14"/>
          <p:cNvSpPr/>
          <p:nvPr/>
        </p:nvSpPr>
        <p:spPr bwMode="invGray">
          <a:xfrm>
            <a:off x="1278950" y="-54"/>
            <a:ext cx="9217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Economy Regulatory Landscape </a:t>
            </a:r>
          </a:p>
        </p:txBody>
      </p:sp>
      <p:sp>
        <p:nvSpPr>
          <p:cNvPr id="3" name="Subtitle 2"/>
          <p:cNvSpPr>
            <a:spLocks noGrp="1"/>
          </p:cNvSpPr>
          <p:nvPr>
            <p:ph type="subTitle" idx="1"/>
          </p:nvPr>
        </p:nvSpPr>
        <p:spPr>
          <a:xfrm>
            <a:off x="1728311" y="3886200"/>
            <a:ext cx="7723417" cy="1328750"/>
          </a:xfrm>
        </p:spPr>
        <p:txBody>
          <a:bodyPr/>
          <a:lstStyle/>
          <a:p>
            <a:r>
              <a:rPr lang="en-US" dirty="0"/>
              <a:t>Digital regulations and policies, Challenges in governance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Digital Regulations and Policies:</a:t>
            </a:r>
            <a:br>
              <a:rPr lang="en-US" b="1" dirty="0" smtClean="0"/>
            </a:br>
            <a:endParaRPr lang="en-US" dirty="0"/>
          </a:p>
        </p:txBody>
      </p:sp>
      <p:sp>
        <p:nvSpPr>
          <p:cNvPr id="3" name="Content Placeholder 2"/>
          <p:cNvSpPr>
            <a:spLocks noGrp="1"/>
          </p:cNvSpPr>
          <p:nvPr>
            <p:ph idx="1"/>
          </p:nvPr>
        </p:nvSpPr>
        <p:spPr>
          <a:xfrm>
            <a:off x="1331881" y="1500174"/>
            <a:ext cx="9925187" cy="4748226"/>
          </a:xfrm>
        </p:spPr>
        <p:txBody>
          <a:bodyPr>
            <a:normAutofit/>
          </a:bodyPr>
          <a:lstStyle/>
          <a:p>
            <a:r>
              <a:rPr lang="en-US" sz="2400" dirty="0" smtClean="0"/>
              <a:t>Refer to rules, laws, and guidelines that governments and regulatory bodies establish to govern various digital activities</a:t>
            </a:r>
          </a:p>
          <a:p>
            <a:endParaRPr lang="en-IN" sz="2400" dirty="0" smtClean="0"/>
          </a:p>
          <a:p>
            <a:r>
              <a:rPr lang="en-US" sz="2400" dirty="0" smtClean="0"/>
              <a:t>Issues related to data protection, </a:t>
            </a:r>
            <a:r>
              <a:rPr lang="en-US" sz="2400" dirty="0" err="1" smtClean="0"/>
              <a:t>cybersecurity</a:t>
            </a:r>
            <a:r>
              <a:rPr lang="en-US" sz="2400" dirty="0" smtClean="0"/>
              <a:t>, online privacy, competition, taxation, content regulation, and digital trade.</a:t>
            </a:r>
          </a:p>
          <a:p>
            <a:endParaRPr lang="en-IN" sz="2400" dirty="0" smtClean="0"/>
          </a:p>
          <a:p>
            <a:r>
              <a:rPr lang="en-US" sz="2400" dirty="0" smtClean="0"/>
              <a:t>The purpose is to ensure the responsible use of digital technologies, protect individuals' rights and interests, promote fair competition, foster innovation, and maintain trust and confidence in digital systems and services.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regulations and policies include:</a:t>
            </a:r>
            <a:endParaRPr lang="en-US" dirty="0"/>
          </a:p>
        </p:txBody>
      </p:sp>
      <p:sp>
        <p:nvSpPr>
          <p:cNvPr id="3" name="Content Placeholder 2"/>
          <p:cNvSpPr>
            <a:spLocks noGrp="1"/>
          </p:cNvSpPr>
          <p:nvPr>
            <p:ph idx="1"/>
          </p:nvPr>
        </p:nvSpPr>
        <p:spPr>
          <a:xfrm>
            <a:off x="1260195" y="1447800"/>
            <a:ext cx="9996872" cy="4838720"/>
          </a:xfrm>
        </p:spPr>
        <p:txBody>
          <a:bodyPr>
            <a:normAutofit/>
          </a:bodyPr>
          <a:lstStyle/>
          <a:p>
            <a:r>
              <a:rPr lang="en-US" sz="2400" b="1" u="sng" dirty="0"/>
              <a:t>Data Protection and Privacy Laws</a:t>
            </a:r>
            <a:r>
              <a:rPr lang="en-US" sz="2400" dirty="0"/>
              <a:t>: These are rules governments make to keep your personal information safe when you're using digital </a:t>
            </a:r>
            <a:r>
              <a:rPr lang="en-US" sz="2400" dirty="0" smtClean="0"/>
              <a:t>services</a:t>
            </a:r>
          </a:p>
          <a:p>
            <a:r>
              <a:rPr lang="en-IN" sz="2400" b="1" dirty="0" smtClean="0"/>
              <a:t>E.g</a:t>
            </a:r>
            <a:r>
              <a:rPr lang="en-IN" sz="2400" dirty="0" smtClean="0"/>
              <a:t>. </a:t>
            </a:r>
            <a:r>
              <a:rPr lang="en-IN" sz="2400" b="1" dirty="0" smtClean="0"/>
              <a:t>GDPR, </a:t>
            </a:r>
            <a:r>
              <a:rPr lang="en-US" sz="2400" b="1" dirty="0" smtClean="0"/>
              <a:t>CCPA</a:t>
            </a:r>
          </a:p>
          <a:p>
            <a:endParaRPr lang="en-IN" sz="2400" b="1" dirty="0"/>
          </a:p>
          <a:p>
            <a:r>
              <a:rPr lang="en-US" sz="2400" b="1" u="sng" dirty="0" err="1"/>
              <a:t>Cybersecurity</a:t>
            </a:r>
            <a:r>
              <a:rPr lang="en-US" sz="2400" b="1" u="sng" dirty="0"/>
              <a:t> Regulations</a:t>
            </a:r>
            <a:r>
              <a:rPr lang="en-US" sz="2400" dirty="0" smtClean="0"/>
              <a:t>: tell companies what security measures they need to have in place to protect customers’ information online.</a:t>
            </a:r>
          </a:p>
          <a:p>
            <a:pPr>
              <a:buFont typeface="Wingdings" pitchFamily="2" charset="2"/>
              <a:buChar char="Ø"/>
            </a:pPr>
            <a:r>
              <a:rPr lang="en-US" sz="2400" b="1" dirty="0" smtClean="0"/>
              <a:t>E.g. China's </a:t>
            </a:r>
            <a:r>
              <a:rPr lang="en-US" sz="2400" b="1" dirty="0" err="1" smtClean="0"/>
              <a:t>Cybersecurity</a:t>
            </a:r>
            <a:r>
              <a:rPr lang="en-US" sz="2400" b="1" dirty="0" smtClean="0"/>
              <a:t> Law</a:t>
            </a:r>
            <a:endParaRPr lang="en-US" sz="2400" dirty="0" smtClean="0"/>
          </a:p>
          <a:p>
            <a:endParaRPr lang="en-IN" sz="2400" b="1" dirty="0"/>
          </a:p>
          <a:p>
            <a:r>
              <a:rPr lang="en-US" sz="2400" b="1" u="sng" dirty="0"/>
              <a:t>Antitrust and Competition Laws</a:t>
            </a:r>
            <a:r>
              <a:rPr lang="en-US" sz="2400" dirty="0"/>
              <a:t>: These laws make sure big companies don't have too much control over the </a:t>
            </a:r>
            <a:r>
              <a:rPr lang="en-US" sz="2400" dirty="0" smtClean="0"/>
              <a:t>market</a:t>
            </a:r>
          </a:p>
          <a:p>
            <a:pPr>
              <a:buFont typeface="Wingdings" pitchFamily="2" charset="2"/>
              <a:buChar char="Ø"/>
            </a:pPr>
            <a:r>
              <a:rPr lang="en-US" sz="2400" dirty="0" smtClean="0"/>
              <a:t>which </a:t>
            </a:r>
            <a:r>
              <a:rPr lang="en-US" sz="2400" dirty="0"/>
              <a:t>could stop smaller businesses from </a:t>
            </a:r>
            <a:r>
              <a:rPr lang="en-US" sz="2400" dirty="0" smtClean="0"/>
              <a:t>competing</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0212" y="571480"/>
            <a:ext cx="9721819" cy="5715040"/>
          </a:xfrm>
        </p:spPr>
        <p:txBody>
          <a:bodyPr>
            <a:normAutofit/>
          </a:bodyPr>
          <a:lstStyle/>
          <a:p>
            <a:r>
              <a:rPr lang="en-US" sz="2600" b="1" u="sng" dirty="0"/>
              <a:t>Digital Taxation Laws</a:t>
            </a:r>
            <a:r>
              <a:rPr lang="en-US" sz="2600" dirty="0"/>
              <a:t>: Governments are figuring out how to tax digital services and online </a:t>
            </a:r>
            <a:r>
              <a:rPr lang="en-US" sz="2600" dirty="0" smtClean="0"/>
              <a:t>purchases</a:t>
            </a:r>
          </a:p>
          <a:p>
            <a:pPr>
              <a:buFont typeface="Wingdings" pitchFamily="2" charset="2"/>
              <a:buChar char="Ø"/>
            </a:pPr>
            <a:r>
              <a:rPr lang="en-IN" sz="2600" b="1" dirty="0" smtClean="0"/>
              <a:t>E.g. DST of India</a:t>
            </a:r>
            <a:endParaRPr lang="en-US" sz="2600" b="1" dirty="0"/>
          </a:p>
          <a:p>
            <a:endParaRPr lang="en-IN" sz="2600" dirty="0" smtClean="0"/>
          </a:p>
          <a:p>
            <a:r>
              <a:rPr lang="en-US" sz="2600" b="1" u="sng" dirty="0"/>
              <a:t>Content Regulation and Online Safety</a:t>
            </a:r>
            <a:r>
              <a:rPr lang="en-US" sz="2600" dirty="0"/>
              <a:t>: Governments make rules to keep harmful content off the internet </a:t>
            </a:r>
            <a:endParaRPr lang="en-US" sz="2600" dirty="0" smtClean="0"/>
          </a:p>
          <a:p>
            <a:pPr>
              <a:buFont typeface="Wingdings" pitchFamily="2" charset="2"/>
              <a:buChar char="Ø"/>
            </a:pPr>
            <a:r>
              <a:rPr lang="en-US" sz="2600" dirty="0" smtClean="0"/>
              <a:t>protect </a:t>
            </a:r>
            <a:r>
              <a:rPr lang="en-US" sz="2600" dirty="0"/>
              <a:t>people from things like bullying and fake </a:t>
            </a:r>
            <a:r>
              <a:rPr lang="en-US" sz="2600" dirty="0" smtClean="0"/>
              <a:t>news</a:t>
            </a:r>
          </a:p>
          <a:p>
            <a:pPr>
              <a:buFont typeface="Wingdings" pitchFamily="2" charset="2"/>
              <a:buChar char="Ø"/>
            </a:pPr>
            <a:r>
              <a:rPr lang="en-US" sz="2800" b="1" dirty="0" smtClean="0"/>
              <a:t>E.g.  Australia's Online Safety Act</a:t>
            </a:r>
            <a:endParaRPr lang="en-US" sz="2600" dirty="0" smtClean="0"/>
          </a:p>
          <a:p>
            <a:pPr>
              <a:buNone/>
            </a:pPr>
            <a:endParaRPr lang="en-IN" sz="2600" dirty="0"/>
          </a:p>
          <a:p>
            <a:r>
              <a:rPr lang="en-US" sz="2600" b="1" u="sng" dirty="0"/>
              <a:t>Digital Trade Agreements</a:t>
            </a:r>
            <a:r>
              <a:rPr lang="en-US" sz="2600" dirty="0"/>
              <a:t>: Countries make agreements with each other about how they'll trade digital goods and services across borders</a:t>
            </a:r>
            <a:endParaRPr lang="en-US" sz="2600" dirty="0" smtClean="0"/>
          </a:p>
          <a:p>
            <a:endParaRPr lang="en-IN" dirty="0"/>
          </a:p>
          <a:p>
            <a:endParaRPr lang="en-US" dirty="0"/>
          </a:p>
        </p:txBody>
      </p:sp>
      <p:sp>
        <p:nvSpPr>
          <p:cNvPr id="4" name="Title 1"/>
          <p:cNvSpPr txBox="1">
            <a:spLocks/>
          </p:cNvSpPr>
          <p:nvPr/>
        </p:nvSpPr>
        <p:spPr>
          <a:xfrm>
            <a:off x="768138" y="427038"/>
            <a:ext cx="10369868"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in Governance:</a:t>
            </a:r>
            <a:br>
              <a:rPr lang="en-US" b="1" dirty="0"/>
            </a:br>
            <a:endParaRPr lang="en-US" dirty="0"/>
          </a:p>
        </p:txBody>
      </p:sp>
      <p:sp>
        <p:nvSpPr>
          <p:cNvPr id="3" name="Content Placeholder 2"/>
          <p:cNvSpPr>
            <a:spLocks noGrp="1"/>
          </p:cNvSpPr>
          <p:nvPr>
            <p:ph idx="1"/>
          </p:nvPr>
        </p:nvSpPr>
        <p:spPr>
          <a:xfrm>
            <a:off x="1260195" y="1142985"/>
            <a:ext cx="9901853" cy="4983179"/>
          </a:xfrm>
        </p:spPr>
        <p:txBody>
          <a:bodyPr>
            <a:normAutofit/>
          </a:bodyPr>
          <a:lstStyle/>
          <a:p>
            <a:r>
              <a:rPr lang="en-US" sz="2400" b="1" dirty="0"/>
              <a:t>Jurisdictional Complexity</a:t>
            </a:r>
            <a:r>
              <a:rPr lang="en-US" sz="2400" dirty="0"/>
              <a:t>: When laws from different countries clash, it can get </a:t>
            </a:r>
            <a:r>
              <a:rPr lang="en-US" sz="2400" dirty="0" smtClean="0"/>
              <a:t>confusing</a:t>
            </a:r>
          </a:p>
          <a:p>
            <a:pPr>
              <a:buNone/>
            </a:pPr>
            <a:endParaRPr lang="en-IN" sz="2400" dirty="0"/>
          </a:p>
          <a:p>
            <a:r>
              <a:rPr lang="en-US" sz="2400" b="1" dirty="0"/>
              <a:t>Regulatory Compliance Burden</a:t>
            </a:r>
            <a:r>
              <a:rPr lang="en-US" sz="2400" dirty="0"/>
              <a:t>: It can be tough for businesses, especially small ones, to keep up with all the different rules and </a:t>
            </a:r>
            <a:r>
              <a:rPr lang="en-US" sz="2400" dirty="0" smtClean="0"/>
              <a:t>regulations</a:t>
            </a:r>
          </a:p>
          <a:p>
            <a:endParaRPr lang="en-IN" sz="2400" dirty="0"/>
          </a:p>
          <a:p>
            <a:r>
              <a:rPr lang="en-US" sz="2400" b="1" dirty="0"/>
              <a:t>Technological Innovation vs. Regulation</a:t>
            </a:r>
            <a:r>
              <a:rPr lang="en-US" sz="2400" dirty="0"/>
              <a:t>: Governments need to make sure they don't put too many rules in place that stifle innovation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195" y="928670"/>
            <a:ext cx="9721819" cy="5197493"/>
          </a:xfrm>
        </p:spPr>
        <p:txBody>
          <a:bodyPr>
            <a:normAutofit/>
          </a:bodyPr>
          <a:lstStyle/>
          <a:p>
            <a:r>
              <a:rPr lang="en-US" sz="2400" b="1" dirty="0"/>
              <a:t>Data Governance and Sovereignty</a:t>
            </a:r>
            <a:r>
              <a:rPr lang="en-US" sz="2400" dirty="0"/>
              <a:t>: Figuring out who owns and controls data can be </a:t>
            </a:r>
            <a:r>
              <a:rPr lang="en-US" sz="2400" dirty="0" smtClean="0"/>
              <a:t>complicated</a:t>
            </a:r>
          </a:p>
          <a:p>
            <a:pPr>
              <a:buFont typeface="Wingdings" pitchFamily="2" charset="2"/>
              <a:buChar char="Ø"/>
            </a:pPr>
            <a:r>
              <a:rPr lang="en-US" sz="2400" dirty="0" smtClean="0"/>
              <a:t> </a:t>
            </a:r>
            <a:r>
              <a:rPr lang="en-US" sz="2400" dirty="0"/>
              <a:t>especially when data travels across </a:t>
            </a:r>
            <a:r>
              <a:rPr lang="en-US" sz="2400" dirty="0" smtClean="0"/>
              <a:t>borders</a:t>
            </a:r>
          </a:p>
          <a:p>
            <a:pPr>
              <a:buNone/>
            </a:pPr>
            <a:endParaRPr lang="en-IN" sz="2400" dirty="0"/>
          </a:p>
          <a:p>
            <a:r>
              <a:rPr lang="en-US" sz="2400" b="1" dirty="0"/>
              <a:t>Emerging Technologies and Regulatory Gaps</a:t>
            </a:r>
            <a:r>
              <a:rPr lang="en-US" sz="2400" dirty="0"/>
              <a:t>: New technologies like </a:t>
            </a:r>
            <a:r>
              <a:rPr lang="en-US" sz="2400" dirty="0" smtClean="0"/>
              <a:t>AI </a:t>
            </a:r>
            <a:r>
              <a:rPr lang="en-US" sz="2400" dirty="0"/>
              <a:t>and </a:t>
            </a:r>
            <a:r>
              <a:rPr lang="en-US" sz="2400" dirty="0" err="1"/>
              <a:t>blockchain</a:t>
            </a:r>
            <a:r>
              <a:rPr lang="en-US" sz="2400" dirty="0"/>
              <a:t> are developing faster </a:t>
            </a:r>
            <a:endParaRPr lang="en-US" sz="2400" dirty="0" smtClean="0"/>
          </a:p>
          <a:p>
            <a:pPr>
              <a:buFont typeface="Wingdings" pitchFamily="2" charset="2"/>
              <a:buChar char="Ø"/>
            </a:pPr>
            <a:r>
              <a:rPr lang="en-US" sz="2400" dirty="0" smtClean="0"/>
              <a:t>than </a:t>
            </a:r>
            <a:r>
              <a:rPr lang="en-US" sz="2400" dirty="0"/>
              <a:t>governments can make rules for </a:t>
            </a:r>
            <a:r>
              <a:rPr lang="en-US" sz="2400" dirty="0" smtClean="0"/>
              <a:t>them</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OF Laws</a:t>
            </a:r>
            <a:endParaRPr lang="en-US" dirty="0"/>
          </a:p>
        </p:txBody>
      </p:sp>
      <p:sp>
        <p:nvSpPr>
          <p:cNvPr id="3" name="Content Placeholder 2"/>
          <p:cNvSpPr>
            <a:spLocks noGrp="1"/>
          </p:cNvSpPr>
          <p:nvPr>
            <p:ph idx="1"/>
          </p:nvPr>
        </p:nvSpPr>
        <p:spPr>
          <a:xfrm>
            <a:off x="1350212" y="1428736"/>
            <a:ext cx="9906855" cy="4819664"/>
          </a:xfrm>
        </p:spPr>
        <p:txBody>
          <a:bodyPr>
            <a:normAutofit/>
          </a:bodyPr>
          <a:lstStyle/>
          <a:p>
            <a:r>
              <a:rPr lang="en-US" sz="2400" b="1" dirty="0"/>
              <a:t>GDPR</a:t>
            </a:r>
            <a:r>
              <a:rPr lang="en-US" sz="2400" dirty="0"/>
              <a:t>: In Europe, there's a law called GDPR that makes sure companies handle your personal data </a:t>
            </a:r>
            <a:r>
              <a:rPr lang="en-US" sz="2400" dirty="0" smtClean="0"/>
              <a:t>responsibly</a:t>
            </a:r>
          </a:p>
          <a:p>
            <a:pPr>
              <a:buNone/>
            </a:pPr>
            <a:endParaRPr lang="en-IN" sz="2400" dirty="0"/>
          </a:p>
          <a:p>
            <a:r>
              <a:rPr lang="en-US" sz="2400" b="1" dirty="0"/>
              <a:t>China's </a:t>
            </a:r>
            <a:r>
              <a:rPr lang="en-US" sz="2400" b="1" dirty="0" err="1"/>
              <a:t>Cybersecurity</a:t>
            </a:r>
            <a:r>
              <a:rPr lang="en-US" sz="2400" b="1" dirty="0"/>
              <a:t> Law</a:t>
            </a:r>
            <a:r>
              <a:rPr lang="en-US" sz="2400" dirty="0"/>
              <a:t>: China has rules to make sure companies in the country protect their networks from cyber attacks </a:t>
            </a:r>
          </a:p>
          <a:p>
            <a:pPr>
              <a:buFont typeface="Wingdings" pitchFamily="2" charset="2"/>
              <a:buChar char="Ø"/>
            </a:pPr>
            <a:r>
              <a:rPr lang="en-US" sz="2400" dirty="0"/>
              <a:t>S</a:t>
            </a:r>
            <a:r>
              <a:rPr lang="en-US" sz="2400" dirty="0" smtClean="0"/>
              <a:t>tore </a:t>
            </a:r>
            <a:r>
              <a:rPr lang="en-US" sz="2400" dirty="0"/>
              <a:t>data within China's borders to keep it safe from foreign </a:t>
            </a:r>
            <a:r>
              <a:rPr lang="en-US" sz="2400" dirty="0" smtClean="0"/>
              <a:t>governments</a:t>
            </a:r>
          </a:p>
          <a:p>
            <a:pPr>
              <a:buFont typeface="Wingdings" pitchFamily="2" charset="2"/>
              <a:buChar char="Ø"/>
            </a:pPr>
            <a:endParaRPr lang="en-IN" sz="2400" dirty="0"/>
          </a:p>
          <a:p>
            <a:r>
              <a:rPr lang="en-US" sz="2400" b="1" dirty="0"/>
              <a:t>Australia's Online Safety Act</a:t>
            </a:r>
            <a:r>
              <a:rPr lang="en-US" sz="2400" dirty="0"/>
              <a:t>: </a:t>
            </a:r>
            <a:r>
              <a:rPr lang="en-US" sz="2400" dirty="0" smtClean="0"/>
              <a:t>It requires social media platforms to remove harmful content, like bullying or violent videos, to protect users, especially kids.</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151</TotalTime>
  <Words>443</Words>
  <Application>Microsoft Office PowerPoint</Application>
  <PresentationFormat>Custom</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Solstice</vt:lpstr>
      <vt:lpstr>Digital Economy Regulatory Landscape </vt:lpstr>
      <vt:lpstr>Digital Regulations and Policies: </vt:lpstr>
      <vt:lpstr>Digital regulations and policies include:</vt:lpstr>
      <vt:lpstr>Slide 4</vt:lpstr>
      <vt:lpstr>Challenges in Governance: </vt:lpstr>
      <vt:lpstr>Slide 6</vt:lpstr>
      <vt:lpstr>Example OF Laws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 Regulatory Landscape</dc:title>
  <dc:creator>Riya Das</dc:creator>
  <cp:lastModifiedBy>Riya Das</cp:lastModifiedBy>
  <cp:revision>17</cp:revision>
  <dcterms:created xsi:type="dcterms:W3CDTF">2024-02-22T10:00:30Z</dcterms:created>
  <dcterms:modified xsi:type="dcterms:W3CDTF">2024-03-05T05:24:42Z</dcterms:modified>
</cp:coreProperties>
</file>