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0837850"/>
  <p:notesSz cx="9144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414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4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45049" y="3886200"/>
            <a:ext cx="8128398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45049" y="5124450"/>
            <a:ext cx="8128398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586505" y="6355080"/>
            <a:ext cx="2709465" cy="365760"/>
          </a:xfrm>
        </p:spPr>
        <p:txBody>
          <a:bodyPr/>
          <a:lstStyle>
            <a:lvl1pPr>
              <a:defRPr sz="1400"/>
            </a:lvl1pPr>
          </a:lstStyle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435602" y="6355080"/>
            <a:ext cx="4118389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41436" y="6355080"/>
            <a:ext cx="1445048" cy="365760"/>
          </a:xfrm>
        </p:spPr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2497" y="3648075"/>
            <a:ext cx="867029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083787" y="5048250"/>
            <a:ext cx="867029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072497" y="3648075"/>
            <a:ext cx="270947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083786" y="5048250"/>
            <a:ext cx="270947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7450" y="274640"/>
            <a:ext cx="24385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94" y="274640"/>
            <a:ext cx="7134926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41894" y="6353175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844003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1894" y="1219200"/>
            <a:ext cx="9754077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049" y="2971800"/>
            <a:ext cx="8128398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364" y="4267200"/>
            <a:ext cx="8038082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86505" y="6355080"/>
            <a:ext cx="2709465" cy="365760"/>
          </a:xfrm>
        </p:spPr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5602" y="6355080"/>
            <a:ext cx="4118389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8031" y="6355080"/>
            <a:ext cx="1802698" cy="365760"/>
          </a:xfrm>
        </p:spPr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3787" y="2819400"/>
            <a:ext cx="867029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83786" y="2819400"/>
            <a:ext cx="270947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4" y="228600"/>
            <a:ext cx="9754077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1893" y="1219200"/>
            <a:ext cx="4790336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90281" y="1216152"/>
            <a:ext cx="4790336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4" y="228600"/>
            <a:ext cx="9754077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3" y="1285875"/>
            <a:ext cx="478860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09248" y="1295400"/>
            <a:ext cx="4790486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1893" y="2133600"/>
            <a:ext cx="4786722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509248" y="2133600"/>
            <a:ext cx="4786722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4" y="228600"/>
            <a:ext cx="9754077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41894" y="6353175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190" y="304800"/>
            <a:ext cx="2980412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96190" y="1219202"/>
            <a:ext cx="2980412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41894" y="6353175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305107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61261" y="304800"/>
            <a:ext cx="6773665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4" y="500856"/>
            <a:ext cx="9754077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1894" y="1905000"/>
            <a:ext cx="9754077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4" y="1219200"/>
            <a:ext cx="9754077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41894" y="6353175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41893" y="500856"/>
            <a:ext cx="21675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1894" y="152400"/>
            <a:ext cx="9754077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1894" y="1219200"/>
            <a:ext cx="9754077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86504" y="6356350"/>
            <a:ext cx="2713079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BA1206-7BF7-497D-9218-0C2EEE268BE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35603" y="6356350"/>
            <a:ext cx="4154514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6137" y="6356350"/>
            <a:ext cx="234820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F6A95C-7B68-4846-8B57-7B919FA91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541894" y="6353175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541894" y="1143000"/>
            <a:ext cx="97540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14414" y="6456332"/>
            <a:ext cx="190849" cy="1426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science/Nash-equilibri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705" y="3786191"/>
            <a:ext cx="7620426" cy="1000133"/>
          </a:xfrm>
        </p:spPr>
        <p:txBody>
          <a:bodyPr/>
          <a:lstStyle/>
          <a:p>
            <a:pPr algn="ctr"/>
            <a:r>
              <a:rPr lang="en-IN" b="1" dirty="0" smtClean="0"/>
              <a:t>Game</a:t>
            </a:r>
            <a:r>
              <a:rPr lang="en-IN" dirty="0" smtClean="0"/>
              <a:t> </a:t>
            </a:r>
            <a:r>
              <a:rPr lang="en-IN" b="1" dirty="0" smtClean="0"/>
              <a:t>Theory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5" y="785794"/>
            <a:ext cx="96760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02147" y="5143512"/>
            <a:ext cx="56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Basic Concepts and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study of mathematical models and their interaction with the </a:t>
            </a:r>
            <a:r>
              <a:rPr lang="en-US" sz="2400" dirty="0" smtClean="0"/>
              <a:t>decision-makers</a:t>
            </a:r>
          </a:p>
          <a:p>
            <a:pPr>
              <a:buNone/>
            </a:pPr>
            <a:endParaRPr lang="en-IN" sz="2400" dirty="0"/>
          </a:p>
          <a:p>
            <a:r>
              <a:rPr lang="en-US" sz="2400" dirty="0"/>
              <a:t>The game theory includes strategic thinking in which players make </a:t>
            </a:r>
            <a:r>
              <a:rPr lang="en-US" sz="2400" dirty="0" smtClean="0"/>
              <a:t>decisions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viewing various </a:t>
            </a:r>
            <a:r>
              <a:rPr lang="en-US" sz="2400" dirty="0" smtClean="0"/>
              <a:t>perspectives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ooking </a:t>
            </a:r>
            <a:r>
              <a:rPr lang="en-US" sz="2400" dirty="0"/>
              <a:t>at the viewpoint of other participant </a:t>
            </a:r>
            <a:r>
              <a:rPr lang="en-US" sz="2400" dirty="0" smtClean="0"/>
              <a:t>players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nalyze the </a:t>
            </a:r>
            <a:r>
              <a:rPr lang="en-US" sz="2400" dirty="0"/>
              <a:t>actions and reactions in particular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74638"/>
            <a:ext cx="978798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Significance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893" y="1142984"/>
            <a:ext cx="9787980" cy="51435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best use of game theory is to figure out the optimal solution from the best possible </a:t>
            </a:r>
            <a:r>
              <a:rPr lang="en-US" sz="2400" dirty="0" smtClean="0"/>
              <a:t>choices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through the analysis of costs and benefits to each participant who competes with each </a:t>
            </a:r>
            <a:r>
              <a:rPr lang="en-US" sz="2400" dirty="0" smtClean="0"/>
              <a:t>other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r>
              <a:rPr lang="en-US" sz="2400" dirty="0"/>
              <a:t>The theory is applicable in different fields, like business, psychology, biology, economics, political science, computers, etc. </a:t>
            </a:r>
            <a:endParaRPr lang="en-US" sz="2400" dirty="0" smtClean="0"/>
          </a:p>
          <a:p>
            <a:endParaRPr lang="en-IN" sz="2400" dirty="0"/>
          </a:p>
          <a:p>
            <a:r>
              <a:rPr lang="en-US" sz="2400" dirty="0"/>
              <a:t>Business managers can use game theory to </a:t>
            </a:r>
            <a:r>
              <a:rPr lang="en-US" sz="2400" dirty="0" smtClean="0"/>
              <a:t>predict competitors</a:t>
            </a:r>
            <a:r>
              <a:rPr lang="en-US" sz="2400" dirty="0"/>
              <a:t>' and collaborators' strategic </a:t>
            </a:r>
            <a:r>
              <a:rPr lang="en-US" sz="2400" dirty="0" smtClean="0"/>
              <a:t>planning</a:t>
            </a:r>
          </a:p>
          <a:p>
            <a:endParaRPr lang="en-IN" sz="2400" dirty="0"/>
          </a:p>
          <a:p>
            <a:r>
              <a:rPr lang="en-US" sz="2400" dirty="0"/>
              <a:t>Game theory forecasts outcomes of interactions where one's reaction depends on others' actions.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Game </a:t>
            </a:r>
            <a:r>
              <a:rPr lang="en-US" dirty="0" smtClean="0"/>
              <a:t>Theory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(elements)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893" y="1071548"/>
            <a:ext cx="9872651" cy="5054617"/>
          </a:xfrm>
        </p:spPr>
        <p:txBody>
          <a:bodyPr/>
          <a:lstStyle/>
          <a:p>
            <a:pPr fontAlgn="base">
              <a:buNone/>
            </a:pPr>
            <a:r>
              <a:rPr lang="en-US" sz="2400" b="1" dirty="0"/>
              <a:t>Game</a:t>
            </a:r>
          </a:p>
          <a:p>
            <a:pPr fontAlgn="base"/>
            <a:r>
              <a:rPr lang="en-US" sz="2400" dirty="0"/>
              <a:t>It refers to certain events or circumstances, wherein the outcome is dependent upon the actions or the decisions of the players </a:t>
            </a:r>
            <a:r>
              <a:rPr lang="en-US" sz="2400" dirty="0" smtClean="0"/>
              <a:t>involved</a:t>
            </a:r>
          </a:p>
          <a:p>
            <a:pPr fontAlgn="base"/>
            <a:endParaRPr lang="en-IN" sz="2400" dirty="0"/>
          </a:p>
          <a:p>
            <a:pPr fontAlgn="base">
              <a:buNone/>
            </a:pPr>
            <a:r>
              <a:rPr lang="en-US" sz="2400" b="1" dirty="0" smtClean="0"/>
              <a:t>Players</a:t>
            </a:r>
          </a:p>
          <a:p>
            <a:pPr fontAlgn="base"/>
            <a:r>
              <a:rPr lang="en-US" sz="2400" dirty="0"/>
              <a:t>It refers to the people that make the strategic decisions in the </a:t>
            </a:r>
            <a:r>
              <a:rPr lang="en-US" sz="2400" dirty="0" smtClean="0"/>
              <a:t>game</a:t>
            </a:r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0833" y="4143382"/>
            <a:ext cx="4656927" cy="203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1893" y="785796"/>
            <a:ext cx="9703308" cy="5340369"/>
          </a:xfrm>
        </p:spPr>
        <p:txBody>
          <a:bodyPr>
            <a:normAutofit fontScale="92500"/>
          </a:bodyPr>
          <a:lstStyle/>
          <a:p>
            <a:pPr fontAlgn="base">
              <a:buNone/>
            </a:pPr>
            <a:r>
              <a:rPr lang="en-US" sz="2400" b="1" dirty="0" smtClean="0"/>
              <a:t>Strategy</a:t>
            </a:r>
          </a:p>
          <a:p>
            <a:pPr fontAlgn="base"/>
            <a:r>
              <a:rPr lang="en-US" sz="2400" dirty="0" smtClean="0"/>
              <a:t>It refers to the set of actions taken by the player to deal with the various circumstances that may arise in the game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Payoff</a:t>
            </a:r>
            <a:endParaRPr lang="en-US" sz="2400" b="1" dirty="0"/>
          </a:p>
          <a:p>
            <a:r>
              <a:rPr lang="en-US" sz="2400" dirty="0"/>
              <a:t>It refers to the payout that the player gets if he/she arrives at any specific outcome.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payout could be money or other profitable or beneficial </a:t>
            </a:r>
            <a:r>
              <a:rPr lang="en-US" sz="2400" dirty="0" smtClean="0"/>
              <a:t>items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US" sz="2400" b="1" dirty="0" smtClean="0"/>
              <a:t>The information set</a:t>
            </a:r>
          </a:p>
          <a:p>
            <a:r>
              <a:rPr lang="en-US" sz="2400" dirty="0" smtClean="0"/>
              <a:t>It is the pieces of information that are given at any specific time during the game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818" y="1980281"/>
            <a:ext cx="3629191" cy="130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333" y="500042"/>
            <a:ext cx="9371544" cy="259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91700\Pictures\Screenshots\Screenshot 2024-03-04 2046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7476" y="3071810"/>
            <a:ext cx="6816206" cy="3143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7991" y="3429002"/>
            <a:ext cx="270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Prisoner’s</a:t>
            </a:r>
          </a:p>
          <a:p>
            <a:r>
              <a:rPr lang="en-IN" sz="3600" b="1" dirty="0" smtClean="0"/>
              <a:t>Dilemma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334" y="1142984"/>
            <a:ext cx="9473164" cy="415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https://www.britannica.com/science/Nash-equilibrium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