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16"/>
  </p:notesMasterIdLst>
  <p:sldIdLst>
    <p:sldId id="257" r:id="rId2"/>
    <p:sldId id="258" r:id="rId3"/>
    <p:sldId id="259" r:id="rId4"/>
    <p:sldId id="263" r:id="rId5"/>
    <p:sldId id="264" r:id="rId6"/>
    <p:sldId id="265" r:id="rId7"/>
    <p:sldId id="266" r:id="rId8"/>
    <p:sldId id="267" r:id="rId9"/>
    <p:sldId id="268" r:id="rId10"/>
    <p:sldId id="269" r:id="rId11"/>
    <p:sldId id="270" r:id="rId12"/>
    <p:sldId id="271" r:id="rId13"/>
    <p:sldId id="272"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49D2B-1844-46C2-B9EF-3F559CAAFE66}" type="datetimeFigureOut">
              <a:rPr lang="en-IN" smtClean="0"/>
              <a:t>12-06-2024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61516B-9E49-4737-8BF9-447FB8A1EC56}" type="slidenum">
              <a:rPr lang="en-IN" smtClean="0"/>
              <a:t>‹#›</a:t>
            </a:fld>
            <a:endParaRPr lang="en-IN"/>
          </a:p>
        </p:txBody>
      </p:sp>
    </p:spTree>
    <p:extLst>
      <p:ext uri="{BB962C8B-B14F-4D97-AF65-F5344CB8AC3E}">
        <p14:creationId xmlns:p14="http://schemas.microsoft.com/office/powerpoint/2010/main" val="1669722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5856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044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504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0579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7E82E55-75B5-4E38-8808-D8E83FEC61B4}" type="datetimeFigureOut">
              <a:rPr lang="en-IN" smtClean="0"/>
              <a:t>12-06-2024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614247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E82E55-75B5-4E38-8808-D8E83FEC61B4}"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2689850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7E82E55-75B5-4E38-8808-D8E83FEC61B4}" type="datetimeFigureOut">
              <a:rPr lang="en-IN" smtClean="0"/>
              <a:t>12-06-2024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2144633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7E82E55-75B5-4E38-8808-D8E83FEC61B4}" type="datetimeFigureOut">
              <a:rPr lang="en-IN" smtClean="0"/>
              <a:t>12-06-2024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9EC4AB5-4942-4A20-BD6F-B789345582BF}"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22242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7E82E55-75B5-4E38-8808-D8E83FEC61B4}" type="datetimeFigureOut">
              <a:rPr lang="en-IN" smtClean="0"/>
              <a:t>12-06-2024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994664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7E82E55-75B5-4E38-8808-D8E83FEC61B4}" type="datetimeFigureOut">
              <a:rPr lang="en-IN" smtClean="0"/>
              <a:t>12-06-2024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3605923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7E82E55-75B5-4E38-8808-D8E83FEC61B4}" type="datetimeFigureOut">
              <a:rPr lang="en-IN" smtClean="0"/>
              <a:t>12-06-2024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2551574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E82E55-75B5-4E38-8808-D8E83FEC61B4}"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249162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7E82E55-75B5-4E38-8808-D8E83FEC61B4}" type="datetimeFigureOut">
              <a:rPr lang="en-IN" smtClean="0"/>
              <a:t>12-06-2024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36160572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914400" y="991800"/>
            <a:ext cx="7729200" cy="1546400"/>
          </a:xfrm>
          <a:prstGeom prst="rect">
            <a:avLst/>
          </a:prstGeom>
        </p:spPr>
        <p:txBody>
          <a:bodyPr spcFirstLastPara="1" wrap="square" lIns="0" tIns="0" rIns="0" bIns="0" anchor="t" anchorCtr="0">
            <a:noAutofit/>
          </a:bodyPr>
          <a:lstStyle>
            <a:lvl1pPr lvl="0">
              <a:spcBef>
                <a:spcPts val="0"/>
              </a:spcBef>
              <a:spcAft>
                <a:spcPts val="0"/>
              </a:spcAft>
              <a:buSzPts val="6000"/>
              <a:buNone/>
              <a:defRPr sz="8000"/>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endParaRPr/>
          </a:p>
        </p:txBody>
      </p:sp>
    </p:spTree>
    <p:extLst>
      <p:ext uri="{BB962C8B-B14F-4D97-AF65-F5344CB8AC3E}">
        <p14:creationId xmlns:p14="http://schemas.microsoft.com/office/powerpoint/2010/main" val="929922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3" name="Google Shape;23;p5"/>
          <p:cNvSpPr txBox="1">
            <a:spLocks noGrp="1"/>
          </p:cNvSpPr>
          <p:nvPr>
            <p:ph type="title"/>
          </p:nvPr>
        </p:nvSpPr>
        <p:spPr>
          <a:xfrm>
            <a:off x="609600" y="579433"/>
            <a:ext cx="8034000" cy="11432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609600" y="1904997"/>
            <a:ext cx="8034000" cy="4198400"/>
          </a:xfrm>
          <a:prstGeom prst="rect">
            <a:avLst/>
          </a:prstGeom>
        </p:spPr>
        <p:txBody>
          <a:bodyPr spcFirstLastPara="1" wrap="square" lIns="0" tIns="0" rIns="0" bIns="0"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22773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E82E55-75B5-4E38-8808-D8E83FEC61B4}"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51425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7E82E55-75B5-4E38-8808-D8E83FEC61B4}" type="datetimeFigureOut">
              <a:rPr lang="en-IN" smtClean="0"/>
              <a:t>12-06-2024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184221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E82E55-75B5-4E38-8808-D8E83FEC61B4}"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326969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E82E55-75B5-4E38-8808-D8E83FEC61B4}" type="datetimeFigureOut">
              <a:rPr lang="en-IN" smtClean="0"/>
              <a:t>12-06-2024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137847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E82E55-75B5-4E38-8808-D8E83FEC61B4}" type="datetimeFigureOut">
              <a:rPr lang="en-IN" smtClean="0"/>
              <a:t>12-06-2024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13490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82E55-75B5-4E38-8808-D8E83FEC61B4}" type="datetimeFigureOut">
              <a:rPr lang="en-IN" smtClean="0"/>
              <a:t>12-06-2024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147157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E82E55-75B5-4E38-8808-D8E83FEC61B4}"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265116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E82E55-75B5-4E38-8808-D8E83FEC61B4}"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EC4AB5-4942-4A20-BD6F-B789345582BF}" type="slidenum">
              <a:rPr lang="en-IN" smtClean="0"/>
              <a:t>‹#›</a:t>
            </a:fld>
            <a:endParaRPr lang="en-IN"/>
          </a:p>
        </p:txBody>
      </p:sp>
    </p:spTree>
    <p:extLst>
      <p:ext uri="{BB962C8B-B14F-4D97-AF65-F5344CB8AC3E}">
        <p14:creationId xmlns:p14="http://schemas.microsoft.com/office/powerpoint/2010/main" val="223982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E82E55-75B5-4E38-8808-D8E83FEC61B4}" type="datetimeFigureOut">
              <a:rPr lang="en-IN" smtClean="0"/>
              <a:t>12-06-2024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EC4AB5-4942-4A20-BD6F-B789345582BF}" type="slidenum">
              <a:rPr lang="en-IN" smtClean="0"/>
              <a:t>‹#›</a:t>
            </a:fld>
            <a:endParaRPr lang="en-IN"/>
          </a:p>
        </p:txBody>
      </p:sp>
    </p:spTree>
    <p:extLst>
      <p:ext uri="{BB962C8B-B14F-4D97-AF65-F5344CB8AC3E}">
        <p14:creationId xmlns:p14="http://schemas.microsoft.com/office/powerpoint/2010/main" val="2975318094"/>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1306129" y="1747143"/>
            <a:ext cx="7729200" cy="1546400"/>
          </a:xfrm>
          <a:prstGeom prst="rect">
            <a:avLst/>
          </a:prstGeom>
        </p:spPr>
        <p:txBody>
          <a:bodyPr spcFirstLastPara="1" vert="horz" wrap="square" lIns="0" tIns="0" rIns="0" bIns="0" rtlCol="0" anchor="t" anchorCtr="0">
            <a:noAutofit/>
          </a:bodyPr>
          <a:lstStyle/>
          <a:p>
            <a:pPr algn="ctr"/>
            <a:r>
              <a:rPr lang="en-US" sz="7200" b="1" dirty="0" err="1" smtClean="0"/>
              <a:t>PHISHINg</a:t>
            </a:r>
            <a:r>
              <a:rPr lang="en-US" sz="7200" b="1" dirty="0"/>
              <a:t/>
            </a:r>
            <a:br>
              <a:rPr lang="en-US" sz="7200" b="1" dirty="0"/>
            </a:br>
            <a:r>
              <a:rPr lang="en-US" sz="7200" b="1" dirty="0" smtClean="0"/>
              <a:t>DOMAIN DETECTION</a:t>
            </a:r>
            <a:endParaRPr sz="7200" b="1" dirty="0"/>
          </a:p>
        </p:txBody>
      </p:sp>
    </p:spTree>
    <p:extLst>
      <p:ext uri="{BB962C8B-B14F-4D97-AF65-F5344CB8AC3E}">
        <p14:creationId xmlns:p14="http://schemas.microsoft.com/office/powerpoint/2010/main" val="2010451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CA2771-01AD-5CB9-77B3-0A58887D55D9}"/>
              </a:ext>
            </a:extLst>
          </p:cNvPr>
          <p:cNvSpPr>
            <a:spLocks noGrp="1"/>
          </p:cNvSpPr>
          <p:nvPr>
            <p:ph type="sldNum" sz="quarter" idx="12"/>
          </p:nvPr>
        </p:nvSpPr>
        <p:spPr/>
        <p:txBody>
          <a:bodyPr/>
          <a:lstStyle/>
          <a:p>
            <a:fld id="{00000000-1234-1234-1234-123412341234}" type="slidenum">
              <a:rPr lang="en" smtClean="0"/>
              <a:pPr/>
              <a:t>10</a:t>
            </a:fld>
            <a:endParaRPr lang="en"/>
          </a:p>
        </p:txBody>
      </p:sp>
      <p:sp>
        <p:nvSpPr>
          <p:cNvPr id="3" name="TextBox 2">
            <a:extLst>
              <a:ext uri="{FF2B5EF4-FFF2-40B4-BE49-F238E27FC236}">
                <a16:creationId xmlns:a16="http://schemas.microsoft.com/office/drawing/2014/main" id="{F41D2974-2B18-1C60-70C8-B44CFD2FAF53}"/>
              </a:ext>
            </a:extLst>
          </p:cNvPr>
          <p:cNvSpPr txBox="1"/>
          <p:nvPr/>
        </p:nvSpPr>
        <p:spPr>
          <a:xfrm>
            <a:off x="152955" y="82658"/>
            <a:ext cx="11148448" cy="5878532"/>
          </a:xfrm>
          <a:prstGeom prst="rect">
            <a:avLst/>
          </a:prstGeom>
          <a:noFill/>
        </p:spPr>
        <p:txBody>
          <a:bodyPr wrap="square" rtlCol="0">
            <a:spAutoFit/>
          </a:bodyPr>
          <a:lstStyle/>
          <a:p>
            <a:pPr algn="just"/>
            <a:r>
              <a:rPr lang="en-US" sz="3200" b="1" u="sng" dirty="0">
                <a:latin typeface="+mj-lt"/>
              </a:rPr>
              <a:t>Question and </a:t>
            </a:r>
            <a:r>
              <a:rPr lang="en-US" sz="3200" b="1" u="sng" dirty="0" smtClean="0">
                <a:latin typeface="+mj-lt"/>
              </a:rPr>
              <a:t>Answers</a:t>
            </a:r>
          </a:p>
          <a:p>
            <a:pPr algn="just"/>
            <a:endParaRPr lang="en-US" sz="3200" b="1" u="sng" dirty="0">
              <a:latin typeface="+mj-lt"/>
            </a:endParaRPr>
          </a:p>
          <a:p>
            <a:pPr algn="just"/>
            <a:r>
              <a:rPr lang="en-US" sz="2200" b="1" u="sng" dirty="0">
                <a:latin typeface="+mj-lt"/>
              </a:rPr>
              <a:t>Q1) </a:t>
            </a:r>
            <a:r>
              <a:rPr lang="en-US" sz="2200" b="1" dirty="0">
                <a:latin typeface="+mj-lt"/>
              </a:rPr>
              <a:t>Explain about project</a:t>
            </a:r>
          </a:p>
          <a:p>
            <a:pPr algn="just"/>
            <a:r>
              <a:rPr lang="en-US" sz="2200" b="1" u="sng" dirty="0">
                <a:latin typeface="+mj-lt"/>
              </a:rPr>
              <a:t>Ans: </a:t>
            </a:r>
            <a:r>
              <a:rPr lang="en-US" sz="2200" dirty="0">
                <a:latin typeface="+mj-lt"/>
              </a:rPr>
              <a:t>This project will help the users get to know which type of mushroom is good for health and which is not without having deep knowledge about it. As a data scientist I am involved in every phase of the project. My responsibility is to collect the data, importing the data as csv file, Exploratory Data Analysis, data preprocessing, model training, prediction and model deployment in the cloud.</a:t>
            </a:r>
          </a:p>
          <a:p>
            <a:pPr algn="just"/>
            <a:endParaRPr lang="en-US" sz="2200" dirty="0">
              <a:latin typeface="+mj-lt"/>
              <a:cs typeface="Times New Roman" panose="02020603050405020304" pitchFamily="18" charset="0"/>
            </a:endParaRPr>
          </a:p>
          <a:p>
            <a:pPr algn="just"/>
            <a:r>
              <a:rPr lang="en-US" sz="2200" b="1" u="sng" dirty="0">
                <a:latin typeface="+mj-lt"/>
              </a:rPr>
              <a:t>Q2) </a:t>
            </a:r>
            <a:r>
              <a:rPr lang="en-US" sz="2200" b="1" dirty="0">
                <a:latin typeface="+mj-lt"/>
              </a:rPr>
              <a:t>What is source and size of the data?</a:t>
            </a:r>
          </a:p>
          <a:p>
            <a:pPr algn="just"/>
            <a:r>
              <a:rPr lang="en-US" sz="2200" b="1" u="sng" dirty="0">
                <a:latin typeface="+mj-lt"/>
              </a:rPr>
              <a:t>Ans</a:t>
            </a:r>
            <a:r>
              <a:rPr lang="en-US" sz="2200" dirty="0">
                <a:latin typeface="+mj-lt"/>
              </a:rPr>
              <a:t>: The data is taken from </a:t>
            </a:r>
            <a:r>
              <a:rPr lang="en-US" sz="2200" dirty="0" err="1" smtClean="0">
                <a:latin typeface="+mj-lt"/>
              </a:rPr>
              <a:t>mendeley</a:t>
            </a:r>
            <a:r>
              <a:rPr lang="en-US" sz="2200" dirty="0" smtClean="0">
                <a:latin typeface="+mj-lt"/>
              </a:rPr>
              <a:t> data.com </a:t>
            </a:r>
            <a:r>
              <a:rPr lang="en-US" sz="2200" dirty="0">
                <a:latin typeface="+mj-lt"/>
              </a:rPr>
              <a:t>and the size is </a:t>
            </a:r>
            <a:r>
              <a:rPr lang="en-US" sz="2200" dirty="0" smtClean="0">
                <a:latin typeface="+mj-lt"/>
              </a:rPr>
              <a:t>23.9mb.</a:t>
            </a:r>
            <a:endParaRPr lang="en-US" sz="2200" dirty="0">
              <a:latin typeface="+mj-lt"/>
            </a:endParaRPr>
          </a:p>
          <a:p>
            <a:pPr algn="just"/>
            <a:endParaRPr lang="en-US" sz="2200" dirty="0">
              <a:latin typeface="+mj-lt"/>
            </a:endParaRPr>
          </a:p>
          <a:p>
            <a:pPr algn="just"/>
            <a:r>
              <a:rPr lang="en-US" sz="2200" b="1" u="sng" dirty="0">
                <a:latin typeface="+mj-lt"/>
              </a:rPr>
              <a:t>Q3</a:t>
            </a:r>
            <a:r>
              <a:rPr lang="en-US" sz="2200" u="sng" dirty="0">
                <a:latin typeface="+mj-lt"/>
              </a:rPr>
              <a:t>) </a:t>
            </a:r>
            <a:r>
              <a:rPr lang="en-US" sz="2200" b="1" dirty="0">
                <a:latin typeface="+mj-lt"/>
              </a:rPr>
              <a:t>What was the type of the data and what is the output?</a:t>
            </a:r>
          </a:p>
          <a:p>
            <a:pPr algn="just"/>
            <a:r>
              <a:rPr lang="en-US" sz="2200" b="1" u="sng" dirty="0">
                <a:latin typeface="+mj-lt"/>
              </a:rPr>
              <a:t>Ans: </a:t>
            </a:r>
            <a:r>
              <a:rPr lang="en-US" sz="2200" dirty="0">
                <a:latin typeface="+mj-lt"/>
              </a:rPr>
              <a:t>The data is </a:t>
            </a:r>
            <a:r>
              <a:rPr lang="en-US" sz="2200" dirty="0" smtClean="0">
                <a:latin typeface="+mj-lt"/>
              </a:rPr>
              <a:t>numerical.</a:t>
            </a:r>
            <a:endParaRPr lang="en-US" sz="2200" dirty="0">
              <a:latin typeface="+mj-lt"/>
            </a:endParaRPr>
          </a:p>
          <a:p>
            <a:pPr algn="just"/>
            <a:endParaRPr lang="en-US" sz="2400" dirty="0">
              <a:latin typeface="+mj-lt"/>
            </a:endParaRPr>
          </a:p>
          <a:p>
            <a:pPr algn="just"/>
            <a:endParaRPr lang="en-IN" sz="2400" dirty="0">
              <a:latin typeface="+mj-lt"/>
            </a:endParaRPr>
          </a:p>
        </p:txBody>
      </p:sp>
    </p:spTree>
    <p:extLst>
      <p:ext uri="{BB962C8B-B14F-4D97-AF65-F5344CB8AC3E}">
        <p14:creationId xmlns:p14="http://schemas.microsoft.com/office/powerpoint/2010/main" val="2118172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DD19A2-DB35-3305-BC98-3C499A0079B0}"/>
              </a:ext>
            </a:extLst>
          </p:cNvPr>
          <p:cNvSpPr>
            <a:spLocks noGrp="1"/>
          </p:cNvSpPr>
          <p:nvPr>
            <p:ph type="sldNum" sz="quarter" idx="12"/>
          </p:nvPr>
        </p:nvSpPr>
        <p:spPr/>
        <p:txBody>
          <a:bodyPr/>
          <a:lstStyle/>
          <a:p>
            <a:fld id="{00000000-1234-1234-1234-123412341234}" type="slidenum">
              <a:rPr lang="en" smtClean="0"/>
              <a:pPr/>
              <a:t>11</a:t>
            </a:fld>
            <a:endParaRPr lang="en"/>
          </a:p>
        </p:txBody>
      </p:sp>
      <p:sp>
        <p:nvSpPr>
          <p:cNvPr id="3" name="TextBox 2">
            <a:extLst>
              <a:ext uri="{FF2B5EF4-FFF2-40B4-BE49-F238E27FC236}">
                <a16:creationId xmlns:a16="http://schemas.microsoft.com/office/drawing/2014/main" id="{5D93B8AA-469F-6C2E-5F5C-A209EB0EEE02}"/>
              </a:ext>
            </a:extLst>
          </p:cNvPr>
          <p:cNvSpPr txBox="1"/>
          <p:nvPr/>
        </p:nvSpPr>
        <p:spPr>
          <a:xfrm>
            <a:off x="92990" y="227309"/>
            <a:ext cx="11623729" cy="5539978"/>
          </a:xfrm>
          <a:prstGeom prst="rect">
            <a:avLst/>
          </a:prstGeom>
          <a:noFill/>
        </p:spPr>
        <p:txBody>
          <a:bodyPr wrap="square" rtlCol="0">
            <a:spAutoFit/>
          </a:bodyPr>
          <a:lstStyle/>
          <a:p>
            <a:pPr algn="just"/>
            <a:r>
              <a:rPr lang="en-US" sz="2200" b="1" dirty="0">
                <a:latin typeface="+mj-lt"/>
              </a:rPr>
              <a:t>Q4) How logs are managed?</a:t>
            </a:r>
          </a:p>
          <a:p>
            <a:pPr algn="just"/>
            <a:r>
              <a:rPr lang="en-US" sz="2200" dirty="0">
                <a:latin typeface="+mj-lt"/>
              </a:rPr>
              <a:t>Ans: We are using different logs as per the steps that we follow in validation and modeling like File validation log , Data Insertion ,Model Training log , prediction log etc.</a:t>
            </a:r>
          </a:p>
          <a:p>
            <a:pPr algn="just"/>
            <a:endParaRPr lang="en-US" sz="2200" dirty="0">
              <a:latin typeface="+mj-lt"/>
            </a:endParaRPr>
          </a:p>
          <a:p>
            <a:pPr algn="just"/>
            <a:endParaRPr lang="en-US" sz="2200" dirty="0">
              <a:latin typeface="+mj-lt"/>
            </a:endParaRPr>
          </a:p>
          <a:p>
            <a:pPr algn="just"/>
            <a:r>
              <a:rPr lang="en-US" sz="2200" b="1" u="sng" dirty="0">
                <a:latin typeface="+mj-lt"/>
              </a:rPr>
              <a:t>Q5) </a:t>
            </a:r>
            <a:r>
              <a:rPr lang="en-US" sz="2200" b="1" dirty="0">
                <a:latin typeface="+mj-lt"/>
              </a:rPr>
              <a:t>What techniques were you using for data pre-processing?</a:t>
            </a:r>
          </a:p>
          <a:p>
            <a:pPr algn="just"/>
            <a:r>
              <a:rPr lang="en-US" sz="2200" dirty="0">
                <a:latin typeface="+mj-lt"/>
              </a:rPr>
              <a:t>Ans: Following are the data pre-processing techniques used for the project.</a:t>
            </a:r>
          </a:p>
          <a:p>
            <a:pPr algn="just"/>
            <a:r>
              <a:rPr lang="en-US" sz="2200" dirty="0" smtClean="0">
                <a:latin typeface="+mj-lt"/>
              </a:rPr>
              <a:t>•Removing </a:t>
            </a:r>
            <a:r>
              <a:rPr lang="en-US" sz="2200" dirty="0">
                <a:latin typeface="+mj-lt"/>
              </a:rPr>
              <a:t>unwanted attributes.</a:t>
            </a:r>
          </a:p>
          <a:p>
            <a:pPr algn="just"/>
            <a:r>
              <a:rPr lang="en-US" sz="2200" dirty="0" smtClean="0">
                <a:latin typeface="+mj-lt"/>
              </a:rPr>
              <a:t>•Visualizing </a:t>
            </a:r>
            <a:r>
              <a:rPr lang="en-US" sz="2200" dirty="0">
                <a:latin typeface="+mj-lt"/>
              </a:rPr>
              <a:t>relation of independent variables with each other and output variables.</a:t>
            </a:r>
          </a:p>
          <a:p>
            <a:pPr algn="just"/>
            <a:r>
              <a:rPr lang="en-US" sz="2200" dirty="0" smtClean="0">
                <a:latin typeface="+mj-lt"/>
              </a:rPr>
              <a:t>•Meaningless </a:t>
            </a:r>
            <a:r>
              <a:rPr lang="en-US" sz="2200" dirty="0">
                <a:latin typeface="+mj-lt"/>
              </a:rPr>
              <a:t>observations are converted into meaningful observation.</a:t>
            </a:r>
          </a:p>
          <a:p>
            <a:pPr algn="just"/>
            <a:r>
              <a:rPr lang="en-US" sz="2200" dirty="0" smtClean="0">
                <a:latin typeface="+mj-lt"/>
              </a:rPr>
              <a:t>•Converting </a:t>
            </a:r>
            <a:r>
              <a:rPr lang="en-US" sz="2200" dirty="0">
                <a:latin typeface="+mj-lt"/>
              </a:rPr>
              <a:t>categorical data into numeric values.</a:t>
            </a:r>
          </a:p>
          <a:p>
            <a:pPr algn="just"/>
            <a:endParaRPr lang="en-US" sz="2200" dirty="0">
              <a:latin typeface="+mj-lt"/>
            </a:endParaRPr>
          </a:p>
          <a:p>
            <a:pPr algn="just"/>
            <a:r>
              <a:rPr lang="en-US" sz="2200" b="1" u="sng" dirty="0">
                <a:latin typeface="+mj-lt"/>
              </a:rPr>
              <a:t>Q6) </a:t>
            </a:r>
            <a:r>
              <a:rPr lang="en-US" sz="2200" b="1" dirty="0">
                <a:latin typeface="+mj-lt"/>
              </a:rPr>
              <a:t>What’s the complete flow you followed in this Project?</a:t>
            </a:r>
          </a:p>
          <a:p>
            <a:pPr algn="just"/>
            <a:r>
              <a:rPr lang="en-US" sz="2200" dirty="0">
                <a:latin typeface="+mj-lt"/>
              </a:rPr>
              <a:t>Ans: Refer slide 6th	for better Understanding</a:t>
            </a:r>
          </a:p>
          <a:p>
            <a:endParaRPr lang="en-IN" sz="2400" dirty="0"/>
          </a:p>
        </p:txBody>
      </p:sp>
    </p:spTree>
    <p:extLst>
      <p:ext uri="{BB962C8B-B14F-4D97-AF65-F5344CB8AC3E}">
        <p14:creationId xmlns:p14="http://schemas.microsoft.com/office/powerpoint/2010/main" val="2988824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280AF-009A-EA04-30D6-CFE561227FBC}"/>
              </a:ext>
            </a:extLst>
          </p:cNvPr>
          <p:cNvSpPr>
            <a:spLocks noGrp="1"/>
          </p:cNvSpPr>
          <p:nvPr>
            <p:ph type="sldNum" sz="quarter" idx="12"/>
          </p:nvPr>
        </p:nvSpPr>
        <p:spPr/>
        <p:txBody>
          <a:bodyPr/>
          <a:lstStyle/>
          <a:p>
            <a:fld id="{00000000-1234-1234-1234-123412341234}" type="slidenum">
              <a:rPr lang="en" smtClean="0"/>
              <a:pPr/>
              <a:t>12</a:t>
            </a:fld>
            <a:endParaRPr lang="en"/>
          </a:p>
        </p:txBody>
      </p:sp>
      <p:sp>
        <p:nvSpPr>
          <p:cNvPr id="3" name="TextBox 2">
            <a:extLst>
              <a:ext uri="{FF2B5EF4-FFF2-40B4-BE49-F238E27FC236}">
                <a16:creationId xmlns:a16="http://schemas.microsoft.com/office/drawing/2014/main" id="{45A25663-D826-AB52-CB7E-86941048FE02}"/>
              </a:ext>
            </a:extLst>
          </p:cNvPr>
          <p:cNvSpPr txBox="1"/>
          <p:nvPr/>
        </p:nvSpPr>
        <p:spPr>
          <a:xfrm>
            <a:off x="165315" y="268638"/>
            <a:ext cx="11142131" cy="4832092"/>
          </a:xfrm>
          <a:prstGeom prst="rect">
            <a:avLst/>
          </a:prstGeom>
          <a:noFill/>
        </p:spPr>
        <p:txBody>
          <a:bodyPr wrap="square" rtlCol="0">
            <a:spAutoFit/>
          </a:bodyPr>
          <a:lstStyle/>
          <a:p>
            <a:pPr algn="just"/>
            <a:r>
              <a:rPr lang="en-US" sz="2200" b="1" u="sng" dirty="0">
                <a:latin typeface="+mj-lt"/>
              </a:rPr>
              <a:t> Q7) </a:t>
            </a:r>
            <a:r>
              <a:rPr lang="en-US" sz="2200" b="1" dirty="0">
                <a:latin typeface="+mj-lt"/>
              </a:rPr>
              <a:t>What are models were used for this project ,which model performs better and why</a:t>
            </a:r>
            <a:r>
              <a:rPr lang="en-US" sz="2200" b="1" dirty="0" smtClean="0">
                <a:latin typeface="+mj-lt"/>
              </a:rPr>
              <a:t>?</a:t>
            </a:r>
          </a:p>
          <a:p>
            <a:pPr algn="just"/>
            <a:endParaRPr lang="en-US" sz="2200" dirty="0">
              <a:latin typeface="+mj-lt"/>
            </a:endParaRPr>
          </a:p>
          <a:p>
            <a:pPr algn="just"/>
            <a:r>
              <a:rPr lang="en-US" sz="2200" b="1" u="sng" dirty="0">
                <a:latin typeface="+mj-lt"/>
              </a:rPr>
              <a:t>Ans</a:t>
            </a:r>
            <a:r>
              <a:rPr lang="en-US" sz="2200" b="1" dirty="0">
                <a:latin typeface="+mj-lt"/>
              </a:rPr>
              <a:t>: </a:t>
            </a:r>
            <a:r>
              <a:rPr lang="en-US" sz="2200" dirty="0" smtClean="0">
                <a:latin typeface="+mj-lt"/>
              </a:rPr>
              <a:t>For </a:t>
            </a:r>
            <a:r>
              <a:rPr lang="en-US" sz="2200" dirty="0">
                <a:latin typeface="+mj-lt"/>
              </a:rPr>
              <a:t>this project Decision Tree, Random Forest, Adaptive boost, Gradient boost and Extreme gradient boosting techniques are used.</a:t>
            </a:r>
            <a:r>
              <a:rPr lang="en-IN" sz="2200" dirty="0">
                <a:latin typeface="+mj-lt"/>
              </a:rPr>
              <a:t> (Random Forest, </a:t>
            </a:r>
            <a:r>
              <a:rPr lang="en-IN" sz="2200" dirty="0" smtClean="0">
                <a:latin typeface="+mj-lt"/>
              </a:rPr>
              <a:t> </a:t>
            </a:r>
            <a:r>
              <a:rPr lang="en-IN" sz="2200" dirty="0">
                <a:latin typeface="+mj-lt"/>
              </a:rPr>
              <a:t>Decision Tree, Logistic regression, Naïve Bayes, KNN)</a:t>
            </a:r>
            <a:endParaRPr lang="en-US" sz="2200" dirty="0">
              <a:latin typeface="+mj-lt"/>
            </a:endParaRPr>
          </a:p>
          <a:p>
            <a:pPr algn="just"/>
            <a:r>
              <a:rPr lang="en-US" sz="2200" dirty="0">
                <a:latin typeface="+mj-lt"/>
              </a:rPr>
              <a:t>Random forest model is used for the deployment because:</a:t>
            </a:r>
          </a:p>
          <a:p>
            <a:pPr algn="just"/>
            <a:r>
              <a:rPr lang="en-US" sz="2200" dirty="0" smtClean="0">
                <a:latin typeface="+mj-lt"/>
              </a:rPr>
              <a:t>•It </a:t>
            </a:r>
            <a:r>
              <a:rPr lang="en-US" sz="2200" dirty="0">
                <a:latin typeface="+mj-lt"/>
              </a:rPr>
              <a:t>is not overfitting.</a:t>
            </a:r>
          </a:p>
          <a:p>
            <a:pPr algn="just"/>
            <a:r>
              <a:rPr lang="en-US" sz="2200" dirty="0" smtClean="0">
                <a:latin typeface="+mj-lt"/>
              </a:rPr>
              <a:t>•It </a:t>
            </a:r>
            <a:r>
              <a:rPr lang="en-US" sz="2200" dirty="0">
                <a:latin typeface="+mj-lt"/>
              </a:rPr>
              <a:t>uses row wise and columns wise sampling therefore it is robust to both outliers and missing values.</a:t>
            </a:r>
          </a:p>
          <a:p>
            <a:pPr algn="just"/>
            <a:endParaRPr lang="en-US" sz="2200" dirty="0">
              <a:latin typeface="+mj-lt"/>
            </a:endParaRPr>
          </a:p>
          <a:p>
            <a:pPr algn="just"/>
            <a:endParaRPr lang="en-US" sz="2200" dirty="0">
              <a:latin typeface="+mj-lt"/>
            </a:endParaRPr>
          </a:p>
          <a:p>
            <a:pPr algn="just"/>
            <a:endParaRPr lang="en-US" sz="2200" dirty="0">
              <a:latin typeface="+mj-lt"/>
            </a:endParaRPr>
          </a:p>
          <a:p>
            <a:pPr algn="just"/>
            <a:endParaRPr lang="en-IN" sz="2200" dirty="0">
              <a:latin typeface="+mj-lt"/>
            </a:endParaRPr>
          </a:p>
        </p:txBody>
      </p:sp>
    </p:spTree>
    <p:extLst>
      <p:ext uri="{BB962C8B-B14F-4D97-AF65-F5344CB8AC3E}">
        <p14:creationId xmlns:p14="http://schemas.microsoft.com/office/powerpoint/2010/main" val="296160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ED9A9F-7803-8CBA-9596-D4EF4FF4DBC9}"/>
              </a:ext>
            </a:extLst>
          </p:cNvPr>
          <p:cNvSpPr>
            <a:spLocks noGrp="1"/>
          </p:cNvSpPr>
          <p:nvPr>
            <p:ph type="sldNum" sz="quarter" idx="12"/>
          </p:nvPr>
        </p:nvSpPr>
        <p:spPr/>
        <p:txBody>
          <a:bodyPr/>
          <a:lstStyle/>
          <a:p>
            <a:fld id="{00000000-1234-1234-1234-123412341234}" type="slidenum">
              <a:rPr lang="en" smtClean="0"/>
              <a:pPr/>
              <a:t>13</a:t>
            </a:fld>
            <a:endParaRPr lang="en"/>
          </a:p>
        </p:txBody>
      </p:sp>
      <p:sp>
        <p:nvSpPr>
          <p:cNvPr id="3" name="TextBox 2">
            <a:extLst>
              <a:ext uri="{FF2B5EF4-FFF2-40B4-BE49-F238E27FC236}">
                <a16:creationId xmlns:a16="http://schemas.microsoft.com/office/drawing/2014/main" id="{F1550C12-7735-A724-CEF8-039626E1AA99}"/>
              </a:ext>
            </a:extLst>
          </p:cNvPr>
          <p:cNvSpPr txBox="1"/>
          <p:nvPr/>
        </p:nvSpPr>
        <p:spPr>
          <a:xfrm>
            <a:off x="219808" y="96715"/>
            <a:ext cx="11438791" cy="6524863"/>
          </a:xfrm>
          <a:prstGeom prst="rect">
            <a:avLst/>
          </a:prstGeom>
          <a:noFill/>
        </p:spPr>
        <p:txBody>
          <a:bodyPr wrap="square" rtlCol="0">
            <a:spAutoFit/>
          </a:bodyPr>
          <a:lstStyle/>
          <a:p>
            <a:pPr algn="just"/>
            <a:r>
              <a:rPr lang="en-US" sz="2200" b="1" u="sng" dirty="0">
                <a:latin typeface="Titillium Web" panose="00000500000000000000" pitchFamily="2" charset="0"/>
              </a:rPr>
              <a:t>Q8) </a:t>
            </a:r>
            <a:r>
              <a:rPr lang="en-US" sz="2200" b="1" dirty="0">
                <a:latin typeface="Titillium Web" panose="00000500000000000000" pitchFamily="2" charset="0"/>
              </a:rPr>
              <a:t>What is confusion metrics</a:t>
            </a:r>
            <a:r>
              <a:rPr lang="en-US" sz="2200" b="1" dirty="0" smtClean="0">
                <a:latin typeface="Titillium Web" panose="00000500000000000000" pitchFamily="2" charset="0"/>
              </a:rPr>
              <a:t>?</a:t>
            </a:r>
            <a:endParaRPr lang="en-US" sz="2200" b="1" dirty="0">
              <a:latin typeface="Titillium Web" panose="00000500000000000000" pitchFamily="2" charset="0"/>
            </a:endParaRPr>
          </a:p>
          <a:p>
            <a:pPr algn="just"/>
            <a:r>
              <a:rPr lang="en-US" sz="2200" b="1" u="sng" dirty="0">
                <a:latin typeface="Titillium Web" panose="00000500000000000000" pitchFamily="2" charset="0"/>
              </a:rPr>
              <a:t>Ans: </a:t>
            </a:r>
            <a:r>
              <a:rPr lang="en-US" sz="2200" dirty="0">
                <a:latin typeface="Titillium Web" panose="00000500000000000000" pitchFamily="2" charset="0"/>
              </a:rPr>
              <a:t>A confusion metrics is the table which is used to measure the performance of the classification algorithm for supervised learning. Actual value and the predicted value are the two parameters used in confusion metrics</a:t>
            </a:r>
            <a:r>
              <a:rPr lang="en-US" sz="2200" dirty="0" smtClean="0">
                <a:latin typeface="Titillium Web" panose="00000500000000000000" pitchFamily="2" charset="0"/>
              </a:rPr>
              <a:t>.</a:t>
            </a:r>
          </a:p>
          <a:p>
            <a:pPr algn="just"/>
            <a:endParaRPr lang="en-US" sz="2200" dirty="0">
              <a:latin typeface="Titillium Web" panose="00000500000000000000" pitchFamily="2" charset="0"/>
            </a:endParaRPr>
          </a:p>
          <a:p>
            <a:pPr algn="just"/>
            <a:r>
              <a:rPr lang="en-US" sz="2200" b="1" u="sng" dirty="0">
                <a:latin typeface="Titillium Web" panose="00000500000000000000" pitchFamily="2" charset="0"/>
              </a:rPr>
              <a:t>Q9) </a:t>
            </a:r>
            <a:r>
              <a:rPr lang="en-US" sz="2200" b="1" dirty="0">
                <a:latin typeface="Titillium Web" panose="00000500000000000000" pitchFamily="2" charset="0"/>
              </a:rPr>
              <a:t>Briefly explain about under fitting and overfitting.</a:t>
            </a:r>
          </a:p>
          <a:p>
            <a:pPr algn="just"/>
            <a:r>
              <a:rPr lang="en-US" sz="2200" b="1" u="sng" dirty="0">
                <a:latin typeface="Titillium Web" panose="00000500000000000000" pitchFamily="2" charset="0"/>
              </a:rPr>
              <a:t>Ans: </a:t>
            </a:r>
            <a:r>
              <a:rPr lang="en-US" sz="2200" dirty="0">
                <a:latin typeface="Titillium Web" panose="00000500000000000000" pitchFamily="2" charset="0"/>
              </a:rPr>
              <a:t>If the machine learning model does not performs well on both training set and test set then it is under fitting problem. To overcome from this problem we use regularization techniques.</a:t>
            </a:r>
          </a:p>
          <a:p>
            <a:pPr algn="just"/>
            <a:r>
              <a:rPr lang="en-US" sz="2200" dirty="0">
                <a:latin typeface="Titillium Web" panose="00000500000000000000" pitchFamily="2" charset="0"/>
              </a:rPr>
              <a:t>If the machine learning model performs well on training set and does not perform well on</a:t>
            </a:r>
          </a:p>
          <a:p>
            <a:pPr algn="just"/>
            <a:r>
              <a:rPr lang="en-US" sz="2200" dirty="0">
                <a:latin typeface="Titillium Web" panose="00000500000000000000" pitchFamily="2" charset="0"/>
              </a:rPr>
              <a:t>the test set then it is called as overfitting. Reasons for overfitting</a:t>
            </a:r>
          </a:p>
          <a:p>
            <a:pPr algn="just"/>
            <a:r>
              <a:rPr lang="en-US" sz="2200" dirty="0" smtClean="0">
                <a:latin typeface="Titillium Web" panose="00000500000000000000" pitchFamily="2" charset="0"/>
              </a:rPr>
              <a:t>•Small </a:t>
            </a:r>
            <a:r>
              <a:rPr lang="en-US" sz="2200" dirty="0">
                <a:latin typeface="Titillium Web" panose="00000500000000000000" pitchFamily="2" charset="0"/>
              </a:rPr>
              <a:t>dataset with more number of parameters.</a:t>
            </a:r>
          </a:p>
          <a:p>
            <a:pPr algn="just"/>
            <a:r>
              <a:rPr lang="en-US" sz="2200" dirty="0" smtClean="0">
                <a:latin typeface="Titillium Web" panose="00000500000000000000" pitchFamily="2" charset="0"/>
              </a:rPr>
              <a:t>•Model </a:t>
            </a:r>
            <a:r>
              <a:rPr lang="en-US" sz="2200" dirty="0">
                <a:latin typeface="Titillium Web" panose="00000500000000000000" pitchFamily="2" charset="0"/>
              </a:rPr>
              <a:t>is complex.</a:t>
            </a:r>
          </a:p>
          <a:p>
            <a:pPr algn="just"/>
            <a:r>
              <a:rPr lang="en-US" sz="2200" dirty="0" smtClean="0">
                <a:latin typeface="Titillium Web" panose="00000500000000000000" pitchFamily="2" charset="0"/>
              </a:rPr>
              <a:t>•Variance </a:t>
            </a:r>
            <a:r>
              <a:rPr lang="en-US" sz="2200" dirty="0">
                <a:latin typeface="Titillium Web" panose="00000500000000000000" pitchFamily="2" charset="0"/>
              </a:rPr>
              <a:t>is high and bias is low</a:t>
            </a:r>
            <a:r>
              <a:rPr lang="en-US" sz="2200" dirty="0" smtClean="0">
                <a:latin typeface="Titillium Web" panose="00000500000000000000" pitchFamily="2" charset="0"/>
              </a:rPr>
              <a:t>.</a:t>
            </a:r>
            <a:endParaRPr lang="en-US" sz="2200" dirty="0">
              <a:latin typeface="Titillium Web" panose="00000500000000000000" pitchFamily="2" charset="0"/>
            </a:endParaRPr>
          </a:p>
          <a:p>
            <a:pPr algn="just"/>
            <a:r>
              <a:rPr lang="en-US" sz="2200" dirty="0">
                <a:latin typeface="Titillium Web" panose="00000500000000000000" pitchFamily="2" charset="0"/>
              </a:rPr>
              <a:t>By using cross-validation we can avoid overfitting.</a:t>
            </a:r>
          </a:p>
          <a:p>
            <a:pPr algn="just"/>
            <a:endParaRPr lang="en-IN" sz="2200" dirty="0"/>
          </a:p>
        </p:txBody>
      </p:sp>
    </p:spTree>
    <p:extLst>
      <p:ext uri="{BB962C8B-B14F-4D97-AF65-F5344CB8AC3E}">
        <p14:creationId xmlns:p14="http://schemas.microsoft.com/office/powerpoint/2010/main" val="4136669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3"/>
          <p:cNvSpPr txBox="1">
            <a:spLocks noGrp="1"/>
          </p:cNvSpPr>
          <p:nvPr>
            <p:ph type="sldNum" sz="quarter"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14</a:t>
            </a:fld>
            <a:endParaRPr/>
          </a:p>
        </p:txBody>
      </p:sp>
      <p:sp>
        <p:nvSpPr>
          <p:cNvPr id="329" name="Google Shape;329;p33"/>
          <p:cNvSpPr txBox="1">
            <a:spLocks noGrp="1"/>
          </p:cNvSpPr>
          <p:nvPr>
            <p:ph type="ctrTitle" idx="4294967295"/>
          </p:nvPr>
        </p:nvSpPr>
        <p:spPr>
          <a:xfrm>
            <a:off x="0" y="2322513"/>
            <a:ext cx="7793372" cy="1546225"/>
          </a:xfrm>
          <a:prstGeom prst="rect">
            <a:avLst/>
          </a:prstGeom>
        </p:spPr>
        <p:txBody>
          <a:bodyPr spcFirstLastPara="1" vert="horz" wrap="square" lIns="0" tIns="0" rIns="0" bIns="0" rtlCol="0" anchor="b" anchorCtr="0">
            <a:noAutofit/>
          </a:bodyPr>
          <a:lstStyle/>
          <a:p>
            <a:pPr>
              <a:spcBef>
                <a:spcPts val="0"/>
              </a:spcBef>
            </a:pPr>
            <a:r>
              <a:rPr lang="en" sz="8000" dirty="0"/>
              <a:t>THANKS!</a:t>
            </a:r>
            <a:endParaRPr sz="8000" dirty="0"/>
          </a:p>
        </p:txBody>
      </p:sp>
    </p:spTree>
    <p:extLst>
      <p:ext uri="{BB962C8B-B14F-4D97-AF65-F5344CB8AC3E}">
        <p14:creationId xmlns:p14="http://schemas.microsoft.com/office/powerpoint/2010/main" val="307500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35B9-3998-6200-6486-5629009721A2}"/>
              </a:ext>
            </a:extLst>
          </p:cNvPr>
          <p:cNvSpPr>
            <a:spLocks noGrp="1"/>
          </p:cNvSpPr>
          <p:nvPr>
            <p:ph type="title"/>
          </p:nvPr>
        </p:nvSpPr>
        <p:spPr>
          <a:xfrm>
            <a:off x="254978" y="1099038"/>
            <a:ext cx="2875084" cy="805959"/>
          </a:xfrm>
        </p:spPr>
        <p:txBody>
          <a:bodyPr/>
          <a:lstStyle/>
          <a:p>
            <a:r>
              <a:rPr lang="en-US" b="1" dirty="0"/>
              <a:t>OBJECTIVE:</a:t>
            </a:r>
            <a:endParaRPr lang="en-IN" b="1" dirty="0"/>
          </a:p>
        </p:txBody>
      </p:sp>
      <p:sp>
        <p:nvSpPr>
          <p:cNvPr id="3" name="Text Placeholder 2">
            <a:extLst>
              <a:ext uri="{FF2B5EF4-FFF2-40B4-BE49-F238E27FC236}">
                <a16:creationId xmlns:a16="http://schemas.microsoft.com/office/drawing/2014/main" id="{DA21C66E-A5A4-4158-D987-18B3148445AE}"/>
              </a:ext>
            </a:extLst>
          </p:cNvPr>
          <p:cNvSpPr>
            <a:spLocks noGrp="1"/>
          </p:cNvSpPr>
          <p:nvPr>
            <p:ph type="body" idx="1"/>
          </p:nvPr>
        </p:nvSpPr>
        <p:spPr>
          <a:xfrm>
            <a:off x="1248508" y="2417886"/>
            <a:ext cx="8871438" cy="3915250"/>
          </a:xfrm>
        </p:spPr>
        <p:txBody>
          <a:bodyPr/>
          <a:lstStyle/>
          <a:p>
            <a:pPr>
              <a:lnSpc>
                <a:spcPct val="150000"/>
              </a:lnSpc>
            </a:pPr>
            <a:r>
              <a:rPr lang="en-US" dirty="0"/>
              <a:t>The main objective of a phishing domain detection machine learning project is to develop a system that can automatically identify fraudulent websites. This helps protect users from online scams where attackers try to steal personal information like passwords or credit card details.</a:t>
            </a:r>
            <a:endParaRPr lang="en-US" dirty="0" smtClean="0"/>
          </a:p>
        </p:txBody>
      </p:sp>
      <p:sp>
        <p:nvSpPr>
          <p:cNvPr id="4" name="Slide Number Placeholder 3">
            <a:extLst>
              <a:ext uri="{FF2B5EF4-FFF2-40B4-BE49-F238E27FC236}">
                <a16:creationId xmlns:a16="http://schemas.microsoft.com/office/drawing/2014/main" id="{20C1DEEB-B482-3D9B-78E0-E00AF0D48527}"/>
              </a:ext>
            </a:extLst>
          </p:cNvPr>
          <p:cNvSpPr>
            <a:spLocks noGrp="1"/>
          </p:cNvSpPr>
          <p:nvPr>
            <p:ph type="sldNum" idx="12"/>
          </p:nvPr>
        </p:nvSpPr>
        <p:spPr/>
        <p:txBody>
          <a:bodyPr/>
          <a:lstStyle/>
          <a:p>
            <a:fld id="{00000000-1234-1234-1234-123412341234}" type="slidenum">
              <a:rPr lang="en" smtClean="0"/>
              <a:pPr/>
              <a:t>2</a:t>
            </a:fld>
            <a:endParaRPr lang="en"/>
          </a:p>
        </p:txBody>
      </p:sp>
    </p:spTree>
    <p:extLst>
      <p:ext uri="{BB962C8B-B14F-4D97-AF65-F5344CB8AC3E}">
        <p14:creationId xmlns:p14="http://schemas.microsoft.com/office/powerpoint/2010/main" val="3990820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2B208E-EE5D-A873-2D27-8A32D8740012}"/>
              </a:ext>
            </a:extLst>
          </p:cNvPr>
          <p:cNvSpPr>
            <a:spLocks noGrp="1"/>
          </p:cNvSpPr>
          <p:nvPr>
            <p:ph type="sldNum" sz="quarter" idx="12"/>
          </p:nvPr>
        </p:nvSpPr>
        <p:spPr/>
        <p:txBody>
          <a:bodyPr/>
          <a:lstStyle/>
          <a:p>
            <a:fld id="{00000000-1234-1234-1234-123412341234}" type="slidenum">
              <a:rPr lang="en" smtClean="0"/>
              <a:pPr/>
              <a:t>3</a:t>
            </a:fld>
            <a:endParaRPr lang="en"/>
          </a:p>
        </p:txBody>
      </p:sp>
      <p:sp>
        <p:nvSpPr>
          <p:cNvPr id="3" name="TextBox 2">
            <a:extLst>
              <a:ext uri="{FF2B5EF4-FFF2-40B4-BE49-F238E27FC236}">
                <a16:creationId xmlns:a16="http://schemas.microsoft.com/office/drawing/2014/main" id="{8C033559-3252-996F-9161-AAE3A6405619}"/>
              </a:ext>
            </a:extLst>
          </p:cNvPr>
          <p:cNvSpPr txBox="1"/>
          <p:nvPr/>
        </p:nvSpPr>
        <p:spPr>
          <a:xfrm>
            <a:off x="340963" y="566443"/>
            <a:ext cx="11406752" cy="5560561"/>
          </a:xfrm>
          <a:prstGeom prst="rect">
            <a:avLst/>
          </a:prstGeom>
          <a:noFill/>
        </p:spPr>
        <p:txBody>
          <a:bodyPr wrap="square" rtlCol="0">
            <a:spAutoFit/>
          </a:bodyPr>
          <a:lstStyle/>
          <a:p>
            <a:pPr algn="r">
              <a:buSzPts val="3600"/>
            </a:pPr>
            <a:r>
              <a:rPr lang="en-US" sz="4000" b="1" cap="all" dirty="0">
                <a:latin typeface="+mj-lt"/>
                <a:ea typeface="+mj-ea"/>
                <a:cs typeface="+mj-cs"/>
              </a:rPr>
              <a:t>Benefits:</a:t>
            </a:r>
          </a:p>
          <a:p>
            <a:r>
              <a:rPr lang="en-US" sz="4000" b="1" dirty="0" smtClean="0">
                <a:latin typeface="Arial" panose="020B0604020202020204" pitchFamily="34" charset="0"/>
                <a:ea typeface="Microsoft Sans Serif" panose="020B0604020202020204" pitchFamily="34" charset="0"/>
                <a:cs typeface="Microsoft Sans Serif" panose="020B0604020202020204" pitchFamily="34" charset="0"/>
              </a:rPr>
              <a:t>BENEFITS:</a:t>
            </a:r>
          </a:p>
          <a:p>
            <a:endParaRPr lang="en-US" sz="2667" b="1" dirty="0">
              <a:latin typeface="Arial" panose="020B0604020202020204" pitchFamily="34" charset="0"/>
              <a:ea typeface="Microsoft Sans Serif" panose="020B0604020202020204" pitchFamily="34" charset="0"/>
              <a:cs typeface="Microsoft Sans Serif" panose="020B0604020202020204" pitchFamily="34" charset="0"/>
            </a:endParaRPr>
          </a:p>
          <a:p>
            <a:pPr marL="444498" indent="-342900">
              <a:spcBef>
                <a:spcPts val="800"/>
              </a:spcBef>
              <a:buSzPts val="2400"/>
              <a:buFont typeface="Arial" panose="020B0604020202020204" pitchFamily="34" charset="0"/>
              <a:buChar char="•"/>
            </a:pPr>
            <a:r>
              <a:rPr lang="en-US" sz="2200" dirty="0" smtClean="0"/>
              <a:t>Detection of upcoming frauds.</a:t>
            </a:r>
          </a:p>
          <a:p>
            <a:pPr marL="609585" indent="-507987">
              <a:spcBef>
                <a:spcPts val="800"/>
              </a:spcBef>
              <a:buSzPts val="2400"/>
              <a:buFont typeface="Arial" panose="020B0604020202020204" pitchFamily="34" charset="0"/>
              <a:buChar char="▰"/>
            </a:pPr>
            <a:endParaRPr lang="en-US" sz="2200" dirty="0"/>
          </a:p>
          <a:p>
            <a:pPr marL="444498" indent="-342900">
              <a:spcBef>
                <a:spcPts val="800"/>
              </a:spcBef>
              <a:buSzPts val="2400"/>
              <a:buFont typeface="Arial" panose="020B0604020202020204" pitchFamily="34" charset="0"/>
              <a:buChar char="•"/>
            </a:pPr>
            <a:r>
              <a:rPr lang="en-US" sz="2200" dirty="0"/>
              <a:t>Gives better insight of customers base.</a:t>
            </a:r>
          </a:p>
          <a:p>
            <a:pPr marL="609585" indent="-507987">
              <a:spcBef>
                <a:spcPts val="800"/>
              </a:spcBef>
              <a:buSzPts val="2400"/>
              <a:buFont typeface="Arial" panose="020B0604020202020204" pitchFamily="34" charset="0"/>
              <a:buChar char="▰"/>
            </a:pPr>
            <a:endParaRPr lang="en-US" sz="2200" dirty="0"/>
          </a:p>
          <a:p>
            <a:pPr marL="444498" indent="-342900">
              <a:spcBef>
                <a:spcPts val="800"/>
              </a:spcBef>
              <a:buSzPts val="2400"/>
              <a:buFont typeface="Arial" panose="020B0604020202020204" pitchFamily="34" charset="0"/>
              <a:buChar char="•"/>
            </a:pPr>
            <a:r>
              <a:rPr lang="en-US" sz="2200" dirty="0"/>
              <a:t>Helps in easy flow for managing resources.</a:t>
            </a:r>
          </a:p>
          <a:p>
            <a:pPr marL="609585" indent="-507987">
              <a:spcBef>
                <a:spcPts val="800"/>
              </a:spcBef>
              <a:buSzPts val="2400"/>
              <a:buFont typeface="Arial" panose="020B0604020202020204" pitchFamily="34" charset="0"/>
              <a:buChar char="▰"/>
            </a:pPr>
            <a:endParaRPr lang="en-US" sz="2200" dirty="0" smtClean="0"/>
          </a:p>
          <a:p>
            <a:pPr marL="444498" indent="-342900">
              <a:spcBef>
                <a:spcPts val="800"/>
              </a:spcBef>
              <a:buSzPts val="2400"/>
              <a:buFont typeface="Arial" panose="020B0604020202020204" pitchFamily="34" charset="0"/>
              <a:buChar char="•"/>
            </a:pPr>
            <a:r>
              <a:rPr lang="en-US" sz="2200" dirty="0" smtClean="0"/>
              <a:t>Manual </a:t>
            </a:r>
            <a:r>
              <a:rPr lang="en-US" sz="2200" dirty="0"/>
              <a:t>inspection if fraud is identified .</a:t>
            </a:r>
          </a:p>
          <a:p>
            <a:endParaRPr lang="en-IN" sz="2400" dirty="0">
              <a:latin typeface="Microsoft Sans Serif" panose="020B0604020202020204" pitchFamily="34" charset="0"/>
              <a:ea typeface="Microsoft Sans Serif" panose="020B0604020202020204" pitchFamily="34" charset="0"/>
            </a:endParaRPr>
          </a:p>
          <a:p>
            <a:endParaRPr lang="en-IN" sz="2400" dirty="0"/>
          </a:p>
        </p:txBody>
      </p:sp>
    </p:spTree>
    <p:extLst>
      <p:ext uri="{BB962C8B-B14F-4D97-AF65-F5344CB8AC3E}">
        <p14:creationId xmlns:p14="http://schemas.microsoft.com/office/powerpoint/2010/main" val="1731014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F5D063-E4E8-1DCC-DC97-BA01C41FFE66}"/>
              </a:ext>
            </a:extLst>
          </p:cNvPr>
          <p:cNvSpPr>
            <a:spLocks noGrp="1"/>
          </p:cNvSpPr>
          <p:nvPr>
            <p:ph type="sldNum" sz="quarter" idx="12"/>
          </p:nvPr>
        </p:nvSpPr>
        <p:spPr/>
        <p:txBody>
          <a:bodyPr/>
          <a:lstStyle/>
          <a:p>
            <a:fld id="{00000000-1234-1234-1234-123412341234}" type="slidenum">
              <a:rPr lang="en" smtClean="0"/>
              <a:pPr/>
              <a:t>4</a:t>
            </a:fld>
            <a:endParaRPr lang="en"/>
          </a:p>
        </p:txBody>
      </p:sp>
      <p:sp>
        <p:nvSpPr>
          <p:cNvPr id="3" name="TextBox 2">
            <a:extLst>
              <a:ext uri="{FF2B5EF4-FFF2-40B4-BE49-F238E27FC236}">
                <a16:creationId xmlns:a16="http://schemas.microsoft.com/office/drawing/2014/main" id="{D102F6BA-11E7-A3E2-B01F-D4DA6A0D320C}"/>
              </a:ext>
            </a:extLst>
          </p:cNvPr>
          <p:cNvSpPr txBox="1"/>
          <p:nvPr/>
        </p:nvSpPr>
        <p:spPr>
          <a:xfrm>
            <a:off x="399207" y="453154"/>
            <a:ext cx="11274903" cy="2308324"/>
          </a:xfrm>
          <a:prstGeom prst="rect">
            <a:avLst/>
          </a:prstGeom>
          <a:noFill/>
        </p:spPr>
        <p:txBody>
          <a:bodyPr wrap="square" rtlCol="0">
            <a:spAutoFit/>
          </a:bodyPr>
          <a:lstStyle/>
          <a:p>
            <a:r>
              <a:rPr lang="en-US" sz="4800" b="1" dirty="0" smtClean="0">
                <a:latin typeface="Arial" panose="020B0604020202020204" pitchFamily="34" charset="0"/>
                <a:ea typeface="Microsoft Sans Serif" panose="020B0604020202020204" pitchFamily="34" charset="0"/>
                <a:cs typeface="Arial" panose="020B0604020202020204" pitchFamily="34" charset="0"/>
              </a:rPr>
              <a:t>Architecture:</a:t>
            </a:r>
            <a:r>
              <a:rPr lang="en-US" sz="4800" b="1" dirty="0" smtClean="0">
                <a:solidFill>
                  <a:schemeClr val="bg1"/>
                </a:solidFill>
                <a:latin typeface="Microsoft Sans Serif" panose="020B0604020202020204" pitchFamily="34" charset="0"/>
                <a:ea typeface="Microsoft Sans Serif" panose="020B0604020202020204" pitchFamily="34" charset="0"/>
              </a:rPr>
              <a:t>::</a:t>
            </a:r>
            <a:endParaRPr lang="en-US" sz="4800" b="1" dirty="0">
              <a:solidFill>
                <a:schemeClr val="bg1"/>
              </a:solidFill>
              <a:latin typeface="Microsoft Sans Serif" panose="020B0604020202020204" pitchFamily="34" charset="0"/>
              <a:ea typeface="Microsoft Sans Serif" panose="020B0604020202020204" pitchFamily="34" charset="0"/>
            </a:endParaRPr>
          </a:p>
          <a:p>
            <a:endParaRPr lang="en-US" sz="4800" dirty="0">
              <a:solidFill>
                <a:schemeClr val="bg1"/>
              </a:solidFill>
              <a:latin typeface="Microsoft Sans Serif" panose="020B0604020202020204" pitchFamily="34" charset="0"/>
              <a:ea typeface="Microsoft Sans Serif" panose="020B0604020202020204" pitchFamily="34" charset="0"/>
            </a:endParaRPr>
          </a:p>
          <a:p>
            <a:endParaRPr lang="en-IN" sz="4800" dirty="0">
              <a:solidFill>
                <a:schemeClr val="bg1"/>
              </a:solidFill>
            </a:endParaRPr>
          </a:p>
        </p:txBody>
      </p:sp>
      <p:grpSp>
        <p:nvGrpSpPr>
          <p:cNvPr id="5" name="Group 4"/>
          <p:cNvGrpSpPr/>
          <p:nvPr/>
        </p:nvGrpSpPr>
        <p:grpSpPr>
          <a:xfrm>
            <a:off x="1125416" y="1793631"/>
            <a:ext cx="8853854" cy="4352192"/>
            <a:chOff x="0" y="0"/>
            <a:chExt cx="5525168" cy="3584266"/>
          </a:xfrm>
          <a:solidFill>
            <a:schemeClr val="bg1"/>
          </a:solidFill>
        </p:grpSpPr>
        <p:sp>
          <p:nvSpPr>
            <p:cNvPr id="7" name="Shape 436"/>
            <p:cNvSpPr/>
            <p:nvPr/>
          </p:nvSpPr>
          <p:spPr>
            <a:xfrm>
              <a:off x="38100" y="0"/>
              <a:ext cx="1000125" cy="495300"/>
            </a:xfrm>
            <a:custGeom>
              <a:avLst/>
              <a:gdLst/>
              <a:ahLst/>
              <a:cxnLst/>
              <a:rect l="0" t="0" r="0" b="0"/>
              <a:pathLst>
                <a:path w="1000125" h="495300">
                  <a:moveTo>
                    <a:pt x="0" y="82550"/>
                  </a:moveTo>
                  <a:lnTo>
                    <a:pt x="6350" y="50800"/>
                  </a:lnTo>
                  <a:lnTo>
                    <a:pt x="24130" y="24130"/>
                  </a:lnTo>
                  <a:lnTo>
                    <a:pt x="50165" y="6985"/>
                  </a:lnTo>
                  <a:lnTo>
                    <a:pt x="82550" y="0"/>
                  </a:lnTo>
                  <a:lnTo>
                    <a:pt x="917575" y="0"/>
                  </a:lnTo>
                  <a:lnTo>
                    <a:pt x="949960" y="6985"/>
                  </a:lnTo>
                  <a:lnTo>
                    <a:pt x="975995" y="24130"/>
                  </a:lnTo>
                  <a:lnTo>
                    <a:pt x="993775" y="50800"/>
                  </a:lnTo>
                  <a:lnTo>
                    <a:pt x="1000125" y="82550"/>
                  </a:lnTo>
                  <a:lnTo>
                    <a:pt x="1000125" y="412750"/>
                  </a:lnTo>
                  <a:lnTo>
                    <a:pt x="993775" y="445135"/>
                  </a:lnTo>
                  <a:lnTo>
                    <a:pt x="975995" y="471170"/>
                  </a:lnTo>
                  <a:lnTo>
                    <a:pt x="949960" y="488950"/>
                  </a:lnTo>
                  <a:lnTo>
                    <a:pt x="917575" y="495300"/>
                  </a:lnTo>
                  <a:lnTo>
                    <a:pt x="82550" y="495300"/>
                  </a:lnTo>
                  <a:lnTo>
                    <a:pt x="50165" y="488950"/>
                  </a:lnTo>
                  <a:lnTo>
                    <a:pt x="24130" y="471170"/>
                  </a:lnTo>
                  <a:lnTo>
                    <a:pt x="6350" y="445135"/>
                  </a:lnTo>
                  <a:lnTo>
                    <a:pt x="0" y="412750"/>
                  </a:lnTo>
                  <a:lnTo>
                    <a:pt x="0" y="82550"/>
                  </a:lnTo>
                  <a:close/>
                </a:path>
              </a:pathLst>
            </a:custGeom>
            <a:grpFill/>
            <a:ln w="25400" cap="flat">
              <a:round/>
            </a:ln>
          </p:spPr>
          <p:style>
            <a:lnRef idx="1">
              <a:srgbClr val="4F81BD"/>
            </a:lnRef>
            <a:fillRef idx="0">
              <a:srgbClr val="000000">
                <a:alpha val="0"/>
              </a:srgbClr>
            </a:fillRef>
            <a:effectRef idx="0">
              <a:scrgbClr r="0" g="0" b="0"/>
            </a:effectRef>
            <a:fontRef idx="none"/>
          </p:style>
          <p:txBody>
            <a:bodyPr/>
            <a:lstStyle/>
            <a:p>
              <a:endParaRPr lang="en-IN"/>
            </a:p>
          </p:txBody>
        </p:sp>
        <p:sp>
          <p:nvSpPr>
            <p:cNvPr id="8" name="Shape 437"/>
            <p:cNvSpPr/>
            <p:nvPr/>
          </p:nvSpPr>
          <p:spPr>
            <a:xfrm>
              <a:off x="1485900" y="6985"/>
              <a:ext cx="1000125" cy="495300"/>
            </a:xfrm>
            <a:custGeom>
              <a:avLst/>
              <a:gdLst/>
              <a:ahLst/>
              <a:cxnLst/>
              <a:rect l="0" t="0" r="0" b="0"/>
              <a:pathLst>
                <a:path w="1000125" h="495300">
                  <a:moveTo>
                    <a:pt x="0" y="82550"/>
                  </a:moveTo>
                  <a:lnTo>
                    <a:pt x="6350" y="50800"/>
                  </a:lnTo>
                  <a:lnTo>
                    <a:pt x="24130" y="24130"/>
                  </a:lnTo>
                  <a:lnTo>
                    <a:pt x="50165" y="6985"/>
                  </a:lnTo>
                  <a:lnTo>
                    <a:pt x="82550" y="0"/>
                  </a:lnTo>
                  <a:lnTo>
                    <a:pt x="917575" y="0"/>
                  </a:lnTo>
                  <a:lnTo>
                    <a:pt x="949960" y="6985"/>
                  </a:lnTo>
                  <a:lnTo>
                    <a:pt x="975995" y="24130"/>
                  </a:lnTo>
                  <a:lnTo>
                    <a:pt x="993775" y="50800"/>
                  </a:lnTo>
                  <a:lnTo>
                    <a:pt x="1000125" y="82550"/>
                  </a:lnTo>
                  <a:lnTo>
                    <a:pt x="1000125" y="412750"/>
                  </a:lnTo>
                  <a:lnTo>
                    <a:pt x="993775" y="445135"/>
                  </a:lnTo>
                  <a:lnTo>
                    <a:pt x="975995" y="471170"/>
                  </a:lnTo>
                  <a:lnTo>
                    <a:pt x="949960" y="488950"/>
                  </a:lnTo>
                  <a:lnTo>
                    <a:pt x="917575" y="495300"/>
                  </a:lnTo>
                  <a:lnTo>
                    <a:pt x="82550" y="495300"/>
                  </a:lnTo>
                  <a:lnTo>
                    <a:pt x="50165" y="488950"/>
                  </a:lnTo>
                  <a:lnTo>
                    <a:pt x="24130" y="471170"/>
                  </a:lnTo>
                  <a:lnTo>
                    <a:pt x="6350" y="445135"/>
                  </a:lnTo>
                  <a:lnTo>
                    <a:pt x="0" y="412750"/>
                  </a:lnTo>
                  <a:lnTo>
                    <a:pt x="0" y="82550"/>
                  </a:lnTo>
                  <a:close/>
                </a:path>
              </a:pathLst>
            </a:custGeom>
            <a:grpFill/>
            <a:ln w="25400" cap="flat">
              <a:round/>
            </a:ln>
          </p:spPr>
          <p:style>
            <a:lnRef idx="1">
              <a:srgbClr val="4F81BD"/>
            </a:lnRef>
            <a:fillRef idx="0">
              <a:srgbClr val="000000">
                <a:alpha val="0"/>
              </a:srgbClr>
            </a:fillRef>
            <a:effectRef idx="0">
              <a:scrgbClr r="0" g="0" b="0"/>
            </a:effectRef>
            <a:fontRef idx="none"/>
          </p:style>
          <p:txBody>
            <a:bodyPr/>
            <a:lstStyle/>
            <a:p>
              <a:endParaRPr lang="en-IN"/>
            </a:p>
          </p:txBody>
        </p:sp>
        <p:sp>
          <p:nvSpPr>
            <p:cNvPr id="9" name="Shape 438"/>
            <p:cNvSpPr/>
            <p:nvPr/>
          </p:nvSpPr>
          <p:spPr>
            <a:xfrm>
              <a:off x="1066800" y="168910"/>
              <a:ext cx="419100" cy="142875"/>
            </a:xfrm>
            <a:custGeom>
              <a:avLst/>
              <a:gdLst/>
              <a:ahLst/>
              <a:cxnLst/>
              <a:rect l="0" t="0" r="0" b="0"/>
              <a:pathLst>
                <a:path w="419100" h="142875">
                  <a:moveTo>
                    <a:pt x="0" y="36195"/>
                  </a:moveTo>
                  <a:lnTo>
                    <a:pt x="347980" y="36195"/>
                  </a:lnTo>
                  <a:lnTo>
                    <a:pt x="347980" y="0"/>
                  </a:lnTo>
                  <a:lnTo>
                    <a:pt x="419100" y="71755"/>
                  </a:lnTo>
                  <a:lnTo>
                    <a:pt x="347980" y="142875"/>
                  </a:lnTo>
                  <a:lnTo>
                    <a:pt x="347980" y="107315"/>
                  </a:lnTo>
                  <a:lnTo>
                    <a:pt x="0" y="107315"/>
                  </a:lnTo>
                  <a:lnTo>
                    <a:pt x="0" y="36195"/>
                  </a:lnTo>
                  <a:close/>
                </a:path>
              </a:pathLst>
            </a:custGeom>
            <a:grpFill/>
            <a:ln w="12700" cap="flat">
              <a:round/>
            </a:ln>
          </p:spPr>
          <p:style>
            <a:lnRef idx="1">
              <a:srgbClr val="00AFEF"/>
            </a:lnRef>
            <a:fillRef idx="0">
              <a:srgbClr val="000000">
                <a:alpha val="0"/>
              </a:srgbClr>
            </a:fillRef>
            <a:effectRef idx="0">
              <a:scrgbClr r="0" g="0" b="0"/>
            </a:effectRef>
            <a:fontRef idx="none"/>
          </p:style>
          <p:txBody>
            <a:bodyPr/>
            <a:lstStyle/>
            <a:p>
              <a:endParaRPr lang="en-IN"/>
            </a:p>
          </p:txBody>
        </p:sp>
        <p:sp>
          <p:nvSpPr>
            <p:cNvPr id="10" name="Shape 440"/>
            <p:cNvSpPr/>
            <p:nvPr/>
          </p:nvSpPr>
          <p:spPr>
            <a:xfrm>
              <a:off x="2943225" y="11430"/>
              <a:ext cx="1000125" cy="495300"/>
            </a:xfrm>
            <a:custGeom>
              <a:avLst/>
              <a:gdLst/>
              <a:ahLst/>
              <a:cxnLst/>
              <a:rect l="0" t="0" r="0" b="0"/>
              <a:pathLst>
                <a:path w="1000125" h="495300">
                  <a:moveTo>
                    <a:pt x="0" y="82550"/>
                  </a:moveTo>
                  <a:lnTo>
                    <a:pt x="6350" y="50800"/>
                  </a:lnTo>
                  <a:lnTo>
                    <a:pt x="24130" y="24130"/>
                  </a:lnTo>
                  <a:lnTo>
                    <a:pt x="50165" y="6350"/>
                  </a:lnTo>
                  <a:lnTo>
                    <a:pt x="82550" y="0"/>
                  </a:lnTo>
                  <a:lnTo>
                    <a:pt x="917575" y="0"/>
                  </a:lnTo>
                  <a:lnTo>
                    <a:pt x="949960" y="6350"/>
                  </a:lnTo>
                  <a:lnTo>
                    <a:pt x="975995" y="24130"/>
                  </a:lnTo>
                  <a:lnTo>
                    <a:pt x="993775" y="50800"/>
                  </a:lnTo>
                  <a:lnTo>
                    <a:pt x="1000125" y="82550"/>
                  </a:lnTo>
                  <a:lnTo>
                    <a:pt x="1000125" y="412750"/>
                  </a:lnTo>
                  <a:lnTo>
                    <a:pt x="993775" y="445135"/>
                  </a:lnTo>
                  <a:lnTo>
                    <a:pt x="975995" y="471170"/>
                  </a:lnTo>
                  <a:lnTo>
                    <a:pt x="949960" y="488950"/>
                  </a:lnTo>
                  <a:lnTo>
                    <a:pt x="917575" y="495300"/>
                  </a:lnTo>
                  <a:lnTo>
                    <a:pt x="82550" y="495300"/>
                  </a:lnTo>
                  <a:lnTo>
                    <a:pt x="50165" y="488950"/>
                  </a:lnTo>
                  <a:lnTo>
                    <a:pt x="24130" y="471170"/>
                  </a:lnTo>
                  <a:lnTo>
                    <a:pt x="6350" y="445135"/>
                  </a:lnTo>
                  <a:lnTo>
                    <a:pt x="0" y="412750"/>
                  </a:lnTo>
                  <a:lnTo>
                    <a:pt x="0" y="82550"/>
                  </a:lnTo>
                  <a:close/>
                </a:path>
              </a:pathLst>
            </a:custGeom>
            <a:grpFill/>
            <a:ln w="25400" cap="flat">
              <a:round/>
            </a:ln>
          </p:spPr>
          <p:style>
            <a:lnRef idx="1">
              <a:srgbClr val="4F81BD"/>
            </a:lnRef>
            <a:fillRef idx="0">
              <a:srgbClr val="000000">
                <a:alpha val="0"/>
              </a:srgbClr>
            </a:fillRef>
            <a:effectRef idx="0">
              <a:scrgbClr r="0" g="0" b="0"/>
            </a:effectRef>
            <a:fontRef idx="none"/>
          </p:style>
          <p:txBody>
            <a:bodyPr/>
            <a:lstStyle/>
            <a:p>
              <a:endParaRPr lang="en-IN"/>
            </a:p>
          </p:txBody>
        </p:sp>
        <p:sp>
          <p:nvSpPr>
            <p:cNvPr id="11" name="Shape 441"/>
            <p:cNvSpPr/>
            <p:nvPr/>
          </p:nvSpPr>
          <p:spPr>
            <a:xfrm>
              <a:off x="2514600" y="180975"/>
              <a:ext cx="419100" cy="142875"/>
            </a:xfrm>
            <a:custGeom>
              <a:avLst/>
              <a:gdLst/>
              <a:ahLst/>
              <a:cxnLst/>
              <a:rect l="0" t="0" r="0" b="0"/>
              <a:pathLst>
                <a:path w="419100" h="142875">
                  <a:moveTo>
                    <a:pt x="0" y="36195"/>
                  </a:moveTo>
                  <a:lnTo>
                    <a:pt x="347980" y="36195"/>
                  </a:lnTo>
                  <a:lnTo>
                    <a:pt x="347980" y="0"/>
                  </a:lnTo>
                  <a:lnTo>
                    <a:pt x="419100" y="71755"/>
                  </a:lnTo>
                  <a:lnTo>
                    <a:pt x="347980" y="142875"/>
                  </a:lnTo>
                  <a:lnTo>
                    <a:pt x="347980" y="107315"/>
                  </a:lnTo>
                  <a:lnTo>
                    <a:pt x="0" y="107315"/>
                  </a:lnTo>
                  <a:lnTo>
                    <a:pt x="0" y="36195"/>
                  </a:lnTo>
                  <a:close/>
                </a:path>
              </a:pathLst>
            </a:custGeom>
            <a:grpFill/>
            <a:ln w="12700" cap="flat">
              <a:round/>
            </a:ln>
          </p:spPr>
          <p:style>
            <a:lnRef idx="1">
              <a:srgbClr val="00AFEF"/>
            </a:lnRef>
            <a:fillRef idx="0">
              <a:srgbClr val="000000">
                <a:alpha val="0"/>
              </a:srgbClr>
            </a:fillRef>
            <a:effectRef idx="0">
              <a:scrgbClr r="0" g="0" b="0"/>
            </a:effectRef>
            <a:fontRef idx="none"/>
          </p:style>
          <p:txBody>
            <a:bodyPr/>
            <a:lstStyle/>
            <a:p>
              <a:endParaRPr lang="en-IN"/>
            </a:p>
          </p:txBody>
        </p:sp>
        <p:sp>
          <p:nvSpPr>
            <p:cNvPr id="12" name="Shape 443"/>
            <p:cNvSpPr/>
            <p:nvPr/>
          </p:nvSpPr>
          <p:spPr>
            <a:xfrm>
              <a:off x="4391025" y="9525"/>
              <a:ext cx="1000125" cy="495300"/>
            </a:xfrm>
            <a:custGeom>
              <a:avLst/>
              <a:gdLst/>
              <a:ahLst/>
              <a:cxnLst/>
              <a:rect l="0" t="0" r="0" b="0"/>
              <a:pathLst>
                <a:path w="1000125" h="495300">
                  <a:moveTo>
                    <a:pt x="0" y="82550"/>
                  </a:moveTo>
                  <a:lnTo>
                    <a:pt x="6350" y="50800"/>
                  </a:lnTo>
                  <a:lnTo>
                    <a:pt x="24130" y="24130"/>
                  </a:lnTo>
                  <a:lnTo>
                    <a:pt x="50165" y="6350"/>
                  </a:lnTo>
                  <a:lnTo>
                    <a:pt x="82550" y="0"/>
                  </a:lnTo>
                  <a:lnTo>
                    <a:pt x="917575" y="0"/>
                  </a:lnTo>
                  <a:lnTo>
                    <a:pt x="949960" y="6350"/>
                  </a:lnTo>
                  <a:lnTo>
                    <a:pt x="975995" y="24130"/>
                  </a:lnTo>
                  <a:lnTo>
                    <a:pt x="993775" y="50800"/>
                  </a:lnTo>
                  <a:lnTo>
                    <a:pt x="1000125" y="82550"/>
                  </a:lnTo>
                  <a:lnTo>
                    <a:pt x="1000125" y="412750"/>
                  </a:lnTo>
                  <a:lnTo>
                    <a:pt x="993775" y="445135"/>
                  </a:lnTo>
                  <a:lnTo>
                    <a:pt x="975995" y="471170"/>
                  </a:lnTo>
                  <a:lnTo>
                    <a:pt x="949960" y="488950"/>
                  </a:lnTo>
                  <a:lnTo>
                    <a:pt x="917575" y="495300"/>
                  </a:lnTo>
                  <a:lnTo>
                    <a:pt x="82550" y="495300"/>
                  </a:lnTo>
                  <a:lnTo>
                    <a:pt x="50165" y="488950"/>
                  </a:lnTo>
                  <a:lnTo>
                    <a:pt x="24130" y="471170"/>
                  </a:lnTo>
                  <a:lnTo>
                    <a:pt x="6350" y="445135"/>
                  </a:lnTo>
                  <a:lnTo>
                    <a:pt x="0" y="412750"/>
                  </a:lnTo>
                  <a:lnTo>
                    <a:pt x="0" y="82550"/>
                  </a:lnTo>
                  <a:close/>
                </a:path>
              </a:pathLst>
            </a:custGeom>
            <a:grpFill/>
            <a:ln w="25400" cap="flat">
              <a:round/>
            </a:ln>
          </p:spPr>
          <p:style>
            <a:lnRef idx="1">
              <a:srgbClr val="4F81BD"/>
            </a:lnRef>
            <a:fillRef idx="0">
              <a:srgbClr val="000000">
                <a:alpha val="0"/>
              </a:srgbClr>
            </a:fillRef>
            <a:effectRef idx="0">
              <a:scrgbClr r="0" g="0" b="0"/>
            </a:effectRef>
            <a:fontRef idx="none"/>
          </p:style>
          <p:txBody>
            <a:bodyPr/>
            <a:lstStyle/>
            <a:p>
              <a:endParaRPr lang="en-IN"/>
            </a:p>
          </p:txBody>
        </p:sp>
        <p:sp>
          <p:nvSpPr>
            <p:cNvPr id="13" name="Shape 444"/>
            <p:cNvSpPr/>
            <p:nvPr/>
          </p:nvSpPr>
          <p:spPr>
            <a:xfrm>
              <a:off x="3971925" y="197485"/>
              <a:ext cx="419100" cy="133350"/>
            </a:xfrm>
            <a:custGeom>
              <a:avLst/>
              <a:gdLst/>
              <a:ahLst/>
              <a:cxnLst/>
              <a:rect l="0" t="0" r="0" b="0"/>
              <a:pathLst>
                <a:path w="419100" h="133350">
                  <a:moveTo>
                    <a:pt x="0" y="33655"/>
                  </a:moveTo>
                  <a:lnTo>
                    <a:pt x="352425" y="33655"/>
                  </a:lnTo>
                  <a:lnTo>
                    <a:pt x="352425" y="0"/>
                  </a:lnTo>
                  <a:lnTo>
                    <a:pt x="419100" y="66675"/>
                  </a:lnTo>
                  <a:lnTo>
                    <a:pt x="352425" y="133350"/>
                  </a:lnTo>
                  <a:lnTo>
                    <a:pt x="352425" y="100330"/>
                  </a:lnTo>
                  <a:lnTo>
                    <a:pt x="0" y="100330"/>
                  </a:lnTo>
                  <a:lnTo>
                    <a:pt x="0" y="33655"/>
                  </a:lnTo>
                  <a:close/>
                </a:path>
              </a:pathLst>
            </a:custGeom>
            <a:grpFill/>
            <a:ln w="12700" cap="flat">
              <a:round/>
            </a:ln>
          </p:spPr>
          <p:style>
            <a:lnRef idx="1">
              <a:srgbClr val="00AFEF"/>
            </a:lnRef>
            <a:fillRef idx="0">
              <a:srgbClr val="000000">
                <a:alpha val="0"/>
              </a:srgbClr>
            </a:fillRef>
            <a:effectRef idx="0">
              <a:scrgbClr r="0" g="0" b="0"/>
            </a:effectRef>
            <a:fontRef idx="none"/>
          </p:style>
          <p:txBody>
            <a:bodyPr/>
            <a:lstStyle/>
            <a:p>
              <a:endParaRPr lang="en-IN"/>
            </a:p>
          </p:txBody>
        </p:sp>
        <p:sp>
          <p:nvSpPr>
            <p:cNvPr id="14" name="Shape 445"/>
            <p:cNvSpPr/>
            <p:nvPr/>
          </p:nvSpPr>
          <p:spPr>
            <a:xfrm>
              <a:off x="4848225" y="511810"/>
              <a:ext cx="171450" cy="476250"/>
            </a:xfrm>
            <a:custGeom>
              <a:avLst/>
              <a:gdLst/>
              <a:ahLst/>
              <a:cxnLst/>
              <a:rect l="0" t="0" r="0" b="0"/>
              <a:pathLst>
                <a:path w="171450" h="476250">
                  <a:moveTo>
                    <a:pt x="0" y="390525"/>
                  </a:moveTo>
                  <a:lnTo>
                    <a:pt x="42545" y="390525"/>
                  </a:lnTo>
                  <a:lnTo>
                    <a:pt x="42545" y="0"/>
                  </a:lnTo>
                  <a:lnTo>
                    <a:pt x="128270" y="0"/>
                  </a:lnTo>
                  <a:lnTo>
                    <a:pt x="128270" y="390525"/>
                  </a:lnTo>
                  <a:lnTo>
                    <a:pt x="171450" y="390525"/>
                  </a:lnTo>
                  <a:lnTo>
                    <a:pt x="85725" y="476250"/>
                  </a:lnTo>
                  <a:lnTo>
                    <a:pt x="0" y="390525"/>
                  </a:lnTo>
                  <a:close/>
                </a:path>
              </a:pathLst>
            </a:custGeom>
            <a:grpFill/>
            <a:ln w="12700" cap="flat">
              <a:round/>
            </a:ln>
          </p:spPr>
          <p:style>
            <a:lnRef idx="1">
              <a:srgbClr val="00AFEF"/>
            </a:lnRef>
            <a:fillRef idx="0">
              <a:srgbClr val="000000">
                <a:alpha val="0"/>
              </a:srgbClr>
            </a:fillRef>
            <a:effectRef idx="0">
              <a:scrgbClr r="0" g="0" b="0"/>
            </a:effectRef>
            <a:fontRef idx="none"/>
          </p:style>
          <p:txBody>
            <a:bodyPr/>
            <a:lstStyle/>
            <a:p>
              <a:endParaRPr lang="en-IN"/>
            </a:p>
          </p:txBody>
        </p:sp>
        <p:sp>
          <p:nvSpPr>
            <p:cNvPr id="15" name="Shape 447"/>
            <p:cNvSpPr/>
            <p:nvPr/>
          </p:nvSpPr>
          <p:spPr>
            <a:xfrm>
              <a:off x="4448175" y="991870"/>
              <a:ext cx="1000125" cy="495300"/>
            </a:xfrm>
            <a:custGeom>
              <a:avLst/>
              <a:gdLst/>
              <a:ahLst/>
              <a:cxnLst/>
              <a:rect l="0" t="0" r="0" b="0"/>
              <a:pathLst>
                <a:path w="1000125" h="495300">
                  <a:moveTo>
                    <a:pt x="0" y="82550"/>
                  </a:moveTo>
                  <a:lnTo>
                    <a:pt x="6350" y="50165"/>
                  </a:lnTo>
                  <a:lnTo>
                    <a:pt x="24130" y="24130"/>
                  </a:lnTo>
                  <a:lnTo>
                    <a:pt x="50165" y="6350"/>
                  </a:lnTo>
                  <a:lnTo>
                    <a:pt x="82550" y="0"/>
                  </a:lnTo>
                  <a:lnTo>
                    <a:pt x="917575" y="0"/>
                  </a:lnTo>
                  <a:lnTo>
                    <a:pt x="949960" y="6350"/>
                  </a:lnTo>
                  <a:lnTo>
                    <a:pt x="975995" y="24130"/>
                  </a:lnTo>
                  <a:lnTo>
                    <a:pt x="993775" y="50165"/>
                  </a:lnTo>
                  <a:lnTo>
                    <a:pt x="1000125" y="82550"/>
                  </a:lnTo>
                  <a:lnTo>
                    <a:pt x="1000125" y="412750"/>
                  </a:lnTo>
                  <a:lnTo>
                    <a:pt x="993775" y="445135"/>
                  </a:lnTo>
                  <a:lnTo>
                    <a:pt x="975995" y="471170"/>
                  </a:lnTo>
                  <a:lnTo>
                    <a:pt x="949960" y="488950"/>
                  </a:lnTo>
                  <a:lnTo>
                    <a:pt x="917575" y="495300"/>
                  </a:lnTo>
                  <a:lnTo>
                    <a:pt x="82550" y="495300"/>
                  </a:lnTo>
                  <a:lnTo>
                    <a:pt x="50165" y="488950"/>
                  </a:lnTo>
                  <a:lnTo>
                    <a:pt x="24130" y="471170"/>
                  </a:lnTo>
                  <a:lnTo>
                    <a:pt x="6350" y="445135"/>
                  </a:lnTo>
                  <a:lnTo>
                    <a:pt x="0" y="412750"/>
                  </a:lnTo>
                  <a:lnTo>
                    <a:pt x="0" y="82550"/>
                  </a:lnTo>
                  <a:close/>
                </a:path>
              </a:pathLst>
            </a:custGeom>
            <a:grpFill/>
            <a:ln w="25400" cap="flat">
              <a:round/>
            </a:ln>
          </p:spPr>
          <p:style>
            <a:lnRef idx="1">
              <a:srgbClr val="4F81BD"/>
            </a:lnRef>
            <a:fillRef idx="0">
              <a:srgbClr val="000000">
                <a:alpha val="0"/>
              </a:srgbClr>
            </a:fillRef>
            <a:effectRef idx="0">
              <a:scrgbClr r="0" g="0" b="0"/>
            </a:effectRef>
            <a:fontRef idx="none"/>
          </p:style>
          <p:txBody>
            <a:bodyPr/>
            <a:lstStyle/>
            <a:p>
              <a:endParaRPr lang="en-IN"/>
            </a:p>
          </p:txBody>
        </p:sp>
        <p:sp>
          <p:nvSpPr>
            <p:cNvPr id="16" name="Shape 448"/>
            <p:cNvSpPr/>
            <p:nvPr/>
          </p:nvSpPr>
          <p:spPr>
            <a:xfrm>
              <a:off x="4000500" y="1139825"/>
              <a:ext cx="438150" cy="152400"/>
            </a:xfrm>
            <a:custGeom>
              <a:avLst/>
              <a:gdLst/>
              <a:ahLst/>
              <a:cxnLst/>
              <a:rect l="0" t="0" r="0" b="0"/>
              <a:pathLst>
                <a:path w="438150" h="152400">
                  <a:moveTo>
                    <a:pt x="0" y="76200"/>
                  </a:moveTo>
                  <a:lnTo>
                    <a:pt x="76200" y="0"/>
                  </a:lnTo>
                  <a:lnTo>
                    <a:pt x="76200" y="38100"/>
                  </a:lnTo>
                  <a:lnTo>
                    <a:pt x="438150" y="38100"/>
                  </a:lnTo>
                  <a:lnTo>
                    <a:pt x="438150" y="114300"/>
                  </a:lnTo>
                  <a:lnTo>
                    <a:pt x="76200" y="114300"/>
                  </a:lnTo>
                  <a:lnTo>
                    <a:pt x="76200" y="152400"/>
                  </a:lnTo>
                  <a:lnTo>
                    <a:pt x="0" y="76200"/>
                  </a:lnTo>
                  <a:close/>
                </a:path>
              </a:pathLst>
            </a:custGeom>
            <a:grpFill/>
            <a:ln w="12700" cap="flat">
              <a:round/>
            </a:ln>
          </p:spPr>
          <p:style>
            <a:lnRef idx="1">
              <a:srgbClr val="00AFEF"/>
            </a:lnRef>
            <a:fillRef idx="0">
              <a:srgbClr val="000000">
                <a:alpha val="0"/>
              </a:srgbClr>
            </a:fillRef>
            <a:effectRef idx="0">
              <a:scrgbClr r="0" g="0" b="0"/>
            </a:effectRef>
            <a:fontRef idx="none"/>
          </p:style>
          <p:txBody>
            <a:bodyPr/>
            <a:lstStyle/>
            <a:p>
              <a:endParaRPr lang="en-IN"/>
            </a:p>
          </p:txBody>
        </p:sp>
        <p:sp>
          <p:nvSpPr>
            <p:cNvPr id="17" name="Shape 449"/>
            <p:cNvSpPr/>
            <p:nvPr/>
          </p:nvSpPr>
          <p:spPr>
            <a:xfrm>
              <a:off x="3000375" y="985520"/>
              <a:ext cx="1000125" cy="495300"/>
            </a:xfrm>
            <a:custGeom>
              <a:avLst/>
              <a:gdLst/>
              <a:ahLst/>
              <a:cxnLst/>
              <a:rect l="0" t="0" r="0" b="0"/>
              <a:pathLst>
                <a:path w="1000125" h="495300">
                  <a:moveTo>
                    <a:pt x="82550" y="0"/>
                  </a:moveTo>
                  <a:lnTo>
                    <a:pt x="917575" y="0"/>
                  </a:lnTo>
                  <a:lnTo>
                    <a:pt x="949960" y="6350"/>
                  </a:lnTo>
                  <a:lnTo>
                    <a:pt x="975995" y="24130"/>
                  </a:lnTo>
                  <a:lnTo>
                    <a:pt x="993775" y="50800"/>
                  </a:lnTo>
                  <a:lnTo>
                    <a:pt x="1000125" y="82550"/>
                  </a:lnTo>
                  <a:lnTo>
                    <a:pt x="1000125" y="412750"/>
                  </a:lnTo>
                  <a:lnTo>
                    <a:pt x="993775" y="445135"/>
                  </a:lnTo>
                  <a:lnTo>
                    <a:pt x="975995" y="471170"/>
                  </a:lnTo>
                  <a:lnTo>
                    <a:pt x="949960" y="488950"/>
                  </a:lnTo>
                  <a:lnTo>
                    <a:pt x="917575" y="495300"/>
                  </a:lnTo>
                  <a:lnTo>
                    <a:pt x="82550" y="495300"/>
                  </a:lnTo>
                  <a:lnTo>
                    <a:pt x="50165" y="488950"/>
                  </a:lnTo>
                  <a:lnTo>
                    <a:pt x="24130" y="471170"/>
                  </a:lnTo>
                  <a:lnTo>
                    <a:pt x="6350" y="445135"/>
                  </a:lnTo>
                  <a:lnTo>
                    <a:pt x="0" y="412750"/>
                  </a:lnTo>
                  <a:lnTo>
                    <a:pt x="0" y="82550"/>
                  </a:lnTo>
                  <a:lnTo>
                    <a:pt x="6350" y="50800"/>
                  </a:lnTo>
                  <a:lnTo>
                    <a:pt x="24130" y="24130"/>
                  </a:lnTo>
                  <a:lnTo>
                    <a:pt x="50165" y="6350"/>
                  </a:lnTo>
                  <a:lnTo>
                    <a:pt x="82550" y="0"/>
                  </a:lnTo>
                  <a:close/>
                </a:path>
              </a:pathLst>
            </a:custGeom>
            <a:grpFill/>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18" name="Shape 450"/>
            <p:cNvSpPr/>
            <p:nvPr/>
          </p:nvSpPr>
          <p:spPr>
            <a:xfrm>
              <a:off x="3000375" y="985520"/>
              <a:ext cx="1000125" cy="495300"/>
            </a:xfrm>
            <a:custGeom>
              <a:avLst/>
              <a:gdLst/>
              <a:ahLst/>
              <a:cxnLst/>
              <a:rect l="0" t="0" r="0" b="0"/>
              <a:pathLst>
                <a:path w="1000125" h="495300">
                  <a:moveTo>
                    <a:pt x="0" y="82550"/>
                  </a:moveTo>
                  <a:lnTo>
                    <a:pt x="6350" y="50800"/>
                  </a:lnTo>
                  <a:lnTo>
                    <a:pt x="24130" y="24130"/>
                  </a:lnTo>
                  <a:lnTo>
                    <a:pt x="50165" y="6350"/>
                  </a:lnTo>
                  <a:lnTo>
                    <a:pt x="82550" y="0"/>
                  </a:lnTo>
                  <a:lnTo>
                    <a:pt x="917575" y="0"/>
                  </a:lnTo>
                  <a:lnTo>
                    <a:pt x="949960" y="6350"/>
                  </a:lnTo>
                  <a:lnTo>
                    <a:pt x="975995" y="24130"/>
                  </a:lnTo>
                  <a:lnTo>
                    <a:pt x="993775" y="50800"/>
                  </a:lnTo>
                  <a:lnTo>
                    <a:pt x="1000125" y="82550"/>
                  </a:lnTo>
                  <a:lnTo>
                    <a:pt x="1000125" y="412750"/>
                  </a:lnTo>
                  <a:lnTo>
                    <a:pt x="993775" y="445135"/>
                  </a:lnTo>
                  <a:lnTo>
                    <a:pt x="975995" y="471170"/>
                  </a:lnTo>
                  <a:lnTo>
                    <a:pt x="949960" y="488950"/>
                  </a:lnTo>
                  <a:lnTo>
                    <a:pt x="917575" y="495300"/>
                  </a:lnTo>
                  <a:lnTo>
                    <a:pt x="82550" y="495300"/>
                  </a:lnTo>
                  <a:lnTo>
                    <a:pt x="50165" y="488950"/>
                  </a:lnTo>
                  <a:lnTo>
                    <a:pt x="24130" y="471170"/>
                  </a:lnTo>
                  <a:lnTo>
                    <a:pt x="6350" y="445135"/>
                  </a:lnTo>
                  <a:lnTo>
                    <a:pt x="0" y="412750"/>
                  </a:lnTo>
                  <a:lnTo>
                    <a:pt x="0" y="82550"/>
                  </a:lnTo>
                  <a:close/>
                </a:path>
              </a:pathLst>
            </a:custGeom>
            <a:grpFill/>
            <a:ln w="25400" cap="flat">
              <a:round/>
            </a:ln>
          </p:spPr>
          <p:style>
            <a:lnRef idx="1">
              <a:srgbClr val="4F81BD"/>
            </a:lnRef>
            <a:fillRef idx="0">
              <a:srgbClr val="000000">
                <a:alpha val="0"/>
              </a:srgbClr>
            </a:fillRef>
            <a:effectRef idx="0">
              <a:scrgbClr r="0" g="0" b="0"/>
            </a:effectRef>
            <a:fontRef idx="none"/>
          </p:style>
          <p:txBody>
            <a:bodyPr/>
            <a:lstStyle/>
            <a:p>
              <a:endParaRPr lang="en-IN"/>
            </a:p>
          </p:txBody>
        </p:sp>
        <p:sp>
          <p:nvSpPr>
            <p:cNvPr id="19" name="Shape 451"/>
            <p:cNvSpPr/>
            <p:nvPr/>
          </p:nvSpPr>
          <p:spPr>
            <a:xfrm>
              <a:off x="2543175" y="1163320"/>
              <a:ext cx="438150" cy="152400"/>
            </a:xfrm>
            <a:custGeom>
              <a:avLst/>
              <a:gdLst/>
              <a:ahLst/>
              <a:cxnLst/>
              <a:rect l="0" t="0" r="0" b="0"/>
              <a:pathLst>
                <a:path w="438150" h="152400">
                  <a:moveTo>
                    <a:pt x="0" y="76200"/>
                  </a:moveTo>
                  <a:lnTo>
                    <a:pt x="76200" y="0"/>
                  </a:lnTo>
                  <a:lnTo>
                    <a:pt x="76200" y="38100"/>
                  </a:lnTo>
                  <a:lnTo>
                    <a:pt x="438150" y="38100"/>
                  </a:lnTo>
                  <a:lnTo>
                    <a:pt x="438150" y="114300"/>
                  </a:lnTo>
                  <a:lnTo>
                    <a:pt x="76200" y="114300"/>
                  </a:lnTo>
                  <a:lnTo>
                    <a:pt x="76200" y="152400"/>
                  </a:lnTo>
                  <a:lnTo>
                    <a:pt x="0" y="76200"/>
                  </a:lnTo>
                  <a:close/>
                </a:path>
              </a:pathLst>
            </a:custGeom>
            <a:grpFill/>
            <a:ln w="12700" cap="flat">
              <a:round/>
            </a:ln>
          </p:spPr>
          <p:style>
            <a:lnRef idx="1">
              <a:srgbClr val="00AFEF"/>
            </a:lnRef>
            <a:fillRef idx="0">
              <a:srgbClr val="000000">
                <a:alpha val="0"/>
              </a:srgbClr>
            </a:fillRef>
            <a:effectRef idx="0">
              <a:scrgbClr r="0" g="0" b="0"/>
            </a:effectRef>
            <a:fontRef idx="none"/>
          </p:style>
          <p:txBody>
            <a:bodyPr/>
            <a:lstStyle/>
            <a:p>
              <a:endParaRPr lang="en-IN"/>
            </a:p>
          </p:txBody>
        </p:sp>
        <p:sp>
          <p:nvSpPr>
            <p:cNvPr id="20" name="Shape 454"/>
            <p:cNvSpPr/>
            <p:nvPr/>
          </p:nvSpPr>
          <p:spPr>
            <a:xfrm>
              <a:off x="1428750" y="930656"/>
              <a:ext cx="1095375" cy="599694"/>
            </a:xfrm>
            <a:custGeom>
              <a:avLst/>
              <a:gdLst/>
              <a:ahLst/>
              <a:cxnLst/>
              <a:rect l="0" t="0" r="0" b="0"/>
              <a:pathLst>
                <a:path w="1095375" h="599694">
                  <a:moveTo>
                    <a:pt x="0" y="99949"/>
                  </a:moveTo>
                  <a:lnTo>
                    <a:pt x="6985" y="60706"/>
                  </a:lnTo>
                  <a:lnTo>
                    <a:pt x="25400" y="29590"/>
                  </a:lnTo>
                  <a:lnTo>
                    <a:pt x="52070" y="8127"/>
                  </a:lnTo>
                  <a:lnTo>
                    <a:pt x="85725" y="0"/>
                  </a:lnTo>
                  <a:lnTo>
                    <a:pt x="1009650" y="0"/>
                  </a:lnTo>
                  <a:lnTo>
                    <a:pt x="1043305" y="8127"/>
                  </a:lnTo>
                  <a:lnTo>
                    <a:pt x="1069975" y="29590"/>
                  </a:lnTo>
                  <a:lnTo>
                    <a:pt x="1088390" y="60706"/>
                  </a:lnTo>
                  <a:lnTo>
                    <a:pt x="1095375" y="99949"/>
                  </a:lnTo>
                  <a:lnTo>
                    <a:pt x="1095375" y="499745"/>
                  </a:lnTo>
                  <a:lnTo>
                    <a:pt x="1088390" y="538988"/>
                  </a:lnTo>
                  <a:lnTo>
                    <a:pt x="1069975" y="570103"/>
                  </a:lnTo>
                  <a:lnTo>
                    <a:pt x="1043305" y="591565"/>
                  </a:lnTo>
                  <a:lnTo>
                    <a:pt x="1009650" y="599694"/>
                  </a:lnTo>
                  <a:lnTo>
                    <a:pt x="85725" y="599694"/>
                  </a:lnTo>
                  <a:lnTo>
                    <a:pt x="52070" y="591565"/>
                  </a:lnTo>
                  <a:lnTo>
                    <a:pt x="25400" y="570103"/>
                  </a:lnTo>
                  <a:lnTo>
                    <a:pt x="6985" y="538988"/>
                  </a:lnTo>
                  <a:lnTo>
                    <a:pt x="0" y="499745"/>
                  </a:lnTo>
                  <a:lnTo>
                    <a:pt x="0" y="99949"/>
                  </a:lnTo>
                  <a:close/>
                </a:path>
              </a:pathLst>
            </a:custGeom>
            <a:grpFill/>
            <a:ln w="25400" cap="flat">
              <a:round/>
            </a:ln>
          </p:spPr>
          <p:style>
            <a:lnRef idx="1">
              <a:srgbClr val="4F81BD"/>
            </a:lnRef>
            <a:fillRef idx="0">
              <a:srgbClr val="000000">
                <a:alpha val="0"/>
              </a:srgbClr>
            </a:fillRef>
            <a:effectRef idx="0">
              <a:scrgbClr r="0" g="0" b="0"/>
            </a:effectRef>
            <a:fontRef idx="none"/>
          </p:style>
          <p:txBody>
            <a:bodyPr/>
            <a:lstStyle/>
            <a:p>
              <a:endParaRPr lang="en-IN"/>
            </a:p>
          </p:txBody>
        </p:sp>
        <p:sp>
          <p:nvSpPr>
            <p:cNvPr id="21" name="Shape 455"/>
            <p:cNvSpPr/>
            <p:nvPr/>
          </p:nvSpPr>
          <p:spPr>
            <a:xfrm>
              <a:off x="38100" y="914400"/>
              <a:ext cx="1000125" cy="577469"/>
            </a:xfrm>
            <a:custGeom>
              <a:avLst/>
              <a:gdLst/>
              <a:ahLst/>
              <a:cxnLst/>
              <a:rect l="0" t="0" r="0" b="0"/>
              <a:pathLst>
                <a:path w="1000125" h="577469">
                  <a:moveTo>
                    <a:pt x="0" y="96266"/>
                  </a:moveTo>
                  <a:lnTo>
                    <a:pt x="6350" y="58547"/>
                  </a:lnTo>
                  <a:lnTo>
                    <a:pt x="24130" y="28194"/>
                  </a:lnTo>
                  <a:lnTo>
                    <a:pt x="50165" y="7366"/>
                  </a:lnTo>
                  <a:lnTo>
                    <a:pt x="82550" y="0"/>
                  </a:lnTo>
                  <a:lnTo>
                    <a:pt x="917575" y="0"/>
                  </a:lnTo>
                  <a:lnTo>
                    <a:pt x="949960" y="7366"/>
                  </a:lnTo>
                  <a:lnTo>
                    <a:pt x="975995" y="28194"/>
                  </a:lnTo>
                  <a:lnTo>
                    <a:pt x="993775" y="58547"/>
                  </a:lnTo>
                  <a:lnTo>
                    <a:pt x="1000125" y="96266"/>
                  </a:lnTo>
                  <a:lnTo>
                    <a:pt x="1000125" y="481203"/>
                  </a:lnTo>
                  <a:lnTo>
                    <a:pt x="993775" y="518922"/>
                  </a:lnTo>
                  <a:lnTo>
                    <a:pt x="975995" y="549275"/>
                  </a:lnTo>
                  <a:lnTo>
                    <a:pt x="949960" y="570103"/>
                  </a:lnTo>
                  <a:lnTo>
                    <a:pt x="917575" y="577469"/>
                  </a:lnTo>
                  <a:lnTo>
                    <a:pt x="82550" y="577469"/>
                  </a:lnTo>
                  <a:lnTo>
                    <a:pt x="50165" y="570103"/>
                  </a:lnTo>
                  <a:lnTo>
                    <a:pt x="24130" y="549275"/>
                  </a:lnTo>
                  <a:lnTo>
                    <a:pt x="6350" y="518922"/>
                  </a:lnTo>
                  <a:lnTo>
                    <a:pt x="0" y="481203"/>
                  </a:lnTo>
                  <a:lnTo>
                    <a:pt x="0" y="96266"/>
                  </a:lnTo>
                  <a:close/>
                </a:path>
              </a:pathLst>
            </a:custGeom>
            <a:grpFill/>
            <a:ln w="25400" cap="flat">
              <a:round/>
            </a:ln>
          </p:spPr>
          <p:style>
            <a:lnRef idx="1">
              <a:srgbClr val="4F81BD"/>
            </a:lnRef>
            <a:fillRef idx="0">
              <a:srgbClr val="000000">
                <a:alpha val="0"/>
              </a:srgbClr>
            </a:fillRef>
            <a:effectRef idx="0">
              <a:scrgbClr r="0" g="0" b="0"/>
            </a:effectRef>
            <a:fontRef idx="none"/>
          </p:style>
          <p:txBody>
            <a:bodyPr/>
            <a:lstStyle/>
            <a:p>
              <a:endParaRPr lang="en-IN"/>
            </a:p>
          </p:txBody>
        </p:sp>
        <p:sp>
          <p:nvSpPr>
            <p:cNvPr id="22" name="Shape 456"/>
            <p:cNvSpPr/>
            <p:nvPr/>
          </p:nvSpPr>
          <p:spPr>
            <a:xfrm>
              <a:off x="1047750" y="1149350"/>
              <a:ext cx="371475" cy="152400"/>
            </a:xfrm>
            <a:custGeom>
              <a:avLst/>
              <a:gdLst/>
              <a:ahLst/>
              <a:cxnLst/>
              <a:rect l="0" t="0" r="0" b="0"/>
              <a:pathLst>
                <a:path w="371475" h="152400">
                  <a:moveTo>
                    <a:pt x="0" y="76200"/>
                  </a:moveTo>
                  <a:lnTo>
                    <a:pt x="76200" y="0"/>
                  </a:lnTo>
                  <a:lnTo>
                    <a:pt x="76200" y="38100"/>
                  </a:lnTo>
                  <a:lnTo>
                    <a:pt x="371475" y="38100"/>
                  </a:lnTo>
                  <a:lnTo>
                    <a:pt x="371475" y="114300"/>
                  </a:lnTo>
                  <a:lnTo>
                    <a:pt x="76200" y="114300"/>
                  </a:lnTo>
                  <a:lnTo>
                    <a:pt x="76200" y="152400"/>
                  </a:lnTo>
                  <a:lnTo>
                    <a:pt x="0" y="76200"/>
                  </a:lnTo>
                  <a:close/>
                </a:path>
              </a:pathLst>
            </a:custGeom>
            <a:grpFill/>
            <a:ln w="12700" cap="flat">
              <a:round/>
            </a:ln>
          </p:spPr>
          <p:style>
            <a:lnRef idx="1">
              <a:srgbClr val="00AFEF"/>
            </a:lnRef>
            <a:fillRef idx="0">
              <a:srgbClr val="000000">
                <a:alpha val="0"/>
              </a:srgbClr>
            </a:fillRef>
            <a:effectRef idx="0">
              <a:scrgbClr r="0" g="0" b="0"/>
            </a:effectRef>
            <a:fontRef idx="none"/>
          </p:style>
          <p:txBody>
            <a:bodyPr/>
            <a:lstStyle/>
            <a:p>
              <a:endParaRPr lang="en-IN"/>
            </a:p>
          </p:txBody>
        </p:sp>
        <p:sp>
          <p:nvSpPr>
            <p:cNvPr id="23" name="Shape 457"/>
            <p:cNvSpPr/>
            <p:nvPr/>
          </p:nvSpPr>
          <p:spPr>
            <a:xfrm>
              <a:off x="409575" y="1506220"/>
              <a:ext cx="171450" cy="476250"/>
            </a:xfrm>
            <a:custGeom>
              <a:avLst/>
              <a:gdLst/>
              <a:ahLst/>
              <a:cxnLst/>
              <a:rect l="0" t="0" r="0" b="0"/>
              <a:pathLst>
                <a:path w="171450" h="476250">
                  <a:moveTo>
                    <a:pt x="0" y="390525"/>
                  </a:moveTo>
                  <a:lnTo>
                    <a:pt x="42545" y="390525"/>
                  </a:lnTo>
                  <a:lnTo>
                    <a:pt x="42545" y="0"/>
                  </a:lnTo>
                  <a:lnTo>
                    <a:pt x="128270" y="0"/>
                  </a:lnTo>
                  <a:lnTo>
                    <a:pt x="128270" y="390525"/>
                  </a:lnTo>
                  <a:lnTo>
                    <a:pt x="171450" y="390525"/>
                  </a:lnTo>
                  <a:lnTo>
                    <a:pt x="85725" y="476250"/>
                  </a:lnTo>
                  <a:lnTo>
                    <a:pt x="0" y="390525"/>
                  </a:lnTo>
                  <a:close/>
                </a:path>
              </a:pathLst>
            </a:custGeom>
            <a:grpFill/>
            <a:ln w="12700" cap="flat">
              <a:round/>
            </a:ln>
          </p:spPr>
          <p:style>
            <a:lnRef idx="1">
              <a:srgbClr val="00AFEF"/>
            </a:lnRef>
            <a:fillRef idx="0">
              <a:srgbClr val="000000">
                <a:alpha val="0"/>
              </a:srgbClr>
            </a:fillRef>
            <a:effectRef idx="0">
              <a:scrgbClr r="0" g="0" b="0"/>
            </a:effectRef>
            <a:fontRef idx="none"/>
          </p:style>
          <p:txBody>
            <a:bodyPr/>
            <a:lstStyle/>
            <a:p>
              <a:endParaRPr lang="en-IN"/>
            </a:p>
          </p:txBody>
        </p:sp>
        <p:sp>
          <p:nvSpPr>
            <p:cNvPr id="24" name="Shape 462"/>
            <p:cNvSpPr/>
            <p:nvPr/>
          </p:nvSpPr>
          <p:spPr>
            <a:xfrm>
              <a:off x="0" y="1997710"/>
              <a:ext cx="1000125" cy="609727"/>
            </a:xfrm>
            <a:custGeom>
              <a:avLst/>
              <a:gdLst/>
              <a:ahLst/>
              <a:cxnLst/>
              <a:rect l="0" t="0" r="0" b="0"/>
              <a:pathLst>
                <a:path w="1000125" h="609727">
                  <a:moveTo>
                    <a:pt x="0" y="101600"/>
                  </a:moveTo>
                  <a:lnTo>
                    <a:pt x="6350" y="62484"/>
                  </a:lnTo>
                  <a:lnTo>
                    <a:pt x="24130" y="29718"/>
                  </a:lnTo>
                  <a:lnTo>
                    <a:pt x="50165" y="7874"/>
                  </a:lnTo>
                  <a:lnTo>
                    <a:pt x="82550" y="0"/>
                  </a:lnTo>
                  <a:lnTo>
                    <a:pt x="917575" y="0"/>
                  </a:lnTo>
                  <a:lnTo>
                    <a:pt x="949960" y="7874"/>
                  </a:lnTo>
                  <a:lnTo>
                    <a:pt x="975995" y="29718"/>
                  </a:lnTo>
                  <a:lnTo>
                    <a:pt x="993775" y="62484"/>
                  </a:lnTo>
                  <a:lnTo>
                    <a:pt x="1000125" y="101600"/>
                  </a:lnTo>
                  <a:lnTo>
                    <a:pt x="1000125" y="508127"/>
                  </a:lnTo>
                  <a:lnTo>
                    <a:pt x="993775" y="547878"/>
                  </a:lnTo>
                  <a:lnTo>
                    <a:pt x="975995" y="580009"/>
                  </a:lnTo>
                  <a:lnTo>
                    <a:pt x="949960" y="601853"/>
                  </a:lnTo>
                  <a:lnTo>
                    <a:pt x="917575" y="609727"/>
                  </a:lnTo>
                  <a:lnTo>
                    <a:pt x="82550" y="609727"/>
                  </a:lnTo>
                  <a:lnTo>
                    <a:pt x="50165" y="601853"/>
                  </a:lnTo>
                  <a:lnTo>
                    <a:pt x="24130" y="580009"/>
                  </a:lnTo>
                  <a:lnTo>
                    <a:pt x="6350" y="547878"/>
                  </a:lnTo>
                  <a:lnTo>
                    <a:pt x="0" y="508127"/>
                  </a:lnTo>
                  <a:lnTo>
                    <a:pt x="0" y="101600"/>
                  </a:lnTo>
                  <a:close/>
                </a:path>
              </a:pathLst>
            </a:custGeom>
            <a:grpFill/>
            <a:ln w="25400" cap="flat">
              <a:round/>
            </a:ln>
          </p:spPr>
          <p:style>
            <a:lnRef idx="1">
              <a:srgbClr val="4F81BD"/>
            </a:lnRef>
            <a:fillRef idx="0">
              <a:srgbClr val="000000">
                <a:alpha val="0"/>
              </a:srgbClr>
            </a:fillRef>
            <a:effectRef idx="0">
              <a:scrgbClr r="0" g="0" b="0"/>
            </a:effectRef>
            <a:fontRef idx="none"/>
          </p:style>
          <p:txBody>
            <a:bodyPr/>
            <a:lstStyle/>
            <a:p>
              <a:endParaRPr lang="en-IN"/>
            </a:p>
          </p:txBody>
        </p:sp>
        <p:sp>
          <p:nvSpPr>
            <p:cNvPr id="25" name="Shape 463"/>
            <p:cNvSpPr/>
            <p:nvPr/>
          </p:nvSpPr>
          <p:spPr>
            <a:xfrm>
              <a:off x="1485900" y="2032889"/>
              <a:ext cx="1190625" cy="609727"/>
            </a:xfrm>
            <a:custGeom>
              <a:avLst/>
              <a:gdLst/>
              <a:ahLst/>
              <a:cxnLst/>
              <a:rect l="0" t="0" r="0" b="0"/>
              <a:pathLst>
                <a:path w="1190625" h="609727">
                  <a:moveTo>
                    <a:pt x="0" y="101600"/>
                  </a:moveTo>
                  <a:lnTo>
                    <a:pt x="6350" y="62484"/>
                  </a:lnTo>
                  <a:lnTo>
                    <a:pt x="24130" y="29718"/>
                  </a:lnTo>
                  <a:lnTo>
                    <a:pt x="50165" y="7874"/>
                  </a:lnTo>
                  <a:lnTo>
                    <a:pt x="82550" y="0"/>
                  </a:lnTo>
                  <a:lnTo>
                    <a:pt x="1108075" y="0"/>
                  </a:lnTo>
                  <a:lnTo>
                    <a:pt x="1140460" y="7874"/>
                  </a:lnTo>
                  <a:lnTo>
                    <a:pt x="1166495" y="29718"/>
                  </a:lnTo>
                  <a:lnTo>
                    <a:pt x="1184275" y="62484"/>
                  </a:lnTo>
                  <a:lnTo>
                    <a:pt x="1190625" y="101600"/>
                  </a:lnTo>
                  <a:lnTo>
                    <a:pt x="1190625" y="508127"/>
                  </a:lnTo>
                  <a:lnTo>
                    <a:pt x="1184275" y="547878"/>
                  </a:lnTo>
                  <a:lnTo>
                    <a:pt x="1166495" y="580009"/>
                  </a:lnTo>
                  <a:lnTo>
                    <a:pt x="1140460" y="601853"/>
                  </a:lnTo>
                  <a:lnTo>
                    <a:pt x="1108075" y="609727"/>
                  </a:lnTo>
                  <a:lnTo>
                    <a:pt x="82550" y="609727"/>
                  </a:lnTo>
                  <a:lnTo>
                    <a:pt x="50165" y="601853"/>
                  </a:lnTo>
                  <a:lnTo>
                    <a:pt x="24130" y="580009"/>
                  </a:lnTo>
                  <a:lnTo>
                    <a:pt x="6350" y="547878"/>
                  </a:lnTo>
                  <a:lnTo>
                    <a:pt x="0" y="508127"/>
                  </a:lnTo>
                  <a:lnTo>
                    <a:pt x="0" y="101600"/>
                  </a:lnTo>
                  <a:close/>
                </a:path>
              </a:pathLst>
            </a:custGeom>
            <a:grpFill/>
            <a:ln w="25400" cap="flat">
              <a:round/>
            </a:ln>
          </p:spPr>
          <p:style>
            <a:lnRef idx="1">
              <a:srgbClr val="4F81BD"/>
            </a:lnRef>
            <a:fillRef idx="0">
              <a:srgbClr val="000000">
                <a:alpha val="0"/>
              </a:srgbClr>
            </a:fillRef>
            <a:effectRef idx="0">
              <a:scrgbClr r="0" g="0" b="0"/>
            </a:effectRef>
            <a:fontRef idx="none"/>
          </p:style>
          <p:txBody>
            <a:bodyPr/>
            <a:lstStyle/>
            <a:p>
              <a:endParaRPr lang="en-IN"/>
            </a:p>
          </p:txBody>
        </p:sp>
        <p:sp>
          <p:nvSpPr>
            <p:cNvPr id="26" name="Shape 464"/>
            <p:cNvSpPr/>
            <p:nvPr/>
          </p:nvSpPr>
          <p:spPr>
            <a:xfrm>
              <a:off x="3076575" y="2068068"/>
              <a:ext cx="1000125" cy="586232"/>
            </a:xfrm>
            <a:custGeom>
              <a:avLst/>
              <a:gdLst/>
              <a:ahLst/>
              <a:cxnLst/>
              <a:rect l="0" t="0" r="0" b="0"/>
              <a:pathLst>
                <a:path w="1000125" h="586232">
                  <a:moveTo>
                    <a:pt x="0" y="97663"/>
                  </a:moveTo>
                  <a:lnTo>
                    <a:pt x="6350" y="60198"/>
                  </a:lnTo>
                  <a:lnTo>
                    <a:pt x="23495" y="28956"/>
                  </a:lnTo>
                  <a:lnTo>
                    <a:pt x="48260" y="7747"/>
                  </a:lnTo>
                  <a:lnTo>
                    <a:pt x="79375" y="0"/>
                  </a:lnTo>
                  <a:lnTo>
                    <a:pt x="920750" y="0"/>
                  </a:lnTo>
                  <a:lnTo>
                    <a:pt x="951865" y="7747"/>
                  </a:lnTo>
                  <a:lnTo>
                    <a:pt x="976630" y="28956"/>
                  </a:lnTo>
                  <a:lnTo>
                    <a:pt x="993775" y="60198"/>
                  </a:lnTo>
                  <a:lnTo>
                    <a:pt x="1000125" y="97663"/>
                  </a:lnTo>
                  <a:lnTo>
                    <a:pt x="1000125" y="488569"/>
                  </a:lnTo>
                  <a:lnTo>
                    <a:pt x="993775" y="526796"/>
                  </a:lnTo>
                  <a:lnTo>
                    <a:pt x="976630" y="558038"/>
                  </a:lnTo>
                  <a:lnTo>
                    <a:pt x="951865" y="578358"/>
                  </a:lnTo>
                  <a:lnTo>
                    <a:pt x="920750" y="586232"/>
                  </a:lnTo>
                  <a:lnTo>
                    <a:pt x="79375" y="586232"/>
                  </a:lnTo>
                  <a:lnTo>
                    <a:pt x="48260" y="578358"/>
                  </a:lnTo>
                  <a:lnTo>
                    <a:pt x="23495" y="558038"/>
                  </a:lnTo>
                  <a:lnTo>
                    <a:pt x="6350" y="526796"/>
                  </a:lnTo>
                  <a:lnTo>
                    <a:pt x="0" y="488569"/>
                  </a:lnTo>
                  <a:lnTo>
                    <a:pt x="0" y="97663"/>
                  </a:lnTo>
                  <a:close/>
                </a:path>
              </a:pathLst>
            </a:custGeom>
            <a:grpFill/>
            <a:ln w="25400" cap="flat">
              <a:round/>
            </a:ln>
          </p:spPr>
          <p:style>
            <a:lnRef idx="1">
              <a:srgbClr val="4F81BD"/>
            </a:lnRef>
            <a:fillRef idx="0">
              <a:srgbClr val="000000">
                <a:alpha val="0"/>
              </a:srgbClr>
            </a:fillRef>
            <a:effectRef idx="0">
              <a:scrgbClr r="0" g="0" b="0"/>
            </a:effectRef>
            <a:fontRef idx="none"/>
          </p:style>
          <p:txBody>
            <a:bodyPr/>
            <a:lstStyle/>
            <a:p>
              <a:endParaRPr lang="en-IN"/>
            </a:p>
          </p:txBody>
        </p:sp>
        <p:pic>
          <p:nvPicPr>
            <p:cNvPr id="27" name="Picture 26"/>
            <p:cNvPicPr/>
            <p:nvPr/>
          </p:nvPicPr>
          <p:blipFill>
            <a:blip r:embed="rId2"/>
            <a:stretch>
              <a:fillRect/>
            </a:stretch>
          </p:blipFill>
          <p:spPr>
            <a:xfrm>
              <a:off x="400812" y="132080"/>
              <a:ext cx="286512" cy="140208"/>
            </a:xfrm>
            <a:prstGeom prst="rect">
              <a:avLst/>
            </a:prstGeom>
            <a:grpFill/>
          </p:spPr>
        </p:pic>
        <p:sp>
          <p:nvSpPr>
            <p:cNvPr id="28" name="Rectangle 27"/>
            <p:cNvSpPr/>
            <p:nvPr/>
          </p:nvSpPr>
          <p:spPr>
            <a:xfrm>
              <a:off x="401066" y="139953"/>
              <a:ext cx="364935"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Start</a:t>
              </a:r>
            </a:p>
          </p:txBody>
        </p:sp>
        <p:sp>
          <p:nvSpPr>
            <p:cNvPr id="29" name="Rectangle 28"/>
            <p:cNvSpPr/>
            <p:nvPr/>
          </p:nvSpPr>
          <p:spPr>
            <a:xfrm>
              <a:off x="673862" y="139953"/>
              <a:ext cx="42144"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30" name="Picture 29"/>
            <p:cNvPicPr/>
            <p:nvPr/>
          </p:nvPicPr>
          <p:blipFill>
            <a:blip r:embed="rId3"/>
            <a:stretch>
              <a:fillRect/>
            </a:stretch>
          </p:blipFill>
          <p:spPr>
            <a:xfrm>
              <a:off x="1702308" y="51308"/>
              <a:ext cx="582168" cy="443484"/>
            </a:xfrm>
            <a:prstGeom prst="rect">
              <a:avLst/>
            </a:prstGeom>
            <a:grpFill/>
          </p:spPr>
        </p:pic>
        <p:sp>
          <p:nvSpPr>
            <p:cNvPr id="31" name="Rectangle 30"/>
            <p:cNvSpPr/>
            <p:nvPr/>
          </p:nvSpPr>
          <p:spPr>
            <a:xfrm>
              <a:off x="1853819" y="59182"/>
              <a:ext cx="356543"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Data</a:t>
              </a:r>
            </a:p>
          </p:txBody>
        </p:sp>
        <p:sp>
          <p:nvSpPr>
            <p:cNvPr id="32" name="Rectangle 31"/>
            <p:cNvSpPr/>
            <p:nvPr/>
          </p:nvSpPr>
          <p:spPr>
            <a:xfrm>
              <a:off x="2120519" y="59182"/>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33" name="Rectangle 32"/>
            <p:cNvSpPr/>
            <p:nvPr/>
          </p:nvSpPr>
          <p:spPr>
            <a:xfrm>
              <a:off x="1704467" y="237489"/>
              <a:ext cx="756349"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Collection</a:t>
              </a:r>
            </a:p>
          </p:txBody>
        </p:sp>
        <p:sp>
          <p:nvSpPr>
            <p:cNvPr id="34" name="Rectangle 33"/>
            <p:cNvSpPr/>
            <p:nvPr/>
          </p:nvSpPr>
          <p:spPr>
            <a:xfrm>
              <a:off x="2271395" y="237489"/>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35" name="Picture 34"/>
            <p:cNvPicPr/>
            <p:nvPr/>
          </p:nvPicPr>
          <p:blipFill>
            <a:blip r:embed="rId4"/>
            <a:stretch>
              <a:fillRect/>
            </a:stretch>
          </p:blipFill>
          <p:spPr>
            <a:xfrm>
              <a:off x="3156125" y="69596"/>
              <a:ext cx="591312" cy="419100"/>
            </a:xfrm>
            <a:prstGeom prst="rect">
              <a:avLst/>
            </a:prstGeom>
            <a:grpFill/>
          </p:spPr>
        </p:pic>
        <p:sp>
          <p:nvSpPr>
            <p:cNvPr id="36" name="Rectangle 35"/>
            <p:cNvSpPr/>
            <p:nvPr/>
          </p:nvSpPr>
          <p:spPr>
            <a:xfrm>
              <a:off x="3311017" y="78994"/>
              <a:ext cx="356544"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Data</a:t>
              </a:r>
            </a:p>
          </p:txBody>
        </p:sp>
        <p:sp>
          <p:nvSpPr>
            <p:cNvPr id="37" name="Rectangle 36"/>
            <p:cNvSpPr/>
            <p:nvPr/>
          </p:nvSpPr>
          <p:spPr>
            <a:xfrm>
              <a:off x="3577717" y="78994"/>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38" name="Rectangle 37"/>
            <p:cNvSpPr/>
            <p:nvPr/>
          </p:nvSpPr>
          <p:spPr>
            <a:xfrm>
              <a:off x="3157093" y="254253"/>
              <a:ext cx="768657"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Validation</a:t>
              </a:r>
            </a:p>
          </p:txBody>
        </p:sp>
        <p:sp>
          <p:nvSpPr>
            <p:cNvPr id="39" name="Rectangle 38"/>
            <p:cNvSpPr/>
            <p:nvPr/>
          </p:nvSpPr>
          <p:spPr>
            <a:xfrm>
              <a:off x="3733165" y="254253"/>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40" name="Picture 39"/>
            <p:cNvPicPr/>
            <p:nvPr/>
          </p:nvPicPr>
          <p:blipFill>
            <a:blip r:embed="rId5"/>
            <a:stretch>
              <a:fillRect/>
            </a:stretch>
          </p:blipFill>
          <p:spPr>
            <a:xfrm>
              <a:off x="4559808" y="69596"/>
              <a:ext cx="736092" cy="419100"/>
            </a:xfrm>
            <a:prstGeom prst="rect">
              <a:avLst/>
            </a:prstGeom>
            <a:grpFill/>
          </p:spPr>
        </p:pic>
        <p:sp>
          <p:nvSpPr>
            <p:cNvPr id="41" name="Rectangle 40"/>
            <p:cNvSpPr/>
            <p:nvPr/>
          </p:nvSpPr>
          <p:spPr>
            <a:xfrm>
              <a:off x="4789678" y="78994"/>
              <a:ext cx="356544"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Data</a:t>
              </a:r>
            </a:p>
          </p:txBody>
        </p:sp>
        <p:sp>
          <p:nvSpPr>
            <p:cNvPr id="42" name="Rectangle 41"/>
            <p:cNvSpPr/>
            <p:nvPr/>
          </p:nvSpPr>
          <p:spPr>
            <a:xfrm>
              <a:off x="5056378" y="78994"/>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43" name="Rectangle 42"/>
            <p:cNvSpPr/>
            <p:nvPr/>
          </p:nvSpPr>
          <p:spPr>
            <a:xfrm>
              <a:off x="4678426" y="257301"/>
              <a:ext cx="649312"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Cleaning</a:t>
              </a:r>
            </a:p>
          </p:txBody>
        </p:sp>
        <p:sp>
          <p:nvSpPr>
            <p:cNvPr id="44" name="Rectangle 43"/>
            <p:cNvSpPr/>
            <p:nvPr/>
          </p:nvSpPr>
          <p:spPr>
            <a:xfrm>
              <a:off x="5166106" y="257301"/>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45" name="Picture 44"/>
            <p:cNvPicPr/>
            <p:nvPr/>
          </p:nvPicPr>
          <p:blipFill>
            <a:blip r:embed="rId6"/>
            <a:stretch>
              <a:fillRect/>
            </a:stretch>
          </p:blipFill>
          <p:spPr>
            <a:xfrm>
              <a:off x="277368" y="1026668"/>
              <a:ext cx="496824" cy="382524"/>
            </a:xfrm>
            <a:prstGeom prst="rect">
              <a:avLst/>
            </a:prstGeom>
            <a:grpFill/>
          </p:spPr>
        </p:pic>
        <p:sp>
          <p:nvSpPr>
            <p:cNvPr id="46" name="Rectangle 45"/>
            <p:cNvSpPr/>
            <p:nvPr/>
          </p:nvSpPr>
          <p:spPr>
            <a:xfrm>
              <a:off x="306873" y="1034923"/>
              <a:ext cx="585029"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Get</a:t>
              </a:r>
              <a:r>
                <a:rPr lang="en-IN" sz="1100" dirty="0">
                  <a:solidFill>
                    <a:srgbClr val="000000"/>
                  </a:solidFill>
                  <a:effectLst/>
                  <a:latin typeface="Calibri" panose="020F0502020204030204" pitchFamily="34" charset="0"/>
                  <a:ea typeface="Calibri" panose="020F0502020204030204" pitchFamily="34" charset="0"/>
                </a:rPr>
                <a:t> </a:t>
              </a:r>
              <a:r>
                <a:rPr lang="en-IN" sz="1100" dirty="0">
                  <a:effectLst/>
                  <a:latin typeface="Calibri" panose="020F0502020204030204" pitchFamily="34" charset="0"/>
                  <a:ea typeface="Calibri" panose="020F0502020204030204" pitchFamily="34" charset="0"/>
                </a:rPr>
                <a:t>Best</a:t>
              </a:r>
            </a:p>
          </p:txBody>
        </p:sp>
        <p:sp>
          <p:nvSpPr>
            <p:cNvPr id="47" name="Rectangle 46"/>
            <p:cNvSpPr/>
            <p:nvPr/>
          </p:nvSpPr>
          <p:spPr>
            <a:xfrm>
              <a:off x="760730" y="1034923"/>
              <a:ext cx="42144"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48" name="Rectangle 47"/>
            <p:cNvSpPr/>
            <p:nvPr/>
          </p:nvSpPr>
          <p:spPr>
            <a:xfrm>
              <a:off x="335534" y="1213231"/>
              <a:ext cx="492298"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Model</a:t>
              </a:r>
            </a:p>
          </p:txBody>
        </p:sp>
        <p:sp>
          <p:nvSpPr>
            <p:cNvPr id="49" name="Rectangle 48"/>
            <p:cNvSpPr/>
            <p:nvPr/>
          </p:nvSpPr>
          <p:spPr>
            <a:xfrm>
              <a:off x="704342" y="1213231"/>
              <a:ext cx="42144" cy="189937"/>
            </a:xfrm>
            <a:prstGeom prst="rect">
              <a:avLst/>
            </a:prstGeom>
            <a:grpFill/>
            <a:ln>
              <a:noFill/>
            </a:ln>
          </p:spPr>
          <p:txBody>
            <a:bodyPr vert="horz" lIns="0" tIns="0" rIns="0" bIns="0" rtlCol="0">
              <a:noAutofit/>
            </a:bodyPr>
            <a:lstStyle/>
            <a:p>
              <a:pPr>
                <a:lnSpc>
                  <a:spcPct val="107000"/>
                </a:lnSpc>
                <a:spcAft>
                  <a:spcPts val="800"/>
                </a:spcAft>
              </a:pPr>
              <a:r>
                <a:rPr lang="en-IN" sz="1100">
                  <a:effectLst/>
                  <a:latin typeface="Calibri" panose="020F0502020204030204" pitchFamily="34" charset="0"/>
                  <a:ea typeface="Calibri" panose="020F0502020204030204" pitchFamily="34" charset="0"/>
                </a:rPr>
                <a:t> </a:t>
              </a:r>
            </a:p>
          </p:txBody>
        </p:sp>
        <p:pic>
          <p:nvPicPr>
            <p:cNvPr id="50" name="Picture 49"/>
            <p:cNvPicPr/>
            <p:nvPr/>
          </p:nvPicPr>
          <p:blipFill>
            <a:blip r:embed="rId7"/>
            <a:stretch>
              <a:fillRect/>
            </a:stretch>
          </p:blipFill>
          <p:spPr>
            <a:xfrm>
              <a:off x="1565148" y="1016000"/>
              <a:ext cx="809244" cy="426720"/>
            </a:xfrm>
            <a:prstGeom prst="rect">
              <a:avLst/>
            </a:prstGeom>
            <a:grpFill/>
          </p:spPr>
        </p:pic>
        <p:sp>
          <p:nvSpPr>
            <p:cNvPr id="51" name="Rectangle 50"/>
            <p:cNvSpPr/>
            <p:nvPr/>
          </p:nvSpPr>
          <p:spPr>
            <a:xfrm>
              <a:off x="1830959" y="1025779"/>
              <a:ext cx="356543"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Data</a:t>
              </a:r>
            </a:p>
          </p:txBody>
        </p:sp>
        <p:sp>
          <p:nvSpPr>
            <p:cNvPr id="52" name="Rectangle 51"/>
            <p:cNvSpPr/>
            <p:nvPr/>
          </p:nvSpPr>
          <p:spPr>
            <a:xfrm>
              <a:off x="2097659" y="1025779"/>
              <a:ext cx="42144" cy="189937"/>
            </a:xfrm>
            <a:prstGeom prst="rect">
              <a:avLst/>
            </a:prstGeom>
            <a:grpFill/>
            <a:ln>
              <a:noFill/>
            </a:ln>
          </p:spPr>
          <p:txBody>
            <a:bodyPr vert="horz" lIns="0" tIns="0" rIns="0" bIns="0" rtlCol="0">
              <a:noAutofit/>
            </a:bodyPr>
            <a:lstStyle/>
            <a:p>
              <a:pPr>
                <a:lnSpc>
                  <a:spcPct val="107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 </a:t>
              </a:r>
            </a:p>
          </p:txBody>
        </p:sp>
        <p:sp>
          <p:nvSpPr>
            <p:cNvPr id="53" name="Rectangle 52"/>
            <p:cNvSpPr/>
            <p:nvPr/>
          </p:nvSpPr>
          <p:spPr>
            <a:xfrm>
              <a:off x="1565784" y="1204087"/>
              <a:ext cx="901669" cy="248412"/>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Pre-processing</a:t>
              </a:r>
            </a:p>
          </p:txBody>
        </p:sp>
        <p:sp>
          <p:nvSpPr>
            <p:cNvPr id="54" name="Rectangle 53"/>
            <p:cNvSpPr/>
            <p:nvPr/>
          </p:nvSpPr>
          <p:spPr>
            <a:xfrm>
              <a:off x="2361311" y="1204087"/>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55" name="Picture 54"/>
            <p:cNvPicPr/>
            <p:nvPr/>
          </p:nvPicPr>
          <p:blipFill>
            <a:blip r:embed="rId8"/>
            <a:stretch>
              <a:fillRect/>
            </a:stretch>
          </p:blipFill>
          <p:spPr>
            <a:xfrm>
              <a:off x="3166872" y="1118108"/>
              <a:ext cx="682752" cy="140208"/>
            </a:xfrm>
            <a:prstGeom prst="rect">
              <a:avLst/>
            </a:prstGeom>
            <a:grpFill/>
          </p:spPr>
        </p:pic>
        <p:sp>
          <p:nvSpPr>
            <p:cNvPr id="56" name="Rectangle 55"/>
            <p:cNvSpPr/>
            <p:nvPr/>
          </p:nvSpPr>
          <p:spPr>
            <a:xfrm>
              <a:off x="3167761" y="1126363"/>
              <a:ext cx="496214"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Export</a:t>
              </a:r>
            </a:p>
          </p:txBody>
        </p:sp>
        <p:sp>
          <p:nvSpPr>
            <p:cNvPr id="57" name="Rectangle 56"/>
            <p:cNvSpPr/>
            <p:nvPr/>
          </p:nvSpPr>
          <p:spPr>
            <a:xfrm>
              <a:off x="3539617" y="1126363"/>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58" name="Rectangle 57"/>
            <p:cNvSpPr/>
            <p:nvPr/>
          </p:nvSpPr>
          <p:spPr>
            <a:xfrm>
              <a:off x="3420132" y="1139825"/>
              <a:ext cx="401472" cy="211455"/>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Data</a:t>
              </a:r>
            </a:p>
          </p:txBody>
        </p:sp>
        <p:sp>
          <p:nvSpPr>
            <p:cNvPr id="59" name="Rectangle 58"/>
            <p:cNvSpPr/>
            <p:nvPr/>
          </p:nvSpPr>
          <p:spPr>
            <a:xfrm>
              <a:off x="3835273" y="1126363"/>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60" name="Picture 59"/>
            <p:cNvPicPr/>
            <p:nvPr/>
          </p:nvPicPr>
          <p:blipFill>
            <a:blip r:embed="rId9"/>
            <a:stretch>
              <a:fillRect/>
            </a:stretch>
          </p:blipFill>
          <p:spPr>
            <a:xfrm>
              <a:off x="4610100" y="1022096"/>
              <a:ext cx="768096" cy="397764"/>
            </a:xfrm>
            <a:prstGeom prst="rect">
              <a:avLst/>
            </a:prstGeom>
            <a:grpFill/>
          </p:spPr>
        </p:pic>
        <p:sp>
          <p:nvSpPr>
            <p:cNvPr id="61" name="Rectangle 60"/>
            <p:cNvSpPr/>
            <p:nvPr/>
          </p:nvSpPr>
          <p:spPr>
            <a:xfrm>
              <a:off x="4856734" y="1031875"/>
              <a:ext cx="356544"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Data</a:t>
              </a:r>
            </a:p>
          </p:txBody>
        </p:sp>
        <p:sp>
          <p:nvSpPr>
            <p:cNvPr id="62" name="Rectangle 61"/>
            <p:cNvSpPr/>
            <p:nvPr/>
          </p:nvSpPr>
          <p:spPr>
            <a:xfrm>
              <a:off x="5123434" y="1031875"/>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63" name="Rectangle 62"/>
            <p:cNvSpPr/>
            <p:nvPr/>
          </p:nvSpPr>
          <p:spPr>
            <a:xfrm>
              <a:off x="4736338" y="1208659"/>
              <a:ext cx="677283"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Insertion</a:t>
              </a:r>
            </a:p>
          </p:txBody>
        </p:sp>
        <p:sp>
          <p:nvSpPr>
            <p:cNvPr id="64" name="Rectangle 63"/>
            <p:cNvSpPr/>
            <p:nvPr/>
          </p:nvSpPr>
          <p:spPr>
            <a:xfrm>
              <a:off x="5243830" y="1208659"/>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65" name="Picture 64"/>
            <p:cNvPicPr/>
            <p:nvPr/>
          </p:nvPicPr>
          <p:blipFill>
            <a:blip r:embed="rId10"/>
            <a:stretch>
              <a:fillRect/>
            </a:stretch>
          </p:blipFill>
          <p:spPr>
            <a:xfrm>
              <a:off x="228600" y="2088896"/>
              <a:ext cx="697992" cy="470916"/>
            </a:xfrm>
            <a:prstGeom prst="rect">
              <a:avLst/>
            </a:prstGeom>
            <a:grpFill/>
          </p:spPr>
        </p:pic>
        <p:sp>
          <p:nvSpPr>
            <p:cNvPr id="66" name="Rectangle 65"/>
            <p:cNvSpPr/>
            <p:nvPr/>
          </p:nvSpPr>
          <p:spPr>
            <a:xfrm>
              <a:off x="228854" y="2098675"/>
              <a:ext cx="492299"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Model</a:t>
              </a:r>
            </a:p>
          </p:txBody>
        </p:sp>
        <p:sp>
          <p:nvSpPr>
            <p:cNvPr id="67" name="Rectangle 66"/>
            <p:cNvSpPr/>
            <p:nvPr/>
          </p:nvSpPr>
          <p:spPr>
            <a:xfrm>
              <a:off x="597662" y="2098675"/>
              <a:ext cx="42144"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68" name="Rectangle 67"/>
            <p:cNvSpPr/>
            <p:nvPr/>
          </p:nvSpPr>
          <p:spPr>
            <a:xfrm>
              <a:off x="230378" y="2275459"/>
              <a:ext cx="487077" cy="189937"/>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Saving</a:t>
              </a:r>
            </a:p>
          </p:txBody>
        </p:sp>
        <p:sp>
          <p:nvSpPr>
            <p:cNvPr id="69" name="Rectangle 68"/>
            <p:cNvSpPr/>
            <p:nvPr/>
          </p:nvSpPr>
          <p:spPr>
            <a:xfrm>
              <a:off x="596138" y="2275459"/>
              <a:ext cx="42144"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70" name="Rectangle 69"/>
            <p:cNvSpPr/>
            <p:nvPr/>
          </p:nvSpPr>
          <p:spPr>
            <a:xfrm>
              <a:off x="1812671" y="2130679"/>
              <a:ext cx="374818"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71" name="Rectangle 70"/>
            <p:cNvSpPr/>
            <p:nvPr/>
          </p:nvSpPr>
          <p:spPr>
            <a:xfrm>
              <a:off x="2094611" y="2130679"/>
              <a:ext cx="42144"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72" name="Rectangle 71"/>
            <p:cNvSpPr/>
            <p:nvPr/>
          </p:nvSpPr>
          <p:spPr>
            <a:xfrm>
              <a:off x="2126615" y="2130679"/>
              <a:ext cx="30268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73" name="Rectangle 72"/>
            <p:cNvSpPr/>
            <p:nvPr/>
          </p:nvSpPr>
          <p:spPr>
            <a:xfrm>
              <a:off x="2352167" y="2130679"/>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74" name="Rectangle 73"/>
            <p:cNvSpPr/>
            <p:nvPr/>
          </p:nvSpPr>
          <p:spPr>
            <a:xfrm>
              <a:off x="1643497" y="2307463"/>
              <a:ext cx="647074" cy="45719"/>
            </a:xfrm>
            <a:prstGeom prst="rect">
              <a:avLst/>
            </a:prstGeom>
            <a:grpFill/>
            <a:ln>
              <a:noFill/>
            </a:ln>
          </p:spPr>
          <p:txBody>
            <a:bodyPr vert="horz" lIns="0" tIns="0" rIns="0" bIns="0" rtlCol="0">
              <a:noAutofit/>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endParaRPr>
            </a:p>
          </p:txBody>
        </p:sp>
        <p:sp>
          <p:nvSpPr>
            <p:cNvPr id="75" name="Rectangle 74"/>
            <p:cNvSpPr/>
            <p:nvPr/>
          </p:nvSpPr>
          <p:spPr>
            <a:xfrm>
              <a:off x="2129663" y="2307463"/>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76" name="Rectangle 75"/>
            <p:cNvSpPr/>
            <p:nvPr/>
          </p:nvSpPr>
          <p:spPr>
            <a:xfrm>
              <a:off x="1657340" y="2181225"/>
              <a:ext cx="828670" cy="200025"/>
            </a:xfrm>
            <a:prstGeom prst="rect">
              <a:avLst/>
            </a:prstGeom>
            <a:grpFill/>
            <a:ln>
              <a:noFill/>
            </a:ln>
          </p:spPr>
          <p:txBody>
            <a:bodyPr vert="horz" lIns="0" tIns="0" rIns="0" bIns="0" rtlCol="0">
              <a:no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rPr>
                <a:t>OUTPUT</a:t>
              </a:r>
            </a:p>
          </p:txBody>
        </p:sp>
        <p:sp>
          <p:nvSpPr>
            <p:cNvPr id="77" name="Rectangle 76"/>
            <p:cNvSpPr/>
            <p:nvPr/>
          </p:nvSpPr>
          <p:spPr>
            <a:xfrm>
              <a:off x="2370455" y="2307463"/>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78" name="Rectangle 77"/>
            <p:cNvSpPr/>
            <p:nvPr/>
          </p:nvSpPr>
          <p:spPr>
            <a:xfrm>
              <a:off x="2521331" y="2307463"/>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79" name="Picture 78"/>
            <p:cNvPicPr/>
            <p:nvPr/>
          </p:nvPicPr>
          <p:blipFill>
            <a:blip r:embed="rId11"/>
            <a:stretch>
              <a:fillRect/>
            </a:stretch>
          </p:blipFill>
          <p:spPr>
            <a:xfrm>
              <a:off x="3285744" y="2261108"/>
              <a:ext cx="595884" cy="140208"/>
            </a:xfrm>
            <a:prstGeom prst="rect">
              <a:avLst/>
            </a:prstGeom>
            <a:grpFill/>
          </p:spPr>
        </p:pic>
        <p:sp>
          <p:nvSpPr>
            <p:cNvPr id="80" name="Rectangle 79"/>
            <p:cNvSpPr/>
            <p:nvPr/>
          </p:nvSpPr>
          <p:spPr>
            <a:xfrm>
              <a:off x="3286633" y="2269363"/>
              <a:ext cx="774624" cy="189937"/>
            </a:xfrm>
            <a:prstGeom prst="rect">
              <a:avLst/>
            </a:prstGeom>
            <a:grpFill/>
            <a:ln>
              <a:noFill/>
            </a:ln>
          </p:spPr>
          <p:txBody>
            <a:bodyPr vert="horz" lIns="0" tIns="0" rIns="0" bIns="0" rtlCol="0">
              <a:noAutofit/>
            </a:bodyPr>
            <a:lstStyle/>
            <a:p>
              <a:pPr>
                <a:lnSpc>
                  <a:spcPct val="107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    </a:t>
              </a:r>
              <a:r>
                <a:rPr lang="en-IN" sz="1100" dirty="0">
                  <a:effectLst/>
                  <a:latin typeface="Calibri" panose="020F0502020204030204" pitchFamily="34" charset="0"/>
                  <a:ea typeface="Calibri" panose="020F0502020204030204" pitchFamily="34" charset="0"/>
                </a:rPr>
                <a:t>End</a:t>
              </a:r>
            </a:p>
            <a:p>
              <a:pPr>
                <a:lnSpc>
                  <a:spcPct val="107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 </a:t>
              </a:r>
            </a:p>
          </p:txBody>
        </p:sp>
        <p:sp>
          <p:nvSpPr>
            <p:cNvPr id="81" name="Rectangle 80"/>
            <p:cNvSpPr/>
            <p:nvPr/>
          </p:nvSpPr>
          <p:spPr>
            <a:xfrm>
              <a:off x="3867277" y="2269363"/>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82" name="Picture 81"/>
            <p:cNvPicPr/>
            <p:nvPr/>
          </p:nvPicPr>
          <p:blipFill>
            <a:blip r:embed="rId12"/>
            <a:stretch>
              <a:fillRect/>
            </a:stretch>
          </p:blipFill>
          <p:spPr>
            <a:xfrm>
              <a:off x="4812792" y="3245612"/>
              <a:ext cx="533400" cy="266700"/>
            </a:xfrm>
            <a:prstGeom prst="rect">
              <a:avLst/>
            </a:prstGeom>
            <a:grpFill/>
          </p:spPr>
        </p:pic>
        <p:sp>
          <p:nvSpPr>
            <p:cNvPr id="83" name="Rectangle 82"/>
            <p:cNvSpPr/>
            <p:nvPr/>
          </p:nvSpPr>
          <p:spPr>
            <a:xfrm>
              <a:off x="4814062" y="3254121"/>
              <a:ext cx="127276"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84" name="Rectangle 83"/>
            <p:cNvSpPr/>
            <p:nvPr/>
          </p:nvSpPr>
          <p:spPr>
            <a:xfrm>
              <a:off x="4814062" y="3394329"/>
              <a:ext cx="640175"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85" name="Rectangle 84"/>
            <p:cNvSpPr/>
            <p:nvPr/>
          </p:nvSpPr>
          <p:spPr>
            <a:xfrm>
              <a:off x="5294122" y="3394329"/>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87" name="Rectangle 86"/>
            <p:cNvSpPr/>
            <p:nvPr/>
          </p:nvSpPr>
          <p:spPr>
            <a:xfrm>
              <a:off x="4737862" y="2155254"/>
              <a:ext cx="694271" cy="169501"/>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88" name="Rectangle 87"/>
            <p:cNvSpPr/>
            <p:nvPr/>
          </p:nvSpPr>
          <p:spPr>
            <a:xfrm>
              <a:off x="5260594" y="2155254"/>
              <a:ext cx="42236" cy="169501"/>
            </a:xfrm>
            <a:prstGeom prst="rect">
              <a:avLst/>
            </a:prstGeom>
            <a:grpFill/>
            <a:ln>
              <a:noFill/>
            </a:ln>
          </p:spPr>
          <p:txBody>
            <a:bodyPr vert="horz" lIns="0" tIns="0" rIns="0" bIns="0" rtlCol="0">
              <a:noAutofit/>
            </a:bodyPr>
            <a:lstStyle/>
            <a:p>
              <a:pPr>
                <a:lnSpc>
                  <a:spcPct val="107000"/>
                </a:lnSpc>
                <a:spcAft>
                  <a:spcPts val="800"/>
                </a:spcAft>
              </a:pPr>
              <a:r>
                <a:rPr lang="en-IN" sz="900">
                  <a:solidFill>
                    <a:srgbClr val="0D0D0D"/>
                  </a:solidFill>
                  <a:effectLst/>
                  <a:latin typeface="Arial" panose="020B0604020202020204" pitchFamily="34" charset="0"/>
                  <a:ea typeface="Arial" panose="020B060402020202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89" name="Rectangle 88"/>
            <p:cNvSpPr/>
            <p:nvPr/>
          </p:nvSpPr>
          <p:spPr>
            <a:xfrm>
              <a:off x="4737862" y="2287842"/>
              <a:ext cx="787306" cy="169501"/>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90" name="Rectangle 89"/>
            <p:cNvSpPr/>
            <p:nvPr/>
          </p:nvSpPr>
          <p:spPr>
            <a:xfrm>
              <a:off x="5329174" y="2287842"/>
              <a:ext cx="42236" cy="169501"/>
            </a:xfrm>
            <a:prstGeom prst="rect">
              <a:avLst/>
            </a:prstGeom>
            <a:grpFill/>
            <a:ln>
              <a:noFill/>
            </a:ln>
          </p:spPr>
          <p:txBody>
            <a:bodyPr vert="horz" lIns="0" tIns="0" rIns="0" bIns="0" rtlCol="0">
              <a:noAutofit/>
            </a:bodyPr>
            <a:lstStyle/>
            <a:p>
              <a:pPr>
                <a:lnSpc>
                  <a:spcPct val="107000"/>
                </a:lnSpc>
                <a:spcAft>
                  <a:spcPts val="800"/>
                </a:spcAft>
              </a:pPr>
              <a:r>
                <a:rPr lang="en-IN" sz="900">
                  <a:solidFill>
                    <a:srgbClr val="0D0D0D"/>
                  </a:solidFill>
                  <a:effectLst/>
                  <a:latin typeface="Arial" panose="020B0604020202020204" pitchFamily="34" charset="0"/>
                  <a:ea typeface="Arial" panose="020B060402020202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91" name="Shape 552"/>
            <p:cNvSpPr/>
            <p:nvPr/>
          </p:nvSpPr>
          <p:spPr>
            <a:xfrm>
              <a:off x="1003300" y="2267585"/>
              <a:ext cx="419100" cy="142875"/>
            </a:xfrm>
            <a:custGeom>
              <a:avLst/>
              <a:gdLst/>
              <a:ahLst/>
              <a:cxnLst/>
              <a:rect l="0" t="0" r="0" b="0"/>
              <a:pathLst>
                <a:path w="419100" h="142875">
                  <a:moveTo>
                    <a:pt x="0" y="36195"/>
                  </a:moveTo>
                  <a:lnTo>
                    <a:pt x="347980" y="36195"/>
                  </a:lnTo>
                  <a:lnTo>
                    <a:pt x="347980" y="0"/>
                  </a:lnTo>
                  <a:lnTo>
                    <a:pt x="419100" y="71755"/>
                  </a:lnTo>
                  <a:lnTo>
                    <a:pt x="347980" y="142875"/>
                  </a:lnTo>
                  <a:lnTo>
                    <a:pt x="347980" y="107315"/>
                  </a:lnTo>
                  <a:lnTo>
                    <a:pt x="0" y="107315"/>
                  </a:lnTo>
                  <a:lnTo>
                    <a:pt x="0" y="36195"/>
                  </a:lnTo>
                  <a:close/>
                </a:path>
              </a:pathLst>
            </a:custGeom>
            <a:grpFill/>
            <a:ln w="12700" cap="flat">
              <a:round/>
            </a:ln>
          </p:spPr>
          <p:style>
            <a:lnRef idx="1">
              <a:srgbClr val="00AFEF"/>
            </a:lnRef>
            <a:fillRef idx="0">
              <a:srgbClr val="000000">
                <a:alpha val="0"/>
              </a:srgbClr>
            </a:fillRef>
            <a:effectRef idx="0">
              <a:scrgbClr r="0" g="0" b="0"/>
            </a:effectRef>
            <a:fontRef idx="none"/>
          </p:style>
          <p:txBody>
            <a:bodyPr/>
            <a:lstStyle/>
            <a:p>
              <a:endParaRPr lang="en-IN"/>
            </a:p>
          </p:txBody>
        </p:sp>
        <p:sp>
          <p:nvSpPr>
            <p:cNvPr id="92" name="Shape 553"/>
            <p:cNvSpPr/>
            <p:nvPr/>
          </p:nvSpPr>
          <p:spPr>
            <a:xfrm>
              <a:off x="2676524" y="2280285"/>
              <a:ext cx="403225" cy="130175"/>
            </a:xfrm>
            <a:custGeom>
              <a:avLst/>
              <a:gdLst/>
              <a:ahLst/>
              <a:cxnLst/>
              <a:rect l="0" t="0" r="0" b="0"/>
              <a:pathLst>
                <a:path w="419100" h="142875">
                  <a:moveTo>
                    <a:pt x="0" y="36195"/>
                  </a:moveTo>
                  <a:lnTo>
                    <a:pt x="347980" y="36195"/>
                  </a:lnTo>
                  <a:lnTo>
                    <a:pt x="347980" y="0"/>
                  </a:lnTo>
                  <a:lnTo>
                    <a:pt x="419100" y="71755"/>
                  </a:lnTo>
                  <a:lnTo>
                    <a:pt x="347980" y="142875"/>
                  </a:lnTo>
                  <a:lnTo>
                    <a:pt x="347980" y="107315"/>
                  </a:lnTo>
                  <a:lnTo>
                    <a:pt x="0" y="107315"/>
                  </a:lnTo>
                  <a:lnTo>
                    <a:pt x="0" y="36195"/>
                  </a:lnTo>
                  <a:close/>
                </a:path>
              </a:pathLst>
            </a:custGeom>
            <a:grpFill/>
            <a:ln w="12700" cap="flat">
              <a:round/>
            </a:ln>
          </p:spPr>
          <p:style>
            <a:lnRef idx="1">
              <a:srgbClr val="00AFEF"/>
            </a:lnRef>
            <a:fillRef idx="0">
              <a:srgbClr val="000000">
                <a:alpha val="0"/>
              </a:srgbClr>
            </a:fillRef>
            <a:effectRef idx="0">
              <a:scrgbClr r="0" g="0" b="0"/>
            </a:effectRef>
            <a:fontRef idx="none"/>
          </p:style>
          <p:txBody>
            <a:bodyPr/>
            <a:lstStyle/>
            <a:p>
              <a:endParaRPr lang="en-IN"/>
            </a:p>
          </p:txBody>
        </p:sp>
        <p:sp>
          <p:nvSpPr>
            <p:cNvPr id="93" name="Rectangle 92"/>
            <p:cNvSpPr/>
            <p:nvPr/>
          </p:nvSpPr>
          <p:spPr>
            <a:xfrm>
              <a:off x="3493897" y="3392805"/>
              <a:ext cx="127276"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94" name="Rectangle 93"/>
            <p:cNvSpPr/>
            <p:nvPr/>
          </p:nvSpPr>
          <p:spPr>
            <a:xfrm>
              <a:off x="3589909" y="3392805"/>
              <a:ext cx="286801"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95" name="Rectangle 94"/>
            <p:cNvSpPr/>
            <p:nvPr/>
          </p:nvSpPr>
          <p:spPr>
            <a:xfrm>
              <a:off x="3803269" y="3392805"/>
              <a:ext cx="42143" cy="189937"/>
            </a:xfrm>
            <a:prstGeom prst="rect">
              <a:avLst/>
            </a:prstGeom>
            <a:grpFill/>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grpSp>
    </p:spTree>
    <p:extLst>
      <p:ext uri="{BB962C8B-B14F-4D97-AF65-F5344CB8AC3E}">
        <p14:creationId xmlns:p14="http://schemas.microsoft.com/office/powerpoint/2010/main" val="2303583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3"/>
          <p:cNvSpPr txBox="1">
            <a:spLocks noGrp="1"/>
          </p:cNvSpPr>
          <p:nvPr>
            <p:ph type="sldNum" sz="quarter"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5</a:t>
            </a:fld>
            <a:endParaRPr/>
          </a:p>
        </p:txBody>
      </p:sp>
      <p:sp>
        <p:nvSpPr>
          <p:cNvPr id="2" name="TextBox 1">
            <a:extLst>
              <a:ext uri="{FF2B5EF4-FFF2-40B4-BE49-F238E27FC236}">
                <a16:creationId xmlns:a16="http://schemas.microsoft.com/office/drawing/2014/main" id="{E40EE327-BC31-4836-69D9-3E3F69513B5F}"/>
              </a:ext>
            </a:extLst>
          </p:cNvPr>
          <p:cNvSpPr txBox="1"/>
          <p:nvPr/>
        </p:nvSpPr>
        <p:spPr>
          <a:xfrm>
            <a:off x="485523" y="442365"/>
            <a:ext cx="11123851" cy="4770473"/>
          </a:xfrm>
          <a:prstGeom prst="rect">
            <a:avLst/>
          </a:prstGeom>
          <a:noFill/>
        </p:spPr>
        <p:txBody>
          <a:bodyPr wrap="square" rtlCol="0">
            <a:spAutoFit/>
          </a:bodyPr>
          <a:lstStyle/>
          <a:p>
            <a:r>
              <a:rPr lang="en-US" sz="3733" b="1" dirty="0">
                <a:latin typeface="Arial" panose="020B0604020202020204" pitchFamily="34" charset="0"/>
                <a:cs typeface="Arial" panose="020B0604020202020204" pitchFamily="34" charset="0"/>
              </a:rPr>
              <a:t>Data Validation:</a:t>
            </a:r>
          </a:p>
          <a:p>
            <a:endParaRPr lang="en-US" sz="3733" dirty="0">
              <a:latin typeface="Titillium Web" panose="00000500000000000000" pitchFamily="2" charset="0"/>
            </a:endParaRPr>
          </a:p>
          <a:p>
            <a:pPr marL="101598">
              <a:spcBef>
                <a:spcPts val="800"/>
              </a:spcBef>
              <a:buSzPts val="2400"/>
            </a:pPr>
            <a:r>
              <a:rPr lang="en-US" sz="2667" dirty="0">
                <a:latin typeface="Titillium Web" panose="00000500000000000000" pitchFamily="2" charset="0"/>
              </a:rPr>
              <a:t>•</a:t>
            </a:r>
            <a:r>
              <a:rPr lang="en-US" sz="2200" dirty="0"/>
              <a:t>File name validation: File name validation as per the Data Sharing Agreement.</a:t>
            </a:r>
          </a:p>
          <a:p>
            <a:pPr marL="609585" indent="-507987">
              <a:spcBef>
                <a:spcPts val="800"/>
              </a:spcBef>
              <a:buSzPts val="2400"/>
              <a:buFont typeface="Arial" panose="020B0604020202020204" pitchFamily="34" charset="0"/>
              <a:buChar char="▰"/>
            </a:pPr>
            <a:endParaRPr lang="en-US" sz="2200" dirty="0"/>
          </a:p>
          <a:p>
            <a:pPr marL="101598">
              <a:spcBef>
                <a:spcPts val="800"/>
              </a:spcBef>
              <a:buSzPts val="2400"/>
            </a:pPr>
            <a:r>
              <a:rPr lang="en-US" sz="2200" dirty="0"/>
              <a:t>•Name and number of columns: It will check for name and number of columns.</a:t>
            </a:r>
          </a:p>
          <a:p>
            <a:pPr marL="609585" indent="-507987">
              <a:spcBef>
                <a:spcPts val="800"/>
              </a:spcBef>
              <a:buSzPts val="2400"/>
              <a:buFont typeface="Arial" panose="020B0604020202020204" pitchFamily="34" charset="0"/>
              <a:buChar char="▰"/>
            </a:pPr>
            <a:endParaRPr lang="en-US" sz="2200" dirty="0"/>
          </a:p>
          <a:p>
            <a:pPr marL="101598">
              <a:spcBef>
                <a:spcPts val="800"/>
              </a:spcBef>
              <a:buSzPts val="2400"/>
            </a:pPr>
            <a:r>
              <a:rPr lang="en-US" sz="2200" dirty="0"/>
              <a:t>•Data types of columns: The data type of columns are categorical.</a:t>
            </a:r>
          </a:p>
          <a:p>
            <a:pPr marL="609585" indent="-507987">
              <a:spcBef>
                <a:spcPts val="800"/>
              </a:spcBef>
              <a:buSzPts val="2400"/>
              <a:buFont typeface="Arial" panose="020B0604020202020204" pitchFamily="34" charset="0"/>
              <a:buChar char="▰"/>
            </a:pPr>
            <a:endParaRPr lang="en-US" sz="2200" dirty="0"/>
          </a:p>
          <a:p>
            <a:pPr marL="101598">
              <a:spcBef>
                <a:spcPts val="800"/>
              </a:spcBef>
              <a:buSzPts val="2400"/>
            </a:pPr>
            <a:r>
              <a:rPr lang="en-US" sz="2200" dirty="0"/>
              <a:t>•Meaningless observation is converted into meaningful.</a:t>
            </a:r>
          </a:p>
          <a:p>
            <a:endParaRPr lang="en-IN" sz="2400" dirty="0"/>
          </a:p>
        </p:txBody>
      </p:sp>
    </p:spTree>
    <p:extLst>
      <p:ext uri="{BB962C8B-B14F-4D97-AF65-F5344CB8AC3E}">
        <p14:creationId xmlns:p14="http://schemas.microsoft.com/office/powerpoint/2010/main" val="283221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8F77E3-9621-E4C2-1049-EAB42643A702}"/>
              </a:ext>
            </a:extLst>
          </p:cNvPr>
          <p:cNvSpPr>
            <a:spLocks noGrp="1"/>
          </p:cNvSpPr>
          <p:nvPr>
            <p:ph type="sldNum" sz="quarter" idx="12"/>
          </p:nvPr>
        </p:nvSpPr>
        <p:spPr/>
        <p:txBody>
          <a:bodyPr/>
          <a:lstStyle/>
          <a:p>
            <a:fld id="{00000000-1234-1234-1234-123412341234}" type="slidenum">
              <a:rPr lang="en" smtClean="0"/>
              <a:pPr/>
              <a:t>6</a:t>
            </a:fld>
            <a:endParaRPr lang="en"/>
          </a:p>
        </p:txBody>
      </p:sp>
      <p:sp>
        <p:nvSpPr>
          <p:cNvPr id="3" name="TextBox 2">
            <a:extLst>
              <a:ext uri="{FF2B5EF4-FFF2-40B4-BE49-F238E27FC236}">
                <a16:creationId xmlns:a16="http://schemas.microsoft.com/office/drawing/2014/main" id="{642C47DF-2E09-A970-374F-1FA3D0636695}"/>
              </a:ext>
            </a:extLst>
          </p:cNvPr>
          <p:cNvSpPr txBox="1"/>
          <p:nvPr/>
        </p:nvSpPr>
        <p:spPr>
          <a:xfrm>
            <a:off x="318782" y="830781"/>
            <a:ext cx="11187418" cy="3857531"/>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Exploratory Data Analysis</a:t>
            </a:r>
          </a:p>
          <a:p>
            <a:endParaRPr lang="en-US" sz="2667" dirty="0">
              <a:latin typeface="Titillium Web" panose="00000500000000000000" pitchFamily="2" charset="0"/>
            </a:endParaRPr>
          </a:p>
          <a:p>
            <a:r>
              <a:rPr lang="en-US" sz="2667" dirty="0">
                <a:latin typeface="Titillium Web" panose="00000500000000000000" pitchFamily="2" charset="0"/>
              </a:rPr>
              <a:t>•</a:t>
            </a:r>
            <a:r>
              <a:rPr lang="en-US" sz="2200" dirty="0"/>
              <a:t>Number of rows and columns.</a:t>
            </a:r>
          </a:p>
          <a:p>
            <a:endParaRPr lang="en-US" sz="2200" dirty="0"/>
          </a:p>
          <a:p>
            <a:r>
              <a:rPr lang="en-US" sz="2200" dirty="0"/>
              <a:t>•Information about the data.</a:t>
            </a:r>
          </a:p>
          <a:p>
            <a:endParaRPr lang="en-US" sz="2200" dirty="0"/>
          </a:p>
          <a:p>
            <a:r>
              <a:rPr lang="en-US" sz="2200" dirty="0"/>
              <a:t>•Describing the data.</a:t>
            </a:r>
          </a:p>
          <a:p>
            <a:endParaRPr lang="en-US" sz="2200" dirty="0"/>
          </a:p>
          <a:p>
            <a:r>
              <a:rPr lang="en-US" sz="2200" dirty="0"/>
              <a:t>•Graphical representation and interpretation.</a:t>
            </a:r>
          </a:p>
          <a:p>
            <a:endParaRPr lang="en-IN" sz="2200" dirty="0"/>
          </a:p>
        </p:txBody>
      </p:sp>
    </p:spTree>
    <p:extLst>
      <p:ext uri="{BB962C8B-B14F-4D97-AF65-F5344CB8AC3E}">
        <p14:creationId xmlns:p14="http://schemas.microsoft.com/office/powerpoint/2010/main" val="58574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A9A003-8832-AAB8-BDB7-54EE504EE902}"/>
              </a:ext>
            </a:extLst>
          </p:cNvPr>
          <p:cNvSpPr>
            <a:spLocks noGrp="1"/>
          </p:cNvSpPr>
          <p:nvPr>
            <p:ph type="sldNum" sz="quarter" idx="12"/>
          </p:nvPr>
        </p:nvSpPr>
        <p:spPr/>
        <p:txBody>
          <a:bodyPr/>
          <a:lstStyle/>
          <a:p>
            <a:fld id="{00000000-1234-1234-1234-123412341234}" type="slidenum">
              <a:rPr lang="en" smtClean="0"/>
              <a:pPr/>
              <a:t>7</a:t>
            </a:fld>
            <a:endParaRPr lang="en"/>
          </a:p>
        </p:txBody>
      </p:sp>
      <p:sp>
        <p:nvSpPr>
          <p:cNvPr id="3" name="TextBox 2">
            <a:extLst>
              <a:ext uri="{FF2B5EF4-FFF2-40B4-BE49-F238E27FC236}">
                <a16:creationId xmlns:a16="http://schemas.microsoft.com/office/drawing/2014/main" id="{BF575906-17EE-AD22-AEBB-5AAA80418605}"/>
              </a:ext>
            </a:extLst>
          </p:cNvPr>
          <p:cNvSpPr txBox="1"/>
          <p:nvPr/>
        </p:nvSpPr>
        <p:spPr>
          <a:xfrm>
            <a:off x="464117" y="351235"/>
            <a:ext cx="10843328" cy="6483954"/>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Data Preprocessing and Model </a:t>
            </a:r>
            <a:r>
              <a:rPr lang="en-US" sz="3600" b="1" dirty="0" smtClean="0">
                <a:latin typeface="Arial" panose="020B0604020202020204" pitchFamily="34" charset="0"/>
                <a:cs typeface="Arial" panose="020B0604020202020204" pitchFamily="34" charset="0"/>
              </a:rPr>
              <a:t>Training</a:t>
            </a:r>
          </a:p>
          <a:p>
            <a:pPr algn="just">
              <a:spcBef>
                <a:spcPts val="800"/>
              </a:spcBef>
              <a:buSzPts val="2400"/>
            </a:pPr>
            <a:r>
              <a:rPr lang="en-US" sz="2667" dirty="0" smtClean="0">
                <a:latin typeface="Titillium Web" panose="00000500000000000000" pitchFamily="2" charset="0"/>
              </a:rPr>
              <a:t>•</a:t>
            </a:r>
            <a:r>
              <a:rPr lang="en-US" sz="2200" dirty="0" smtClean="0"/>
              <a:t>Removing unwanted attributes.</a:t>
            </a:r>
          </a:p>
          <a:p>
            <a:pPr algn="just">
              <a:spcBef>
                <a:spcPts val="800"/>
              </a:spcBef>
              <a:buSzPts val="2400"/>
            </a:pPr>
            <a:r>
              <a:rPr lang="en-US" sz="2200" dirty="0" smtClean="0"/>
              <a:t>•</a:t>
            </a:r>
            <a:r>
              <a:rPr lang="en-US" sz="2200" dirty="0"/>
              <a:t>If the null values in the dataset are small then values are removed or replaced.</a:t>
            </a:r>
          </a:p>
          <a:p>
            <a:pPr algn="just">
              <a:spcBef>
                <a:spcPts val="800"/>
              </a:spcBef>
              <a:buSzPts val="2400"/>
            </a:pPr>
            <a:r>
              <a:rPr lang="en-US" sz="2200" dirty="0"/>
              <a:t>•Visualizing relation of independent variables with each other and output variables.</a:t>
            </a:r>
          </a:p>
          <a:p>
            <a:pPr algn="just">
              <a:spcBef>
                <a:spcPts val="800"/>
              </a:spcBef>
              <a:buSzPts val="2400"/>
            </a:pPr>
            <a:r>
              <a:rPr lang="en-US" sz="2200" dirty="0"/>
              <a:t>•Feature scaling is done.</a:t>
            </a:r>
          </a:p>
          <a:p>
            <a:pPr algn="just">
              <a:spcBef>
                <a:spcPts val="800"/>
              </a:spcBef>
              <a:buSzPts val="2400"/>
            </a:pPr>
            <a:r>
              <a:rPr lang="en-US" sz="2200" dirty="0"/>
              <a:t>•Meaningless observations are converted into meaningful observation.</a:t>
            </a:r>
          </a:p>
          <a:p>
            <a:pPr algn="just">
              <a:spcBef>
                <a:spcPts val="800"/>
              </a:spcBef>
              <a:buSzPts val="2400"/>
            </a:pPr>
            <a:r>
              <a:rPr lang="en-US" sz="2200" dirty="0"/>
              <a:t>•Using label encoding method for converting categorical data into numeric values.</a:t>
            </a:r>
          </a:p>
          <a:p>
            <a:pPr algn="just">
              <a:spcBef>
                <a:spcPts val="800"/>
              </a:spcBef>
              <a:buSzPts val="2400"/>
            </a:pPr>
            <a:r>
              <a:rPr lang="en-US" sz="2200" dirty="0"/>
              <a:t>•Splitting the data into train and test.</a:t>
            </a:r>
          </a:p>
          <a:p>
            <a:pPr algn="just">
              <a:spcBef>
                <a:spcPts val="800"/>
              </a:spcBef>
              <a:buSzPts val="2400"/>
            </a:pPr>
            <a:r>
              <a:rPr lang="en-US" sz="2200" dirty="0"/>
              <a:t>•Applying the data to different classification machine learning models and hyper parameter tuning is done.</a:t>
            </a:r>
          </a:p>
          <a:p>
            <a:pPr algn="just">
              <a:spcBef>
                <a:spcPts val="800"/>
              </a:spcBef>
              <a:buSzPts val="2400"/>
            </a:pPr>
            <a:r>
              <a:rPr lang="en-US" sz="2200" dirty="0"/>
              <a:t>•Comparing the accuracy of different machine</a:t>
            </a:r>
            <a:r>
              <a:rPr lang="en-US" sz="2667" dirty="0">
                <a:latin typeface="Titillium Web" panose="00000500000000000000" pitchFamily="2" charset="0"/>
              </a:rPr>
              <a:t> learning models.</a:t>
            </a:r>
          </a:p>
          <a:p>
            <a:endParaRPr lang="en-IN" sz="2400" dirty="0"/>
          </a:p>
        </p:txBody>
      </p:sp>
    </p:spTree>
    <p:extLst>
      <p:ext uri="{BB962C8B-B14F-4D97-AF65-F5344CB8AC3E}">
        <p14:creationId xmlns:p14="http://schemas.microsoft.com/office/powerpoint/2010/main" val="142972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6FCAC9-EE51-2CCC-81D7-811AD653323F}"/>
              </a:ext>
            </a:extLst>
          </p:cNvPr>
          <p:cNvSpPr>
            <a:spLocks noGrp="1"/>
          </p:cNvSpPr>
          <p:nvPr>
            <p:ph type="sldNum" sz="quarter" idx="12"/>
          </p:nvPr>
        </p:nvSpPr>
        <p:spPr/>
        <p:txBody>
          <a:bodyPr/>
          <a:lstStyle/>
          <a:p>
            <a:fld id="{00000000-1234-1234-1234-123412341234}" type="slidenum">
              <a:rPr lang="en" smtClean="0"/>
              <a:pPr/>
              <a:t>8</a:t>
            </a:fld>
            <a:endParaRPr lang="en"/>
          </a:p>
        </p:txBody>
      </p:sp>
      <p:sp>
        <p:nvSpPr>
          <p:cNvPr id="3" name="TextBox 2">
            <a:extLst>
              <a:ext uri="{FF2B5EF4-FFF2-40B4-BE49-F238E27FC236}">
                <a16:creationId xmlns:a16="http://schemas.microsoft.com/office/drawing/2014/main" id="{3CF32C6F-FAF5-9371-7950-4533D6F47FDA}"/>
              </a:ext>
            </a:extLst>
          </p:cNvPr>
          <p:cNvSpPr txBox="1"/>
          <p:nvPr/>
        </p:nvSpPr>
        <p:spPr>
          <a:xfrm>
            <a:off x="809205" y="668942"/>
            <a:ext cx="10832537" cy="5263107"/>
          </a:xfrm>
          <a:prstGeom prst="rect">
            <a:avLst/>
          </a:prstGeom>
          <a:noFill/>
        </p:spPr>
        <p:txBody>
          <a:bodyPr wrap="square" rtlCol="0">
            <a:spAutoFit/>
          </a:bodyPr>
          <a:lstStyle/>
          <a:p>
            <a:r>
              <a:rPr lang="en-IN" sz="3600" b="1" dirty="0">
                <a:latin typeface="Arial" panose="020B0604020202020204" pitchFamily="34" charset="0"/>
                <a:cs typeface="Arial" panose="020B0604020202020204" pitchFamily="34" charset="0"/>
              </a:rPr>
              <a:t>Model Selection:</a:t>
            </a:r>
          </a:p>
          <a:p>
            <a:endParaRPr lang="en-IN" sz="2667" dirty="0">
              <a:latin typeface="Titillium Web" panose="00000500000000000000" pitchFamily="2" charset="0"/>
            </a:endParaRPr>
          </a:p>
          <a:p>
            <a:pPr algn="just">
              <a:spcBef>
                <a:spcPts val="800"/>
              </a:spcBef>
              <a:buSzPts val="2400"/>
            </a:pPr>
            <a:r>
              <a:rPr lang="en-IN" sz="2667" dirty="0" smtClean="0">
                <a:latin typeface="Titillium Web" panose="00000500000000000000" pitchFamily="2" charset="0"/>
              </a:rPr>
              <a:t>•</a:t>
            </a:r>
            <a:r>
              <a:rPr lang="en-IN" sz="2200" dirty="0" smtClean="0"/>
              <a:t>Compute </a:t>
            </a:r>
            <a:r>
              <a:rPr lang="en-IN" sz="2200" dirty="0"/>
              <a:t>confusion metrics for model evaluation.</a:t>
            </a:r>
          </a:p>
          <a:p>
            <a:pPr algn="just">
              <a:spcBef>
                <a:spcPts val="800"/>
              </a:spcBef>
              <a:buSzPts val="2400"/>
            </a:pPr>
            <a:endParaRPr lang="en-IN" sz="2200" dirty="0"/>
          </a:p>
          <a:p>
            <a:pPr algn="just">
              <a:spcBef>
                <a:spcPts val="800"/>
              </a:spcBef>
              <a:buSzPts val="2400"/>
            </a:pPr>
            <a:r>
              <a:rPr lang="en-IN" sz="2200" dirty="0" smtClean="0"/>
              <a:t>•Compute </a:t>
            </a:r>
            <a:r>
              <a:rPr lang="en-IN" sz="2200" dirty="0"/>
              <a:t>AUC value for each model.</a:t>
            </a:r>
          </a:p>
          <a:p>
            <a:pPr algn="just">
              <a:spcBef>
                <a:spcPts val="800"/>
              </a:spcBef>
              <a:buSzPts val="2400"/>
            </a:pPr>
            <a:endParaRPr lang="en-IN" sz="2200" dirty="0"/>
          </a:p>
          <a:p>
            <a:pPr algn="just">
              <a:spcBef>
                <a:spcPts val="800"/>
              </a:spcBef>
              <a:buSzPts val="2400"/>
            </a:pPr>
            <a:r>
              <a:rPr lang="en-IN" sz="2200" dirty="0" smtClean="0"/>
              <a:t>•Hyper </a:t>
            </a:r>
            <a:r>
              <a:rPr lang="en-IN" sz="2200" dirty="0"/>
              <a:t>parameter tuning has been done for every model.</a:t>
            </a:r>
          </a:p>
          <a:p>
            <a:pPr algn="just">
              <a:spcBef>
                <a:spcPts val="800"/>
              </a:spcBef>
              <a:buSzPts val="2400"/>
            </a:pPr>
            <a:endParaRPr lang="en-IN" sz="2200" dirty="0"/>
          </a:p>
          <a:p>
            <a:pPr algn="just">
              <a:spcBef>
                <a:spcPts val="800"/>
              </a:spcBef>
              <a:buSzPts val="2400"/>
            </a:pPr>
            <a:r>
              <a:rPr lang="en-IN" sz="2200" dirty="0" smtClean="0"/>
              <a:t>•After </a:t>
            </a:r>
            <a:r>
              <a:rPr lang="en-IN" sz="2200" dirty="0"/>
              <a:t>testing several classification algorithms and comparing there </a:t>
            </a:r>
            <a:r>
              <a:rPr lang="en-IN" sz="2200" dirty="0" smtClean="0"/>
              <a:t>  performance</a:t>
            </a:r>
            <a:r>
              <a:rPr lang="en-IN" sz="2200" dirty="0"/>
              <a:t>, Random Forest is selected for model building with 100% accuracy.</a:t>
            </a:r>
          </a:p>
          <a:p>
            <a:pPr algn="just"/>
            <a:endParaRPr lang="en-IN" sz="2400" dirty="0"/>
          </a:p>
        </p:txBody>
      </p:sp>
    </p:spTree>
    <p:extLst>
      <p:ext uri="{BB962C8B-B14F-4D97-AF65-F5344CB8AC3E}">
        <p14:creationId xmlns:p14="http://schemas.microsoft.com/office/powerpoint/2010/main" val="504989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3" name="Google Shape;133;p20"/>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9</a:t>
            </a:fld>
            <a:endParaRPr/>
          </a:p>
        </p:txBody>
      </p:sp>
      <p:sp>
        <p:nvSpPr>
          <p:cNvPr id="6" name="TextBox 5">
            <a:extLst>
              <a:ext uri="{FF2B5EF4-FFF2-40B4-BE49-F238E27FC236}">
                <a16:creationId xmlns:a16="http://schemas.microsoft.com/office/drawing/2014/main" id="{D982D89A-2574-8F4E-F185-8565ADDADC45}"/>
              </a:ext>
            </a:extLst>
          </p:cNvPr>
          <p:cNvSpPr txBox="1"/>
          <p:nvPr/>
        </p:nvSpPr>
        <p:spPr>
          <a:xfrm>
            <a:off x="361627" y="568271"/>
            <a:ext cx="11055790" cy="4144853"/>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Prediction:</a:t>
            </a:r>
          </a:p>
          <a:p>
            <a:endParaRPr lang="en-US" sz="2667" dirty="0">
              <a:latin typeface="Titillium Web" panose="00000500000000000000" pitchFamily="2" charset="0"/>
            </a:endParaRPr>
          </a:p>
          <a:p>
            <a:pPr algn="just">
              <a:spcBef>
                <a:spcPts val="800"/>
              </a:spcBef>
              <a:buSzPts val="2400"/>
            </a:pPr>
            <a:r>
              <a:rPr lang="en-US" sz="2667" dirty="0" smtClean="0">
                <a:latin typeface="Titillium Web" panose="00000500000000000000" pitchFamily="2" charset="0"/>
              </a:rPr>
              <a:t>•</a:t>
            </a:r>
            <a:r>
              <a:rPr lang="en-US" sz="2200" dirty="0" smtClean="0"/>
              <a:t>The </a:t>
            </a:r>
            <a:r>
              <a:rPr lang="en-US" sz="2200" dirty="0"/>
              <a:t>testing files are shared and perform the same validation operations, data</a:t>
            </a:r>
          </a:p>
          <a:p>
            <a:pPr algn="just">
              <a:spcBef>
                <a:spcPts val="800"/>
              </a:spcBef>
              <a:buSzPts val="2400"/>
            </a:pPr>
            <a:r>
              <a:rPr lang="en-US" sz="2200" dirty="0"/>
              <a:t>transformation and data insertion on them</a:t>
            </a:r>
            <a:r>
              <a:rPr lang="en-US" sz="2200" dirty="0" smtClean="0"/>
              <a:t>.</a:t>
            </a:r>
          </a:p>
          <a:p>
            <a:pPr algn="just">
              <a:spcBef>
                <a:spcPts val="800"/>
              </a:spcBef>
              <a:buSzPts val="2400"/>
            </a:pPr>
            <a:endParaRPr lang="en-US" sz="2200" dirty="0"/>
          </a:p>
          <a:p>
            <a:pPr algn="just">
              <a:spcBef>
                <a:spcPts val="800"/>
              </a:spcBef>
              <a:buSzPts val="2400"/>
            </a:pPr>
            <a:r>
              <a:rPr lang="en-US" sz="2200" dirty="0" smtClean="0"/>
              <a:t>•The </a:t>
            </a:r>
            <a:r>
              <a:rPr lang="en-US" sz="2200" dirty="0"/>
              <a:t>accumulated data from database is exported in csv format for prediction</a:t>
            </a:r>
            <a:r>
              <a:rPr lang="en-US" sz="2200" dirty="0" smtClean="0"/>
              <a:t>.</a:t>
            </a:r>
          </a:p>
          <a:p>
            <a:pPr algn="just">
              <a:spcBef>
                <a:spcPts val="800"/>
              </a:spcBef>
              <a:buSzPts val="2400"/>
            </a:pPr>
            <a:endParaRPr lang="en-US" sz="2200" dirty="0"/>
          </a:p>
          <a:p>
            <a:pPr algn="just">
              <a:spcBef>
                <a:spcPts val="800"/>
              </a:spcBef>
              <a:buSzPts val="2400"/>
            </a:pPr>
            <a:r>
              <a:rPr lang="en-US" sz="2200" dirty="0" smtClean="0"/>
              <a:t>•We </a:t>
            </a:r>
            <a:r>
              <a:rPr lang="en-US" sz="2200" dirty="0"/>
              <a:t>perform data pre-processing techniques in it.</a:t>
            </a:r>
          </a:p>
          <a:p>
            <a:endParaRPr lang="en-IN" sz="2400" dirty="0"/>
          </a:p>
        </p:txBody>
      </p:sp>
    </p:spTree>
    <p:extLst>
      <p:ext uri="{BB962C8B-B14F-4D97-AF65-F5344CB8AC3E}">
        <p14:creationId xmlns:p14="http://schemas.microsoft.com/office/powerpoint/2010/main" val="239555541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111</TotalTime>
  <Words>925</Words>
  <Application>Microsoft Office PowerPoint</Application>
  <PresentationFormat>Widescreen</PresentationFormat>
  <Paragraphs>170</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Microsoft Sans Serif</vt:lpstr>
      <vt:lpstr>Times New Roman</vt:lpstr>
      <vt:lpstr>Titillium Web</vt:lpstr>
      <vt:lpstr>Vapor Trail</vt:lpstr>
      <vt:lpstr>PHISHINg DOMAIN DETECTION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MUSHROOM CLASSIFICATION</dc:title>
  <dc:creator>Shubhamdeep Keshav</dc:creator>
  <cp:lastModifiedBy>Sahil Sharma</cp:lastModifiedBy>
  <cp:revision>15</cp:revision>
  <dcterms:created xsi:type="dcterms:W3CDTF">2024-06-07T06:20:22Z</dcterms:created>
  <dcterms:modified xsi:type="dcterms:W3CDTF">2024-06-12T11:54:30Z</dcterms:modified>
</cp:coreProperties>
</file>