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A61B-CF69-4F73-B3C7-7B6788A5314F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57FFE-B0C3-4864-93AE-2C37972145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92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"ragged arrays" or "irregular arrays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57FFE-B0C3-4864-93AE-2C37972145B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719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5C9C-524A-8498-ADDC-CB366CFB1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849EB-0F64-1CE1-FF9E-8AB8D7B76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41F24-7DD6-172B-A872-8A279F85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A478-7601-4CE2-AFBA-25180261615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6B792-50B3-278D-9021-19CF84E7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A7FC-1CE3-CE11-4BD7-317B901C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D77B-9AEC-49EF-971C-60F766698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71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1D23-0D98-1BBC-D237-F2D6ADD5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EF23B-5648-B0EC-F546-1167ADEE5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0AC0E-92B3-47AA-12EB-3F7A2AFE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A478-7601-4CE2-AFBA-25180261615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9B84D-079E-D1CF-992B-4B4EDC80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04BB6-3EB1-D50C-1124-0B3FA395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D77B-9AEC-49EF-971C-60F766698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21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ECF37-F1B7-982B-28FC-5DFA0B563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E93EF-C967-100B-D87C-CBD6D77B7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721AD-CE1B-9C89-9281-A8DECAF1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A478-7601-4CE2-AFBA-25180261615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37AD2-BB67-A84A-FC36-6E7EB58E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283A-D5CC-9717-6D4E-4811763C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D77B-9AEC-49EF-971C-60F766698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92AB-B597-C675-E06B-DA3D6DBB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E89D-F729-3616-B1CE-44D9B383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546C3-A9B2-FBD4-C2AF-58AE3FE8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A478-7601-4CE2-AFBA-25180261615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84D98-7D50-4B70-897C-FFB079DF0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4B17-F496-2EFC-2FE3-EC7FF77A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D77B-9AEC-49EF-971C-60F766698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78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D578-DA2C-1406-451A-6C78C70D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97433-CE02-8C73-8B76-FDD7D451F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AFF6F-507D-93BC-007B-2CA5EB8C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A478-7601-4CE2-AFBA-25180261615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6910-80F5-2A1D-E1D3-BE35772A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C3895-DAF0-91C5-4521-E8E66ECD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D77B-9AEC-49EF-971C-60F766698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89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EB31-95B0-2BC6-8259-BAE40A9C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959F-127B-DC7B-F64D-8E018711F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4342D-6B66-41AD-52D7-FA105612F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C4EDF-B765-4E2F-D26A-B46817AE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A478-7601-4CE2-AFBA-25180261615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DA765-60CC-0729-FD9E-A09EBA95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F7017-D47B-BCCF-A63D-BAD4C976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D77B-9AEC-49EF-971C-60F766698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14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4CB6-CC3A-83C0-3466-EB6C25D1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669D5-BD4F-8579-A8B7-83C36AF1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566E-0DA7-660A-F500-02FD8FE62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E9C87-7924-6845-BA00-D47108CF3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39364-F7EC-7B58-912A-11B491AF4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D0AB4-DFC1-AFA4-535E-1075D5FD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A478-7601-4CE2-AFBA-25180261615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7B616-E479-65E4-57FD-93CA043A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AD620-C4FD-4299-5373-728F7A65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D77B-9AEC-49EF-971C-60F766698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62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A19D-983F-E0D0-4FFF-1C5ABF2E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57A0F6-0D67-1093-AB75-868F070D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A478-7601-4CE2-AFBA-25180261615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FB764-FC44-89D1-60AF-7788F7E5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1ADA6-07C2-8B0B-DA75-330CCB2CA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D77B-9AEC-49EF-971C-60F766698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23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56183-5B53-5385-457E-A3342CC2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A478-7601-4CE2-AFBA-25180261615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BB93A-2C3C-95B3-A081-276D756F9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13D6B-3F4B-38E8-3DA5-402EF57D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D77B-9AEC-49EF-971C-60F766698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21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ABC4-C1C8-F6FE-5FDE-CEB5F0B5C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2079-B833-1539-F4F7-A261F1DFC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C661E-B971-29D1-C93A-0AFF5A66D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4EBF0-0EF2-85B3-74CB-5364F797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A478-7601-4CE2-AFBA-25180261615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E8389-2A12-EF7C-0AE3-EE21522C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493E4-0953-BC07-6AF4-FAE3456C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D77B-9AEC-49EF-971C-60F766698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79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248E-884E-DD9B-FE7E-F502408D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DD4FB7-C84D-4868-1F12-B1E292597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9224D-AB22-5ED4-2F83-6AFC424CD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5DC9B-275D-3EAE-C5D9-4D44E337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A478-7601-4CE2-AFBA-25180261615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6B51A-5562-57A6-E463-53CBA1C6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0F8F7-B6AB-1609-98A0-0E66FBB6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0D77B-9AEC-49EF-971C-60F766698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45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ADF89-5010-F944-AD7D-97909306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14C5E-1C7E-2814-19C1-0C2F9430D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B8E48-9378-2955-E0AA-5A2D50CB9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A478-7601-4CE2-AFBA-251802616155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2DA13-A9EB-691F-81B8-DB0584C81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06A13-1726-7FA5-664D-9849349A1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0D77B-9AEC-49EF-971C-60F766698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74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17D3-523D-65CA-33D0-56354FD35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JAVA: Working with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7AA29-5E88-36BE-1EAB-9C151D69A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965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4AC2-A3E1-135E-3DBF-B0556C12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Multidimensional Arrays:</a:t>
            </a:r>
            <a:b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A5D2D-32BB-3333-628F-9DAE37051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602332"/>
          </a:xfrm>
        </p:spPr>
        <p:txBody>
          <a:bodyPr/>
          <a:lstStyle/>
          <a:p>
            <a:r>
              <a:rPr lang="en-US" dirty="0"/>
              <a:t>Multidimensional arrays are arrays of arrays with each element of the array holding the reference of other arrays. These are also known as Jagged Arrays. A multidimensional array is created by appending one set of square brackets ([]) per dimension. </a:t>
            </a:r>
          </a:p>
          <a:p>
            <a:pPr marL="0" indent="0">
              <a:buNone/>
            </a:pPr>
            <a:r>
              <a:rPr lang="en-US" dirty="0"/>
              <a:t>Syntax :</a:t>
            </a:r>
          </a:p>
          <a:p>
            <a:pPr marL="0" indent="0">
              <a:buNone/>
            </a:pPr>
            <a:r>
              <a:rPr lang="en-US" dirty="0"/>
              <a:t>		datatype [][] </a:t>
            </a:r>
            <a:r>
              <a:rPr lang="en-US" dirty="0" err="1"/>
              <a:t>arrayrefvariable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	or </a:t>
            </a:r>
          </a:p>
          <a:p>
            <a:pPr marL="0" indent="0">
              <a:buNone/>
            </a:pPr>
            <a:r>
              <a:rPr lang="en-US" dirty="0"/>
              <a:t>		datatype </a:t>
            </a:r>
            <a:r>
              <a:rPr lang="en-US" dirty="0" err="1"/>
              <a:t>arrayrefvariable</a:t>
            </a:r>
            <a:r>
              <a:rPr lang="en-US" dirty="0"/>
              <a:t>[][];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07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E384-9BD2-4D74-1476-D71E59EA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43FB45-62E5-D746-1D44-A267B7D5D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167" y="1690688"/>
            <a:ext cx="6077262" cy="276874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D86FA7-2210-35B3-26B5-60E104042ABD}"/>
              </a:ext>
            </a:extLst>
          </p:cNvPr>
          <p:cNvSpPr txBox="1"/>
          <p:nvPr/>
        </p:nvSpPr>
        <p:spPr>
          <a:xfrm>
            <a:off x="1117315" y="479798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[][] </a:t>
            </a:r>
            <a:r>
              <a:rPr lang="en-US" dirty="0" err="1"/>
              <a:t>arr</a:t>
            </a:r>
            <a:r>
              <a:rPr lang="en-US" dirty="0"/>
              <a:t>= new int[3][3];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128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26B7-7273-24C2-491C-8DE01BDA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Source Sans 3"/>
              </a:rPr>
              <a:t>Jagged Array in Java</a:t>
            </a:r>
            <a:br>
              <a:rPr lang="en-IN" b="1" i="0" dirty="0">
                <a:solidFill>
                  <a:srgbClr val="273239"/>
                </a:solidFill>
                <a:effectLst/>
                <a:latin typeface="Source Sans 3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AAEAF-50DF-E606-6BF3-37042A3A0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jagged array is an array of arrays such that member arrays can be of different sizes, i.e., we can create a 2-D array but with a variable number of columns in each row. </a:t>
            </a:r>
          </a:p>
          <a:p>
            <a:pPr algn="just"/>
            <a:r>
              <a:rPr lang="en-US" dirty="0"/>
              <a:t>These types of arrays are also known as Jagged arrays.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53CA9-E13D-633A-7753-3FC8742DB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93" y="3446323"/>
            <a:ext cx="8095900" cy="27306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E702B19-4174-F3D4-441C-F60F56471EB2}"/>
              </a:ext>
            </a:extLst>
          </p:cNvPr>
          <p:cNvSpPr/>
          <p:nvPr/>
        </p:nvSpPr>
        <p:spPr>
          <a:xfrm>
            <a:off x="5291191" y="5845996"/>
            <a:ext cx="3935002" cy="330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Jagged Arrays</a:t>
            </a:r>
          </a:p>
        </p:txBody>
      </p:sp>
    </p:spTree>
    <p:extLst>
      <p:ext uri="{BB962C8B-B14F-4D97-AF65-F5344CB8AC3E}">
        <p14:creationId xmlns:p14="http://schemas.microsoft.com/office/powerpoint/2010/main" val="158694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5B36-F7BB-DA88-C143-29D16AE4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Declaration and Initialization of Jagged array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77CE-4D5E-5C5A-3604-B14427D85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Syntax: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data_type</a:t>
            </a:r>
            <a:r>
              <a:rPr lang="en-US" sz="2400" dirty="0"/>
              <a:t> </a:t>
            </a:r>
            <a:r>
              <a:rPr lang="en-US" sz="2400" dirty="0" err="1"/>
              <a:t>array_name</a:t>
            </a:r>
            <a:r>
              <a:rPr lang="en-US" sz="2400" dirty="0"/>
              <a:t>[][] = new </a:t>
            </a:r>
            <a:r>
              <a:rPr lang="en-US" sz="2400" dirty="0" err="1"/>
              <a:t>data_type</a:t>
            </a:r>
            <a:r>
              <a:rPr lang="en-US" sz="2400" dirty="0"/>
              <a:t>[n][];  //n: no. of rows</a:t>
            </a:r>
          </a:p>
          <a:p>
            <a:pPr marL="0" indent="0">
              <a:buNone/>
            </a:pPr>
            <a:r>
              <a:rPr lang="en-US" sz="2400" dirty="0"/>
              <a:t> 	</a:t>
            </a:r>
            <a:r>
              <a:rPr lang="en-US" sz="2400" dirty="0" err="1"/>
              <a:t>array_name</a:t>
            </a:r>
            <a:r>
              <a:rPr lang="en-US" sz="2400" dirty="0"/>
              <a:t>[] = new </a:t>
            </a:r>
            <a:r>
              <a:rPr lang="en-US" sz="2400" dirty="0" err="1"/>
              <a:t>data_type</a:t>
            </a:r>
            <a:r>
              <a:rPr lang="en-US" sz="2400" dirty="0"/>
              <a:t>[n1] //n1= no. of columns in row-1</a:t>
            </a:r>
          </a:p>
          <a:p>
            <a:pPr marL="0" indent="0">
              <a:buNone/>
            </a:pPr>
            <a:r>
              <a:rPr lang="en-US" sz="2400" dirty="0"/>
              <a:t>             </a:t>
            </a:r>
            <a:r>
              <a:rPr lang="en-US" sz="2400" dirty="0" err="1"/>
              <a:t>array_name</a:t>
            </a:r>
            <a:r>
              <a:rPr lang="en-US" sz="2400" dirty="0"/>
              <a:t>[] = new </a:t>
            </a:r>
            <a:r>
              <a:rPr lang="en-US" sz="2400" dirty="0" err="1"/>
              <a:t>data_type</a:t>
            </a:r>
            <a:r>
              <a:rPr lang="en-US" sz="2400" dirty="0"/>
              <a:t>[n2] //n2= no. of columns in row-2</a:t>
            </a:r>
          </a:p>
          <a:p>
            <a:pPr marL="0" indent="0">
              <a:buNone/>
            </a:pPr>
            <a:r>
              <a:rPr lang="en-US" sz="2400" dirty="0"/>
              <a:t>             </a:t>
            </a:r>
            <a:r>
              <a:rPr lang="en-US" sz="2400" dirty="0" err="1"/>
              <a:t>array_name</a:t>
            </a:r>
            <a:r>
              <a:rPr lang="en-US" sz="2400" dirty="0"/>
              <a:t>[] = new </a:t>
            </a:r>
            <a:r>
              <a:rPr lang="en-US" sz="2400" dirty="0" err="1"/>
              <a:t>data_type</a:t>
            </a:r>
            <a:r>
              <a:rPr lang="en-US" sz="2400" dirty="0"/>
              <a:t>[n3] //n3= no. of columns in row-3</a:t>
            </a:r>
          </a:p>
          <a:p>
            <a:pPr marL="0" indent="0">
              <a:buNone/>
            </a:pPr>
            <a:r>
              <a:rPr lang="en-US" sz="2400" dirty="0"/>
              <a:t>                                   .</a:t>
            </a:r>
          </a:p>
          <a:p>
            <a:pPr marL="0" indent="0">
              <a:buNone/>
            </a:pPr>
            <a:r>
              <a:rPr lang="en-US" sz="2400" dirty="0"/>
              <a:t>                                   .</a:t>
            </a:r>
          </a:p>
          <a:p>
            <a:pPr marL="0" indent="0">
              <a:buNone/>
            </a:pPr>
            <a:r>
              <a:rPr lang="en-US" sz="2400" dirty="0"/>
              <a:t>                                   .</a:t>
            </a:r>
          </a:p>
          <a:p>
            <a:pPr marL="0" indent="0">
              <a:buNone/>
            </a:pPr>
            <a:r>
              <a:rPr lang="en-US" sz="2400" dirty="0"/>
              <a:t>             </a:t>
            </a:r>
            <a:r>
              <a:rPr lang="en-US" sz="2400" dirty="0" err="1"/>
              <a:t>array_name</a:t>
            </a:r>
            <a:r>
              <a:rPr lang="en-US" sz="2400" dirty="0"/>
              <a:t>[] = new </a:t>
            </a:r>
            <a:r>
              <a:rPr lang="en-US" sz="2400" dirty="0" err="1"/>
              <a:t>data_type</a:t>
            </a:r>
            <a:r>
              <a:rPr lang="en-US" sz="2400" dirty="0"/>
              <a:t>[</a:t>
            </a:r>
            <a:r>
              <a:rPr lang="en-US" sz="2400" dirty="0" err="1"/>
              <a:t>nk</a:t>
            </a:r>
            <a:r>
              <a:rPr lang="en-US" sz="2400" dirty="0"/>
              <a:t>]  //</a:t>
            </a:r>
            <a:r>
              <a:rPr lang="en-US" sz="2400" dirty="0" err="1"/>
              <a:t>nk</a:t>
            </a:r>
            <a:r>
              <a:rPr lang="en-US" sz="2400" dirty="0"/>
              <a:t>=no. of columns in row-n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809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FA93-C2D1-413F-BC64-44BFB8E9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0" dirty="0">
                <a:solidFill>
                  <a:srgbClr val="273239"/>
                </a:solidFill>
                <a:effectLst/>
                <a:latin typeface="Nunito" pitchFamily="2" charset="0"/>
              </a:rPr>
              <a:t>Jagged arrays have the following advantages in Java:</a:t>
            </a:r>
            <a:br>
              <a:rPr lang="en-US" sz="3600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8EFBA-89C4-E51C-77C6-DCD21DCC0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189"/>
            <a:ext cx="10515600" cy="5136686"/>
          </a:xfrm>
        </p:spPr>
        <p:txBody>
          <a:bodyPr>
            <a:no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Dynamic allocation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: Jagged arrays allow you to allocate memory dynamically, meaning that you can specify the size of each sub-array at runtime, rather than at compile-time.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Space utilization: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Jagged arrays can save memory when the size of each sub-array is not equal. In a rectangular array, all sub-arrays must have the same size, even if some of them have unused elements. With a jagged array, you can allocate just the amount of memory that you need for each sub-array.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Flexibility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: Jagged arrays can be useful when you need to store arrays of different lengths or when the number of elements in each sub-array is not known in advance.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Improved performance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: Jagged arrays can be faster than rectangular arrays for certain operations, such as accessing elements or iterating over sub-arrays, because the memory layout is more compact.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2445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110D-33BA-7A18-57FA-3A6D1A08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Disadvantages of Jagged Arrays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7625-CBF1-756D-4C87-7C97ED9A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increased complexity in the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39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05C3-A635-BB28-5781-28933E28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Java program to create a Jagged array in Java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BA274-D5DF-CF40-B0F5-483DC3B2A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7362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Scanner </a:t>
            </a:r>
            <a:r>
              <a:rPr lang="en-US" sz="1400" dirty="0" err="1"/>
              <a:t>sc</a:t>
            </a:r>
            <a:r>
              <a:rPr lang="en-US" sz="1400" dirty="0"/>
              <a:t> = new Scanner(System.in); 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int JaggedArray[][] = new int[3][];</a:t>
            </a:r>
          </a:p>
          <a:p>
            <a:pPr marL="0" indent="0">
              <a:buNone/>
            </a:pPr>
            <a:r>
              <a:rPr lang="en-IN" sz="1400" dirty="0"/>
              <a:t>JaggedArray[0] = new int[2];    //row 1 has 2 columns</a:t>
            </a:r>
          </a:p>
          <a:p>
            <a:pPr marL="0" indent="0">
              <a:buNone/>
            </a:pPr>
            <a:r>
              <a:rPr lang="en-IN" sz="1400" dirty="0"/>
              <a:t>JaggedArray[1] = new int[3];    //row 2 has 3 columns</a:t>
            </a:r>
          </a:p>
          <a:p>
            <a:pPr marL="0" indent="0">
              <a:buNone/>
            </a:pPr>
            <a:r>
              <a:rPr lang="en-IN" sz="1400" dirty="0"/>
              <a:t>JaggedArray[2] = new int[1];    //row 2 has 1 column</a:t>
            </a:r>
          </a:p>
          <a:p>
            <a:pPr marL="0" indent="0">
              <a:buNone/>
            </a:pPr>
            <a:r>
              <a:rPr lang="en-IN" sz="1400" dirty="0"/>
              <a:t>for(int i=0;i&lt;</a:t>
            </a:r>
            <a:r>
              <a:rPr lang="en-IN" sz="1400" dirty="0" err="1"/>
              <a:t>JaggedArray.length;i</a:t>
            </a:r>
            <a:r>
              <a:rPr lang="en-IN" sz="1400" dirty="0"/>
              <a:t>++)</a:t>
            </a:r>
          </a:p>
          <a:p>
            <a:pPr marL="0" indent="0">
              <a:buNone/>
            </a:pPr>
            <a:r>
              <a:rPr lang="en-IN" sz="1400" dirty="0"/>
              <a:t> {</a:t>
            </a:r>
          </a:p>
          <a:p>
            <a:pPr marL="0" indent="0">
              <a:buNone/>
            </a:pPr>
            <a:r>
              <a:rPr lang="en-IN" sz="1400" dirty="0"/>
              <a:t>         for(int j=0;j&lt;JaggedArray[i].</a:t>
            </a:r>
            <a:r>
              <a:rPr lang="en-IN" sz="1400" dirty="0" err="1"/>
              <a:t>length;j</a:t>
            </a:r>
            <a:r>
              <a:rPr lang="en-IN" sz="1400" dirty="0"/>
              <a:t>++)</a:t>
            </a:r>
          </a:p>
          <a:p>
            <a:pPr marL="0" indent="0">
              <a:buNone/>
            </a:pPr>
            <a:r>
              <a:rPr lang="en-IN" sz="1400" dirty="0"/>
              <a:t>         {</a:t>
            </a:r>
          </a:p>
          <a:p>
            <a:pPr marL="0" indent="0">
              <a:buNone/>
            </a:pPr>
            <a:r>
              <a:rPr lang="en-IN" sz="1400" dirty="0"/>
              <a:t>            </a:t>
            </a:r>
            <a:r>
              <a:rPr lang="en-IN" sz="1400" dirty="0" err="1"/>
              <a:t>System.out.print</a:t>
            </a:r>
            <a:r>
              <a:rPr lang="en-IN" sz="1400" dirty="0"/>
              <a:t>("Enter element in array at    </a:t>
            </a:r>
          </a:p>
          <a:p>
            <a:pPr marL="0" indent="0">
              <a:buNone/>
            </a:pPr>
            <a:r>
              <a:rPr lang="en-IN" sz="1400" dirty="0"/>
              <a:t>              position["+i+"]["+j+"]::");</a:t>
            </a:r>
          </a:p>
          <a:p>
            <a:pPr marL="0" indent="0">
              <a:buNone/>
            </a:pPr>
            <a:r>
              <a:rPr lang="en-IN" sz="1400" dirty="0"/>
              <a:t>            JaggedArray[i][j]=</a:t>
            </a:r>
            <a:r>
              <a:rPr lang="en-IN" sz="1400" dirty="0" err="1"/>
              <a:t>sc.nextInt</a:t>
            </a:r>
            <a:r>
              <a:rPr lang="en-IN" sz="1400" dirty="0"/>
              <a:t>();</a:t>
            </a:r>
          </a:p>
          <a:p>
            <a:pPr marL="0" indent="0">
              <a:buNone/>
            </a:pPr>
            <a:r>
              <a:rPr lang="en-IN" sz="1400" dirty="0"/>
              <a:t>         }</a:t>
            </a:r>
          </a:p>
          <a:p>
            <a:pPr marL="0" indent="0">
              <a:buNone/>
            </a:pPr>
            <a:r>
              <a:rPr lang="en-IN" sz="1400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156892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515E-345D-D4FB-5D1D-B5520596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Printing Values of Jagged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41E7D-4F13-7563-24A9-46BF2A6C2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287" y="14029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effectLst/>
                <a:latin typeface="JetBrains Mono"/>
              </a:rPr>
              <a:t>for(int i=0;i&lt;JaggedArray.length;i++)</a:t>
            </a:r>
            <a:br>
              <a:rPr lang="en-IN" sz="1800" b="1" dirty="0">
                <a:effectLst/>
                <a:latin typeface="JetBrains Mono"/>
              </a:rPr>
            </a:br>
            <a:r>
              <a:rPr lang="en-IN" sz="1800" b="1" dirty="0">
                <a:effectLst/>
                <a:latin typeface="JetBrains Mono"/>
              </a:rPr>
              <a:t>{</a:t>
            </a:r>
            <a:br>
              <a:rPr lang="en-IN" sz="1800" b="1" dirty="0">
                <a:effectLst/>
                <a:latin typeface="JetBrains Mono"/>
              </a:rPr>
            </a:br>
            <a:r>
              <a:rPr lang="en-IN" sz="1800" b="1" dirty="0">
                <a:effectLst/>
                <a:latin typeface="JetBrains Mono"/>
              </a:rPr>
              <a:t>    for(int j=0;j&lt;JaggedArray[i].length; </a:t>
            </a:r>
            <a:r>
              <a:rPr lang="en-IN" sz="1800" b="1" dirty="0" err="1">
                <a:effectLst/>
                <a:latin typeface="JetBrains Mono"/>
              </a:rPr>
              <a:t>j++</a:t>
            </a:r>
            <a:r>
              <a:rPr lang="en-IN" sz="1800" b="1" dirty="0">
                <a:effectLst/>
                <a:latin typeface="JetBrains Mono"/>
              </a:rPr>
              <a:t>)</a:t>
            </a:r>
            <a:br>
              <a:rPr lang="en-IN" sz="1800" b="1" dirty="0">
                <a:effectLst/>
                <a:latin typeface="JetBrains Mono"/>
              </a:rPr>
            </a:br>
            <a:r>
              <a:rPr lang="en-IN" sz="1800" b="1" dirty="0">
                <a:effectLst/>
                <a:latin typeface="JetBrains Mono"/>
              </a:rPr>
              <a:t>    {</a:t>
            </a:r>
            <a:br>
              <a:rPr lang="en-IN" sz="1800" b="1" dirty="0">
                <a:effectLst/>
                <a:latin typeface="JetBrains Mono"/>
              </a:rPr>
            </a:br>
            <a:r>
              <a:rPr lang="en-IN" sz="1800" b="1" dirty="0">
                <a:effectLst/>
                <a:latin typeface="JetBrains Mono"/>
              </a:rPr>
              <a:t>        System.out.println(JaggedArray[i][j]+ " ");</a:t>
            </a:r>
            <a:br>
              <a:rPr lang="en-IN" sz="1800" b="1" dirty="0">
                <a:effectLst/>
                <a:latin typeface="JetBrains Mono"/>
              </a:rPr>
            </a:br>
            <a:r>
              <a:rPr lang="en-IN" sz="1800" b="1" dirty="0">
                <a:effectLst/>
                <a:latin typeface="JetBrains Mono"/>
              </a:rPr>
              <a:t>    }</a:t>
            </a:r>
            <a:br>
              <a:rPr lang="en-IN" sz="1800" b="1" dirty="0">
                <a:effectLst/>
                <a:latin typeface="JetBrains Mono"/>
              </a:rPr>
            </a:br>
            <a:r>
              <a:rPr lang="en-IN" sz="1800" b="1" dirty="0">
                <a:effectLst/>
                <a:latin typeface="JetBrains Mono"/>
              </a:rPr>
              <a:t>    System.out.println("");</a:t>
            </a:r>
            <a:br>
              <a:rPr lang="en-IN" sz="1800" b="1" dirty="0">
                <a:effectLst/>
                <a:latin typeface="JetBrains Mono"/>
              </a:rPr>
            </a:br>
            <a:r>
              <a:rPr lang="en-IN" sz="1800" b="1" dirty="0"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r>
              <a:rPr lang="en-IN" dirty="0"/>
              <a:t>USING ENHANCED LOOP</a:t>
            </a:r>
          </a:p>
          <a:p>
            <a:pPr marL="0" indent="0">
              <a:buNone/>
            </a:pPr>
            <a:r>
              <a:rPr lang="en-IN" sz="1800" b="1" dirty="0">
                <a:effectLst/>
                <a:latin typeface="JetBrains Mono"/>
              </a:rPr>
              <a:t>for (int k[] : JaggedArray) {</a:t>
            </a:r>
            <a:br>
              <a:rPr lang="en-IN" sz="1800" b="1" dirty="0">
                <a:effectLst/>
                <a:latin typeface="JetBrains Mono"/>
              </a:rPr>
            </a:br>
            <a:r>
              <a:rPr lang="en-IN" sz="1800" b="1" dirty="0">
                <a:effectLst/>
                <a:latin typeface="JetBrains Mono"/>
              </a:rPr>
              <a:t>    for (int l : k) {</a:t>
            </a:r>
            <a:br>
              <a:rPr lang="en-IN" sz="1800" b="1" dirty="0">
                <a:effectLst/>
                <a:latin typeface="JetBrains Mono"/>
              </a:rPr>
            </a:br>
            <a:r>
              <a:rPr lang="en-IN" sz="1800" b="1" dirty="0">
                <a:effectLst/>
                <a:latin typeface="JetBrains Mono"/>
              </a:rPr>
              <a:t>        System.out.println(l + " ");</a:t>
            </a:r>
            <a:br>
              <a:rPr lang="en-IN" sz="1800" b="1" dirty="0">
                <a:effectLst/>
                <a:latin typeface="JetBrains Mono"/>
              </a:rPr>
            </a:br>
            <a:r>
              <a:rPr lang="en-IN" sz="1800" b="1" dirty="0">
                <a:effectLst/>
                <a:latin typeface="JetBrains Mono"/>
              </a:rPr>
              <a:t>    }</a:t>
            </a:r>
            <a:br>
              <a:rPr lang="en-IN" sz="1800" b="1" dirty="0">
                <a:effectLst/>
                <a:latin typeface="JetBrains Mono"/>
              </a:rPr>
            </a:br>
            <a:r>
              <a:rPr lang="en-IN" sz="1800" b="1" dirty="0">
                <a:effectLst/>
                <a:latin typeface="JetBrains Mono"/>
              </a:rPr>
              <a:t>    System.</a:t>
            </a:r>
            <a:r>
              <a:rPr lang="en-IN" sz="1800" b="1" i="1" dirty="0">
                <a:effectLst/>
                <a:latin typeface="JetBrains Mono"/>
              </a:rPr>
              <a:t>out</a:t>
            </a:r>
            <a:r>
              <a:rPr lang="en-IN" sz="1800" b="1" dirty="0">
                <a:effectLst/>
                <a:latin typeface="JetBrains Mono"/>
              </a:rPr>
              <a:t>.println("");</a:t>
            </a:r>
            <a:br>
              <a:rPr lang="en-IN" sz="1800" b="1" dirty="0">
                <a:effectLst/>
                <a:latin typeface="JetBrains Mono"/>
              </a:rPr>
            </a:br>
            <a:r>
              <a:rPr lang="en-IN" sz="1800" b="1" dirty="0">
                <a:effectLst/>
                <a:latin typeface="JetBrains Mono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593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D214D-23D7-41B3-7D30-E8DE3DC9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BFCCD-30D7-5999-ECFE-B5C8427CD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array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a container object that holds a fixed number of values of a single type.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 Java, all arrays are dynamically allocated.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Arrays are stored in contiguous memory [consecutive memory locations].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Since arrays are objects in Java, we can find their length using the object property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length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variables in the array are ordered, and each has an index beginning with 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7548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15F3-B182-5BCE-0F50-77D8E655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ED70D-C2BF-0AB2-C2D8-F62BF167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storage of arrays helps us randomly access the elements of an array [Support Random Access].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size of the array cannot be altered(once initialized).  However, an array reference can be made to point to another array.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326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1A84-FA83-471F-65FF-E4F59817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One-Dimensional Arrays: 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b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1E28-B162-6449-CA4B-768584C0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general form of a one-dimensional array declaration is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type var-name[];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OR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type[] var-name;</a:t>
            </a: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element type for the array determines what type of data the array will hold. 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0C89E-CFDF-AF76-016E-7C2582DD1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95" y="4735502"/>
            <a:ext cx="9578167" cy="187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4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BAE3-F652-F57C-DBE4-B106F24E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Instantiating an Array in Java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21E01-EB2D-F129-CB40-4308C05BE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When an array is declared, only a reference of an array is created.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To create or give memory to the array, you create an array like this: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The general form of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new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as it applies to one-dimensional arrays appears as follows: </a:t>
            </a:r>
          </a:p>
          <a:p>
            <a:pPr marL="0" indent="0">
              <a:buNone/>
            </a:pPr>
            <a:r>
              <a:rPr lang="en-IN" dirty="0"/>
              <a:t>var-name = new type [size];</a:t>
            </a:r>
          </a:p>
        </p:txBody>
      </p:sp>
    </p:spTree>
    <p:extLst>
      <p:ext uri="{BB962C8B-B14F-4D97-AF65-F5344CB8AC3E}">
        <p14:creationId xmlns:p14="http://schemas.microsoft.com/office/powerpoint/2010/main" val="189640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CE588-AA31-18E3-CFC4-CC329994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C7A55-F288-CB9E-E274-9734EEA67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intArray</a:t>
            </a:r>
            <a:r>
              <a:rPr lang="en-US" dirty="0"/>
              <a:t>[];    //declaring array</a:t>
            </a:r>
          </a:p>
          <a:p>
            <a:pPr marL="0" indent="0">
              <a:buNone/>
            </a:pPr>
            <a:r>
              <a:rPr lang="en-US" dirty="0" err="1"/>
              <a:t>intArray</a:t>
            </a:r>
            <a:r>
              <a:rPr lang="en-US" dirty="0"/>
              <a:t> = new int[20];  // allocating memory to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int[] </a:t>
            </a:r>
            <a:r>
              <a:rPr lang="en-US" dirty="0" err="1"/>
              <a:t>intArray</a:t>
            </a:r>
            <a:r>
              <a:rPr lang="en-US" dirty="0"/>
              <a:t> = new int[20]; // combining both statements in 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44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6A54-2A88-560D-ABE0-A9640BE5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3203-8A98-9289-1931-D29E3D5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Note: </a:t>
            </a:r>
          </a:p>
          <a:p>
            <a:r>
              <a:rPr lang="en-US" dirty="0"/>
              <a:t>The elements in the array allocated by new will automatically be initialized to zero (for numeric types), false (for </a:t>
            </a:r>
            <a:r>
              <a:rPr lang="en-US" dirty="0" err="1"/>
              <a:t>boolean</a:t>
            </a:r>
            <a:r>
              <a:rPr lang="en-US" dirty="0"/>
              <a:t>), or null (for reference types).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69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CAAB-C869-3D16-1BE6-19845B06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Accessing Java Array Elements using for Loop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BD507-31E1-7145-6230-23F474F4F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element in the array is accessed via its index. The index begins with 0 and ends at (total array size)-1. All the elements of array can be accessed using Java for Loop.</a:t>
            </a:r>
          </a:p>
          <a:p>
            <a:r>
              <a:rPr lang="en-US" dirty="0"/>
              <a:t> // accessing the elements of the specified array</a:t>
            </a:r>
          </a:p>
          <a:p>
            <a:pPr marL="0" indent="0">
              <a:buNone/>
            </a:pPr>
            <a:r>
              <a:rPr lang="en-US" dirty="0"/>
              <a:t>		for (int i = 0; i &lt; </a:t>
            </a:r>
            <a:r>
              <a:rPr lang="en-US" dirty="0" err="1"/>
              <a:t>arr.length</a:t>
            </a:r>
            <a:r>
              <a:rPr lang="en-US" dirty="0"/>
              <a:t>; i++)</a:t>
            </a:r>
          </a:p>
          <a:p>
            <a:pPr marL="0" indent="0">
              <a:buNone/>
            </a:pPr>
            <a:r>
              <a:rPr lang="en-US" dirty="0"/>
              <a:t>		 System.out.println("Element at index " + i +  " : "+ </a:t>
            </a:r>
            <a:r>
              <a:rPr lang="en-US" dirty="0" err="1"/>
              <a:t>arr</a:t>
            </a:r>
            <a:r>
              <a:rPr lang="en-US" dirty="0"/>
              <a:t>[i]);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50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1575-9591-3D7F-2287-B3C1046F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0371" cy="1325563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What happens if we try to access elements outside the array size?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5230-DEA3-EAAD-51AE-AAD8284D5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JVM throws 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ArrayIndexOutOfBoundsException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to indicate that the array has been accessed with an illegal index. The index is either negative or greater than or equal to the size of an array.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08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1142</Words>
  <Application>Microsoft Office PowerPoint</Application>
  <PresentationFormat>Widescreen</PresentationFormat>
  <Paragraphs>85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helvetica neue</vt:lpstr>
      <vt:lpstr>JetBrains Mono</vt:lpstr>
      <vt:lpstr>Nunito</vt:lpstr>
      <vt:lpstr>Source Sans 3</vt:lpstr>
      <vt:lpstr>Times New Roman</vt:lpstr>
      <vt:lpstr>Office Theme</vt:lpstr>
      <vt:lpstr>JAVA: Working with Arrays</vt:lpstr>
      <vt:lpstr>Introduction</vt:lpstr>
      <vt:lpstr>PowerPoint Presentation</vt:lpstr>
      <vt:lpstr>One-Dimensional Arrays:   </vt:lpstr>
      <vt:lpstr>Instantiating an Array in Java </vt:lpstr>
      <vt:lpstr>PowerPoint Presentation</vt:lpstr>
      <vt:lpstr>PowerPoint Presentation</vt:lpstr>
      <vt:lpstr>Accessing Java Array Elements using for Loop </vt:lpstr>
      <vt:lpstr>What happens if we try to access elements outside the array size? </vt:lpstr>
      <vt:lpstr>Multidimensional Arrays: </vt:lpstr>
      <vt:lpstr>PowerPoint Presentation</vt:lpstr>
      <vt:lpstr>Jagged Array in Java </vt:lpstr>
      <vt:lpstr>Declaration and Initialization of Jagged array :</vt:lpstr>
      <vt:lpstr>Jagged arrays have the following advantages in Java: </vt:lpstr>
      <vt:lpstr> Disadvantages of Jagged Arrays</vt:lpstr>
      <vt:lpstr>Java program to create a Jagged array in Java</vt:lpstr>
      <vt:lpstr>Printing Values of Jagged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JAVA: Working with Arrays</dc:title>
  <dc:creator>Isha Sharma</dc:creator>
  <cp:lastModifiedBy>Isha Sharma</cp:lastModifiedBy>
  <cp:revision>4</cp:revision>
  <dcterms:created xsi:type="dcterms:W3CDTF">2023-07-05T09:15:19Z</dcterms:created>
  <dcterms:modified xsi:type="dcterms:W3CDTF">2023-08-03T08:24:17Z</dcterms:modified>
</cp:coreProperties>
</file>