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413" r:id="rId21"/>
    <p:sldId id="403" r:id="rId22"/>
    <p:sldId id="414" r:id="rId23"/>
    <p:sldId id="415" r:id="rId24"/>
    <p:sldId id="416" r:id="rId25"/>
    <p:sldId id="276" r:id="rId26"/>
    <p:sldId id="277" r:id="rId27"/>
    <p:sldId id="409" r:id="rId28"/>
    <p:sldId id="411"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Lst>
  <p:sldSz cx="12192000" cy="6858000"/>
  <p:notesSz cx="6858000" cy="9144000"/>
  <p:embeddedFontLst>
    <p:embeddedFont>
      <p:font typeface="Calibri" panose="020F0502020204030204" pitchFamily="34" charset="0"/>
      <p:regular r:id="rId105"/>
      <p:bold r:id="rId106"/>
      <p:italic r:id="rId107"/>
      <p:boldItalic r:id="rId108"/>
    </p:embeddedFont>
    <p:embeddedFont>
      <p:font typeface="Calibri Light" panose="020F0302020204030204" pitchFamily="34" charset="0"/>
      <p:regular r:id="rId109"/>
      <p:italic r:id="rId110"/>
    </p:embeddedFont>
    <p:embeddedFont>
      <p:font typeface="Helvetica Neue"/>
      <p:regular r:id="rId111"/>
      <p:bold r:id="rId112"/>
      <p:italic r:id="rId113"/>
      <p:boldItalic r:id="rId114"/>
    </p:embeddedFont>
    <p:embeddedFont>
      <p:font typeface="Hind" panose="02000000000000000000" pitchFamily="2" charset="0"/>
      <p:regular r:id="rId115"/>
      <p:bold r:id="rId116"/>
    </p:embeddedFont>
    <p:embeddedFont>
      <p:font typeface="Marlett" pitchFamily="2" charset="2"/>
      <p:regular r:id="rId117"/>
    </p:embeddedFont>
    <p:embeddedFont>
      <p:font typeface="Nunito" pitchFamily="2" charset="0"/>
      <p:regular r:id="rId1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3" roundtripDataSignature="AMtx7mhQ1f64BXCZpjUoyA2hlwQ0jla6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40D3E0-34F1-49F2-9847-360DB807A596}">
  <a:tblStyle styleId="{FA40D3E0-34F1-49F2-9847-360DB807A596}" styleName="Table_0">
    <a:wholeTbl>
      <a:tcTxStyle b="off" i="off">
        <a:font>
          <a:latin typeface="Helvetica"/>
          <a:ea typeface="Helvetica"/>
          <a:cs typeface="Helvetica"/>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customschemas.google.com/relationships/presentationmetadata" Target="meta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9.fntdata"/><Relationship Id="rId118" Type="http://schemas.openxmlformats.org/officeDocument/2006/relationships/font" Target="fonts/font1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0.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fntdata"/><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5" name="Google Shape;575;p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6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6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6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1" name="Google Shape;661;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7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7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9" name="Google Shape;709;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7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7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3" name="Google Shape;743;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1" name="Google Shape;751;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8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8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8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5" name="Google Shape;785;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8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3" name="Google Shape;803;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8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8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8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7" name="Google Shape;837;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9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9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9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4" name="Google Shape;864;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9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3" name="Google Shape;873;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2" name="Google Shape;882;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9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1" name="Google Shape;891;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9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2E1-4736-CA57-5CD0-1C72242AF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208398-87CC-C6B0-A8B6-10C49BFD8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9C640-387E-72F7-31E0-69689B5BD8CC}"/>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5" name="Footer Placeholder 4">
            <a:extLst>
              <a:ext uri="{FF2B5EF4-FFF2-40B4-BE49-F238E27FC236}">
                <a16:creationId xmlns:a16="http://schemas.microsoft.com/office/drawing/2014/main" id="{FD2A289D-A556-80A2-B580-B8B8942A2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ECE4C-173B-A49E-83F1-EA9C1B7E36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02276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7A7A-0322-52B7-DCA5-49E1480BD2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989802-2587-57B3-03BB-7D9F8941A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90C3A-8652-F3D4-3ABC-13FB0A1F793A}"/>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5" name="Footer Placeholder 4">
            <a:extLst>
              <a:ext uri="{FF2B5EF4-FFF2-40B4-BE49-F238E27FC236}">
                <a16:creationId xmlns:a16="http://schemas.microsoft.com/office/drawing/2014/main" id="{74F7CF2A-FC8E-2266-AF9E-B416ADEFD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CC56B-790B-F3A6-967E-7A073A3147D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2723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E4494-4458-15B2-E8E0-5987461D07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DAEA6-9C96-4C15-C77E-DB4796A57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4C7E6-07D8-ECDC-4EDA-7D40D16CAAA1}"/>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5" name="Footer Placeholder 4">
            <a:extLst>
              <a:ext uri="{FF2B5EF4-FFF2-40B4-BE49-F238E27FC236}">
                <a16:creationId xmlns:a16="http://schemas.microsoft.com/office/drawing/2014/main" id="{925035E8-9D3F-29E0-7C2A-9B9CA1D48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31CF3-55B6-A7F1-CA5B-BD5E107C85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04292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13"/>
        <p:cNvGrpSpPr/>
        <p:nvPr/>
      </p:nvGrpSpPr>
      <p:grpSpPr>
        <a:xfrm>
          <a:off x="0" y="0"/>
          <a:ext cx="0" cy="0"/>
          <a:chOff x="0" y="0"/>
          <a:chExt cx="0" cy="0"/>
        </a:xfrm>
      </p:grpSpPr>
      <p:sp>
        <p:nvSpPr>
          <p:cNvPr id="14" name="Google Shape;14;p9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9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6" name="Google Shape;16;p99"/>
          <p:cNvSpPr txBox="1">
            <a:spLocks noGrp="1"/>
          </p:cNvSpPr>
          <p:nvPr>
            <p:ph type="sldNum" idx="12"/>
          </p:nvPr>
        </p:nvSpPr>
        <p:spPr>
          <a:xfrm>
            <a:off x="11759519" y="6404291"/>
            <a:ext cx="263983" cy="2692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C00000"/>
              </a:buClr>
              <a:buSzPts val="1200"/>
              <a:buFont typeface="Arial"/>
              <a:buNone/>
              <a:defRPr sz="1200">
                <a:solidFill>
                  <a:srgbClr val="C00000"/>
                </a:solidFill>
              </a:defRPr>
            </a:lvl1pPr>
            <a:lvl2pPr marL="0" lvl="1" indent="0" algn="r">
              <a:lnSpc>
                <a:spcPct val="100000"/>
              </a:lnSpc>
              <a:spcBef>
                <a:spcPts val="0"/>
              </a:spcBef>
              <a:spcAft>
                <a:spcPts val="0"/>
              </a:spcAft>
              <a:buClr>
                <a:srgbClr val="C00000"/>
              </a:buClr>
              <a:buSzPts val="1200"/>
              <a:buFont typeface="Arial"/>
              <a:buNone/>
              <a:defRPr sz="1200">
                <a:solidFill>
                  <a:srgbClr val="C00000"/>
                </a:solidFill>
              </a:defRPr>
            </a:lvl2pPr>
            <a:lvl3pPr marL="0" lvl="2" indent="0" algn="r">
              <a:lnSpc>
                <a:spcPct val="100000"/>
              </a:lnSpc>
              <a:spcBef>
                <a:spcPts val="0"/>
              </a:spcBef>
              <a:spcAft>
                <a:spcPts val="0"/>
              </a:spcAft>
              <a:buClr>
                <a:srgbClr val="C00000"/>
              </a:buClr>
              <a:buSzPts val="1200"/>
              <a:buFont typeface="Arial"/>
              <a:buNone/>
              <a:defRPr sz="1200">
                <a:solidFill>
                  <a:srgbClr val="C00000"/>
                </a:solidFill>
              </a:defRPr>
            </a:lvl3pPr>
            <a:lvl4pPr marL="0" lvl="3" indent="0" algn="r">
              <a:lnSpc>
                <a:spcPct val="100000"/>
              </a:lnSpc>
              <a:spcBef>
                <a:spcPts val="0"/>
              </a:spcBef>
              <a:spcAft>
                <a:spcPts val="0"/>
              </a:spcAft>
              <a:buClr>
                <a:srgbClr val="C00000"/>
              </a:buClr>
              <a:buSzPts val="1200"/>
              <a:buFont typeface="Arial"/>
              <a:buNone/>
              <a:defRPr sz="1200">
                <a:solidFill>
                  <a:srgbClr val="C00000"/>
                </a:solidFill>
              </a:defRPr>
            </a:lvl4pPr>
            <a:lvl5pPr marL="0" lvl="4" indent="0" algn="r">
              <a:lnSpc>
                <a:spcPct val="100000"/>
              </a:lnSpc>
              <a:spcBef>
                <a:spcPts val="0"/>
              </a:spcBef>
              <a:spcAft>
                <a:spcPts val="0"/>
              </a:spcAft>
              <a:buClr>
                <a:srgbClr val="C00000"/>
              </a:buClr>
              <a:buSzPts val="1200"/>
              <a:buFont typeface="Arial"/>
              <a:buNone/>
              <a:defRPr sz="1200">
                <a:solidFill>
                  <a:srgbClr val="C00000"/>
                </a:solidFill>
              </a:defRPr>
            </a:lvl5pPr>
            <a:lvl6pPr marL="0" lvl="5" indent="0" algn="r">
              <a:lnSpc>
                <a:spcPct val="100000"/>
              </a:lnSpc>
              <a:spcBef>
                <a:spcPts val="0"/>
              </a:spcBef>
              <a:spcAft>
                <a:spcPts val="0"/>
              </a:spcAft>
              <a:buClr>
                <a:srgbClr val="C00000"/>
              </a:buClr>
              <a:buSzPts val="1200"/>
              <a:buFont typeface="Arial"/>
              <a:buNone/>
              <a:defRPr sz="1200">
                <a:solidFill>
                  <a:srgbClr val="C00000"/>
                </a:solidFill>
              </a:defRPr>
            </a:lvl6pPr>
            <a:lvl7pPr marL="0" lvl="6" indent="0" algn="r">
              <a:lnSpc>
                <a:spcPct val="100000"/>
              </a:lnSpc>
              <a:spcBef>
                <a:spcPts val="0"/>
              </a:spcBef>
              <a:spcAft>
                <a:spcPts val="0"/>
              </a:spcAft>
              <a:buClr>
                <a:srgbClr val="C00000"/>
              </a:buClr>
              <a:buSzPts val="1200"/>
              <a:buFont typeface="Arial"/>
              <a:buNone/>
              <a:defRPr sz="1200">
                <a:solidFill>
                  <a:srgbClr val="C00000"/>
                </a:solidFill>
              </a:defRPr>
            </a:lvl7pPr>
            <a:lvl8pPr marL="0" lvl="7" indent="0" algn="r">
              <a:lnSpc>
                <a:spcPct val="100000"/>
              </a:lnSpc>
              <a:spcBef>
                <a:spcPts val="0"/>
              </a:spcBef>
              <a:spcAft>
                <a:spcPts val="0"/>
              </a:spcAft>
              <a:buClr>
                <a:srgbClr val="C00000"/>
              </a:buClr>
              <a:buSzPts val="1200"/>
              <a:buFont typeface="Arial"/>
              <a:buNone/>
              <a:defRPr sz="1200">
                <a:solidFill>
                  <a:srgbClr val="C00000"/>
                </a:solidFill>
              </a:defRPr>
            </a:lvl8pPr>
            <a:lvl9pPr marL="0" lvl="8" indent="0" algn="r">
              <a:lnSpc>
                <a:spcPct val="100000"/>
              </a:lnSpc>
              <a:spcBef>
                <a:spcPts val="0"/>
              </a:spcBef>
              <a:spcAft>
                <a:spcPts val="0"/>
              </a:spcAft>
              <a:buClr>
                <a:srgbClr val="C00000"/>
              </a:buClr>
              <a:buSzPts val="1200"/>
              <a:buFont typeface="Arial"/>
              <a:buNone/>
              <a:defRPr sz="1200">
                <a:solidFill>
                  <a:srgbClr val="C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2741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extLst>
      <p:ext uri="{BB962C8B-B14F-4D97-AF65-F5344CB8AC3E}">
        <p14:creationId xmlns:p14="http://schemas.microsoft.com/office/powerpoint/2010/main" val="10987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6C93-DF15-A420-2CF1-17F1D3040A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28ABE-3C22-1D02-D1A9-BC040929C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9BC8C-F3B5-AB51-5A47-16B42D44F117}"/>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5" name="Footer Placeholder 4">
            <a:extLst>
              <a:ext uri="{FF2B5EF4-FFF2-40B4-BE49-F238E27FC236}">
                <a16:creationId xmlns:a16="http://schemas.microsoft.com/office/drawing/2014/main" id="{C4834B2C-B568-A07F-CDF0-AA648D69B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E9A8D-032E-CBAE-2A95-75F2C26CE7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88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CF82-DBA4-7F91-9B76-4F7DEAA822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FCD4BD-360E-2570-586A-8EC7FB62E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B700C-2975-CF18-6EF3-D955921B2DBF}"/>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5" name="Footer Placeholder 4">
            <a:extLst>
              <a:ext uri="{FF2B5EF4-FFF2-40B4-BE49-F238E27FC236}">
                <a16:creationId xmlns:a16="http://schemas.microsoft.com/office/drawing/2014/main" id="{56B060B8-35D8-6EAD-A71F-18FC8F97B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AAA6C-01B9-A9A8-8335-F7F969D1C4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20183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15F9-9012-8B50-7469-8942FCFE58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4892C7-01B8-74FA-B176-5E09BB4B17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584988-3004-D7C7-6C98-1A2AD8707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97A296-D0F2-5FF7-272B-89014999CC5E}"/>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6" name="Footer Placeholder 5">
            <a:extLst>
              <a:ext uri="{FF2B5EF4-FFF2-40B4-BE49-F238E27FC236}">
                <a16:creationId xmlns:a16="http://schemas.microsoft.com/office/drawing/2014/main" id="{E3D35D5E-CAC3-75FA-4111-57D068957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31086-01DE-E419-575C-FCE07807B9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89274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8F37-F8FE-B2E4-EBFE-6B4BDF9369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F4ECD2-8593-98CF-7782-A2AC4EA0F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9E98C-3575-34D9-B2DE-2A98535C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81CC56-64E4-7B07-6A1A-E12593B94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AA7E7-3E1A-6948-3AF8-E992B6B9A3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A6AFBA-8AC8-8050-817D-C2EE4D97E00C}"/>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8" name="Footer Placeholder 7">
            <a:extLst>
              <a:ext uri="{FF2B5EF4-FFF2-40B4-BE49-F238E27FC236}">
                <a16:creationId xmlns:a16="http://schemas.microsoft.com/office/drawing/2014/main" id="{C40ABC1B-5A2C-1A57-B357-4D6FE676A6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5D3252-685A-F464-7F83-C7E2BBB993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69729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6F97-1021-3626-41C8-1C096228E6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38EFF1-2AA4-DCF8-2A29-7033ABA794EA}"/>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4" name="Footer Placeholder 3">
            <a:extLst>
              <a:ext uri="{FF2B5EF4-FFF2-40B4-BE49-F238E27FC236}">
                <a16:creationId xmlns:a16="http://schemas.microsoft.com/office/drawing/2014/main" id="{918F2248-8ECD-EEBD-FDAF-BE371811ED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B9F26-1683-B06C-3039-5C7F79D1F3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28844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70884-5E7A-82BE-9EAA-C0B2B6F45F5D}"/>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3" name="Footer Placeholder 2">
            <a:extLst>
              <a:ext uri="{FF2B5EF4-FFF2-40B4-BE49-F238E27FC236}">
                <a16:creationId xmlns:a16="http://schemas.microsoft.com/office/drawing/2014/main" id="{DB9DA9AE-A589-9E14-416C-AD444D28E9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861E78-1FAF-3BD3-4D43-0765E79FCE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73959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92F2-0E9B-32C7-2FBE-53294E95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4A5988-F19C-54BA-7585-D0D331CAA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1E8026-7DC3-9070-4116-F6F56C00B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B251D-6A66-C2C2-5668-06E6CD06EF52}"/>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6" name="Footer Placeholder 5">
            <a:extLst>
              <a:ext uri="{FF2B5EF4-FFF2-40B4-BE49-F238E27FC236}">
                <a16:creationId xmlns:a16="http://schemas.microsoft.com/office/drawing/2014/main" id="{80688954-8C6A-F344-97F7-951C05C5A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02B26-FD9D-DF90-B691-5BF73508DB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330772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877F-FDE6-623E-B3BB-06D2E5BF7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44D0ED-759D-4E7E-C8CD-4CB2C7884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F80163-BE31-032B-CAA4-EC0ADD0C5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1D1ED-99A5-F701-4D73-EBE88C00253F}"/>
              </a:ext>
            </a:extLst>
          </p:cNvPr>
          <p:cNvSpPr>
            <a:spLocks noGrp="1"/>
          </p:cNvSpPr>
          <p:nvPr>
            <p:ph type="dt" sz="half" idx="10"/>
          </p:nvPr>
        </p:nvSpPr>
        <p:spPr/>
        <p:txBody>
          <a:bodyPr/>
          <a:lstStyle/>
          <a:p>
            <a:fld id="{82174FDA-E26E-4B10-B7F4-BE7456D24A8C}" type="datetimeFigureOut">
              <a:rPr lang="en-IN" smtClean="0"/>
              <a:t>07-08-2023</a:t>
            </a:fld>
            <a:endParaRPr lang="en-IN"/>
          </a:p>
        </p:txBody>
      </p:sp>
      <p:sp>
        <p:nvSpPr>
          <p:cNvPr id="6" name="Footer Placeholder 5">
            <a:extLst>
              <a:ext uri="{FF2B5EF4-FFF2-40B4-BE49-F238E27FC236}">
                <a16:creationId xmlns:a16="http://schemas.microsoft.com/office/drawing/2014/main" id="{2A963844-8174-8C02-B89D-CA1821DFC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F1E2F-4CC8-4DD1-631C-8D3EAA3923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10307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946C9-07DE-1BB2-BD0D-E529A943A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D04E58-D963-E0EB-596D-3BBB37CBF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607E2-6A4F-2EF6-3E35-D4106232B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74FDA-E26E-4B10-B7F4-BE7456D24A8C}" type="datetimeFigureOut">
              <a:rPr lang="en-IN" smtClean="0"/>
              <a:t>07-08-2023</a:t>
            </a:fld>
            <a:endParaRPr lang="en-IN"/>
          </a:p>
        </p:txBody>
      </p:sp>
      <p:sp>
        <p:nvSpPr>
          <p:cNvPr id="5" name="Footer Placeholder 4">
            <a:extLst>
              <a:ext uri="{FF2B5EF4-FFF2-40B4-BE49-F238E27FC236}">
                <a16:creationId xmlns:a16="http://schemas.microsoft.com/office/drawing/2014/main" id="{6AC029A9-2A60-BAE1-6756-91C1B4B2B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256D08-CC54-37CB-6471-4FB0AA550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299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hyperlink" Target="http://iiti.ac.in/people/~tanimad/JavaTheCompleteReference.pdf" TargetMode="External"/><Relationship Id="rId2" Type="http://schemas.openxmlformats.org/officeDocument/2006/relationships/notesSlide" Target="../notesSlides/notesSlide95.xml"/><Relationship Id="rId1" Type="http://schemas.openxmlformats.org/officeDocument/2006/relationships/slideLayout" Target="../slideLayouts/slideLayout12.xml"/><Relationship Id="rId6" Type="http://schemas.openxmlformats.org/officeDocument/2006/relationships/hyperlink" Target="https://dlscrib.com/corejavabynageswararaopdffreedownload_58e07938dc0d6067718970ed_pdf.html" TargetMode="External"/><Relationship Id="rId5" Type="http://schemas.openxmlformats.org/officeDocument/2006/relationships/hyperlink" Target="https://web.iiit.ac.in/~nagarjuna.psug08/J2ME%20-%20The%20Complete%20Reference.pdf" TargetMode="External"/><Relationship Id="rId4" Type="http://schemas.openxmlformats.org/officeDocument/2006/relationships/hyperlink" Target="http://www.iitk.ac.in/esc101/share/downloads/javanotes5.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tesbay.com/java/features-of-java"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www.javatpoint.com/difference-between-jdk-jre-and-jvm" TargetMode="External"/><Relationship Id="rId4" Type="http://schemas.openxmlformats.org/officeDocument/2006/relationships/hyperlink" Target="https://www3.ntu.edu.sg/home/ehchua/programming/howto/JDK_Howto.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r59xYe3Vyks"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hyperlink" Target="https://www.youtube.com/watch?v=RYd_hagCiV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www.tutorialspoint.com/java/java_basic_datatypes.htm"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www.newtutorialslab.com/2015/11/difference-between-primitive-and-non-primitive-data-type.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bqPIWlnjWbA"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data-flair.training/blogs/java-operators/"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www.programiz.com/java-programming/operator-precedence" TargetMode="External"/><Relationship Id="rId4" Type="http://schemas.openxmlformats.org/officeDocument/2006/relationships/hyperlink" Target="http://toolsqa.com/java/basic-java-programming/operator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TL7tdNp0raE"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s://www.youtube.com/watch?v=39i4JBKDKc8" TargetMode="External"/><Relationship Id="rId4" Type="http://schemas.openxmlformats.org/officeDocument/2006/relationships/hyperlink" Target="https://www.youtube.com/watch?v=Ep_Qkcailrw"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www.wideskills.com/java-tutorial/introduction-to-java-access-modifiers"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javarevisited.blogspot.com/2012/12/what-is-type-casting-in-java-class-interface-example.html"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xfT2lS1glEY"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hyperlink" Target="https://www.youtube.com/watch?v=THQYqxJDqRI"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www.guru99.com/javastrings.html" TargetMode="External"/><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hyperlink" Target="https://www.youtube.com/watch?v=4l50UaPca7Y" TargetMode="External"/><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s://www.csharpcorner.com/UploadFile/e4b959/control-statement-in-java-with-example/?" TargetMode="External"/><Relationship Id="rId2" Type="http://schemas.openxmlformats.org/officeDocument/2006/relationships/notesSlide" Target="../notesSlides/notesSlide7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12.xml"/><Relationship Id="rId6" Type="http://schemas.openxmlformats.org/officeDocument/2006/relationships/hyperlink" Target="https://unacademy.com/lesson/loops-in-java-break-and-continue/VZ5MU42R" TargetMode="External"/><Relationship Id="rId5" Type="http://schemas.openxmlformats.org/officeDocument/2006/relationships/hyperlink" Target="https://unacademy.com/lesson/loops-in-java-while-loop-do-while-loop-preventing-endless-loops/ZD9HLQWM" TargetMode="External"/><Relationship Id="rId4" Type="http://schemas.openxmlformats.org/officeDocument/2006/relationships/hyperlink" Target="https://unacademy.com/lesson/java-programming-lecture-8-loops-in-java-the-for-loop/VBI19JVM"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12.xml"/><Relationship Id="rId5" Type="http://schemas.openxmlformats.org/officeDocument/2006/relationships/hyperlink" Target="https://beginnersbook.com/2013/04/java-static-class-block-methods-variables/" TargetMode="External"/><Relationship Id="rId4" Type="http://schemas.openxmlformats.org/officeDocument/2006/relationships/hyperlink" Target="https://www.programiz.com/java-programming/methods"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12.xml"/><Relationship Id="rId5" Type="http://schemas.openxmlformats.org/officeDocument/2006/relationships/hyperlink" Target="https://www.youtube.com/watch?v=jqpZ7qcsGOE" TargetMode="External"/><Relationship Id="rId4" Type="http://schemas.openxmlformats.org/officeDocument/2006/relationships/hyperlink" Target="https://www.youtube.com/watch?v=yi0vT3M3gCE" TargetMode="Externa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12.xml"/><Relationship Id="rId4" Type="http://schemas.openxmlformats.org/officeDocument/2006/relationships/hyperlink" Target="https://data-flair.training/blogs/java-array/"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2.xml"/><Relationship Id="rId1" Type="http://schemas.openxmlformats.org/officeDocument/2006/relationships/slideLayout" Target="../slideLayouts/slideLayout12.xml"/><Relationship Id="rId4" Type="http://schemas.openxmlformats.org/officeDocument/2006/relationships/hyperlink" Target="https://unacademy.com/lesson/arrays-in-java/DUKAU2K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a:t>
            </a:fld>
            <a:endParaRPr/>
          </a:p>
        </p:txBody>
      </p:sp>
      <p:sp>
        <p:nvSpPr>
          <p:cNvPr id="67" name="Google Shape;67;p2"/>
          <p:cNvSpPr txBox="1"/>
          <p:nvPr/>
        </p:nvSpPr>
        <p:spPr>
          <a:xfrm>
            <a:off x="207033" y="1121183"/>
            <a:ext cx="11835443" cy="708346"/>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AIM:</a:t>
            </a:r>
            <a:endParaRPr/>
          </a:p>
          <a:p>
            <a:pPr marL="0" marR="0" lvl="4" indent="359999" algn="l" rtl="0">
              <a:lnSpc>
                <a:spcPct val="100000"/>
              </a:lnSpc>
              <a:spcBef>
                <a:spcPts val="0"/>
              </a:spcBef>
              <a:spcAft>
                <a:spcPts val="0"/>
              </a:spcAft>
              <a:buClr>
                <a:srgbClr val="000000"/>
              </a:buClr>
              <a:buSzPts val="1800"/>
              <a:buFont typeface="Times New Roman"/>
              <a:buNone/>
            </a:pPr>
            <a:endParaRPr sz="1800" b="0" i="0" u="none" strike="noStrike" cap="none">
              <a:solidFill>
                <a:srgbClr val="000000"/>
              </a:solidFill>
              <a:latin typeface="Arial"/>
              <a:ea typeface="Arial"/>
              <a:cs typeface="Arial"/>
              <a:sym typeface="Arial"/>
            </a:endParaRPr>
          </a:p>
        </p:txBody>
      </p:sp>
      <p:sp>
        <p:nvSpPr>
          <p:cNvPr id="68" name="Google Shape;68;p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69" name="Google Shape;69;p2"/>
          <p:cNvSpPr txBox="1"/>
          <p:nvPr/>
        </p:nvSpPr>
        <p:spPr>
          <a:xfrm>
            <a:off x="953405" y="1811583"/>
            <a:ext cx="9114388" cy="1655762"/>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To equip students with fundamentals of Java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10</a:t>
            </a:fld>
            <a:endParaRPr/>
          </a:p>
        </p:txBody>
      </p:sp>
      <p:sp>
        <p:nvSpPr>
          <p:cNvPr id="143" name="Google Shape;143;p11"/>
          <p:cNvSpPr txBox="1"/>
          <p:nvPr/>
        </p:nvSpPr>
        <p:spPr>
          <a:xfrm>
            <a:off x="594458" y="1672727"/>
            <a:ext cx="11835443" cy="3554819"/>
          </a:xfrm>
          <a:prstGeom prst="rect">
            <a:avLst/>
          </a:prstGeom>
          <a:noFill/>
          <a:ln>
            <a:noFill/>
          </a:ln>
        </p:spPr>
        <p:txBody>
          <a:bodyPr spcFirstLastPara="1" wrap="square" lIns="45700" tIns="45700" rIns="45700" bIns="45700" anchor="t" anchorCtr="0">
            <a:spAutoFit/>
          </a:bodyPr>
          <a:lstStyle/>
          <a:p>
            <a:pPr marL="702899" marR="0" lvl="4"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JVM (Java Virtual Machine) is an abstract machine. </a:t>
            </a:r>
            <a:endParaRPr/>
          </a:p>
          <a:p>
            <a:pPr marL="704850" marR="0" lvl="4"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It is a specification that provides runtime environment in which java bytecode can be  executed.</a:t>
            </a:r>
            <a:endParaRPr sz="2000" b="0" i="0" u="none" strike="noStrike" cap="none">
              <a:solidFill>
                <a:srgbClr val="000000"/>
              </a:solidFill>
              <a:latin typeface="Arial"/>
              <a:ea typeface="Arial"/>
              <a:cs typeface="Arial"/>
              <a:sym typeface="Arial"/>
            </a:endParaRPr>
          </a:p>
          <a:p>
            <a:pPr marL="704850" marR="0" lvl="4" indent="-279400" algn="l" rtl="0">
              <a:lnSpc>
                <a:spcPct val="15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361950" marR="0" lvl="0"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The JVM performs following operation:</a:t>
            </a:r>
            <a:endParaRPr/>
          </a:p>
          <a:p>
            <a:pPr marL="1068387"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Loads code</a:t>
            </a:r>
            <a:endParaRPr/>
          </a:p>
          <a:p>
            <a:pPr marL="1068387"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Verifies code</a:t>
            </a:r>
            <a:endParaRPr/>
          </a:p>
          <a:p>
            <a:pPr marL="1068387"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Executes code</a:t>
            </a:r>
            <a:endParaRPr/>
          </a:p>
          <a:p>
            <a:pPr marL="1068387"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Provides runtime environment</a:t>
            </a:r>
            <a:endParaRPr/>
          </a:p>
        </p:txBody>
      </p:sp>
      <p:sp>
        <p:nvSpPr>
          <p:cNvPr id="144" name="Google Shape;144;p1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45" name="Google Shape;145;p1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Virtual Machine (JVM)</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9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100</a:t>
            </a:fld>
            <a:endParaRPr/>
          </a:p>
        </p:txBody>
      </p:sp>
      <p:sp>
        <p:nvSpPr>
          <p:cNvPr id="885" name="Google Shape;885;p94"/>
          <p:cNvSpPr txBox="1"/>
          <p:nvPr/>
        </p:nvSpPr>
        <p:spPr>
          <a:xfrm>
            <a:off x="547386" y="1784493"/>
            <a:ext cx="11835443" cy="400110"/>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You need to answer below sets of problem. These sets of questions are meant for testing unit I.</a:t>
            </a:r>
            <a:endParaRPr sz="2000" b="0" i="0" u="none" strike="noStrike" cap="none">
              <a:solidFill>
                <a:srgbClr val="000000"/>
              </a:solidFill>
              <a:latin typeface="Arial"/>
              <a:ea typeface="Arial"/>
              <a:cs typeface="Arial"/>
              <a:sym typeface="Arial"/>
            </a:endParaRPr>
          </a:p>
        </p:txBody>
      </p:sp>
      <p:sp>
        <p:nvSpPr>
          <p:cNvPr id="886" name="Google Shape;886;p94"/>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87" name="Google Shape;887;p94"/>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Assignment</a:t>
            </a:r>
            <a:endParaRPr sz="1800" b="0" i="0" u="none" strike="noStrike" cap="none">
              <a:solidFill>
                <a:srgbClr val="000000"/>
              </a:solidFill>
              <a:latin typeface="Arial"/>
              <a:ea typeface="Arial"/>
              <a:cs typeface="Arial"/>
              <a:sym typeface="Arial"/>
            </a:endParaRPr>
          </a:p>
        </p:txBody>
      </p:sp>
      <p:sp>
        <p:nvSpPr>
          <p:cNvPr id="888" name="Google Shape;888;p94"/>
          <p:cNvSpPr/>
          <p:nvPr/>
        </p:nvSpPr>
        <p:spPr>
          <a:xfrm>
            <a:off x="792941" y="2077836"/>
            <a:ext cx="10966577" cy="4862870"/>
          </a:xfrm>
          <a:prstGeom prst="rect">
            <a:avLst/>
          </a:prstGeom>
          <a:noFill/>
          <a:ln>
            <a:noFill/>
          </a:ln>
        </p:spPr>
        <p:txBody>
          <a:bodyPr spcFirstLastPara="1" wrap="square" lIns="91425" tIns="45700" rIns="91425" bIns="45700" anchor="t" anchorCtr="0">
            <a:spAutoFit/>
          </a:bodyPr>
          <a:lstStyle/>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Explain OOPs concepts with example.</a:t>
            </a:r>
            <a:endParaRPr/>
          </a:p>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In Java classes, what are various access for specifiers.</a:t>
            </a:r>
            <a:endParaRPr/>
          </a:p>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Give the purpose of static variables and static methods.</a:t>
            </a:r>
            <a:endParaRPr/>
          </a:p>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Difference of break statement and continue statement?</a:t>
            </a:r>
            <a:endParaRPr/>
          </a:p>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Difference of float variables and double variables in Java.</a:t>
            </a:r>
            <a:endParaRPr/>
          </a:p>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Can you declare that the main method in Java of the class as a private?</a:t>
            </a:r>
            <a:endParaRPr/>
          </a:p>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What is the meaning of ternary operator and provide example?</a:t>
            </a:r>
            <a:endParaRPr/>
          </a:p>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Explain arrays with example.</a:t>
            </a:r>
            <a:endParaRPr/>
          </a:p>
          <a:p>
            <a:pPr marL="817200" marR="0" lvl="8"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Write a program in Java to print Fibonacci series up to given number? Write both iterative and recursive version.</a:t>
            </a:r>
            <a:endParaRPr/>
          </a:p>
          <a:p>
            <a:pPr marL="817200" marR="0" lvl="8"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Write a program in Java to reverse any String without using String Buffer?</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4" name="Google Shape;894;p95"/>
          <p:cNvSpPr txBox="1">
            <a:spLocks noGrp="1"/>
          </p:cNvSpPr>
          <p:nvPr>
            <p:ph type="body" idx="1"/>
          </p:nvPr>
        </p:nvSpPr>
        <p:spPr>
          <a:xfrm>
            <a:off x="943228" y="1765806"/>
            <a:ext cx="10816291" cy="4408686"/>
          </a:xfrm>
          <a:prstGeom prst="rect">
            <a:avLst/>
          </a:prstGeom>
          <a:noFill/>
          <a:ln>
            <a:noFill/>
          </a:ln>
        </p:spPr>
        <p:txBody>
          <a:bodyPr spcFirstLastPara="1" wrap="square" lIns="45700" tIns="45700" rIns="45700" bIns="45700" anchor="t" anchorCtr="0">
            <a:noAutofit/>
          </a:bodyPr>
          <a:lstStyle/>
          <a:p>
            <a:pPr marL="228600" lvl="0" indent="-228600" algn="l" rtl="0">
              <a:lnSpc>
                <a:spcPct val="100000"/>
              </a:lnSpc>
              <a:spcBef>
                <a:spcPts val="0"/>
              </a:spcBef>
              <a:spcAft>
                <a:spcPts val="0"/>
              </a:spcAft>
              <a:buClr>
                <a:srgbClr val="000000"/>
              </a:buClr>
              <a:buSzPts val="2000"/>
              <a:buChar char="•"/>
            </a:pPr>
            <a:r>
              <a:rPr lang="en-US" sz="2000"/>
              <a:t>Java is a high level, object-oriented, platform independent language.</a:t>
            </a:r>
            <a:endParaRPr/>
          </a:p>
          <a:p>
            <a:pPr marL="228600" lvl="0" indent="-228600" algn="l" rtl="0">
              <a:lnSpc>
                <a:spcPct val="100000"/>
              </a:lnSpc>
              <a:spcBef>
                <a:spcPts val="1000"/>
              </a:spcBef>
              <a:spcAft>
                <a:spcPts val="0"/>
              </a:spcAft>
              <a:buClr>
                <a:srgbClr val="000000"/>
              </a:buClr>
              <a:buSzPts val="2000"/>
              <a:buChar char="•"/>
            </a:pPr>
            <a:r>
              <a:rPr lang="en-US" sz="2000"/>
              <a:t>Java, unlike some languages before it allows for the use of words and commands instead of just symbols and numbers. Java also allows for the creation of advanced data types called objects which represent real world things like a chair or a computer where you can set the attributes of these objects and things they do.</a:t>
            </a:r>
            <a:endParaRPr/>
          </a:p>
          <a:p>
            <a:pPr marL="228600" lvl="0" indent="-228600" algn="l" rtl="0">
              <a:lnSpc>
                <a:spcPct val="100000"/>
              </a:lnSpc>
              <a:spcBef>
                <a:spcPts val="1000"/>
              </a:spcBef>
              <a:spcAft>
                <a:spcPts val="0"/>
              </a:spcAft>
              <a:buClr>
                <a:srgbClr val="000000"/>
              </a:buClr>
              <a:buSzPts val="2000"/>
              <a:buChar char="•"/>
            </a:pPr>
            <a:r>
              <a:rPr lang="en-US" sz="2000"/>
              <a:t>Java is very flexible - it can be used to develop software as well as applets (small programs that run on webpages). But the flexibility does not end there, because you can run the same Java programs on various operating systems without having to rewrite the code (unlike some other languages such as C and C++) thanks to the Java run-time environment which interprets Java code and tells the operating system what to do.</a:t>
            </a:r>
            <a:endParaRPr/>
          </a:p>
          <a:p>
            <a:pPr marL="228600" lvl="0" indent="-228600" algn="l" rtl="0">
              <a:lnSpc>
                <a:spcPct val="100000"/>
              </a:lnSpc>
              <a:spcBef>
                <a:spcPts val="1000"/>
              </a:spcBef>
              <a:spcAft>
                <a:spcPts val="0"/>
              </a:spcAft>
              <a:buClr>
                <a:srgbClr val="000000"/>
              </a:buClr>
              <a:buSzPts val="2000"/>
              <a:buChar char="•"/>
            </a:pPr>
            <a:r>
              <a:rPr lang="en-US" sz="2000"/>
              <a:t>Learning Java serves as a good introduction to software development.</a:t>
            </a:r>
            <a:endParaRPr/>
          </a:p>
        </p:txBody>
      </p:sp>
      <p:sp>
        <p:nvSpPr>
          <p:cNvPr id="893" name="Google Shape;893;p9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101</a:t>
            </a:fld>
            <a:endParaRPr/>
          </a:p>
        </p:txBody>
      </p:sp>
      <p:sp>
        <p:nvSpPr>
          <p:cNvPr id="895" name="Google Shape;895;p95"/>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96" name="Google Shape;896;p95"/>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Summary</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9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102</a:t>
            </a:fld>
            <a:endParaRPr/>
          </a:p>
        </p:txBody>
      </p:sp>
      <p:graphicFrame>
        <p:nvGraphicFramePr>
          <p:cNvPr id="902" name="Google Shape;902;p96"/>
          <p:cNvGraphicFramePr/>
          <p:nvPr/>
        </p:nvGraphicFramePr>
        <p:xfrm>
          <a:off x="1091821" y="1876096"/>
          <a:ext cx="10044750" cy="4120445"/>
        </p:xfrm>
        <a:graphic>
          <a:graphicData uri="http://schemas.openxmlformats.org/drawingml/2006/table">
            <a:tbl>
              <a:tblPr>
                <a:noFill/>
                <a:tableStyleId>{FA40D3E0-34F1-49F2-9847-360DB807A596}</a:tableStyleId>
              </a:tblPr>
              <a:tblGrid>
                <a:gridCol w="3384650">
                  <a:extLst>
                    <a:ext uri="{9D8B030D-6E8A-4147-A177-3AD203B41FA5}">
                      <a16:colId xmlns:a16="http://schemas.microsoft.com/office/drawing/2014/main" val="20000"/>
                    </a:ext>
                  </a:extLst>
                </a:gridCol>
                <a:gridCol w="6660100">
                  <a:extLst>
                    <a:ext uri="{9D8B030D-6E8A-4147-A177-3AD203B41FA5}">
                      <a16:colId xmlns:a16="http://schemas.microsoft.com/office/drawing/2014/main" val="20001"/>
                    </a:ext>
                  </a:extLst>
                </a:gridCol>
              </a:tblGrid>
              <a:tr h="32120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sz="1800" b="1" u="none" strike="noStrike" cap="none">
                        <a:latin typeface="Arial"/>
                        <a:ea typeface="Arial"/>
                        <a:cs typeface="Arial"/>
                        <a:sym typeface="Arial"/>
                      </a:endParaRPr>
                    </a:p>
                  </a:txBody>
                  <a:tcPr marL="91450" marR="91450" marT="45725" marB="45725" anchor="ctr">
                    <a:solidFill>
                      <a:schemeClr val="accent4"/>
                    </a:solidFill>
                  </a:tcPr>
                </a:tc>
                <a:extLst>
                  <a:ext uri="{0D108BD9-81ED-4DB2-BD59-A6C34878D82A}">
                    <a16:rowId xmlns:a16="http://schemas.microsoft.com/office/drawing/2014/main" val="10000"/>
                  </a:ext>
                </a:extLst>
              </a:tr>
              <a:tr h="7371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Java The Complete Reference, Seventh Edition</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http://iiti.ac.in/people/~tanimad/JavaTheCompleteReference.pdf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1"/>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Introduction to Programming Using Java, Y. Daniel Liang:, 6th Edition, Pearson Education, 2007.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http://www.iitk.ac.in/esc101/share/downloads/javanotes5.pdf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2"/>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Jim Keogh: J2EE The Complete Reference, Tata McGraw Hill, 2007.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https://web.iiit.ac.in/~nagarjuna.psug08/J2ME%20-%20The%20Complete%20Reference.pdf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3"/>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Core Java Integrated approaches by nageshwara Rao  2009 edition.</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6"/>
                        </a:rPr>
                        <a:t>https://dlscrib.com/corejavabynageswararaopdffreedownload_58e07938dc0d6067718970ed_pdf.html</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903" name="Google Shape;903;p96"/>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904" name="Google Shape;904;p96"/>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E-Book Links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11</a:t>
            </a:fld>
            <a:endParaRPr/>
          </a:p>
        </p:txBody>
      </p:sp>
      <p:pic>
        <p:nvPicPr>
          <p:cNvPr id="151" name="Google Shape;151;p12" descr="Picture 2"/>
          <p:cNvPicPr preferRelativeResize="0"/>
          <p:nvPr/>
        </p:nvPicPr>
        <p:blipFill rotWithShape="1">
          <a:blip r:embed="rId3">
            <a:alphaModFix/>
          </a:blip>
          <a:srcRect/>
          <a:stretch/>
        </p:blipFill>
        <p:spPr>
          <a:xfrm>
            <a:off x="2529589" y="2037242"/>
            <a:ext cx="7190330" cy="4367049"/>
          </a:xfrm>
          <a:prstGeom prst="rect">
            <a:avLst/>
          </a:prstGeom>
          <a:noFill/>
          <a:ln>
            <a:noFill/>
          </a:ln>
        </p:spPr>
      </p:pic>
      <p:sp>
        <p:nvSpPr>
          <p:cNvPr id="152" name="Google Shape;152;p1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53" name="Google Shape;153;p1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JVM Architecture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body" idx="1"/>
          </p:nvPr>
        </p:nvSpPr>
        <p:spPr>
          <a:xfrm>
            <a:off x="942996" y="1669932"/>
            <a:ext cx="10802009" cy="5612525"/>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Byte codes are the machine language of the Java virtual machine.</a:t>
            </a:r>
            <a:endParaRPr/>
          </a:p>
          <a:p>
            <a:pPr marL="268288" lvl="0" indent="-268288" algn="l" rtl="0">
              <a:lnSpc>
                <a:spcPct val="150000"/>
              </a:lnSpc>
              <a:spcBef>
                <a:spcPts val="1000"/>
              </a:spcBef>
              <a:spcAft>
                <a:spcPts val="0"/>
              </a:spcAft>
              <a:buClr>
                <a:srgbClr val="000000"/>
              </a:buClr>
              <a:buSzPts val="2000"/>
              <a:buChar char="•"/>
            </a:pPr>
            <a:r>
              <a:rPr lang="en-US" sz="2000"/>
              <a:t>When a JVM loads a class file, it gets one stream of byte codes for each method in  the class. </a:t>
            </a:r>
            <a:endParaRPr/>
          </a:p>
          <a:p>
            <a:pPr marL="228600" lvl="0" indent="-228600" algn="l" rtl="0">
              <a:lnSpc>
                <a:spcPct val="150000"/>
              </a:lnSpc>
              <a:spcBef>
                <a:spcPts val="1000"/>
              </a:spcBef>
              <a:spcAft>
                <a:spcPts val="0"/>
              </a:spcAft>
              <a:buClr>
                <a:srgbClr val="000000"/>
              </a:buClr>
              <a:buSzPts val="2000"/>
              <a:buChar char="•"/>
            </a:pPr>
            <a:r>
              <a:rPr lang="en-US" sz="2000"/>
              <a:t> Byte code streams are stored in the method area of JVM.</a:t>
            </a:r>
            <a:endParaRPr/>
          </a:p>
        </p:txBody>
      </p:sp>
      <p:sp>
        <p:nvSpPr>
          <p:cNvPr id="159" name="Google Shape;159;p1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12</a:t>
            </a:fld>
            <a:endParaRPr/>
          </a:p>
        </p:txBody>
      </p:sp>
      <p:sp>
        <p:nvSpPr>
          <p:cNvPr id="160" name="Google Shape;160;p1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61" name="Google Shape;161;p13"/>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Byte Code</a:t>
            </a:r>
            <a:endParaRPr sz="1800" b="0" i="0" u="none" strike="noStrike" cap="none">
              <a:solidFill>
                <a:srgbClr val="000000"/>
              </a:solidFill>
              <a:latin typeface="Arial"/>
              <a:ea typeface="Arial"/>
              <a:cs typeface="Arial"/>
              <a:sym typeface="Arial"/>
            </a:endParaRPr>
          </a:p>
        </p:txBody>
      </p:sp>
      <p:grpSp>
        <p:nvGrpSpPr>
          <p:cNvPr id="162" name="Google Shape;162;p13"/>
          <p:cNvGrpSpPr/>
          <p:nvPr/>
        </p:nvGrpSpPr>
        <p:grpSpPr>
          <a:xfrm>
            <a:off x="3147114" y="3615715"/>
            <a:ext cx="5955280" cy="2923196"/>
            <a:chOff x="7024913" y="3615715"/>
            <a:chExt cx="5955280" cy="2923196"/>
          </a:xfrm>
        </p:grpSpPr>
        <p:sp>
          <p:nvSpPr>
            <p:cNvPr id="163" name="Google Shape;163;p13"/>
            <p:cNvSpPr/>
            <p:nvPr/>
          </p:nvSpPr>
          <p:spPr>
            <a:xfrm>
              <a:off x="7024913" y="3615715"/>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Source Code</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164" name="Google Shape;164;p13"/>
            <p:cNvSpPr/>
            <p:nvPr/>
          </p:nvSpPr>
          <p:spPr>
            <a:xfrm>
              <a:off x="7024913" y="4741202"/>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Java Complier</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165" name="Google Shape;165;p13"/>
            <p:cNvSpPr/>
            <p:nvPr/>
          </p:nvSpPr>
          <p:spPr>
            <a:xfrm>
              <a:off x="7024913" y="5831027"/>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Byte Code</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166" name="Google Shape;166;p13"/>
            <p:cNvSpPr/>
            <p:nvPr/>
          </p:nvSpPr>
          <p:spPr>
            <a:xfrm>
              <a:off x="10730477" y="3615715"/>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Java Virtual Machine (JVM)</a:t>
              </a:r>
              <a:endParaRPr/>
            </a:p>
          </p:txBody>
        </p:sp>
        <p:sp>
          <p:nvSpPr>
            <p:cNvPr id="167" name="Google Shape;167;p13"/>
            <p:cNvSpPr/>
            <p:nvPr/>
          </p:nvSpPr>
          <p:spPr>
            <a:xfrm>
              <a:off x="10730477" y="4741202"/>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Operating System (OS)</a:t>
              </a:r>
              <a:endParaRPr/>
            </a:p>
          </p:txBody>
        </p:sp>
        <p:cxnSp>
          <p:nvCxnSpPr>
            <p:cNvPr id="168" name="Google Shape;168;p13"/>
            <p:cNvCxnSpPr>
              <a:stCxn id="163" idx="2"/>
              <a:endCxn id="164" idx="0"/>
            </p:cNvCxnSpPr>
            <p:nvPr/>
          </p:nvCxnSpPr>
          <p:spPr>
            <a:xfrm>
              <a:off x="8149771" y="4323599"/>
              <a:ext cx="0" cy="417600"/>
            </a:xfrm>
            <a:prstGeom prst="straightConnector1">
              <a:avLst/>
            </a:prstGeom>
            <a:noFill/>
            <a:ln w="28575" cap="flat" cmpd="sng">
              <a:solidFill>
                <a:schemeClr val="dk1"/>
              </a:solidFill>
              <a:prstDash val="solid"/>
              <a:miter lim="800000"/>
              <a:headEnd type="none" w="sm" len="sm"/>
              <a:tailEnd type="triangle" w="med" len="med"/>
            </a:ln>
          </p:spPr>
        </p:cxnSp>
        <p:cxnSp>
          <p:nvCxnSpPr>
            <p:cNvPr id="169" name="Google Shape;169;p13"/>
            <p:cNvCxnSpPr/>
            <p:nvPr/>
          </p:nvCxnSpPr>
          <p:spPr>
            <a:xfrm>
              <a:off x="8149771" y="5449086"/>
              <a:ext cx="0" cy="417603"/>
            </a:xfrm>
            <a:prstGeom prst="straightConnector1">
              <a:avLst/>
            </a:prstGeom>
            <a:noFill/>
            <a:ln w="28575" cap="flat" cmpd="sng">
              <a:solidFill>
                <a:schemeClr val="dk1"/>
              </a:solidFill>
              <a:prstDash val="solid"/>
              <a:miter lim="800000"/>
              <a:headEnd type="none" w="sm" len="sm"/>
              <a:tailEnd type="triangle" w="med" len="med"/>
            </a:ln>
          </p:spPr>
        </p:cxnSp>
        <p:cxnSp>
          <p:nvCxnSpPr>
            <p:cNvPr id="170" name="Google Shape;170;p13"/>
            <p:cNvCxnSpPr/>
            <p:nvPr/>
          </p:nvCxnSpPr>
          <p:spPr>
            <a:xfrm>
              <a:off x="11618686" y="4323599"/>
              <a:ext cx="0" cy="417603"/>
            </a:xfrm>
            <a:prstGeom prst="straightConnector1">
              <a:avLst/>
            </a:prstGeom>
            <a:noFill/>
            <a:ln w="28575" cap="flat" cmpd="sng">
              <a:solidFill>
                <a:schemeClr val="dk1"/>
              </a:solidFill>
              <a:prstDash val="solid"/>
              <a:miter lim="800000"/>
              <a:headEnd type="none" w="sm" len="sm"/>
              <a:tailEnd type="triangle" w="med" len="med"/>
            </a:ln>
          </p:spPr>
        </p:cxnSp>
        <p:cxnSp>
          <p:nvCxnSpPr>
            <p:cNvPr id="171" name="Google Shape;171;p13"/>
            <p:cNvCxnSpPr/>
            <p:nvPr/>
          </p:nvCxnSpPr>
          <p:spPr>
            <a:xfrm rot="10800000">
              <a:off x="12042476" y="4323599"/>
              <a:ext cx="0" cy="417603"/>
            </a:xfrm>
            <a:prstGeom prst="straightConnector1">
              <a:avLst/>
            </a:prstGeom>
            <a:noFill/>
            <a:ln w="28575" cap="flat" cmpd="sng">
              <a:solidFill>
                <a:schemeClr val="dk1"/>
              </a:solidFill>
              <a:prstDash val="solid"/>
              <a:miter lim="800000"/>
              <a:headEnd type="none" w="sm" len="sm"/>
              <a:tailEnd type="triangle" w="med" len="med"/>
            </a:ln>
          </p:spPr>
        </p:cxnSp>
        <p:cxnSp>
          <p:nvCxnSpPr>
            <p:cNvPr id="172" name="Google Shape;172;p13"/>
            <p:cNvCxnSpPr>
              <a:stCxn id="165" idx="2"/>
              <a:endCxn id="166" idx="1"/>
            </p:cNvCxnSpPr>
            <p:nvPr/>
          </p:nvCxnSpPr>
          <p:spPr>
            <a:xfrm rot="-5400000">
              <a:off x="8155471" y="3964011"/>
              <a:ext cx="2569200" cy="2580600"/>
            </a:xfrm>
            <a:prstGeom prst="bentConnector4">
              <a:avLst>
                <a:gd name="adj1" fmla="val -8898"/>
                <a:gd name="adj2" fmla="val 222055"/>
              </a:avLst>
            </a:prstGeom>
            <a:noFill/>
            <a:ln w="28575" cap="flat" cmpd="sng">
              <a:solidFill>
                <a:schemeClr val="dk1"/>
              </a:solidFill>
              <a:prstDash val="solid"/>
              <a:miter lim="800000"/>
              <a:headEnd type="none" w="sm" len="sm"/>
              <a:tailEnd type="triangl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13</a:t>
            </a:fld>
            <a:endParaRPr/>
          </a:p>
        </p:txBody>
      </p:sp>
      <p:sp>
        <p:nvSpPr>
          <p:cNvPr id="178" name="Google Shape;178;p14"/>
          <p:cNvSpPr txBox="1"/>
          <p:nvPr/>
        </p:nvSpPr>
        <p:spPr>
          <a:xfrm>
            <a:off x="851088" y="1669932"/>
            <a:ext cx="9715312" cy="5170646"/>
          </a:xfrm>
          <a:prstGeom prst="rect">
            <a:avLst/>
          </a:prstGeom>
          <a:noFill/>
          <a:ln>
            <a:noFill/>
          </a:ln>
        </p:spPr>
        <p:txBody>
          <a:bodyPr spcFirstLastPara="1" wrap="square" lIns="45700" tIns="45700" rIns="45700" bIns="45700" anchor="t" anchorCtr="0">
            <a:spAutoFit/>
          </a:bodyPr>
          <a:lstStyle/>
          <a:p>
            <a:pPr marL="358775" marR="0" lvl="4" indent="-263525"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Java Runtime Environment is a set of software tools which are used for developing java applications. </a:t>
            </a:r>
            <a:endParaRPr/>
          </a:p>
          <a:p>
            <a:pPr marL="358775" marR="0" lvl="4" indent="-263525"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It is used to provide runtime environment.</a:t>
            </a:r>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pic>
        <p:nvPicPr>
          <p:cNvPr id="179" name="Google Shape;179;p14" descr="Picture 2"/>
          <p:cNvPicPr preferRelativeResize="0"/>
          <p:nvPr/>
        </p:nvPicPr>
        <p:blipFill rotWithShape="1">
          <a:blip r:embed="rId3">
            <a:alphaModFix/>
          </a:blip>
          <a:srcRect/>
          <a:stretch/>
        </p:blipFill>
        <p:spPr>
          <a:xfrm>
            <a:off x="3176766" y="3504759"/>
            <a:ext cx="5895976" cy="3034152"/>
          </a:xfrm>
          <a:prstGeom prst="rect">
            <a:avLst/>
          </a:prstGeom>
          <a:noFill/>
          <a:ln>
            <a:noFill/>
          </a:ln>
        </p:spPr>
      </p:pic>
      <p:sp>
        <p:nvSpPr>
          <p:cNvPr id="180" name="Google Shape;180;p1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81" name="Google Shape;181;p14"/>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Runtime Environment (JRE)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14</a:t>
            </a:fld>
            <a:endParaRPr/>
          </a:p>
        </p:txBody>
      </p:sp>
      <p:sp>
        <p:nvSpPr>
          <p:cNvPr id="187" name="Google Shape;187;p15"/>
          <p:cNvSpPr txBox="1"/>
          <p:nvPr/>
        </p:nvSpPr>
        <p:spPr>
          <a:xfrm>
            <a:off x="588715" y="1669932"/>
            <a:ext cx="11835443" cy="4199611"/>
          </a:xfrm>
          <a:prstGeom prst="rect">
            <a:avLst/>
          </a:prstGeom>
          <a:noFill/>
          <a:ln>
            <a:noFill/>
          </a:ln>
        </p:spPr>
        <p:txBody>
          <a:bodyPr spcFirstLastPara="1" wrap="square" lIns="45700" tIns="45700" rIns="45700" bIns="45700" anchor="t" anchorCtr="0">
            <a:spAutoFit/>
          </a:bodyPr>
          <a:lstStyle/>
          <a:p>
            <a:pPr marL="701675" marR="0" lvl="4"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Java Development Kit (JDK) is a software development environment which is used to develop java applications and applets.</a:t>
            </a:r>
            <a:endParaRPr/>
          </a:p>
          <a:p>
            <a:pPr marL="701675" marR="0" lvl="4"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It contains JRE + development tools.</a:t>
            </a:r>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pic>
        <p:nvPicPr>
          <p:cNvPr id="188" name="Google Shape;188;p15" descr="Picture 2"/>
          <p:cNvPicPr preferRelativeResize="0"/>
          <p:nvPr/>
        </p:nvPicPr>
        <p:blipFill rotWithShape="1">
          <a:blip r:embed="rId3">
            <a:alphaModFix/>
          </a:blip>
          <a:srcRect/>
          <a:stretch/>
        </p:blipFill>
        <p:spPr>
          <a:xfrm>
            <a:off x="2892822" y="3323412"/>
            <a:ext cx="6463863" cy="3448051"/>
          </a:xfrm>
          <a:prstGeom prst="rect">
            <a:avLst/>
          </a:prstGeom>
          <a:noFill/>
          <a:ln>
            <a:noFill/>
          </a:ln>
        </p:spPr>
      </p:pic>
      <p:sp>
        <p:nvSpPr>
          <p:cNvPr id="189" name="Google Shape;189;p1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90" name="Google Shape;190;p1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Development Kit (JDK)</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body" idx="1"/>
          </p:nvPr>
        </p:nvSpPr>
        <p:spPr>
          <a:xfrm>
            <a:off x="820627" y="1685239"/>
            <a:ext cx="10880836" cy="4915723"/>
          </a:xfrm>
          <a:prstGeom prst="rect">
            <a:avLst/>
          </a:prstGeom>
          <a:noFill/>
          <a:ln>
            <a:noFill/>
          </a:ln>
        </p:spPr>
        <p:txBody>
          <a:bodyPr spcFirstLastPara="1" wrap="square" lIns="45700" tIns="45700" rIns="45700" bIns="45700" anchor="t" anchorCtr="0">
            <a:normAutofit lnSpcReduction="10000"/>
          </a:bodyPr>
          <a:lstStyle/>
          <a:p>
            <a:pPr marL="55563" lvl="0" indent="117472" algn="l" rtl="0">
              <a:lnSpc>
                <a:spcPct val="150000"/>
              </a:lnSpc>
              <a:spcBef>
                <a:spcPts val="0"/>
              </a:spcBef>
              <a:spcAft>
                <a:spcPts val="0"/>
              </a:spcAft>
              <a:buClr>
                <a:srgbClr val="000000"/>
              </a:buClr>
              <a:buSzPts val="2000"/>
              <a:buNone/>
            </a:pPr>
            <a:r>
              <a:rPr lang="en-US" sz="2000"/>
              <a:t>import java.util.* </a:t>
            </a:r>
            <a:endParaRPr/>
          </a:p>
          <a:p>
            <a:pPr marL="55563" lvl="0" indent="117472" algn="l" rtl="0">
              <a:lnSpc>
                <a:spcPct val="150000"/>
              </a:lnSpc>
              <a:spcBef>
                <a:spcPts val="0"/>
              </a:spcBef>
              <a:spcAft>
                <a:spcPts val="0"/>
              </a:spcAft>
              <a:buClr>
                <a:srgbClr val="000000"/>
              </a:buClr>
              <a:buSzPts val="2000"/>
              <a:buNone/>
            </a:pPr>
            <a:r>
              <a:rPr lang="en-US" sz="2000"/>
              <a:t>public class Simple</a:t>
            </a:r>
            <a:endParaRPr/>
          </a:p>
          <a:p>
            <a:pPr marL="55563" lvl="0" indent="117472" algn="l" rtl="0">
              <a:lnSpc>
                <a:spcPct val="150000"/>
              </a:lnSpc>
              <a:spcBef>
                <a:spcPts val="0"/>
              </a:spcBef>
              <a:spcAft>
                <a:spcPts val="0"/>
              </a:spcAft>
              <a:buClr>
                <a:srgbClr val="000000"/>
              </a:buClr>
              <a:buSzPts val="2000"/>
              <a:buNone/>
            </a:pPr>
            <a:r>
              <a:rPr lang="en-US" sz="2000"/>
              <a:t>{  </a:t>
            </a:r>
            <a:endParaRPr/>
          </a:p>
          <a:p>
            <a:pPr marL="55563" lvl="0" indent="117472" algn="l" rtl="0">
              <a:lnSpc>
                <a:spcPct val="150000"/>
              </a:lnSpc>
              <a:spcBef>
                <a:spcPts val="0"/>
              </a:spcBef>
              <a:spcAft>
                <a:spcPts val="0"/>
              </a:spcAft>
              <a:buClr>
                <a:srgbClr val="000000"/>
              </a:buClr>
              <a:buSzPts val="2000"/>
              <a:buNone/>
            </a:pPr>
            <a:r>
              <a:rPr lang="en-US" sz="2000"/>
              <a:t> public static void main(String args[])</a:t>
            </a:r>
            <a:endParaRPr/>
          </a:p>
          <a:p>
            <a:pPr marL="55563" lvl="0" indent="117472" algn="l" rtl="0">
              <a:lnSpc>
                <a:spcPct val="150000"/>
              </a:lnSpc>
              <a:spcBef>
                <a:spcPts val="0"/>
              </a:spcBef>
              <a:spcAft>
                <a:spcPts val="0"/>
              </a:spcAft>
              <a:buClr>
                <a:srgbClr val="000000"/>
              </a:buClr>
              <a:buSzPts val="2000"/>
              <a:buNone/>
            </a:pPr>
            <a:r>
              <a:rPr lang="en-US" sz="2000"/>
              <a:t>  {  </a:t>
            </a:r>
            <a:endParaRPr/>
          </a:p>
          <a:p>
            <a:pPr marL="55563" lvl="0" indent="117472" algn="l" rtl="0">
              <a:lnSpc>
                <a:spcPct val="150000"/>
              </a:lnSpc>
              <a:spcBef>
                <a:spcPts val="0"/>
              </a:spcBef>
              <a:spcAft>
                <a:spcPts val="0"/>
              </a:spcAft>
              <a:buClr>
                <a:srgbClr val="000000"/>
              </a:buClr>
              <a:buSzPts val="2000"/>
              <a:buNone/>
            </a:pPr>
            <a:r>
              <a:rPr lang="en-US" sz="2000"/>
              <a:t>    System.out.println(“Welcome");  </a:t>
            </a:r>
            <a:endParaRPr/>
          </a:p>
          <a:p>
            <a:pPr marL="55563" lvl="0" indent="117472" algn="l" rtl="0">
              <a:lnSpc>
                <a:spcPct val="150000"/>
              </a:lnSpc>
              <a:spcBef>
                <a:spcPts val="0"/>
              </a:spcBef>
              <a:spcAft>
                <a:spcPts val="0"/>
              </a:spcAft>
              <a:buClr>
                <a:srgbClr val="000000"/>
              </a:buClr>
              <a:buSzPts val="2000"/>
              <a:buNone/>
            </a:pPr>
            <a:r>
              <a:rPr lang="en-US" sz="2000"/>
              <a:t>   }  </a:t>
            </a:r>
            <a:endParaRPr/>
          </a:p>
          <a:p>
            <a:pPr marL="55563" lvl="0" indent="117472" algn="l" rtl="0">
              <a:lnSpc>
                <a:spcPct val="150000"/>
              </a:lnSpc>
              <a:spcBef>
                <a:spcPts val="0"/>
              </a:spcBef>
              <a:spcAft>
                <a:spcPts val="0"/>
              </a:spcAft>
              <a:buClr>
                <a:srgbClr val="000000"/>
              </a:buClr>
              <a:buSzPts val="2000"/>
              <a:buNone/>
            </a:pPr>
            <a:r>
              <a:rPr lang="en-US" sz="2000"/>
              <a:t>} </a:t>
            </a:r>
            <a:endParaRPr/>
          </a:p>
          <a:p>
            <a:pPr marL="55563" lvl="0" indent="117472" algn="l" rtl="0">
              <a:lnSpc>
                <a:spcPct val="150000"/>
              </a:lnSpc>
              <a:spcBef>
                <a:spcPts val="0"/>
              </a:spcBef>
              <a:spcAft>
                <a:spcPts val="0"/>
              </a:spcAft>
              <a:buClr>
                <a:srgbClr val="000000"/>
              </a:buClr>
              <a:buSzPts val="2000"/>
              <a:buNone/>
            </a:pPr>
            <a:r>
              <a:rPr lang="en-US" sz="2000"/>
              <a:t> </a:t>
            </a:r>
            <a:endParaRPr/>
          </a:p>
          <a:p>
            <a:pPr marL="133350" lvl="0" indent="-38100" algn="l" rtl="0">
              <a:lnSpc>
                <a:spcPct val="150000"/>
              </a:lnSpc>
              <a:spcBef>
                <a:spcPts val="0"/>
              </a:spcBef>
              <a:spcAft>
                <a:spcPts val="0"/>
              </a:spcAft>
              <a:buClr>
                <a:srgbClr val="000000"/>
              </a:buClr>
              <a:buSzPts val="2000"/>
              <a:buNone/>
            </a:pPr>
            <a:r>
              <a:rPr lang="en-US" sz="2000"/>
              <a:t>Compilation: </a:t>
            </a:r>
            <a:r>
              <a:rPr lang="en-US" sz="2000" b="0"/>
              <a:t>javac Simple.java</a:t>
            </a:r>
            <a:endParaRPr/>
          </a:p>
          <a:p>
            <a:pPr marL="133350" lvl="0" indent="-38100" algn="l" rtl="0">
              <a:lnSpc>
                <a:spcPct val="150000"/>
              </a:lnSpc>
              <a:spcBef>
                <a:spcPts val="0"/>
              </a:spcBef>
              <a:spcAft>
                <a:spcPts val="0"/>
              </a:spcAft>
              <a:buClr>
                <a:srgbClr val="000000"/>
              </a:buClr>
              <a:buSzPts val="2000"/>
              <a:buNone/>
            </a:pPr>
            <a:r>
              <a:rPr lang="en-US" sz="2000"/>
              <a:t>Execution: </a:t>
            </a:r>
            <a:r>
              <a:rPr lang="en-US" sz="2000" b="0"/>
              <a:t>java Simple</a:t>
            </a:r>
            <a:endParaRPr/>
          </a:p>
        </p:txBody>
      </p:sp>
      <p:sp>
        <p:nvSpPr>
          <p:cNvPr id="196" name="Google Shape;196;p1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15</a:t>
            </a:fld>
            <a:endParaRPr/>
          </a:p>
        </p:txBody>
      </p:sp>
      <p:sp>
        <p:nvSpPr>
          <p:cNvPr id="197" name="Google Shape;197;p1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98" name="Google Shape;198;p1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Simple Java Program:</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16</a:t>
            </a:fld>
            <a:endParaRPr/>
          </a:p>
        </p:txBody>
      </p:sp>
      <p:sp>
        <p:nvSpPr>
          <p:cNvPr id="204" name="Google Shape;204;p17"/>
          <p:cNvSpPr txBox="1"/>
          <p:nvPr/>
        </p:nvSpPr>
        <p:spPr>
          <a:xfrm>
            <a:off x="584880" y="1687302"/>
            <a:ext cx="11835443" cy="4708981"/>
          </a:xfrm>
          <a:prstGeom prst="rect">
            <a:avLst/>
          </a:prstGeom>
          <a:noFill/>
          <a:ln>
            <a:noFill/>
          </a:ln>
        </p:spPr>
        <p:txBody>
          <a:bodyPr spcFirstLastPara="1" wrap="square" lIns="45700" tIns="45700" rIns="45700" bIns="45700" anchor="t" anchorCtr="0">
            <a:spAutoFit/>
          </a:bodyPr>
          <a:lstStyle/>
          <a:p>
            <a:pPr marL="685800" marR="0" lvl="0" indent="-320675"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Select all the features of Java: </a:t>
            </a:r>
            <a:endParaRPr sz="2000" b="0" i="0" u="none" strike="noStrike" cap="none">
              <a:solidFill>
                <a:srgbClr val="000000"/>
              </a:solidFill>
              <a:latin typeface="Times New Roman"/>
              <a:ea typeface="Times New Roman"/>
              <a:cs typeface="Times New Roman"/>
              <a:sym typeface="Times New Roman"/>
            </a:endParaRPr>
          </a:p>
          <a:p>
            <a:pPr marL="365125" marR="0" lvl="0" indent="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Times New Roman"/>
              <a:ea typeface="Times New Roman"/>
              <a:cs typeface="Times New Roman"/>
              <a:sym typeface="Times New Roman"/>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Object oriented </a:t>
            </a:r>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Compiled </a:t>
            </a:r>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Memory management </a:t>
            </a:r>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Multiple inheritance </a:t>
            </a:r>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Scripting language </a:t>
            </a:r>
            <a:endParaRPr sz="2000" b="0" i="0" u="none" strike="noStrike" cap="none">
              <a:solidFill>
                <a:srgbClr val="000000"/>
              </a:solidFill>
              <a:latin typeface="Times New Roman"/>
              <a:ea typeface="Times New Roman"/>
              <a:cs typeface="Times New Roman"/>
              <a:sym typeface="Times New Roman"/>
            </a:endParaRPr>
          </a:p>
          <a:p>
            <a:pPr marL="14351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97790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sz="2000" b="1"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 </a:t>
            </a:r>
            <a:endParaRPr/>
          </a:p>
        </p:txBody>
      </p:sp>
      <p:sp>
        <p:nvSpPr>
          <p:cNvPr id="205" name="Google Shape;205;p1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06" name="Google Shape;206;p1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17</a:t>
            </a:fld>
            <a:endParaRPr/>
          </a:p>
        </p:txBody>
      </p:sp>
      <p:sp>
        <p:nvSpPr>
          <p:cNvPr id="212" name="Google Shape;212;p18"/>
          <p:cNvSpPr txBox="1"/>
          <p:nvPr/>
        </p:nvSpPr>
        <p:spPr>
          <a:xfrm>
            <a:off x="311587" y="1686814"/>
            <a:ext cx="11835443" cy="1041632"/>
          </a:xfrm>
          <a:prstGeom prst="rect">
            <a:avLst/>
          </a:prstGeom>
          <a:noFill/>
          <a:ln>
            <a:noFill/>
          </a:ln>
        </p:spPr>
        <p:txBody>
          <a:bodyPr spcFirstLastPara="1" wrap="square" lIns="45700" tIns="45700" rIns="45700" bIns="45700" anchor="t" anchorCtr="0">
            <a:spAutoFit/>
          </a:bodyPr>
          <a:lstStyle/>
          <a:p>
            <a:pPr marL="1092200" marR="0" lvl="1" indent="-457200" algn="l" rtl="0">
              <a:lnSpc>
                <a:spcPct val="150000"/>
              </a:lnSpc>
              <a:spcBef>
                <a:spcPts val="0"/>
              </a:spcBef>
              <a:spcAft>
                <a:spcPts val="0"/>
              </a:spcAft>
              <a:buClr>
                <a:srgbClr val="000000"/>
              </a:buClr>
              <a:buSzPts val="2000"/>
              <a:buFont typeface="Arial"/>
              <a:buAutoNum type="arabicPeriod" startAt="2"/>
            </a:pPr>
            <a:r>
              <a:rPr lang="en-US" sz="2000" b="0" i="0" u="none" strike="noStrike" cap="none">
                <a:solidFill>
                  <a:srgbClr val="000000"/>
                </a:solidFill>
                <a:latin typeface="Times New Roman"/>
                <a:ea typeface="Times New Roman"/>
                <a:cs typeface="Times New Roman"/>
                <a:sym typeface="Times New Roman"/>
              </a:rPr>
              <a:t>What is a Java compiler?</a:t>
            </a:r>
            <a:endParaRPr sz="2000" b="0" i="0" u="none" strike="noStrike" cap="none">
              <a:solidFill>
                <a:srgbClr val="000000"/>
              </a:solidFill>
              <a:latin typeface="Arial"/>
              <a:ea typeface="Arial"/>
              <a:cs typeface="Arial"/>
              <a:sym typeface="Arial"/>
            </a:endParaRPr>
          </a:p>
          <a:p>
            <a:pPr marL="635000" marR="0" lvl="0" indent="0" algn="l" rtl="0">
              <a:lnSpc>
                <a:spcPct val="150000"/>
              </a:lnSpc>
              <a:spcBef>
                <a:spcPts val="0"/>
              </a:spcBef>
              <a:spcAft>
                <a:spcPts val="0"/>
              </a:spcAft>
              <a:buClr>
                <a:srgbClr val="000000"/>
              </a:buClr>
              <a:buSzPts val="1800"/>
              <a:buFont typeface="Times New Roman"/>
              <a:buNone/>
            </a:pPr>
            <a:endParaRPr sz="1800" b="0" i="0" u="none" strike="noStrike" cap="none">
              <a:solidFill>
                <a:srgbClr val="000000"/>
              </a:solidFill>
              <a:latin typeface="Arial"/>
              <a:ea typeface="Arial"/>
              <a:cs typeface="Arial"/>
              <a:sym typeface="Arial"/>
            </a:endParaRPr>
          </a:p>
        </p:txBody>
      </p:sp>
      <p:sp>
        <p:nvSpPr>
          <p:cNvPr id="213" name="Google Shape;213;p1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14" name="Google Shape;214;p1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215" name="Google Shape;215;p18"/>
          <p:cNvSpPr/>
          <p:nvPr/>
        </p:nvSpPr>
        <p:spPr>
          <a:xfrm>
            <a:off x="880320" y="2601768"/>
            <a:ext cx="10278256" cy="2862322"/>
          </a:xfrm>
          <a:prstGeom prst="rect">
            <a:avLst/>
          </a:prstGeom>
          <a:noFill/>
          <a:ln>
            <a:noFill/>
          </a:ln>
        </p:spPr>
        <p:txBody>
          <a:bodyPr spcFirstLastPara="1" wrap="square" lIns="91425" tIns="45700" rIns="91425" bIns="45700" anchor="t" anchorCtr="0">
            <a:spAutoFit/>
          </a:bodyPr>
          <a:lstStyle/>
          <a:p>
            <a:pPr marL="1092200" marR="0" lvl="2"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The part of Java that tells the computer to execute your code.</a:t>
            </a:r>
            <a:endParaRPr/>
          </a:p>
          <a:p>
            <a:pPr marL="1092200" marR="0" lvl="2"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The resulting file when your source code is translated into machine code.</a:t>
            </a:r>
            <a:endParaRPr/>
          </a:p>
          <a:p>
            <a:pPr marL="1092200" marR="0" lvl="2"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The part of Java that translates your source code into machine code. </a:t>
            </a:r>
            <a:endParaRPr/>
          </a:p>
          <a:p>
            <a:pPr marL="1092200" marR="0" lvl="2"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The results of running a java program.</a:t>
            </a:r>
            <a:endParaRPr/>
          </a:p>
          <a:p>
            <a:pPr marL="1092200" marR="0" lvl="2"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635000" marR="0" lvl="2"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18</a:t>
            </a:fld>
            <a:endParaRPr/>
          </a:p>
        </p:txBody>
      </p:sp>
      <p:graphicFrame>
        <p:nvGraphicFramePr>
          <p:cNvPr id="221" name="Google Shape;221;p19"/>
          <p:cNvGraphicFramePr/>
          <p:nvPr/>
        </p:nvGraphicFramePr>
        <p:xfrm>
          <a:off x="1058779" y="1911640"/>
          <a:ext cx="10090500" cy="2911430"/>
        </p:xfrm>
        <a:graphic>
          <a:graphicData uri="http://schemas.openxmlformats.org/drawingml/2006/table">
            <a:tbl>
              <a:tblPr>
                <a:noFill/>
                <a:tableStyleId>{FA40D3E0-34F1-49F2-9847-360DB807A596}</a:tableStyleId>
              </a:tblPr>
              <a:tblGrid>
                <a:gridCol w="2133600">
                  <a:extLst>
                    <a:ext uri="{9D8B030D-6E8A-4147-A177-3AD203B41FA5}">
                      <a16:colId xmlns:a16="http://schemas.microsoft.com/office/drawing/2014/main" val="20000"/>
                    </a:ext>
                  </a:extLst>
                </a:gridCol>
                <a:gridCol w="4588050">
                  <a:extLst>
                    <a:ext uri="{9D8B030D-6E8A-4147-A177-3AD203B41FA5}">
                      <a16:colId xmlns:a16="http://schemas.microsoft.com/office/drawing/2014/main" val="20001"/>
                    </a:ext>
                  </a:extLst>
                </a:gridCol>
                <a:gridCol w="3368850">
                  <a:extLst>
                    <a:ext uri="{9D8B030D-6E8A-4147-A177-3AD203B41FA5}">
                      <a16:colId xmlns:a16="http://schemas.microsoft.com/office/drawing/2014/main" val="20002"/>
                    </a:ext>
                  </a:extLst>
                </a:gridCol>
              </a:tblGrid>
              <a:tr h="30160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6660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Features of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https://www.sitesbay.com/java/features-of-java</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It gives detailed explanation of features of Java</a:t>
                      </a:r>
                      <a:endParaRPr/>
                    </a:p>
                  </a:txBody>
                  <a:tcPr marL="91450" marR="91450" marT="45725" marB="45725" anchor="ctr"/>
                </a:tc>
                <a:extLst>
                  <a:ext uri="{0D108BD9-81ED-4DB2-BD59-A6C34878D82A}">
                    <a16:rowId xmlns:a16="http://schemas.microsoft.com/office/drawing/2014/main" val="10001"/>
                  </a:ext>
                </a:extLst>
              </a:tr>
              <a:tr h="9652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Java installation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https://www3.ntu.edu.sg/home/ehchua/programming/howto/JDK_Howto.html</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will provide installation guide for java in windows and mac OS</a:t>
                      </a:r>
                      <a:endParaRPr/>
                    </a:p>
                  </a:txBody>
                  <a:tcPr marL="91450" marR="91450" marT="45725" marB="45725" anchor="ctr"/>
                </a:tc>
                <a:extLst>
                  <a:ext uri="{0D108BD9-81ED-4DB2-BD59-A6C34878D82A}">
                    <a16:rowId xmlns:a16="http://schemas.microsoft.com/office/drawing/2014/main" val="10002"/>
                  </a:ext>
                </a:extLst>
              </a:tr>
              <a:tr h="5831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JRE,JDK,JVM</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https://www.javatpoint.com/difference-between-jdk-jre-and-jvm</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provides detailed view of java libraries and environment</a:t>
                      </a:r>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222" name="Google Shape;222;p19" descr="Picture 7"/>
          <p:cNvPicPr preferRelativeResize="0"/>
          <p:nvPr/>
        </p:nvPicPr>
        <p:blipFill rotWithShape="1">
          <a:blip r:embed="rId6">
            <a:alphaModFix/>
          </a:blip>
          <a:srcRect/>
          <a:stretch/>
        </p:blipFill>
        <p:spPr>
          <a:xfrm>
            <a:off x="2993155" y="1276766"/>
            <a:ext cx="371132" cy="430097"/>
          </a:xfrm>
          <a:prstGeom prst="rect">
            <a:avLst/>
          </a:prstGeom>
          <a:noFill/>
          <a:ln>
            <a:noFill/>
          </a:ln>
        </p:spPr>
      </p:pic>
      <p:sp>
        <p:nvSpPr>
          <p:cNvPr id="223" name="Google Shape;223;p1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24" name="Google Shape;224;p1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19</a:t>
            </a:fld>
            <a:endParaRPr/>
          </a:p>
        </p:txBody>
      </p:sp>
      <p:graphicFrame>
        <p:nvGraphicFramePr>
          <p:cNvPr id="230" name="Google Shape;230;p20"/>
          <p:cNvGraphicFramePr/>
          <p:nvPr/>
        </p:nvGraphicFramePr>
        <p:xfrm>
          <a:off x="1058778" y="1939994"/>
          <a:ext cx="10122550" cy="2344875"/>
        </p:xfrm>
        <a:graphic>
          <a:graphicData uri="http://schemas.openxmlformats.org/drawingml/2006/table">
            <a:tbl>
              <a:tblPr>
                <a:noFill/>
                <a:tableStyleId>{FA40D3E0-34F1-49F2-9847-360DB807A596}</a:tableStyleId>
              </a:tblPr>
              <a:tblGrid>
                <a:gridCol w="2374225">
                  <a:extLst>
                    <a:ext uri="{9D8B030D-6E8A-4147-A177-3AD203B41FA5}">
                      <a16:colId xmlns:a16="http://schemas.microsoft.com/office/drawing/2014/main" val="20000"/>
                    </a:ext>
                  </a:extLst>
                </a:gridCol>
                <a:gridCol w="4555950">
                  <a:extLst>
                    <a:ext uri="{9D8B030D-6E8A-4147-A177-3AD203B41FA5}">
                      <a16:colId xmlns:a16="http://schemas.microsoft.com/office/drawing/2014/main" val="20001"/>
                    </a:ext>
                  </a:extLst>
                </a:gridCol>
                <a:gridCol w="3192375">
                  <a:extLst>
                    <a:ext uri="{9D8B030D-6E8A-4147-A177-3AD203B41FA5}">
                      <a16:colId xmlns:a16="http://schemas.microsoft.com/office/drawing/2014/main" val="20002"/>
                    </a:ext>
                  </a:extLst>
                </a:gridCol>
              </a:tblGrid>
              <a:tr h="2738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7903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Introduction to Java</a:t>
                      </a:r>
                      <a:br>
                        <a:rPr lang="en-US" sz="1800" u="none" strike="noStrike" cap="none">
                          <a:latin typeface="Arial"/>
                          <a:ea typeface="Arial"/>
                          <a:cs typeface="Arial"/>
                          <a:sym typeface="Arial"/>
                        </a:rPr>
                      </a:br>
                      <a:r>
                        <a:rPr lang="en-US" sz="1800" u="none" strike="noStrike" cap="none">
                          <a:latin typeface="Arial"/>
                          <a:ea typeface="Arial"/>
                          <a:cs typeface="Arial"/>
                          <a:sym typeface="Arial"/>
                        </a:rPr>
                        <a:t>Installation of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https://www.youtube.com/watch?v=r59xYe3Vyks</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It  provide detailed explain for installing java.</a:t>
                      </a:r>
                      <a:endParaRPr/>
                    </a:p>
                  </a:txBody>
                  <a:tcPr marL="91450" marR="91450" marT="45725" marB="45725" anchor="ctr"/>
                </a:tc>
                <a:extLst>
                  <a:ext uri="{0D108BD9-81ED-4DB2-BD59-A6C34878D82A}">
                    <a16:rowId xmlns:a16="http://schemas.microsoft.com/office/drawing/2014/main" val="10001"/>
                  </a:ext>
                </a:extLst>
              </a:tr>
              <a:tr h="11539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JVM,JDK and JRE</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https://www.youtube.com/watch?v=RYd_hagCiVk</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It provide better to understanding in differences between JVM vs JRE vs JDK in java in one video</a:t>
                      </a:r>
                      <a:endParaRPr/>
                    </a:p>
                  </a:txBody>
                  <a:tcPr marL="91450" marR="91450" marT="45725" marB="45725" anchor="ctr"/>
                </a:tc>
                <a:extLst>
                  <a:ext uri="{0D108BD9-81ED-4DB2-BD59-A6C34878D82A}">
                    <a16:rowId xmlns:a16="http://schemas.microsoft.com/office/drawing/2014/main" val="10002"/>
                  </a:ext>
                </a:extLst>
              </a:tr>
            </a:tbl>
          </a:graphicData>
        </a:graphic>
      </p:graphicFrame>
      <p:pic>
        <p:nvPicPr>
          <p:cNvPr id="231" name="Google Shape;231;p20" descr="Picture 7"/>
          <p:cNvPicPr preferRelativeResize="0"/>
          <p:nvPr/>
        </p:nvPicPr>
        <p:blipFill rotWithShape="1">
          <a:blip r:embed="rId5">
            <a:alphaModFix/>
          </a:blip>
          <a:srcRect/>
          <a:stretch/>
        </p:blipFill>
        <p:spPr>
          <a:xfrm>
            <a:off x="2419447" y="1264536"/>
            <a:ext cx="437462" cy="381001"/>
          </a:xfrm>
          <a:prstGeom prst="rect">
            <a:avLst/>
          </a:prstGeom>
          <a:noFill/>
          <a:ln>
            <a:noFill/>
          </a:ln>
        </p:spPr>
      </p:pic>
      <p:sp>
        <p:nvSpPr>
          <p:cNvPr id="232" name="Google Shape;232;p2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33" name="Google Shape;233;p2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a:t>
            </a:fld>
            <a:endParaRPr/>
          </a:p>
        </p:txBody>
      </p:sp>
      <p:sp>
        <p:nvSpPr>
          <p:cNvPr id="75" name="Google Shape;75;p3"/>
          <p:cNvSpPr txBox="1"/>
          <p:nvPr/>
        </p:nvSpPr>
        <p:spPr>
          <a:xfrm>
            <a:off x="207033" y="1121183"/>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Objectives:</a:t>
            </a:r>
            <a:endParaRPr sz="1800" b="0" i="0" u="none" strike="noStrike" cap="none">
              <a:solidFill>
                <a:srgbClr val="000000"/>
              </a:solidFill>
              <a:latin typeface="Arial"/>
              <a:ea typeface="Arial"/>
              <a:cs typeface="Arial"/>
              <a:sym typeface="Arial"/>
            </a:endParaRPr>
          </a:p>
        </p:txBody>
      </p:sp>
      <p:sp>
        <p:nvSpPr>
          <p:cNvPr id="76" name="Google Shape;76;p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77" name="Google Shape;77;p3"/>
          <p:cNvSpPr txBox="1"/>
          <p:nvPr/>
        </p:nvSpPr>
        <p:spPr>
          <a:xfrm>
            <a:off x="1786695" y="2137786"/>
            <a:ext cx="8253043" cy="815043"/>
          </a:xfrm>
          <a:prstGeom prst="rect">
            <a:avLst/>
          </a:prstGeom>
          <a:noFill/>
          <a:ln>
            <a:noFill/>
          </a:ln>
        </p:spPr>
        <p:txBody>
          <a:bodyPr spcFirstLastPara="1" wrap="square" lIns="45700" tIns="45700" rIns="45700" bIns="45700" anchor="t" anchorCtr="0">
            <a:spAutoFit/>
          </a:bodyPr>
          <a:lstStyle/>
          <a:p>
            <a:pPr marL="0" marR="0" lvl="1" indent="457200" algn="l" rtl="0">
              <a:lnSpc>
                <a:spcPct val="9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2400" b="0" i="0" u="none" strike="noStrike" cap="none">
              <a:solidFill>
                <a:srgbClr val="000000"/>
              </a:solidFill>
              <a:latin typeface="Arial"/>
              <a:ea typeface="Arial"/>
              <a:cs typeface="Arial"/>
              <a:sym typeface="Arial"/>
            </a:endParaRPr>
          </a:p>
        </p:txBody>
      </p:sp>
      <p:sp>
        <p:nvSpPr>
          <p:cNvPr id="78" name="Google Shape;78;p3"/>
          <p:cNvSpPr txBox="1"/>
          <p:nvPr/>
        </p:nvSpPr>
        <p:spPr>
          <a:xfrm>
            <a:off x="1202956" y="2135234"/>
            <a:ext cx="8604675" cy="4191981"/>
          </a:xfrm>
          <a:prstGeom prst="rect">
            <a:avLst/>
          </a:prstGeom>
          <a:noFill/>
          <a:ln>
            <a:noFill/>
          </a:ln>
        </p:spPr>
        <p:txBody>
          <a:bodyPr spcFirstLastPara="1" wrap="square" lIns="45700" tIns="45700" rIns="45700" bIns="45700" anchor="t" anchorCtr="0">
            <a:spAutoFit/>
          </a:bodyPr>
          <a:lstStyle/>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Explain the features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Explain classes and objects</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Illustrate various operators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Illustrate keywords, variables and data types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Explain the use of string</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Demonstrate different control statements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Discuss declaration, definition and calling of methods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Describe arrays in java </a:t>
            </a:r>
            <a:endParaRPr/>
          </a:p>
          <a:p>
            <a:pPr marL="0" marR="0" lvl="0" indent="0" algn="l" rtl="0">
              <a:lnSpc>
                <a:spcPct val="150000"/>
              </a:lnSpc>
              <a:spcBef>
                <a:spcPts val="0"/>
              </a:spcBef>
              <a:spcAft>
                <a:spcPts val="0"/>
              </a:spcAft>
              <a:buClr>
                <a:srgbClr val="000000"/>
              </a:buClr>
              <a:buSzPts val="1800"/>
              <a:buFont typeface="Times New Roman"/>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a:off x="906173" y="1677615"/>
            <a:ext cx="3732112" cy="55399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The Objectives of this module 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50157E-2D59-0671-2F9C-5711F9FB1444}"/>
              </a:ext>
            </a:extLst>
          </p:cNvPr>
          <p:cNvSpPr>
            <a:spLocks noGrp="1"/>
          </p:cNvSpPr>
          <p:nvPr>
            <p:ph sz="half" idx="1"/>
          </p:nvPr>
        </p:nvSpPr>
        <p:spPr/>
        <p:txBody>
          <a:bodyPr/>
          <a:lstStyle/>
          <a:p>
            <a:r>
              <a:rPr lang="en-US" dirty="0"/>
              <a:t>It is a name given to a class, variable, constant or method. </a:t>
            </a:r>
          </a:p>
          <a:p>
            <a:pPr marL="0" indent="0">
              <a:buNone/>
            </a:pPr>
            <a:r>
              <a:rPr lang="en-US" dirty="0"/>
              <a:t>Rules for Declaring a Legal Identifier: </a:t>
            </a:r>
          </a:p>
          <a:p>
            <a:pPr marL="457200" indent="-457200">
              <a:buAutoNum type="alphaLcParenR"/>
            </a:pPr>
            <a:r>
              <a:rPr lang="en-US" dirty="0"/>
              <a:t>Identifier must start with a letter, $, _. Cannot start with number. </a:t>
            </a:r>
          </a:p>
          <a:p>
            <a:pPr marL="457200" indent="-457200">
              <a:buAutoNum type="alphaLcParenR"/>
            </a:pPr>
            <a:r>
              <a:rPr lang="en-US" dirty="0"/>
              <a:t>After the first letter, contain numeric. </a:t>
            </a:r>
          </a:p>
          <a:p>
            <a:pPr marL="457200" indent="-457200">
              <a:buAutoNum type="alphaLcParenR"/>
            </a:pPr>
            <a:r>
              <a:rPr lang="en-US" dirty="0"/>
              <a:t>No Limit to the number of characters an identifier can contain.</a:t>
            </a:r>
          </a:p>
          <a:p>
            <a:pPr marL="457200" indent="-457200">
              <a:buAutoNum type="alphaLcParenR"/>
            </a:pPr>
            <a:r>
              <a:rPr lang="en-US" dirty="0"/>
              <a:t> Cannot use keyword in identifier name. </a:t>
            </a:r>
          </a:p>
          <a:p>
            <a:pPr marL="457200" indent="-457200">
              <a:buAutoNum type="alphaLcParenR"/>
            </a:pPr>
            <a:r>
              <a:rPr lang="en-US" dirty="0"/>
              <a:t>Identifiers are case-sensitive.</a:t>
            </a:r>
            <a:endParaRPr lang="en-IN" dirty="0"/>
          </a:p>
        </p:txBody>
      </p:sp>
      <p:sp>
        <p:nvSpPr>
          <p:cNvPr id="3" name="Text Placeholder 2">
            <a:extLst>
              <a:ext uri="{FF2B5EF4-FFF2-40B4-BE49-F238E27FC236}">
                <a16:creationId xmlns:a16="http://schemas.microsoft.com/office/drawing/2014/main" id="{91CDC1A7-C5A5-00C8-51FD-8F0DB75FCD75}"/>
              </a:ext>
            </a:extLst>
          </p:cNvPr>
          <p:cNvSpPr>
            <a:spLocks noGrp="1"/>
          </p:cNvSpPr>
          <p:nvPr>
            <p:ph type="body" sz="quarter" idx="10"/>
          </p:nvPr>
        </p:nvSpPr>
        <p:spPr/>
        <p:txBody>
          <a:bodyPr/>
          <a:lstStyle/>
          <a:p>
            <a:r>
              <a:rPr lang="en-IN" dirty="0"/>
              <a:t>Identifier</a:t>
            </a:r>
          </a:p>
        </p:txBody>
      </p:sp>
      <p:pic>
        <p:nvPicPr>
          <p:cNvPr id="4" name="Picture 3" descr="CodeQuotient Academy | Facebook">
            <a:extLst>
              <a:ext uri="{FF2B5EF4-FFF2-40B4-BE49-F238E27FC236}">
                <a16:creationId xmlns:a16="http://schemas.microsoft.com/office/drawing/2014/main" id="{92910EAF-FE0A-2AD3-D636-9FE80D68D5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75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7924800" cy="609600"/>
          </a:xfrm>
        </p:spPr>
        <p:txBody>
          <a:bodyPr/>
          <a:lstStyle/>
          <a:p>
            <a:r>
              <a:rPr lang="en-US" sz="3600" dirty="0">
                <a:solidFill>
                  <a:srgbClr val="FF0000"/>
                </a:solidFill>
              </a:rPr>
              <a:t>Variable </a:t>
            </a:r>
          </a:p>
        </p:txBody>
      </p:sp>
      <p:sp>
        <p:nvSpPr>
          <p:cNvPr id="3" name="Content Placeholder 2"/>
          <p:cNvSpPr>
            <a:spLocks noGrp="1"/>
          </p:cNvSpPr>
          <p:nvPr>
            <p:ph idx="1"/>
          </p:nvPr>
        </p:nvSpPr>
        <p:spPr>
          <a:xfrm>
            <a:off x="1676400" y="762000"/>
            <a:ext cx="8001000" cy="3733800"/>
          </a:xfrm>
        </p:spPr>
        <p:txBody>
          <a:bodyPr/>
          <a:lstStyle/>
          <a:p>
            <a:pPr algn="just"/>
            <a:r>
              <a:rPr lang="en-US" sz="2000" dirty="0"/>
              <a:t>Variable definitions :</a:t>
            </a:r>
            <a:r>
              <a:rPr lang="en-US" sz="1800" dirty="0"/>
              <a:t>A variable is just like a cup or container. It can hold something. It has a size and a type.</a:t>
            </a:r>
            <a:endParaRPr lang="en-US" sz="2000" dirty="0"/>
          </a:p>
          <a:p>
            <a:pPr lvl="1" algn="just"/>
            <a:r>
              <a:rPr lang="en-US" dirty="0"/>
              <a:t>Variable:  name of place in memory that can contain data</a:t>
            </a:r>
          </a:p>
          <a:p>
            <a:pPr lvl="1" algn="just"/>
            <a:r>
              <a:rPr lang="en-US" dirty="0"/>
              <a:t>All variables have:</a:t>
            </a:r>
          </a:p>
          <a:p>
            <a:pPr lvl="2" algn="just"/>
            <a:r>
              <a:rPr lang="en-US" dirty="0"/>
              <a:t>Data type </a:t>
            </a:r>
            <a:r>
              <a:rPr lang="en-US" dirty="0">
                <a:sym typeface="Symbol" pitchFamily="18" charset="2"/>
              </a:rPr>
              <a:t></a:t>
            </a:r>
            <a:r>
              <a:rPr lang="en-US" dirty="0"/>
              <a:t> kind of data variable can contain</a:t>
            </a:r>
          </a:p>
          <a:p>
            <a:pPr lvl="2" algn="just"/>
            <a:r>
              <a:rPr lang="en-US" dirty="0"/>
              <a:t>Name </a:t>
            </a:r>
            <a:r>
              <a:rPr lang="en-US" dirty="0">
                <a:sym typeface="Symbol" pitchFamily="18" charset="2"/>
              </a:rPr>
              <a:t></a:t>
            </a:r>
            <a:r>
              <a:rPr lang="en-US" dirty="0"/>
              <a:t> identifier that refers to the variable</a:t>
            </a:r>
          </a:p>
          <a:p>
            <a:pPr lvl="2" algn="just"/>
            <a:r>
              <a:rPr lang="en-US" dirty="0"/>
              <a:t>Value </a:t>
            </a:r>
            <a:r>
              <a:rPr lang="en-US" dirty="0">
                <a:sym typeface="Symbol" pitchFamily="18" charset="2"/>
              </a:rPr>
              <a:t></a:t>
            </a:r>
            <a:r>
              <a:rPr lang="en-US" dirty="0"/>
              <a:t> the default or specified value</a:t>
            </a:r>
          </a:p>
          <a:p>
            <a:pPr lvl="3" algn="just"/>
            <a:r>
              <a:rPr lang="en-US" sz="2000" dirty="0"/>
              <a:t>also called the literal of the statement</a:t>
            </a:r>
          </a:p>
          <a:p>
            <a:pPr lvl="2" algn="just"/>
            <a:r>
              <a:rPr lang="en-US" dirty="0"/>
              <a:t>Semicolon</a:t>
            </a:r>
          </a:p>
          <a:p>
            <a:pPr lvl="3" algn="just"/>
            <a:r>
              <a:rPr lang="en-US" sz="2000" dirty="0"/>
              <a:t>Remember:  All java statements end with a semicolon!</a:t>
            </a:r>
          </a:p>
          <a:p>
            <a:pPr lvl="1" algn="just"/>
            <a:r>
              <a:rPr lang="en-US" dirty="0"/>
              <a:t>e.g.</a:t>
            </a:r>
          </a:p>
          <a:p>
            <a:pPr lvl="2" algn="just"/>
            <a:r>
              <a:rPr lang="en-US" dirty="0"/>
              <a:t>String s = “MC697”;</a:t>
            </a:r>
          </a:p>
          <a:p>
            <a:pPr lvl="2" algn="just"/>
            <a:r>
              <a:rPr lang="en-US" dirty="0" err="1"/>
              <a:t>int</a:t>
            </a:r>
            <a:r>
              <a:rPr lang="en-US" dirty="0"/>
              <a:t> count = 5;</a:t>
            </a:r>
          </a:p>
          <a:p>
            <a:pPr algn="just"/>
            <a:endParaRPr lang="en-US" dirty="0"/>
          </a:p>
        </p:txBody>
      </p:sp>
      <p:pic>
        <p:nvPicPr>
          <p:cNvPr id="5" name="Picture 4">
            <a:extLst>
              <a:ext uri="{FF2B5EF4-FFF2-40B4-BE49-F238E27FC236}">
                <a16:creationId xmlns:a16="http://schemas.microsoft.com/office/drawing/2014/main" id="{784313C1-0650-6388-8404-F247AD59C6D9}"/>
              </a:ext>
            </a:extLst>
          </p:cNvPr>
          <p:cNvPicPr>
            <a:picLocks noChangeAspect="1"/>
          </p:cNvPicPr>
          <p:nvPr/>
        </p:nvPicPr>
        <p:blipFill rotWithShape="1">
          <a:blip r:embed="rId2"/>
          <a:srcRect l="25000" t="41111" r="27500" b="23334"/>
          <a:stretch/>
        </p:blipFill>
        <p:spPr>
          <a:xfrm>
            <a:off x="6096000" y="4191000"/>
            <a:ext cx="6334125" cy="2667000"/>
          </a:xfrm>
          <a:prstGeom prst="rect">
            <a:avLst/>
          </a:prstGeom>
        </p:spPr>
      </p:pic>
      <p:pic>
        <p:nvPicPr>
          <p:cNvPr id="4" name="Picture 3" descr="CodeQuotient Academy | Facebook">
            <a:extLst>
              <a:ext uri="{FF2B5EF4-FFF2-40B4-BE49-F238E27FC236}">
                <a16:creationId xmlns:a16="http://schemas.microsoft.com/office/drawing/2014/main" id="{7185B3BC-027C-8F8B-91E6-640E909F74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C03B-E701-AA9F-E7A7-43D30194FF0E}"/>
              </a:ext>
            </a:extLst>
          </p:cNvPr>
          <p:cNvSpPr>
            <a:spLocks noGrp="1"/>
          </p:cNvSpPr>
          <p:nvPr>
            <p:ph type="title"/>
          </p:nvPr>
        </p:nvSpPr>
        <p:spPr/>
        <p:txBody>
          <a:bodyPr/>
          <a:lstStyle/>
          <a:p>
            <a:r>
              <a:rPr lang="en-IN" dirty="0"/>
              <a:t>Data Types in Java</a:t>
            </a:r>
          </a:p>
        </p:txBody>
      </p:sp>
      <p:sp>
        <p:nvSpPr>
          <p:cNvPr id="3" name="Content Placeholder 2">
            <a:extLst>
              <a:ext uri="{FF2B5EF4-FFF2-40B4-BE49-F238E27FC236}">
                <a16:creationId xmlns:a16="http://schemas.microsoft.com/office/drawing/2014/main" id="{5C9C7F60-6471-A51C-136F-2972AD2D87CD}"/>
              </a:ext>
            </a:extLst>
          </p:cNvPr>
          <p:cNvSpPr>
            <a:spLocks noGrp="1"/>
          </p:cNvSpPr>
          <p:nvPr>
            <p:ph idx="1"/>
          </p:nvPr>
        </p:nvSpPr>
        <p:spPr/>
        <p:txBody>
          <a:bodyPr/>
          <a:lstStyle/>
          <a:p>
            <a:pPr marL="0" indent="0">
              <a:buNone/>
            </a:pPr>
            <a:r>
              <a:rPr lang="en-US" dirty="0"/>
              <a:t>Variable (Cup) can be of two type </a:t>
            </a:r>
          </a:p>
          <a:p>
            <a:pPr marL="0" indent="0">
              <a:buNone/>
            </a:pPr>
            <a:r>
              <a:rPr lang="en-US" dirty="0"/>
              <a:t>✔Primitive Type </a:t>
            </a:r>
          </a:p>
          <a:p>
            <a:pPr marL="0" indent="0">
              <a:buNone/>
            </a:pPr>
            <a:r>
              <a:rPr lang="en-US" dirty="0"/>
              <a:t>✔Reference Type </a:t>
            </a:r>
          </a:p>
          <a:p>
            <a:pPr marL="0" indent="0" algn="just">
              <a:buNone/>
            </a:pPr>
            <a:r>
              <a:rPr lang="en-US" dirty="0"/>
              <a:t>Primitive Type – Primitives are like the cups at the Coffee-House They come in different </a:t>
            </a:r>
            <a:r>
              <a:rPr lang="en-US" dirty="0" err="1"/>
              <a:t>sizez</a:t>
            </a:r>
            <a:endParaRPr lang="en-US" dirty="0"/>
          </a:p>
          <a:p>
            <a:pPr marL="0" indent="0" algn="just">
              <a:buNone/>
            </a:pPr>
            <a:r>
              <a:rPr lang="en-US" dirty="0"/>
              <a:t>Reference type A Reference variable holds bits that represents a way to access an object. It doesn't hold the object itself, but it holds something like a pointer, or an </a:t>
            </a:r>
            <a:r>
              <a:rPr lang="en-US" dirty="0" err="1"/>
              <a:t>address.different</a:t>
            </a:r>
            <a:r>
              <a:rPr lang="en-US" dirty="0"/>
              <a:t> sizes and each has name like small , big, medium.</a:t>
            </a:r>
            <a:endParaRPr lang="en-IN" dirty="0"/>
          </a:p>
        </p:txBody>
      </p:sp>
      <p:sp>
        <p:nvSpPr>
          <p:cNvPr id="4" name="Slide Number Placeholder 3">
            <a:extLst>
              <a:ext uri="{FF2B5EF4-FFF2-40B4-BE49-F238E27FC236}">
                <a16:creationId xmlns:a16="http://schemas.microsoft.com/office/drawing/2014/main" id="{30DCCE9F-6332-EBD1-4A31-73DE8802A9FD}"/>
              </a:ext>
            </a:extLst>
          </p:cNvPr>
          <p:cNvSpPr>
            <a:spLocks noGrp="1"/>
          </p:cNvSpPr>
          <p:nvPr>
            <p:ph type="sldNum" sz="quarter" idx="12"/>
          </p:nvPr>
        </p:nvSpPr>
        <p:spPr/>
        <p:txBody>
          <a:bodyPr/>
          <a:lstStyle/>
          <a:p>
            <a:pPr>
              <a:defRPr/>
            </a:pPr>
            <a:fld id="{BD82935A-AFB9-4B03-8C2A-A7CF13D53805}" type="slidenum">
              <a:rPr lang="en-US" smtClean="0"/>
              <a:pPr>
                <a:defRPr/>
              </a:pPr>
              <a:t>22</a:t>
            </a:fld>
            <a:endParaRPr lang="en-US"/>
          </a:p>
        </p:txBody>
      </p:sp>
      <p:pic>
        <p:nvPicPr>
          <p:cNvPr id="5" name="Picture 4" descr="CodeQuotient Academy | Facebook">
            <a:extLst>
              <a:ext uri="{FF2B5EF4-FFF2-40B4-BE49-F238E27FC236}">
                <a16:creationId xmlns:a16="http://schemas.microsoft.com/office/drawing/2014/main" id="{6AEAE08F-EBEF-4094-9742-81ECD5F67C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13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450CB4C-AF93-E276-B7B4-34CA286279C5}"/>
              </a:ext>
            </a:extLst>
          </p:cNvPr>
          <p:cNvPicPr>
            <a:picLocks noGrp="1" noChangeAspect="1"/>
          </p:cNvPicPr>
          <p:nvPr>
            <p:ph idx="1"/>
          </p:nvPr>
        </p:nvPicPr>
        <p:blipFill rotWithShape="1">
          <a:blip r:embed="rId2"/>
          <a:srcRect l="20449" t="24589" r="25621" b="12368"/>
          <a:stretch/>
        </p:blipFill>
        <p:spPr>
          <a:xfrm>
            <a:off x="1492556" y="339687"/>
            <a:ext cx="4577738" cy="6518313"/>
          </a:xfrm>
        </p:spPr>
      </p:pic>
      <p:sp>
        <p:nvSpPr>
          <p:cNvPr id="4" name="Slide Number Placeholder 3">
            <a:extLst>
              <a:ext uri="{FF2B5EF4-FFF2-40B4-BE49-F238E27FC236}">
                <a16:creationId xmlns:a16="http://schemas.microsoft.com/office/drawing/2014/main" id="{03AC8888-89B2-80C2-476C-7A178D4E3EE2}"/>
              </a:ext>
            </a:extLst>
          </p:cNvPr>
          <p:cNvSpPr>
            <a:spLocks noGrp="1"/>
          </p:cNvSpPr>
          <p:nvPr>
            <p:ph type="sldNum" sz="quarter" idx="12"/>
          </p:nvPr>
        </p:nvSpPr>
        <p:spPr/>
        <p:txBody>
          <a:bodyPr/>
          <a:lstStyle/>
          <a:p>
            <a:pPr>
              <a:defRPr/>
            </a:pPr>
            <a:fld id="{BD82935A-AFB9-4B03-8C2A-A7CF13D53805}" type="slidenum">
              <a:rPr lang="en-US" smtClean="0"/>
              <a:pPr>
                <a:defRPr/>
              </a:pPr>
              <a:t>23</a:t>
            </a:fld>
            <a:endParaRPr lang="en-US"/>
          </a:p>
        </p:txBody>
      </p:sp>
      <p:pic>
        <p:nvPicPr>
          <p:cNvPr id="8" name="Picture 7">
            <a:extLst>
              <a:ext uri="{FF2B5EF4-FFF2-40B4-BE49-F238E27FC236}">
                <a16:creationId xmlns:a16="http://schemas.microsoft.com/office/drawing/2014/main" id="{FB1C8D81-553A-E957-12B2-041C852C7A55}"/>
              </a:ext>
            </a:extLst>
          </p:cNvPr>
          <p:cNvPicPr>
            <a:picLocks noChangeAspect="1"/>
          </p:cNvPicPr>
          <p:nvPr/>
        </p:nvPicPr>
        <p:blipFill rotWithShape="1">
          <a:blip r:embed="rId3"/>
          <a:srcRect l="19167" t="24815" r="20833" b="8519"/>
          <a:stretch/>
        </p:blipFill>
        <p:spPr>
          <a:xfrm>
            <a:off x="5943600" y="136524"/>
            <a:ext cx="4724400" cy="6584952"/>
          </a:xfrm>
          <a:prstGeom prst="rect">
            <a:avLst/>
          </a:prstGeom>
        </p:spPr>
      </p:pic>
      <p:pic>
        <p:nvPicPr>
          <p:cNvPr id="2" name="Picture 1" descr="CodeQuotient Academy | Facebook">
            <a:extLst>
              <a:ext uri="{FF2B5EF4-FFF2-40B4-BE49-F238E27FC236}">
                <a16:creationId xmlns:a16="http://schemas.microsoft.com/office/drawing/2014/main" id="{E68F5953-9A30-C81D-7A4A-9B454420D7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51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0A0CE-7545-BF35-4842-57F88A910AB6}"/>
              </a:ext>
            </a:extLst>
          </p:cNvPr>
          <p:cNvSpPr>
            <a:spLocks noGrp="1"/>
          </p:cNvSpPr>
          <p:nvPr>
            <p:ph idx="1"/>
          </p:nvPr>
        </p:nvSpPr>
        <p:spPr>
          <a:xfrm>
            <a:off x="1524000" y="0"/>
            <a:ext cx="8915400" cy="6721476"/>
          </a:xfrm>
        </p:spPr>
        <p:txBody>
          <a:bodyPr/>
          <a:lstStyle/>
          <a:p>
            <a:pPr marL="0" indent="0">
              <a:buNone/>
            </a:pPr>
            <a:r>
              <a:rPr lang="en-US" b="1" dirty="0"/>
              <a:t>Using == with primitive type </a:t>
            </a:r>
          </a:p>
          <a:p>
            <a:pPr marL="0" indent="0">
              <a:buNone/>
            </a:pPr>
            <a:r>
              <a:rPr lang="en-US" dirty="0"/>
              <a:t>Example </a:t>
            </a:r>
          </a:p>
          <a:p>
            <a:pPr marL="0" indent="0">
              <a:buNone/>
            </a:pPr>
            <a:r>
              <a:rPr lang="en-US" dirty="0"/>
              <a:t>	int a=100; </a:t>
            </a:r>
          </a:p>
          <a:p>
            <a:pPr marL="0" indent="0">
              <a:buNone/>
            </a:pPr>
            <a:r>
              <a:rPr lang="en-US" dirty="0"/>
              <a:t>	int b=100;</a:t>
            </a:r>
          </a:p>
          <a:p>
            <a:pPr marL="0" indent="0">
              <a:buNone/>
            </a:pPr>
            <a:r>
              <a:rPr lang="en-US" dirty="0"/>
              <a:t>	System.out.println(a==b); </a:t>
            </a:r>
          </a:p>
          <a:p>
            <a:pPr marL="0" indent="0">
              <a:buNone/>
            </a:pPr>
            <a:r>
              <a:rPr lang="en-US" b="1" dirty="0"/>
              <a:t>//print true </a:t>
            </a:r>
          </a:p>
          <a:p>
            <a:pPr marL="0" indent="0">
              <a:buNone/>
            </a:pPr>
            <a:r>
              <a:rPr lang="en-US" b="1" dirty="0"/>
              <a:t>Using == with reference type </a:t>
            </a:r>
          </a:p>
          <a:p>
            <a:pPr marL="0" indent="0">
              <a:buNone/>
            </a:pPr>
            <a:r>
              <a:rPr lang="en-US" dirty="0"/>
              <a:t>Example:</a:t>
            </a:r>
          </a:p>
          <a:p>
            <a:pPr marL="0" indent="0">
              <a:buNone/>
            </a:pPr>
            <a:r>
              <a:rPr lang="en-US" dirty="0"/>
              <a:t>	String a=new String(“Hello”); </a:t>
            </a:r>
          </a:p>
          <a:p>
            <a:pPr marL="0" indent="0">
              <a:buNone/>
            </a:pPr>
            <a:r>
              <a:rPr lang="en-US" dirty="0"/>
              <a:t>	String b=new String(“Hello”); </a:t>
            </a:r>
          </a:p>
          <a:p>
            <a:pPr marL="0" indent="0">
              <a:buNone/>
            </a:pPr>
            <a:r>
              <a:rPr lang="en-US" dirty="0"/>
              <a:t>	System.out.println(a==b); </a:t>
            </a:r>
          </a:p>
          <a:p>
            <a:pPr marL="0" indent="0">
              <a:buNone/>
            </a:pPr>
            <a:r>
              <a:rPr lang="en-US" b="1" dirty="0"/>
              <a:t>// false  </a:t>
            </a:r>
          </a:p>
          <a:p>
            <a:pPr marL="0" indent="0">
              <a:buNone/>
            </a:pPr>
            <a:r>
              <a:rPr lang="en-US" b="1" dirty="0"/>
              <a:t>Why ??? </a:t>
            </a:r>
          </a:p>
          <a:p>
            <a:pPr marL="0" indent="0">
              <a:buNone/>
            </a:pPr>
            <a:r>
              <a:rPr lang="en-US" b="1" dirty="0"/>
              <a:t>Answer is, The reference type checks address in this case , it return true if both address or references are same. </a:t>
            </a:r>
          </a:p>
          <a:p>
            <a:pPr marL="0" indent="0">
              <a:buNone/>
            </a:pPr>
            <a:r>
              <a:rPr lang="en-US" b="1" dirty="0">
                <a:solidFill>
                  <a:srgbClr val="FF0000"/>
                </a:solidFill>
              </a:rPr>
              <a:t>So HOW I COMPARE VALUES IN REFERENCE TYPE, BECAUSE == CHECKS ADDRESS NOT VALUE?</a:t>
            </a:r>
            <a:r>
              <a:rPr lang="en-US" dirty="0"/>
              <a:t> </a:t>
            </a:r>
          </a:p>
          <a:p>
            <a:pPr marL="0" indent="0">
              <a:buNone/>
            </a:pPr>
            <a:r>
              <a:rPr lang="en-US" dirty="0"/>
              <a:t>Answer is using </a:t>
            </a:r>
            <a:r>
              <a:rPr lang="en-US" b="1" i="1" dirty="0"/>
              <a:t>equals() </a:t>
            </a:r>
            <a:r>
              <a:rPr lang="en-US" dirty="0"/>
              <a:t>System.out.println(</a:t>
            </a:r>
            <a:r>
              <a:rPr lang="en-US" dirty="0" err="1"/>
              <a:t>a.equals</a:t>
            </a:r>
            <a:r>
              <a:rPr lang="en-US" dirty="0"/>
              <a:t>(b)); //return true </a:t>
            </a:r>
            <a:endParaRPr lang="en-IN" dirty="0"/>
          </a:p>
        </p:txBody>
      </p:sp>
      <p:sp>
        <p:nvSpPr>
          <p:cNvPr id="4" name="Slide Number Placeholder 3">
            <a:extLst>
              <a:ext uri="{FF2B5EF4-FFF2-40B4-BE49-F238E27FC236}">
                <a16:creationId xmlns:a16="http://schemas.microsoft.com/office/drawing/2014/main" id="{D4782B8A-8498-FADC-25C0-7E31815B16FF}"/>
              </a:ext>
            </a:extLst>
          </p:cNvPr>
          <p:cNvSpPr>
            <a:spLocks noGrp="1"/>
          </p:cNvSpPr>
          <p:nvPr>
            <p:ph type="sldNum" sz="quarter" idx="12"/>
          </p:nvPr>
        </p:nvSpPr>
        <p:spPr/>
        <p:txBody>
          <a:bodyPr/>
          <a:lstStyle/>
          <a:p>
            <a:pPr>
              <a:defRPr/>
            </a:pPr>
            <a:fld id="{BD82935A-AFB9-4B03-8C2A-A7CF13D53805}" type="slidenum">
              <a:rPr lang="en-US" smtClean="0"/>
              <a:pPr>
                <a:defRPr/>
              </a:pPr>
              <a:t>24</a:t>
            </a:fld>
            <a:endParaRPr lang="en-US"/>
          </a:p>
        </p:txBody>
      </p:sp>
      <p:pic>
        <p:nvPicPr>
          <p:cNvPr id="2" name="Picture 1" descr="CodeQuotient Academy | Facebook">
            <a:extLst>
              <a:ext uri="{FF2B5EF4-FFF2-40B4-BE49-F238E27FC236}">
                <a16:creationId xmlns:a16="http://schemas.microsoft.com/office/drawing/2014/main" id="{1CA06A8A-9F3C-0B4C-DACC-6D22224AA7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1000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9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8" dur="59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5900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3000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40000"/>
                                  </p:stCondLst>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additive="base">
                                        <p:cTn id="25"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5000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p:cTn id="31"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33" dur="500"/>
                                        <p:tgtEl>
                                          <p:spTgt spid="3">
                                            <p:txEl>
                                              <p:pRg st="14" end="1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59000"/>
                                  </p:stCondLst>
                                  <p:childTnLst>
                                    <p:set>
                                      <p:cBhvr>
                                        <p:cTn id="37" dur="1" fill="hold">
                                          <p:stCondLst>
                                            <p:cond delay="0"/>
                                          </p:stCondLst>
                                        </p:cTn>
                                        <p:tgtEl>
                                          <p:spTgt spid="3">
                                            <p:txEl>
                                              <p:pRg st="15" end="15"/>
                                            </p:txEl>
                                          </p:spTgt>
                                        </p:tgtEl>
                                        <p:attrNameLst>
                                          <p:attrName>style.visibility</p:attrName>
                                        </p:attrNameLst>
                                      </p:cBhvr>
                                      <p:to>
                                        <p:strVal val="visible"/>
                                      </p:to>
                                    </p:set>
                                    <p:anim calcmode="lin" valueType="num">
                                      <p:cBhvr additive="base">
                                        <p:cTn id="38"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body" idx="1"/>
          </p:nvPr>
        </p:nvSpPr>
        <p:spPr>
          <a:xfrm>
            <a:off x="955887" y="1693614"/>
            <a:ext cx="10016913" cy="501582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Data types specify the different sizes and values that can be stored in the variable.</a:t>
            </a:r>
            <a:endParaRPr/>
          </a:p>
          <a:p>
            <a:pPr marL="0" lvl="0" indent="0" algn="l" rtl="0">
              <a:lnSpc>
                <a:spcPct val="150000"/>
              </a:lnSpc>
              <a:spcBef>
                <a:spcPts val="1000"/>
              </a:spcBef>
              <a:spcAft>
                <a:spcPts val="0"/>
              </a:spcAft>
              <a:buClr>
                <a:srgbClr val="000000"/>
              </a:buClr>
              <a:buSzPts val="2000"/>
              <a:buNone/>
            </a:pPr>
            <a:r>
              <a:rPr lang="en-US" sz="2000"/>
              <a:t>There are two types of data types in Java:</a:t>
            </a:r>
            <a:endParaRPr/>
          </a:p>
          <a:p>
            <a:pPr marL="717550" lvl="0" indent="-457200" algn="l" rtl="0">
              <a:lnSpc>
                <a:spcPct val="150000"/>
              </a:lnSpc>
              <a:spcBef>
                <a:spcPts val="1000"/>
              </a:spcBef>
              <a:spcAft>
                <a:spcPts val="0"/>
              </a:spcAft>
              <a:buClr>
                <a:srgbClr val="000000"/>
              </a:buClr>
              <a:buSzPts val="2000"/>
              <a:buFont typeface="Arial"/>
              <a:buAutoNum type="arabicPeriod"/>
            </a:pPr>
            <a:r>
              <a:rPr lang="en-US" sz="2000"/>
              <a:t>Primitive data types:</a:t>
            </a:r>
            <a:r>
              <a:rPr lang="en-US" sz="2000" b="0"/>
              <a:t> The primitive data types include Integer, Character,  Boolean, and Floating Point.</a:t>
            </a:r>
            <a:endParaRPr/>
          </a:p>
          <a:p>
            <a:pPr marL="714375" lvl="0" indent="-457200" algn="l" rtl="0">
              <a:lnSpc>
                <a:spcPct val="150000"/>
              </a:lnSpc>
              <a:spcBef>
                <a:spcPts val="1000"/>
              </a:spcBef>
              <a:spcAft>
                <a:spcPts val="0"/>
              </a:spcAft>
              <a:buClr>
                <a:srgbClr val="000000"/>
              </a:buClr>
              <a:buSzPts val="2000"/>
              <a:buFont typeface="Arial"/>
              <a:buAutoNum type="arabicPeriod"/>
            </a:pPr>
            <a:r>
              <a:rPr lang="en-US" sz="2000"/>
              <a:t>Non-primitive data types:</a:t>
            </a:r>
            <a:r>
              <a:rPr lang="en-US" sz="2000" b="0"/>
              <a:t> The non-primitive data types include Classes,  Interfaces, and Arrays.</a:t>
            </a:r>
            <a:endParaRPr/>
          </a:p>
        </p:txBody>
      </p:sp>
      <p:sp>
        <p:nvSpPr>
          <p:cNvPr id="239" name="Google Shape;239;p2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25</a:t>
            </a:fld>
            <a:endParaRPr/>
          </a:p>
        </p:txBody>
      </p:sp>
      <p:sp>
        <p:nvSpPr>
          <p:cNvPr id="240" name="Google Shape;240;p2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41" name="Google Shape;241;p2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Data types in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26</a:t>
            </a:fld>
            <a:endParaRPr/>
          </a:p>
        </p:txBody>
      </p:sp>
      <p:pic>
        <p:nvPicPr>
          <p:cNvPr id="247" name="Google Shape;247;p22" descr="Picture 2"/>
          <p:cNvPicPr preferRelativeResize="0"/>
          <p:nvPr/>
        </p:nvPicPr>
        <p:blipFill rotWithShape="1">
          <a:blip r:embed="rId3">
            <a:alphaModFix/>
          </a:blip>
          <a:srcRect/>
          <a:stretch/>
        </p:blipFill>
        <p:spPr>
          <a:xfrm>
            <a:off x="1041544" y="1915294"/>
            <a:ext cx="10477652" cy="4623617"/>
          </a:xfrm>
          <a:prstGeom prst="rect">
            <a:avLst/>
          </a:prstGeom>
          <a:noFill/>
          <a:ln>
            <a:noFill/>
          </a:ln>
        </p:spPr>
      </p:pic>
      <p:sp>
        <p:nvSpPr>
          <p:cNvPr id="248" name="Google Shape;248;p2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49" name="Google Shape;249;p2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Primitive and Non primitive data types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9080"/>
            <a:ext cx="8686800" cy="609600"/>
          </a:xfrm>
        </p:spPr>
        <p:txBody>
          <a:bodyPr/>
          <a:lstStyle/>
          <a:p>
            <a:r>
              <a:rPr lang="en-US" sz="3600" b="1" dirty="0">
                <a:solidFill>
                  <a:srgbClr val="FF0000"/>
                </a:solidFill>
              </a:rPr>
              <a:t>JAVA Primitive Data Types-Strongly Typed-Statically Typed Language</a:t>
            </a:r>
            <a:endParaRPr lang="en-US" sz="3600" b="1" dirty="0"/>
          </a:p>
        </p:txBody>
      </p:sp>
      <p:graphicFrame>
        <p:nvGraphicFramePr>
          <p:cNvPr id="4" name="Group 50"/>
          <p:cNvGraphicFramePr>
            <a:graphicFrameLocks noGrp="1"/>
          </p:cNvGraphicFramePr>
          <p:nvPr>
            <p:ph idx="1"/>
          </p:nvPr>
        </p:nvGraphicFramePr>
        <p:xfrm>
          <a:off x="2286000" y="1295400"/>
          <a:ext cx="8001000" cy="4998720"/>
        </p:xfrm>
        <a:graphic>
          <a:graphicData uri="http://schemas.openxmlformats.org/drawingml/2006/table">
            <a:tbl>
              <a:tblPr/>
              <a:tblGrid>
                <a:gridCol w="1302489">
                  <a:extLst>
                    <a:ext uri="{9D8B030D-6E8A-4147-A177-3AD203B41FA5}">
                      <a16:colId xmlns:a16="http://schemas.microsoft.com/office/drawing/2014/main" val="20000"/>
                    </a:ext>
                  </a:extLst>
                </a:gridCol>
                <a:gridCol w="2307265">
                  <a:extLst>
                    <a:ext uri="{9D8B030D-6E8A-4147-A177-3AD203B41FA5}">
                      <a16:colId xmlns:a16="http://schemas.microsoft.com/office/drawing/2014/main" val="20001"/>
                    </a:ext>
                  </a:extLst>
                </a:gridCol>
                <a:gridCol w="4391246">
                  <a:extLst>
                    <a:ext uri="{9D8B030D-6E8A-4147-A177-3AD203B41FA5}">
                      <a16:colId xmlns:a16="http://schemas.microsoft.com/office/drawing/2014/main" val="20002"/>
                    </a:ext>
                  </a:extLst>
                </a:gridCol>
              </a:tblGrid>
              <a:tr h="619822">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000" b="0" i="0" u="none" strike="noStrike" cap="none" normalizeH="0" baseline="0" dirty="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000" b="0" i="0" u="none" strike="noStrike" cap="none" normalizeH="0" baseline="0" dirty="0">
                          <a:ln>
                            <a:noFill/>
                          </a:ln>
                          <a:solidFill>
                            <a:schemeClr val="tx1"/>
                          </a:solidFill>
                          <a:effectLst/>
                          <a:latin typeface="Arial" charset="0"/>
                        </a:rPr>
                        <a:t>Width in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400" b="0" i="0" u="none" strike="noStrike" cap="none" normalizeH="0" baseline="0" dirty="0">
                          <a:ln>
                            <a:noFill/>
                          </a:ln>
                          <a:solidFill>
                            <a:schemeClr val="tx1"/>
                          </a:solidFill>
                          <a:effectLst/>
                          <a:latin typeface="Arial"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38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Courier New" pitchFamily="49"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8 bit signed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-128 to 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38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16 bit signed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-32768 to 32767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38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32 bit signed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-2,147,483,648 to 2,147,483,647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64 bit signed integer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-9,223,372,036,854,775,808 to- 9,223,372,036,854,775,807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32 bit floating point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sng" strike="noStrike" cap="none" normalizeH="0" baseline="0">
                          <a:ln>
                            <a:noFill/>
                          </a:ln>
                          <a:solidFill>
                            <a:schemeClr val="tx1"/>
                          </a:solidFill>
                          <a:effectLst/>
                          <a:latin typeface="Arial" charset="0"/>
                        </a:rPr>
                        <a:t>+</a:t>
                      </a:r>
                      <a:r>
                        <a:rPr kumimoji="0" lang="en-US" sz="1800" b="0" i="0" u="none" strike="noStrike" cap="none" normalizeH="0" baseline="0">
                          <a:ln>
                            <a:noFill/>
                          </a:ln>
                          <a:solidFill>
                            <a:schemeClr val="tx1"/>
                          </a:solidFill>
                          <a:effectLst/>
                          <a:latin typeface="Arial" charset="0"/>
                        </a:rPr>
                        <a:t> 1.4E-45 to</a:t>
                      </a:r>
                      <a:br>
                        <a:rPr kumimoji="0" lang="en-US" sz="1800" b="0" i="0" u="none" strike="noStrike" cap="none" normalizeH="0" baseline="0">
                          <a:ln>
                            <a:noFill/>
                          </a:ln>
                          <a:solidFill>
                            <a:schemeClr val="tx1"/>
                          </a:solidFill>
                          <a:effectLst/>
                          <a:latin typeface="Arial" charset="0"/>
                        </a:rPr>
                      </a:br>
                      <a:r>
                        <a:rPr kumimoji="0" lang="en-US" sz="1800" b="0" i="0" u="sng" strike="noStrike" cap="none" normalizeH="0" baseline="0">
                          <a:ln>
                            <a:noFill/>
                          </a:ln>
                          <a:solidFill>
                            <a:schemeClr val="tx1"/>
                          </a:solidFill>
                          <a:effectLst/>
                          <a:latin typeface="Arial" charset="0"/>
                        </a:rPr>
                        <a:t>+</a:t>
                      </a:r>
                      <a:r>
                        <a:rPr kumimoji="0" lang="en-US" sz="1800" b="0" i="0" u="none" strike="noStrike" cap="none" normalizeH="0" baseline="0">
                          <a:ln>
                            <a:noFill/>
                          </a:ln>
                          <a:solidFill>
                            <a:schemeClr val="tx1"/>
                          </a:solidFill>
                          <a:effectLst/>
                          <a:latin typeface="Arial" charset="0"/>
                        </a:rPr>
                        <a:t> 3.4028235E+38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64 bit floating point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sng" strike="noStrike" cap="none" normalizeH="0" baseline="0">
                          <a:ln>
                            <a:noFill/>
                          </a:ln>
                          <a:solidFill>
                            <a:schemeClr val="tx1"/>
                          </a:solidFill>
                          <a:effectLst/>
                          <a:latin typeface="Arial" charset="0"/>
                        </a:rPr>
                        <a:t>+</a:t>
                      </a:r>
                      <a:r>
                        <a:rPr kumimoji="0" lang="en-US" sz="1800" b="0" i="0" u="none" strike="noStrike" cap="none" normalizeH="0" baseline="0">
                          <a:ln>
                            <a:noFill/>
                          </a:ln>
                          <a:solidFill>
                            <a:schemeClr val="tx1"/>
                          </a:solidFill>
                          <a:effectLst/>
                          <a:latin typeface="Arial" charset="0"/>
                        </a:rPr>
                        <a:t> 4.9E-324 to</a:t>
                      </a:r>
                      <a:br>
                        <a:rPr kumimoji="0" lang="en-US" sz="1800" b="0" i="0" u="none" strike="noStrike" cap="none" normalizeH="0" baseline="0">
                          <a:ln>
                            <a:noFill/>
                          </a:ln>
                          <a:solidFill>
                            <a:schemeClr val="tx1"/>
                          </a:solidFill>
                          <a:effectLst/>
                          <a:latin typeface="Arial" charset="0"/>
                        </a:rPr>
                      </a:br>
                      <a:r>
                        <a:rPr kumimoji="0" lang="en-US" sz="1800" b="0" i="0" u="sng" strike="noStrike" cap="none" normalizeH="0" baseline="0">
                          <a:ln>
                            <a:noFill/>
                          </a:ln>
                          <a:solidFill>
                            <a:schemeClr val="tx1"/>
                          </a:solidFill>
                          <a:effectLst/>
                          <a:latin typeface="Arial" charset="0"/>
                        </a:rPr>
                        <a:t>+</a:t>
                      </a:r>
                      <a:r>
                        <a:rPr kumimoji="0" lang="en-US" sz="1800" b="0" i="0" u="none" strike="noStrike" cap="none" normalizeH="0" baseline="0">
                          <a:ln>
                            <a:noFill/>
                          </a:ln>
                          <a:solidFill>
                            <a:schemeClr val="tx1"/>
                          </a:solidFill>
                          <a:effectLst/>
                          <a:latin typeface="Arial" charset="0"/>
                        </a:rPr>
                        <a:t> 1.7976931348623157E+308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err="1">
                          <a:ln>
                            <a:noFill/>
                          </a:ln>
                          <a:solidFill>
                            <a:schemeClr val="tx1"/>
                          </a:solidFill>
                          <a:effectLst/>
                          <a:latin typeface="Courier New" pitchFamily="49" charset="0"/>
                        </a:rPr>
                        <a:t>boolean</a:t>
                      </a:r>
                      <a:endParaRPr kumimoji="0" lang="en-US" sz="1800" b="0" i="0" u="none" strike="noStrike" cap="none" normalizeH="0" baseline="0" dirty="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Courier New" pitchFamily="49" charset="0"/>
                        </a:rPr>
                        <a:t>true</a:t>
                      </a:r>
                      <a:r>
                        <a:rPr kumimoji="0" lang="en-US" sz="1800" b="0" i="0" u="none" strike="noStrike" cap="none" normalizeH="0" baseline="0">
                          <a:ln>
                            <a:noFill/>
                          </a:ln>
                          <a:solidFill>
                            <a:schemeClr val="tx1"/>
                          </a:solidFill>
                          <a:effectLst/>
                          <a:latin typeface="Arial" charset="0"/>
                        </a:rPr>
                        <a:t> or </a:t>
                      </a:r>
                      <a:r>
                        <a:rPr kumimoji="0" lang="en-US" sz="1800" b="0" i="0" u="none" strike="noStrike" cap="none" normalizeH="0" baseline="0">
                          <a:ln>
                            <a:noFill/>
                          </a:ln>
                          <a:solidFill>
                            <a:schemeClr val="tx1"/>
                          </a:solidFill>
                          <a:effectLst/>
                          <a:latin typeface="Courier New" pitchFamily="49"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NA, note Java booleans cannot be converted to or from other types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16 bit, Unicode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Arial" charset="0"/>
                        </a:rPr>
                        <a:t>**Unicode character, </a:t>
                      </a:r>
                      <a:r>
                        <a:rPr kumimoji="0" lang="en-US" sz="1800" b="0" i="0" u="none" strike="noStrike" cap="none" normalizeH="0" baseline="0" dirty="0">
                          <a:ln>
                            <a:noFill/>
                          </a:ln>
                          <a:solidFill>
                            <a:schemeClr val="tx1"/>
                          </a:solidFill>
                          <a:effectLst/>
                          <a:latin typeface="Courier New" pitchFamily="49" charset="0"/>
                        </a:rPr>
                        <a:t>\u0000</a:t>
                      </a:r>
                      <a:r>
                        <a:rPr kumimoji="0" lang="en-US" sz="1800" b="0" i="0" u="none" strike="noStrike" cap="none" normalizeH="0" baseline="0" dirty="0">
                          <a:ln>
                            <a:noFill/>
                          </a:ln>
                          <a:solidFill>
                            <a:schemeClr val="tx1"/>
                          </a:solidFill>
                          <a:effectLst/>
                          <a:latin typeface="Arial" charset="0"/>
                        </a:rPr>
                        <a:t> to </a:t>
                      </a:r>
                      <a:r>
                        <a:rPr kumimoji="0" lang="en-US" sz="1800" b="0" i="0" u="none" strike="noStrike" cap="none" normalizeH="0" baseline="0" dirty="0">
                          <a:ln>
                            <a:noFill/>
                          </a:ln>
                          <a:solidFill>
                            <a:schemeClr val="tx1"/>
                          </a:solidFill>
                          <a:effectLst/>
                          <a:latin typeface="Courier New" pitchFamily="49" charset="0"/>
                        </a:rPr>
                        <a:t>\</a:t>
                      </a:r>
                      <a:r>
                        <a:rPr kumimoji="0" lang="en-US" sz="1800" b="0" i="0" u="none" strike="noStrike" cap="none" normalizeH="0" baseline="0" dirty="0" err="1">
                          <a:ln>
                            <a:noFill/>
                          </a:ln>
                          <a:solidFill>
                            <a:schemeClr val="tx1"/>
                          </a:solidFill>
                          <a:effectLst/>
                          <a:latin typeface="Courier New" pitchFamily="49" charset="0"/>
                        </a:rPr>
                        <a:t>uFFFF</a:t>
                      </a:r>
                      <a:r>
                        <a:rPr kumimoji="0" lang="en-US" sz="1800" b="0" i="0" u="none" strike="noStrike" cap="none" normalizeH="0" baseline="0" dirty="0">
                          <a:ln>
                            <a:noFill/>
                          </a:ln>
                          <a:solidFill>
                            <a:schemeClr val="tx1"/>
                          </a:solidFill>
                          <a:effectLst/>
                          <a:latin typeface="Arial" charset="0"/>
                        </a:rPr>
                        <a:t> Can mix with integer types</a:t>
                      </a:r>
                      <a:endParaRPr kumimoji="0" lang="en-US" sz="1800" b="0" i="0" u="none" strike="noStrike" cap="none" normalizeH="0" baseline="0" dirty="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TextBox 4">
            <a:extLst>
              <a:ext uri="{FF2B5EF4-FFF2-40B4-BE49-F238E27FC236}">
                <a16:creationId xmlns:a16="http://schemas.microsoft.com/office/drawing/2014/main" id="{4AB68FE5-C355-BAA1-6189-62E2AE7CCB40}"/>
              </a:ext>
            </a:extLst>
          </p:cNvPr>
          <p:cNvSpPr txBox="1"/>
          <p:nvPr/>
        </p:nvSpPr>
        <p:spPr>
          <a:xfrm>
            <a:off x="1714500" y="6294120"/>
            <a:ext cx="8572500" cy="523220"/>
          </a:xfrm>
          <a:prstGeom prst="rect">
            <a:avLst/>
          </a:prstGeom>
          <a:noFill/>
        </p:spPr>
        <p:txBody>
          <a:bodyPr wrap="square">
            <a:spAutoFit/>
          </a:bodyPr>
          <a:lstStyle/>
          <a:p>
            <a:r>
              <a:rPr lang="en-US" sz="1400" dirty="0">
                <a:solidFill>
                  <a:srgbClr val="000000"/>
                </a:solidFill>
                <a:latin typeface="Hind" panose="02000000000000000000" pitchFamily="2" charset="0"/>
              </a:rPr>
              <a:t>**Unicode defines a fully international character set that can represent all of the characters found in all human languages.</a:t>
            </a:r>
            <a:endParaRPr lang="en-IN" sz="1400" dirty="0"/>
          </a:p>
        </p:txBody>
      </p:sp>
    </p:spTree>
    <p:extLst>
      <p:ext uri="{BB962C8B-B14F-4D97-AF65-F5344CB8AC3E}">
        <p14:creationId xmlns:p14="http://schemas.microsoft.com/office/powerpoint/2010/main" val="348622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6563-0F55-B803-EFD3-9BEBDAC69444}"/>
              </a:ext>
            </a:extLst>
          </p:cNvPr>
          <p:cNvSpPr>
            <a:spLocks noGrp="1"/>
          </p:cNvSpPr>
          <p:nvPr>
            <p:ph type="title"/>
          </p:nvPr>
        </p:nvSpPr>
        <p:spPr>
          <a:xfrm>
            <a:off x="2142551" y="1"/>
            <a:ext cx="7886700" cy="1325563"/>
          </a:xfrm>
        </p:spPr>
        <p:txBody>
          <a:bodyPr/>
          <a:lstStyle/>
          <a:p>
            <a:r>
              <a:rPr lang="en-IN" sz="3600" b="1" dirty="0">
                <a:solidFill>
                  <a:srgbClr val="FF0000"/>
                </a:solidFill>
              </a:rPr>
              <a:t>Java Keywords</a:t>
            </a:r>
          </a:p>
        </p:txBody>
      </p:sp>
      <p:sp>
        <p:nvSpPr>
          <p:cNvPr id="3" name="Content Placeholder 2">
            <a:extLst>
              <a:ext uri="{FF2B5EF4-FFF2-40B4-BE49-F238E27FC236}">
                <a16:creationId xmlns:a16="http://schemas.microsoft.com/office/drawing/2014/main" id="{1E1039B6-9D7B-F4E6-26E6-D81C3E972D6B}"/>
              </a:ext>
            </a:extLst>
          </p:cNvPr>
          <p:cNvSpPr>
            <a:spLocks noGrp="1"/>
          </p:cNvSpPr>
          <p:nvPr>
            <p:ph idx="1"/>
          </p:nvPr>
        </p:nvSpPr>
        <p:spPr>
          <a:xfrm>
            <a:off x="2057400" y="838200"/>
            <a:ext cx="7886700" cy="1828800"/>
          </a:xfrm>
        </p:spPr>
        <p:txBody>
          <a:bodyPr/>
          <a:lstStyle/>
          <a:p>
            <a:pPr algn="just"/>
            <a:r>
              <a:rPr lang="en-US" b="0" i="0" dirty="0">
                <a:solidFill>
                  <a:srgbClr val="273239"/>
                </a:solidFill>
                <a:effectLst/>
                <a:latin typeface="Nunito" pitchFamily="2" charset="0"/>
              </a:rPr>
              <a:t>Keywords or Reserved words are the words in a language that are used for some internal process or represent some predefined actions. These words are therefore not allowed to use as variable names or objects. If we do we will get a compile-time error </a:t>
            </a:r>
            <a:endParaRPr lang="en-IN" dirty="0"/>
          </a:p>
        </p:txBody>
      </p:sp>
      <p:sp>
        <p:nvSpPr>
          <p:cNvPr id="4" name="Slide Number Placeholder 3">
            <a:extLst>
              <a:ext uri="{FF2B5EF4-FFF2-40B4-BE49-F238E27FC236}">
                <a16:creationId xmlns:a16="http://schemas.microsoft.com/office/drawing/2014/main" id="{E9837E17-40C8-B50E-6CA7-3CEEB54EE020}"/>
              </a:ext>
            </a:extLst>
          </p:cNvPr>
          <p:cNvSpPr>
            <a:spLocks noGrp="1"/>
          </p:cNvSpPr>
          <p:nvPr>
            <p:ph type="sldNum" sz="quarter" idx="12"/>
          </p:nvPr>
        </p:nvSpPr>
        <p:spPr/>
        <p:txBody>
          <a:bodyPr/>
          <a:lstStyle/>
          <a:p>
            <a:pPr>
              <a:defRPr/>
            </a:pPr>
            <a:fld id="{BD82935A-AFB9-4B03-8C2A-A7CF13D53805}" type="slidenum">
              <a:rPr lang="en-US" smtClean="0"/>
              <a:pPr>
                <a:defRPr/>
              </a:pPr>
              <a:t>28</a:t>
            </a:fld>
            <a:endParaRPr lang="en-US"/>
          </a:p>
        </p:txBody>
      </p:sp>
      <p:pic>
        <p:nvPicPr>
          <p:cNvPr id="5122" name="Picture 2" descr="All 50 Java Keywords with Examples">
            <a:extLst>
              <a:ext uri="{FF2B5EF4-FFF2-40B4-BE49-F238E27FC236}">
                <a16:creationId xmlns:a16="http://schemas.microsoft.com/office/drawing/2014/main" id="{E09D84D1-7873-8EE0-A1A0-E7AFEA9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30450"/>
            <a:ext cx="7543800" cy="3689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deQuotient Academy | Facebook">
            <a:extLst>
              <a:ext uri="{FF2B5EF4-FFF2-40B4-BE49-F238E27FC236}">
                <a16:creationId xmlns:a16="http://schemas.microsoft.com/office/drawing/2014/main" id="{FFB68C52-39CA-F449-01E2-25CDED8F33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518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29</a:t>
            </a:fld>
            <a:endParaRPr/>
          </a:p>
        </p:txBody>
      </p:sp>
      <p:sp>
        <p:nvSpPr>
          <p:cNvPr id="255" name="Google Shape;255;p23"/>
          <p:cNvSpPr txBox="1"/>
          <p:nvPr/>
        </p:nvSpPr>
        <p:spPr>
          <a:xfrm>
            <a:off x="88151" y="1698699"/>
            <a:ext cx="11835443" cy="960328"/>
          </a:xfrm>
          <a:prstGeom prst="rect">
            <a:avLst/>
          </a:prstGeom>
          <a:noFill/>
          <a:ln>
            <a:noFill/>
          </a:ln>
        </p:spPr>
        <p:txBody>
          <a:bodyPr spcFirstLastPara="1" wrap="square" lIns="45700" tIns="45700" rIns="45700" bIns="45700" anchor="t" anchorCtr="0">
            <a:spAutoFit/>
          </a:bodyPr>
          <a:lstStyle/>
          <a:p>
            <a:pPr marL="1320800" marR="0" lvl="4" indent="-457200" algn="l" rtl="0">
              <a:lnSpc>
                <a:spcPct val="15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Times New Roman"/>
                <a:ea typeface="Times New Roman"/>
                <a:cs typeface="Times New Roman"/>
                <a:sym typeface="Times New Roman"/>
              </a:rPr>
              <a:t>Select all of the following expressions that correctly associate a piece of data with their appropriate data type: </a:t>
            </a:r>
            <a:endParaRPr/>
          </a:p>
        </p:txBody>
      </p:sp>
      <p:sp>
        <p:nvSpPr>
          <p:cNvPr id="256" name="Google Shape;256;p2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57" name="Google Shape;257;p23"/>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258" name="Google Shape;258;p23"/>
          <p:cNvSpPr/>
          <p:nvPr/>
        </p:nvSpPr>
        <p:spPr>
          <a:xfrm>
            <a:off x="1376745" y="2771055"/>
            <a:ext cx="7876674" cy="3785652"/>
          </a:xfrm>
          <a:prstGeom prst="rect">
            <a:avLst/>
          </a:prstGeom>
          <a:noFill/>
          <a:ln>
            <a:noFill/>
          </a:ln>
        </p:spPr>
        <p:txBody>
          <a:bodyPr spcFirstLastPara="1" wrap="square" lIns="91425" tIns="45700" rIns="91425" bIns="45700" anchor="t" anchorCtr="0">
            <a:spAutoFit/>
          </a:bodyPr>
          <a:lstStyle/>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1.0 is an int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1.0 is a double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456 is an int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'd' is a char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"abcde" is a char;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"true" is a boolean; </a:t>
            </a:r>
            <a:endParaRPr/>
          </a:p>
          <a:p>
            <a:pPr marL="1371600" marR="0" lvl="0" indent="-38100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86360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a:t>
            </a:fld>
            <a:endParaRPr/>
          </a:p>
        </p:txBody>
      </p:sp>
      <p:sp>
        <p:nvSpPr>
          <p:cNvPr id="85" name="Google Shape;85;p4"/>
          <p:cNvSpPr txBox="1"/>
          <p:nvPr/>
        </p:nvSpPr>
        <p:spPr>
          <a:xfrm>
            <a:off x="207033" y="1121183"/>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Outcome:</a:t>
            </a:r>
            <a:endParaRPr/>
          </a:p>
        </p:txBody>
      </p:sp>
      <p:sp>
        <p:nvSpPr>
          <p:cNvPr id="86" name="Google Shape;86;p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87" name="Google Shape;87;p4"/>
          <p:cNvSpPr txBox="1"/>
          <p:nvPr/>
        </p:nvSpPr>
        <p:spPr>
          <a:xfrm>
            <a:off x="1305048" y="2124479"/>
            <a:ext cx="9609690" cy="3730317"/>
          </a:xfrm>
          <a:prstGeom prst="rect">
            <a:avLst/>
          </a:prstGeom>
          <a:noFill/>
          <a:ln>
            <a:noFill/>
          </a:ln>
        </p:spPr>
        <p:txBody>
          <a:bodyPr spcFirstLastPara="1" wrap="square" lIns="45700" tIns="45700" rIns="45700" bIns="45700" anchor="t" anchorCtr="0">
            <a:spAutoFit/>
          </a:bodyPr>
          <a:lstStyle/>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Differentiate between the features of Java and other language.</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Explain use of JRE and JDK, byte code and JVM. </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Write simple Java program.</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Describe the basics of classes and objects.</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Describe the role of operators in java with example.</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Manipulation of String in Java.</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Develop programs to demonstrate different operators in Java.</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Create a program to illustrate the concept of passing an array to method.</a:t>
            </a:r>
            <a:endParaRPr/>
          </a:p>
        </p:txBody>
      </p:sp>
      <p:sp>
        <p:nvSpPr>
          <p:cNvPr id="88" name="Google Shape;88;p4"/>
          <p:cNvSpPr/>
          <p:nvPr/>
        </p:nvSpPr>
        <p:spPr>
          <a:xfrm>
            <a:off x="894047" y="1660021"/>
            <a:ext cx="5056192" cy="55399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At the end of this module, you are expected to: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30</a:t>
            </a:fld>
            <a:endParaRPr/>
          </a:p>
        </p:txBody>
      </p:sp>
      <p:graphicFrame>
        <p:nvGraphicFramePr>
          <p:cNvPr id="264" name="Google Shape;264;p24"/>
          <p:cNvGraphicFramePr/>
          <p:nvPr/>
        </p:nvGraphicFramePr>
        <p:xfrm>
          <a:off x="1090864" y="1971525"/>
          <a:ext cx="10058400" cy="2567155"/>
        </p:xfrm>
        <a:graphic>
          <a:graphicData uri="http://schemas.openxmlformats.org/drawingml/2006/table">
            <a:tbl>
              <a:tblPr>
                <a:noFill/>
                <a:tableStyleId>{FA40D3E0-34F1-49F2-9847-360DB807A596}</a:tableStyleId>
              </a:tblPr>
              <a:tblGrid>
                <a:gridCol w="2101525">
                  <a:extLst>
                    <a:ext uri="{9D8B030D-6E8A-4147-A177-3AD203B41FA5}">
                      <a16:colId xmlns:a16="http://schemas.microsoft.com/office/drawing/2014/main" val="20000"/>
                    </a:ext>
                  </a:extLst>
                </a:gridCol>
                <a:gridCol w="490887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5457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7180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Datatypes</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http://www.tutorialspoint.com/java/java_basic_datatypes.htm</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provides detailed explanation of all datatypes with example.</a:t>
                      </a:r>
                      <a:endParaRPr/>
                    </a:p>
                  </a:txBody>
                  <a:tcPr marL="91450" marR="91450" marT="45725" marB="45725" anchor="ctr"/>
                </a:tc>
                <a:extLst>
                  <a:ext uri="{0D108BD9-81ED-4DB2-BD59-A6C34878D82A}">
                    <a16:rowId xmlns:a16="http://schemas.microsoft.com/office/drawing/2014/main" val="10001"/>
                  </a:ext>
                </a:extLst>
              </a:tr>
              <a:tr h="12869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Primitive and non primitive datatypes</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https://www.newtutorialslab.com/2015/11/difference-between-primitive-and-non-primitive-data-type.html</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provide difference between primitive and non primitive datatypes</a:t>
                      </a:r>
                      <a:endParaRPr/>
                    </a:p>
                  </a:txBody>
                  <a:tcPr marL="91450" marR="91450" marT="45725" marB="45725" anchor="ctr"/>
                </a:tc>
                <a:extLst>
                  <a:ext uri="{0D108BD9-81ED-4DB2-BD59-A6C34878D82A}">
                    <a16:rowId xmlns:a16="http://schemas.microsoft.com/office/drawing/2014/main" val="10002"/>
                  </a:ext>
                </a:extLst>
              </a:tr>
            </a:tbl>
          </a:graphicData>
        </a:graphic>
      </p:graphicFrame>
      <p:pic>
        <p:nvPicPr>
          <p:cNvPr id="265" name="Google Shape;265;p24" descr="Picture 7"/>
          <p:cNvPicPr preferRelativeResize="0"/>
          <p:nvPr/>
        </p:nvPicPr>
        <p:blipFill rotWithShape="1">
          <a:blip r:embed="rId5">
            <a:alphaModFix/>
          </a:blip>
          <a:srcRect/>
          <a:stretch/>
        </p:blipFill>
        <p:spPr>
          <a:xfrm>
            <a:off x="3007536" y="1274877"/>
            <a:ext cx="371132" cy="430097"/>
          </a:xfrm>
          <a:prstGeom prst="rect">
            <a:avLst/>
          </a:prstGeom>
          <a:noFill/>
          <a:ln>
            <a:noFill/>
          </a:ln>
        </p:spPr>
      </p:pic>
      <p:sp>
        <p:nvSpPr>
          <p:cNvPr id="266" name="Google Shape;266;p2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67" name="Google Shape;267;p24"/>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31</a:t>
            </a:fld>
            <a:endParaRPr/>
          </a:p>
        </p:txBody>
      </p:sp>
      <p:graphicFrame>
        <p:nvGraphicFramePr>
          <p:cNvPr id="273" name="Google Shape;273;p25"/>
          <p:cNvGraphicFramePr/>
          <p:nvPr/>
        </p:nvGraphicFramePr>
        <p:xfrm>
          <a:off x="1058779" y="1911640"/>
          <a:ext cx="10090475" cy="1347470"/>
        </p:xfrm>
        <a:graphic>
          <a:graphicData uri="http://schemas.openxmlformats.org/drawingml/2006/table">
            <a:tbl>
              <a:tblPr>
                <a:noFill/>
                <a:tableStyleId>{FA40D3E0-34F1-49F2-9847-360DB807A596}</a:tableStyleId>
              </a:tblPr>
              <a:tblGrid>
                <a:gridCol w="1892975">
                  <a:extLst>
                    <a:ext uri="{9D8B030D-6E8A-4147-A177-3AD203B41FA5}">
                      <a16:colId xmlns:a16="http://schemas.microsoft.com/office/drawing/2014/main" val="20000"/>
                    </a:ext>
                  </a:extLst>
                </a:gridCol>
                <a:gridCol w="5117425">
                  <a:extLst>
                    <a:ext uri="{9D8B030D-6E8A-4147-A177-3AD203B41FA5}">
                      <a16:colId xmlns:a16="http://schemas.microsoft.com/office/drawing/2014/main" val="20001"/>
                    </a:ext>
                  </a:extLst>
                </a:gridCol>
                <a:gridCol w="3080075">
                  <a:extLst>
                    <a:ext uri="{9D8B030D-6E8A-4147-A177-3AD203B41FA5}">
                      <a16:colId xmlns:a16="http://schemas.microsoft.com/office/drawing/2014/main" val="20002"/>
                    </a:ext>
                  </a:extLst>
                </a:gridCol>
              </a:tblGrid>
              <a:tr h="2861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817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Datatypes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https://www.youtube.com/watch?v=bqPIWlnjWbA</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videos  explains about primitive and non primitive datatypes.</a:t>
                      </a:r>
                      <a:endParaRPr/>
                    </a:p>
                  </a:txBody>
                  <a:tcPr marL="91450" marR="91450" marT="45725" marB="45725" anchor="ctr"/>
                </a:tc>
                <a:extLst>
                  <a:ext uri="{0D108BD9-81ED-4DB2-BD59-A6C34878D82A}">
                    <a16:rowId xmlns:a16="http://schemas.microsoft.com/office/drawing/2014/main" val="10001"/>
                  </a:ext>
                </a:extLst>
              </a:tr>
            </a:tbl>
          </a:graphicData>
        </a:graphic>
      </p:graphicFrame>
      <p:pic>
        <p:nvPicPr>
          <p:cNvPr id="274" name="Google Shape;274;p25" descr="Picture 7"/>
          <p:cNvPicPr preferRelativeResize="0"/>
          <p:nvPr/>
        </p:nvPicPr>
        <p:blipFill rotWithShape="1">
          <a:blip r:embed="rId4">
            <a:alphaModFix/>
          </a:blip>
          <a:srcRect/>
          <a:stretch/>
        </p:blipFill>
        <p:spPr>
          <a:xfrm>
            <a:off x="2355279" y="1272465"/>
            <a:ext cx="437462" cy="381001"/>
          </a:xfrm>
          <a:prstGeom prst="rect">
            <a:avLst/>
          </a:prstGeom>
          <a:noFill/>
          <a:ln>
            <a:noFill/>
          </a:ln>
        </p:spPr>
      </p:pic>
      <p:sp>
        <p:nvSpPr>
          <p:cNvPr id="275" name="Google Shape;275;p2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76" name="Google Shape;276;p2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body" idx="1"/>
          </p:nvPr>
        </p:nvSpPr>
        <p:spPr>
          <a:xfrm>
            <a:off x="956959" y="1677599"/>
            <a:ext cx="10770476" cy="5445096"/>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Char char="•"/>
            </a:pPr>
            <a:r>
              <a:rPr lang="en-US" sz="2000"/>
              <a:t>An operator is a symbol that performs arithmetic operation.</a:t>
            </a:r>
            <a:endParaRPr/>
          </a:p>
          <a:p>
            <a:pPr marL="228600" lvl="0" indent="-228600" algn="l" rtl="0">
              <a:lnSpc>
                <a:spcPct val="150000"/>
              </a:lnSpc>
              <a:spcBef>
                <a:spcPts val="1000"/>
              </a:spcBef>
              <a:spcAft>
                <a:spcPts val="0"/>
              </a:spcAft>
              <a:buClr>
                <a:srgbClr val="000000"/>
              </a:buClr>
              <a:buSzPts val="2000"/>
              <a:buChar char="•"/>
            </a:pPr>
            <a:r>
              <a:rPr lang="en-US" sz="2000"/>
              <a:t>An operator acts on some variables, called as operands to get the desired result.</a:t>
            </a:r>
            <a:endParaRPr/>
          </a:p>
          <a:p>
            <a:pPr marL="0" lvl="0" indent="0" algn="l" rtl="0">
              <a:lnSpc>
                <a:spcPct val="150000"/>
              </a:lnSpc>
              <a:spcBef>
                <a:spcPts val="1000"/>
              </a:spcBef>
              <a:spcAft>
                <a:spcPts val="0"/>
              </a:spcAft>
              <a:buClr>
                <a:srgbClr val="000000"/>
              </a:buClr>
              <a:buSzPts val="2000"/>
              <a:buNone/>
            </a:pPr>
            <a:r>
              <a:rPr lang="en-US" sz="2000"/>
              <a:t>Types of operators:</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Arithmetic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Relational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Bitwise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Logical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Assignment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Ternary operator</a:t>
            </a:r>
            <a:endParaRPr/>
          </a:p>
        </p:txBody>
      </p:sp>
      <p:sp>
        <p:nvSpPr>
          <p:cNvPr id="282" name="Google Shape;282;p2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32</a:t>
            </a:fld>
            <a:endParaRPr/>
          </a:p>
        </p:txBody>
      </p:sp>
      <p:sp>
        <p:nvSpPr>
          <p:cNvPr id="283" name="Google Shape;283;p2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84" name="Google Shape;284;p2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Operators in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body" idx="1"/>
          </p:nvPr>
        </p:nvSpPr>
        <p:spPr>
          <a:xfrm>
            <a:off x="940369" y="1693614"/>
            <a:ext cx="11070023" cy="5531696"/>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It is used to perform mathematical expression.</a:t>
            </a:r>
            <a:endParaRPr/>
          </a:p>
          <a:p>
            <a:pPr marL="228600" lvl="0" indent="-228600" algn="l" rtl="0">
              <a:lnSpc>
                <a:spcPct val="150000"/>
              </a:lnSpc>
              <a:spcBef>
                <a:spcPts val="1000"/>
              </a:spcBef>
              <a:spcAft>
                <a:spcPts val="0"/>
              </a:spcAft>
              <a:buClr>
                <a:srgbClr val="000000"/>
              </a:buClr>
              <a:buSzPts val="2000"/>
              <a:buChar char="•"/>
            </a:pPr>
            <a:r>
              <a:rPr lang="en-US" sz="2000"/>
              <a:t>It takes numerical expression as their operands and return a single value as a result.</a:t>
            </a:r>
            <a:endParaRPr/>
          </a:p>
        </p:txBody>
      </p:sp>
      <p:sp>
        <p:nvSpPr>
          <p:cNvPr id="290" name="Google Shape;290;p2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33</a:t>
            </a:fld>
            <a:endParaRPr/>
          </a:p>
        </p:txBody>
      </p:sp>
      <p:graphicFrame>
        <p:nvGraphicFramePr>
          <p:cNvPr id="291" name="Google Shape;291;p27"/>
          <p:cNvGraphicFramePr/>
          <p:nvPr/>
        </p:nvGraphicFramePr>
        <p:xfrm>
          <a:off x="2685613" y="2882602"/>
          <a:ext cx="6458850" cy="3831000"/>
        </p:xfrm>
        <a:graphic>
          <a:graphicData uri="http://schemas.openxmlformats.org/drawingml/2006/table">
            <a:tbl>
              <a:tblPr>
                <a:noFill/>
                <a:tableStyleId>{FA40D3E0-34F1-49F2-9847-360DB807A596}</a:tableStyleId>
              </a:tblPr>
              <a:tblGrid>
                <a:gridCol w="3781200">
                  <a:extLst>
                    <a:ext uri="{9D8B030D-6E8A-4147-A177-3AD203B41FA5}">
                      <a16:colId xmlns:a16="http://schemas.microsoft.com/office/drawing/2014/main" val="20000"/>
                    </a:ext>
                  </a:extLst>
                </a:gridCol>
                <a:gridCol w="2677650">
                  <a:extLst>
                    <a:ext uri="{9D8B030D-6E8A-4147-A177-3AD203B41FA5}">
                      <a16:colId xmlns:a16="http://schemas.microsoft.com/office/drawing/2014/main" val="20001"/>
                    </a:ext>
                  </a:extLst>
                </a:gridCol>
              </a:tblGrid>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Operators</a:t>
                      </a:r>
                      <a:endParaRPr sz="1800" b="1" u="none" strike="noStrike" cap="none">
                        <a:latin typeface="Arial"/>
                        <a:ea typeface="Arial"/>
                        <a:cs typeface="Arial"/>
                        <a:sym typeface="Arial"/>
                      </a:endParaRPr>
                    </a:p>
                  </a:txBody>
                  <a:tcPr marL="45725" marR="45725" marT="45725" marB="45725">
                    <a:solidFill>
                      <a:schemeClr val="accent4"/>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 Symbol</a:t>
                      </a:r>
                      <a:endParaRPr sz="1800" b="1" u="none" strike="noStrike" cap="none">
                        <a:latin typeface="Arial"/>
                        <a:ea typeface="Arial"/>
                        <a:cs typeface="Arial"/>
                        <a:sym typeface="Arial"/>
                      </a:endParaRPr>
                    </a:p>
                  </a:txBody>
                  <a:tcPr marL="45725" marR="45725" marT="45725" marB="45725">
                    <a:solidFill>
                      <a:schemeClr val="accent4"/>
                    </a:solidFill>
                  </a:tcPr>
                </a:tc>
                <a:extLst>
                  <a:ext uri="{0D108BD9-81ED-4DB2-BD59-A6C34878D82A}">
                    <a16:rowId xmlns:a16="http://schemas.microsoft.com/office/drawing/2014/main" val="10000"/>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Addition , Subtraction</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 ,   -</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1"/>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Multiplication, Division</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 , /</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2"/>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Modulus</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3"/>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Increment, Decrement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 , - -</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4"/>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Addition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5"/>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Multiplication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6"/>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Subtraction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7"/>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Division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8"/>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Modulus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9"/>
                  </a:ext>
                </a:extLst>
              </a:tr>
            </a:tbl>
          </a:graphicData>
        </a:graphic>
      </p:graphicFrame>
      <p:sp>
        <p:nvSpPr>
          <p:cNvPr id="292" name="Google Shape;292;p2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93" name="Google Shape;293;p2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Arithmetic operator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txBox="1">
            <a:spLocks noGrp="1"/>
          </p:cNvSpPr>
          <p:nvPr>
            <p:ph type="body" idx="1"/>
          </p:nvPr>
        </p:nvSpPr>
        <p:spPr>
          <a:xfrm>
            <a:off x="948441" y="1693614"/>
            <a:ext cx="10991195" cy="5384801"/>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Relational operators are used to check relation between two variables.</a:t>
            </a:r>
            <a:endParaRPr/>
          </a:p>
          <a:p>
            <a:pPr marL="228600" lvl="0" indent="-228600" algn="l" rtl="0">
              <a:lnSpc>
                <a:spcPct val="150000"/>
              </a:lnSpc>
              <a:spcBef>
                <a:spcPts val="1000"/>
              </a:spcBef>
              <a:spcAft>
                <a:spcPts val="0"/>
              </a:spcAft>
              <a:buClr>
                <a:srgbClr val="000000"/>
              </a:buClr>
              <a:buSzPts val="2000"/>
              <a:buChar char="•"/>
            </a:pPr>
            <a:r>
              <a:rPr lang="en-US" sz="2000"/>
              <a:t>They are also used comparison operators since the outcome will be true or false.</a:t>
            </a:r>
            <a:endParaRPr/>
          </a:p>
          <a:p>
            <a:pPr marL="228600" lvl="0" indent="-228600" algn="l" rtl="0">
              <a:lnSpc>
                <a:spcPct val="150000"/>
              </a:lnSpc>
              <a:spcBef>
                <a:spcPts val="1000"/>
              </a:spcBef>
              <a:spcAft>
                <a:spcPts val="0"/>
              </a:spcAft>
              <a:buClr>
                <a:srgbClr val="000000"/>
              </a:buClr>
              <a:buSzPts val="2000"/>
              <a:buChar char="•"/>
            </a:pPr>
            <a:r>
              <a:rPr lang="en-US" sz="2000"/>
              <a:t>Some of relational operators are:</a:t>
            </a:r>
            <a:endParaRPr/>
          </a:p>
        </p:txBody>
      </p:sp>
      <p:sp>
        <p:nvSpPr>
          <p:cNvPr id="299" name="Google Shape;299;p2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34</a:t>
            </a:fld>
            <a:endParaRPr/>
          </a:p>
        </p:txBody>
      </p:sp>
      <p:graphicFrame>
        <p:nvGraphicFramePr>
          <p:cNvPr id="300" name="Google Shape;300;p28"/>
          <p:cNvGraphicFramePr/>
          <p:nvPr/>
        </p:nvGraphicFramePr>
        <p:xfrm>
          <a:off x="2812494" y="3593000"/>
          <a:ext cx="7082975" cy="2963375"/>
        </p:xfrm>
        <a:graphic>
          <a:graphicData uri="http://schemas.openxmlformats.org/drawingml/2006/table">
            <a:tbl>
              <a:tblPr>
                <a:noFill/>
                <a:tableStyleId>{FA40D3E0-34F1-49F2-9847-360DB807A596}</a:tableStyleId>
              </a:tblPr>
              <a:tblGrid>
                <a:gridCol w="1948600">
                  <a:extLst>
                    <a:ext uri="{9D8B030D-6E8A-4147-A177-3AD203B41FA5}">
                      <a16:colId xmlns:a16="http://schemas.microsoft.com/office/drawing/2014/main" val="20000"/>
                    </a:ext>
                  </a:extLst>
                </a:gridCol>
                <a:gridCol w="5134375">
                  <a:extLst>
                    <a:ext uri="{9D8B030D-6E8A-4147-A177-3AD203B41FA5}">
                      <a16:colId xmlns:a16="http://schemas.microsoft.com/office/drawing/2014/main" val="20001"/>
                    </a:ext>
                  </a:extLst>
                </a:gridCol>
              </a:tblGrid>
              <a:tr h="305225">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latin typeface="Arial"/>
                          <a:ea typeface="Arial"/>
                          <a:cs typeface="Arial"/>
                          <a:sym typeface="Arial"/>
                        </a:rPr>
                        <a:t>Operators</a:t>
                      </a:r>
                      <a:endParaRPr sz="2000" b="1" u="none" strike="noStrike" cap="none">
                        <a:latin typeface="Arial"/>
                        <a:ea typeface="Arial"/>
                        <a:cs typeface="Arial"/>
                        <a:sym typeface="Arial"/>
                      </a:endParaRPr>
                    </a:p>
                  </a:txBody>
                  <a:tcPr marL="45725" marR="45725" marT="45725" marB="45725">
                    <a:solidFill>
                      <a:schemeClr val="accent4"/>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latin typeface="Arial"/>
                          <a:ea typeface="Arial"/>
                          <a:cs typeface="Arial"/>
                          <a:sym typeface="Arial"/>
                        </a:rPr>
                        <a:t>Result</a:t>
                      </a:r>
                      <a:endParaRPr sz="2000" b="1" u="none" strike="noStrike" cap="none">
                        <a:latin typeface="Arial"/>
                        <a:ea typeface="Arial"/>
                        <a:cs typeface="Arial"/>
                        <a:sym typeface="Arial"/>
                      </a:endParaRPr>
                    </a:p>
                  </a:txBody>
                  <a:tcPr marL="45725" marR="45725" marT="45725" marB="45725">
                    <a:solidFill>
                      <a:schemeClr val="accent4"/>
                    </a:solidFill>
                  </a:tcPr>
                </a:tc>
                <a:extLst>
                  <a:ext uri="{0D108BD9-81ED-4DB2-BD59-A6C34878D82A}">
                    <a16:rowId xmlns:a16="http://schemas.microsoft.com/office/drawing/2014/main" val="10000"/>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Bitwise unary NOT</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1"/>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&amp;</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Bitwise AND</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2"/>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&gt;&gt; , &lt;&lt;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Shift left, Shift right</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3"/>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&gt;&gt;=, &lt;&lt;=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Shift right assignment, shift left assignment</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4"/>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Bitwise exclusive OR</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5"/>
                  </a:ext>
                </a:extLst>
              </a:tr>
            </a:tbl>
          </a:graphicData>
        </a:graphic>
      </p:graphicFrame>
      <p:sp>
        <p:nvSpPr>
          <p:cNvPr id="301" name="Google Shape;301;p2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02" name="Google Shape;302;p2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Relational Operators: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body" idx="1"/>
          </p:nvPr>
        </p:nvSpPr>
        <p:spPr>
          <a:xfrm>
            <a:off x="947611" y="1693614"/>
            <a:ext cx="10943899" cy="504485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Binary operator treat their operands as a sequence of bits rather than as decimal, hexadecimal, or octal numbers.</a:t>
            </a:r>
            <a:endParaRPr/>
          </a:p>
          <a:p>
            <a:pPr marL="0" lvl="0" indent="0" algn="l" rtl="0">
              <a:lnSpc>
                <a:spcPct val="150000"/>
              </a:lnSpc>
              <a:spcBef>
                <a:spcPts val="1000"/>
              </a:spcBef>
              <a:spcAft>
                <a:spcPts val="0"/>
              </a:spcAft>
              <a:buClr>
                <a:srgbClr val="000000"/>
              </a:buClr>
              <a:buSzPts val="2000"/>
              <a:buNone/>
            </a:pPr>
            <a:r>
              <a:rPr lang="en-US" sz="2000"/>
              <a:t>	For example: </a:t>
            </a:r>
            <a:r>
              <a:rPr lang="en-US" sz="2000" b="0"/>
              <a:t>Decimal number 9 has a binary representation of 1001.</a:t>
            </a:r>
            <a:endParaRPr/>
          </a:p>
          <a:p>
            <a:pPr marL="228600" lvl="0" indent="-228600" algn="l" rtl="0">
              <a:lnSpc>
                <a:spcPct val="150000"/>
              </a:lnSpc>
              <a:spcBef>
                <a:spcPts val="1000"/>
              </a:spcBef>
              <a:spcAft>
                <a:spcPts val="0"/>
              </a:spcAft>
              <a:buClr>
                <a:srgbClr val="000000"/>
              </a:buClr>
              <a:buSzPts val="2000"/>
              <a:buChar char="•"/>
            </a:pPr>
            <a:r>
              <a:rPr lang="en-US" sz="2000"/>
              <a:t>Java defines some bitwise operators that can be implemented to int ,long, short, char and byte.</a:t>
            </a:r>
            <a:endParaRPr/>
          </a:p>
        </p:txBody>
      </p:sp>
      <p:sp>
        <p:nvSpPr>
          <p:cNvPr id="308" name="Google Shape;308;p2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35</a:t>
            </a:fld>
            <a:endParaRPr/>
          </a:p>
        </p:txBody>
      </p:sp>
      <p:sp>
        <p:nvSpPr>
          <p:cNvPr id="309" name="Google Shape;309;p2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10" name="Google Shape;310;p2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Bitwise Operator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txBox="1">
            <a:spLocks noGrp="1"/>
          </p:cNvSpPr>
          <p:nvPr>
            <p:ph type="body" idx="1"/>
          </p:nvPr>
        </p:nvSpPr>
        <p:spPr>
          <a:xfrm>
            <a:off x="947611" y="1688859"/>
            <a:ext cx="10943899" cy="491422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The assignment operators is the operator is the individual equals, =.</a:t>
            </a:r>
            <a:endParaRPr/>
          </a:p>
          <a:p>
            <a:pPr marL="228600" lvl="0" indent="-228600" algn="l" rtl="0">
              <a:lnSpc>
                <a:spcPct val="150000"/>
              </a:lnSpc>
              <a:spcBef>
                <a:spcPts val="1000"/>
              </a:spcBef>
              <a:spcAft>
                <a:spcPts val="0"/>
              </a:spcAft>
              <a:buClr>
                <a:srgbClr val="000000"/>
              </a:buClr>
              <a:buSzPts val="2000"/>
              <a:buChar char="•"/>
            </a:pPr>
            <a:r>
              <a:rPr lang="en-US" sz="2000"/>
              <a:t>It’s general form is var = expression.</a:t>
            </a:r>
            <a:endParaRPr/>
          </a:p>
        </p:txBody>
      </p:sp>
      <p:sp>
        <p:nvSpPr>
          <p:cNvPr id="316" name="Google Shape;316;p3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36</a:t>
            </a:fld>
            <a:endParaRPr/>
          </a:p>
        </p:txBody>
      </p:sp>
      <p:graphicFrame>
        <p:nvGraphicFramePr>
          <p:cNvPr id="317" name="Google Shape;317;p30"/>
          <p:cNvGraphicFramePr/>
          <p:nvPr/>
        </p:nvGraphicFramePr>
        <p:xfrm>
          <a:off x="2208463" y="3171080"/>
          <a:ext cx="8128000" cy="2776075"/>
        </p:xfrm>
        <a:graphic>
          <a:graphicData uri="http://schemas.openxmlformats.org/drawingml/2006/table">
            <a:tbl>
              <a:tblPr>
                <a:noFill/>
                <a:tableStyleId>{FA40D3E0-34F1-49F2-9847-360DB807A596}</a:tableStyleId>
              </a:tblPr>
              <a:tblGrid>
                <a:gridCol w="2815775">
                  <a:extLst>
                    <a:ext uri="{9D8B030D-6E8A-4147-A177-3AD203B41FA5}">
                      <a16:colId xmlns:a16="http://schemas.microsoft.com/office/drawing/2014/main" val="20000"/>
                    </a:ext>
                  </a:extLst>
                </a:gridCol>
                <a:gridCol w="5312225">
                  <a:extLst>
                    <a:ext uri="{9D8B030D-6E8A-4147-A177-3AD203B41FA5}">
                      <a16:colId xmlns:a16="http://schemas.microsoft.com/office/drawing/2014/main" val="20001"/>
                    </a:ext>
                  </a:extLst>
                </a:gridCol>
              </a:tblGrid>
              <a:tr h="413575">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latin typeface="Arial"/>
                          <a:ea typeface="Arial"/>
                          <a:cs typeface="Arial"/>
                          <a:sym typeface="Arial"/>
                        </a:rPr>
                        <a:t>Operators</a:t>
                      </a:r>
                      <a:endParaRPr sz="2000" b="1" u="none" strike="noStrike" cap="none">
                        <a:latin typeface="Arial"/>
                        <a:ea typeface="Arial"/>
                        <a:cs typeface="Arial"/>
                        <a:sym typeface="Arial"/>
                      </a:endParaRPr>
                    </a:p>
                  </a:txBody>
                  <a:tcPr marL="45725" marR="45725" marT="45725" marB="45725">
                    <a:solidFill>
                      <a:schemeClr val="accent4"/>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latin typeface="Arial"/>
                          <a:ea typeface="Arial"/>
                          <a:cs typeface="Arial"/>
                          <a:sym typeface="Arial"/>
                        </a:rPr>
                        <a:t>Name</a:t>
                      </a:r>
                      <a:endParaRPr sz="2000" b="1" u="none" strike="noStrike" cap="none">
                        <a:latin typeface="Arial"/>
                        <a:ea typeface="Arial"/>
                        <a:cs typeface="Arial"/>
                        <a:sym typeface="Arial"/>
                      </a:endParaRPr>
                    </a:p>
                  </a:txBody>
                  <a:tcPr marL="45725" marR="45725" marT="45725" marB="45725">
                    <a:solidFill>
                      <a:schemeClr val="accent4"/>
                    </a:solidFill>
                  </a:tcPr>
                </a:tc>
                <a:extLst>
                  <a:ext uri="{0D108BD9-81ED-4DB2-BD59-A6C34878D82A}">
                    <a16:rowId xmlns:a16="http://schemas.microsoft.com/office/drawing/2014/main" val="10000"/>
                  </a:ext>
                </a:extLst>
              </a:tr>
              <a:tr h="54367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Simple assignment operator.</a:t>
                      </a:r>
                      <a:endParaRPr sz="2000" u="none" strike="noStrike" cap="none">
                        <a:latin typeface="Arial"/>
                        <a:ea typeface="Arial"/>
                        <a:cs typeface="Arial"/>
                        <a:sym typeface="Arial"/>
                      </a:endParaRPr>
                    </a:p>
                  </a:txBody>
                  <a:tcPr marL="76200" marR="76200" marT="76200" marB="76200"/>
                </a:tc>
                <a:extLst>
                  <a:ext uri="{0D108BD9-81ED-4DB2-BD59-A6C34878D82A}">
                    <a16:rowId xmlns:a16="http://schemas.microsoft.com/office/drawing/2014/main" val="10001"/>
                  </a:ext>
                </a:extLst>
              </a:tr>
              <a:tr h="46137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 </a:t>
                      </a:r>
                      <a:endParaRPr sz="2000" u="none" strike="noStrike" cap="none">
                        <a:latin typeface="Arial"/>
                        <a:ea typeface="Arial"/>
                        <a:cs typeface="Arial"/>
                        <a:sym typeface="Arial"/>
                      </a:endParaRPr>
                    </a:p>
                  </a:txBody>
                  <a:tcPr marL="76200" marR="76200" marT="76200" marB="76200" anchor="ct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Add AND assignment operator</a:t>
                      </a:r>
                      <a:endParaRPr sz="2000" u="none" strike="noStrike" cap="none">
                        <a:latin typeface="Arial"/>
                        <a:ea typeface="Arial"/>
                        <a:cs typeface="Arial"/>
                        <a:sym typeface="Arial"/>
                      </a:endParaRPr>
                    </a:p>
                  </a:txBody>
                  <a:tcPr marL="76200" marR="76200" marT="76200" marB="76200"/>
                </a:tc>
                <a:extLst>
                  <a:ext uri="{0D108BD9-81ED-4DB2-BD59-A6C34878D82A}">
                    <a16:rowId xmlns:a16="http://schemas.microsoft.com/office/drawing/2014/main" val="10002"/>
                  </a:ext>
                </a:extLst>
              </a:tr>
              <a:tr h="482500">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 </a:t>
                      </a:r>
                      <a:endParaRPr sz="2000" u="none" strike="noStrike" cap="none">
                        <a:latin typeface="Arial"/>
                        <a:ea typeface="Arial"/>
                        <a:cs typeface="Arial"/>
                        <a:sym typeface="Arial"/>
                      </a:endParaRPr>
                    </a:p>
                  </a:txBody>
                  <a:tcPr marL="76200" marR="76200" marT="76200" marB="76200" anchor="ct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Subtract AND assignment operator.</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3"/>
                  </a:ext>
                </a:extLst>
              </a:tr>
              <a:tr h="46137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Multiply AND assignment operator</a:t>
                      </a:r>
                      <a:endParaRPr sz="2000" u="none" strike="noStrike" cap="none">
                        <a:latin typeface="Arial"/>
                        <a:ea typeface="Arial"/>
                        <a:cs typeface="Arial"/>
                        <a:sym typeface="Arial"/>
                      </a:endParaRPr>
                    </a:p>
                  </a:txBody>
                  <a:tcPr marL="76200" marR="76200" marT="76200" marB="76200"/>
                </a:tc>
                <a:extLst>
                  <a:ext uri="{0D108BD9-81ED-4DB2-BD59-A6C34878D82A}">
                    <a16:rowId xmlns:a16="http://schemas.microsoft.com/office/drawing/2014/main" val="10004"/>
                  </a:ext>
                </a:extLst>
              </a:tr>
              <a:tr h="41357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Divide AND assignment operator.</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5"/>
                  </a:ext>
                </a:extLst>
              </a:tr>
            </a:tbl>
          </a:graphicData>
        </a:graphic>
      </p:graphicFrame>
      <p:sp>
        <p:nvSpPr>
          <p:cNvPr id="318" name="Google Shape;318;p3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19" name="Google Shape;319;p3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Assignment operators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1"/>
          <p:cNvSpPr txBox="1">
            <a:spLocks noGrp="1"/>
          </p:cNvSpPr>
          <p:nvPr>
            <p:ph type="body" idx="1"/>
          </p:nvPr>
        </p:nvSpPr>
        <p:spPr>
          <a:xfrm>
            <a:off x="948164" y="1708101"/>
            <a:ext cx="10975430" cy="5459124"/>
          </a:xfrm>
          <a:prstGeom prst="rect">
            <a:avLst/>
          </a:prstGeom>
          <a:noFill/>
          <a:ln>
            <a:noFill/>
          </a:ln>
        </p:spPr>
        <p:txBody>
          <a:bodyPr spcFirstLastPara="1" wrap="square" lIns="45700" tIns="45700" rIns="45700" bIns="45700" anchor="t" anchorCtr="0">
            <a:normAutofit/>
          </a:bodyPr>
          <a:lstStyle/>
          <a:p>
            <a:pPr marL="228600" lvl="0" indent="-228600" algn="just" rtl="0">
              <a:lnSpc>
                <a:spcPct val="150000"/>
              </a:lnSpc>
              <a:spcBef>
                <a:spcPts val="0"/>
              </a:spcBef>
              <a:spcAft>
                <a:spcPts val="0"/>
              </a:spcAft>
              <a:buClr>
                <a:srgbClr val="000000"/>
              </a:buClr>
              <a:buSzPts val="2000"/>
              <a:buChar char="•"/>
            </a:pPr>
            <a:r>
              <a:rPr lang="en-US" sz="2000"/>
              <a:t>Logical operators are used to construct compound conditions. A compound condition is a combination of several simple conditions. </a:t>
            </a:r>
            <a:endParaRPr/>
          </a:p>
          <a:p>
            <a:pPr marL="228600" lvl="0" indent="-228600" algn="just" rtl="0">
              <a:lnSpc>
                <a:spcPct val="150000"/>
              </a:lnSpc>
              <a:spcBef>
                <a:spcPts val="1000"/>
              </a:spcBef>
              <a:spcAft>
                <a:spcPts val="0"/>
              </a:spcAft>
              <a:buClr>
                <a:srgbClr val="000000"/>
              </a:buClr>
              <a:buSzPts val="2000"/>
              <a:buChar char="•"/>
            </a:pPr>
            <a:r>
              <a:rPr lang="en-US" sz="2000"/>
              <a:t>Logical operators are of three types:</a:t>
            </a:r>
            <a:endParaRPr/>
          </a:p>
          <a:p>
            <a:pPr marL="819150" lvl="0" indent="-457200" algn="just" rtl="0">
              <a:lnSpc>
                <a:spcPct val="100000"/>
              </a:lnSpc>
              <a:spcBef>
                <a:spcPts val="1000"/>
              </a:spcBef>
              <a:spcAft>
                <a:spcPts val="0"/>
              </a:spcAft>
              <a:buClr>
                <a:srgbClr val="000000"/>
              </a:buClr>
              <a:buSzPts val="2000"/>
              <a:buFont typeface="Arial"/>
              <a:buAutoNum type="arabicPeriod"/>
            </a:pPr>
            <a:r>
              <a:rPr lang="en-US" sz="2000"/>
              <a:t>&amp;&amp; and operator</a:t>
            </a:r>
            <a:endParaRPr/>
          </a:p>
          <a:p>
            <a:pPr marL="819150" lvl="0" indent="-457200" algn="just" rtl="0">
              <a:lnSpc>
                <a:spcPct val="100000"/>
              </a:lnSpc>
              <a:spcBef>
                <a:spcPts val="1000"/>
              </a:spcBef>
              <a:spcAft>
                <a:spcPts val="0"/>
              </a:spcAft>
              <a:buClr>
                <a:srgbClr val="000000"/>
              </a:buClr>
              <a:buSzPts val="2000"/>
              <a:buFont typeface="Arial"/>
              <a:buAutoNum type="arabicPeriod"/>
            </a:pPr>
            <a:r>
              <a:rPr lang="en-US" sz="2000"/>
              <a:t>| |or operator</a:t>
            </a:r>
            <a:endParaRPr/>
          </a:p>
          <a:p>
            <a:pPr marL="819150" lvl="0" indent="-457200" algn="just" rtl="0">
              <a:lnSpc>
                <a:spcPct val="100000"/>
              </a:lnSpc>
              <a:spcBef>
                <a:spcPts val="1000"/>
              </a:spcBef>
              <a:spcAft>
                <a:spcPts val="0"/>
              </a:spcAft>
              <a:buClr>
                <a:srgbClr val="000000"/>
              </a:buClr>
              <a:buSzPts val="2000"/>
              <a:buFont typeface="Arial"/>
              <a:buAutoNum type="arabicPeriod"/>
            </a:pPr>
            <a:r>
              <a:rPr lang="en-US" sz="2000"/>
              <a:t>not operator</a:t>
            </a:r>
            <a:endParaRPr sz="2000" b="1"/>
          </a:p>
          <a:p>
            <a:pPr marL="0" lvl="0" indent="0" algn="just" rtl="0">
              <a:lnSpc>
                <a:spcPct val="150000"/>
              </a:lnSpc>
              <a:spcBef>
                <a:spcPts val="1000"/>
              </a:spcBef>
              <a:spcAft>
                <a:spcPts val="0"/>
              </a:spcAft>
              <a:buClr>
                <a:srgbClr val="000000"/>
              </a:buClr>
              <a:buSzPts val="2000"/>
              <a:buNone/>
            </a:pPr>
            <a:r>
              <a:rPr lang="en-US" sz="2000"/>
              <a:t>Ternary operator</a:t>
            </a:r>
            <a:endParaRPr/>
          </a:p>
          <a:p>
            <a:pPr marL="228600" lvl="0" indent="-228600" algn="just" rtl="0">
              <a:lnSpc>
                <a:spcPct val="110000"/>
              </a:lnSpc>
              <a:spcBef>
                <a:spcPts val="1000"/>
              </a:spcBef>
              <a:spcAft>
                <a:spcPts val="0"/>
              </a:spcAft>
              <a:buClr>
                <a:srgbClr val="000000"/>
              </a:buClr>
              <a:buSzPts val="2000"/>
              <a:buChar char="•"/>
            </a:pPr>
            <a:r>
              <a:rPr lang="en-US" sz="2000"/>
              <a:t>This operator is called ternary because it acts on 3 variables.</a:t>
            </a:r>
            <a:endParaRPr/>
          </a:p>
          <a:p>
            <a:pPr marL="228600" lvl="0" indent="-228600" algn="just" rtl="0">
              <a:lnSpc>
                <a:spcPct val="110000"/>
              </a:lnSpc>
              <a:spcBef>
                <a:spcPts val="1000"/>
              </a:spcBef>
              <a:spcAft>
                <a:spcPts val="0"/>
              </a:spcAft>
              <a:buClr>
                <a:srgbClr val="000000"/>
              </a:buClr>
              <a:buSzPts val="2000"/>
              <a:buChar char="•"/>
            </a:pPr>
            <a:r>
              <a:rPr lang="en-US" sz="2000"/>
              <a:t>The other name for this operator is conditional operator, since it represents a conditional statement.</a:t>
            </a:r>
            <a:endParaRPr/>
          </a:p>
          <a:p>
            <a:pPr marL="228600" lvl="0" indent="-228600" algn="just" rtl="0">
              <a:lnSpc>
                <a:spcPct val="110000"/>
              </a:lnSpc>
              <a:spcBef>
                <a:spcPts val="1000"/>
              </a:spcBef>
              <a:spcAft>
                <a:spcPts val="0"/>
              </a:spcAft>
              <a:buClr>
                <a:srgbClr val="000000"/>
              </a:buClr>
              <a:buSzPts val="2000"/>
              <a:buChar char="•"/>
            </a:pPr>
            <a:r>
              <a:rPr lang="en-US" sz="2000"/>
              <a:t>Its syntax is </a:t>
            </a:r>
            <a:r>
              <a:rPr lang="en-US" sz="2000" b="1"/>
              <a:t>variable = expression l expression2 expression3.</a:t>
            </a:r>
            <a:endParaRPr/>
          </a:p>
        </p:txBody>
      </p:sp>
      <p:sp>
        <p:nvSpPr>
          <p:cNvPr id="325" name="Google Shape;325;p3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37</a:t>
            </a:fld>
            <a:endParaRPr/>
          </a:p>
        </p:txBody>
      </p:sp>
      <p:sp>
        <p:nvSpPr>
          <p:cNvPr id="326" name="Google Shape;326;p3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27" name="Google Shape;327;p3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Logical operators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2"/>
          <p:cNvSpPr txBox="1">
            <a:spLocks noGrp="1"/>
          </p:cNvSpPr>
          <p:nvPr>
            <p:ph type="body" idx="1"/>
          </p:nvPr>
        </p:nvSpPr>
        <p:spPr>
          <a:xfrm>
            <a:off x="943129" y="1816074"/>
            <a:ext cx="10896600" cy="5549463"/>
          </a:xfrm>
          <a:prstGeom prst="rect">
            <a:avLst/>
          </a:prstGeom>
          <a:noFill/>
          <a:ln>
            <a:noFill/>
          </a:ln>
        </p:spPr>
        <p:txBody>
          <a:bodyPr spcFirstLastPara="1" wrap="square" lIns="45700" tIns="45700" rIns="45700" bIns="45700" anchor="t" anchorCtr="0">
            <a:normAutofit/>
          </a:bodyPr>
          <a:lstStyle/>
          <a:p>
            <a:pPr marL="228600" lvl="0" indent="-228600" algn="l" rtl="0">
              <a:lnSpc>
                <a:spcPct val="90000"/>
              </a:lnSpc>
              <a:spcBef>
                <a:spcPts val="0"/>
              </a:spcBef>
              <a:spcAft>
                <a:spcPts val="0"/>
              </a:spcAft>
              <a:buClr>
                <a:srgbClr val="000000"/>
              </a:buClr>
              <a:buSzPts val="2000"/>
              <a:buChar char="•"/>
            </a:pPr>
            <a:r>
              <a:rPr lang="en-US" sz="2000"/>
              <a:t>Operator precedence determines the order in which the operators in an expression are evaluated.</a:t>
            </a:r>
            <a:endParaRPr/>
          </a:p>
        </p:txBody>
      </p:sp>
      <p:sp>
        <p:nvSpPr>
          <p:cNvPr id="333" name="Google Shape;333;p3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38</a:t>
            </a:fld>
            <a:endParaRPr/>
          </a:p>
        </p:txBody>
      </p:sp>
      <p:pic>
        <p:nvPicPr>
          <p:cNvPr id="334" name="Google Shape;334;p32" descr="Picture 3"/>
          <p:cNvPicPr preferRelativeResize="0"/>
          <p:nvPr/>
        </p:nvPicPr>
        <p:blipFill rotWithShape="1">
          <a:blip r:embed="rId3">
            <a:alphaModFix/>
          </a:blip>
          <a:srcRect/>
          <a:stretch/>
        </p:blipFill>
        <p:spPr>
          <a:xfrm>
            <a:off x="3063489" y="2232436"/>
            <a:ext cx="6128637" cy="4529653"/>
          </a:xfrm>
          <a:prstGeom prst="rect">
            <a:avLst/>
          </a:prstGeom>
          <a:noFill/>
          <a:ln>
            <a:noFill/>
          </a:ln>
        </p:spPr>
      </p:pic>
      <p:sp>
        <p:nvSpPr>
          <p:cNvPr id="335" name="Google Shape;335;p3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36" name="Google Shape;336;p3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Operator Precedence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39</a:t>
            </a:fld>
            <a:endParaRPr/>
          </a:p>
        </p:txBody>
      </p:sp>
      <p:sp>
        <p:nvSpPr>
          <p:cNvPr id="342" name="Google Shape;342;p3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43" name="Google Shape;343;p33"/>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344" name="Google Shape;344;p33"/>
          <p:cNvSpPr txBox="1"/>
          <p:nvPr/>
        </p:nvSpPr>
        <p:spPr>
          <a:xfrm>
            <a:off x="930442" y="1704911"/>
            <a:ext cx="5935579" cy="553996"/>
          </a:xfrm>
          <a:prstGeom prst="rect">
            <a:avLst/>
          </a:prstGeom>
          <a:noFill/>
          <a:ln>
            <a:noFill/>
          </a:ln>
        </p:spPr>
        <p:txBody>
          <a:bodyPr spcFirstLastPara="1" wrap="square" lIns="45700" tIns="45700" rIns="45700"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rabicPeriod" startAt="4"/>
            </a:pPr>
            <a:r>
              <a:rPr lang="en-US" sz="2000" b="0" i="0" u="none" strike="noStrike" cap="none">
                <a:solidFill>
                  <a:srgbClr val="000000"/>
                </a:solidFill>
                <a:latin typeface="Times New Roman"/>
                <a:ea typeface="Times New Roman"/>
                <a:cs typeface="Times New Roman"/>
                <a:sym typeface="Times New Roman"/>
              </a:rPr>
              <a:t>Which of these have highest precedence?</a:t>
            </a:r>
            <a:endParaRPr/>
          </a:p>
        </p:txBody>
      </p:sp>
      <p:sp>
        <p:nvSpPr>
          <p:cNvPr id="345" name="Google Shape;345;p33"/>
          <p:cNvSpPr/>
          <p:nvPr/>
        </p:nvSpPr>
        <p:spPr>
          <a:xfrm>
            <a:off x="1941092" y="2526876"/>
            <a:ext cx="6096000" cy="2862322"/>
          </a:xfrm>
          <a:prstGeom prst="rect">
            <a:avLst/>
          </a:prstGeom>
          <a:noFill/>
          <a:ln>
            <a:noFill/>
          </a:ln>
        </p:spPr>
        <p:txBody>
          <a:bodyPr spcFirstLastPara="1" wrap="square" lIns="91425" tIns="45700" rIns="91425" bIns="45700" anchor="t" anchorCtr="0">
            <a:spAutoFit/>
          </a:bodyPr>
          <a:lstStyle/>
          <a:p>
            <a:pPr marL="342900" marR="0" lvl="2" indent="-3429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342900" marR="0" lvl="2" indent="-3429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342900" marR="0" lvl="2" indent="-3429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342900" marR="0" lvl="2" indent="-3429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&gt;&gt;</a:t>
            </a:r>
            <a:endParaRPr/>
          </a:p>
          <a:p>
            <a:pPr marL="342900" marR="0" lvl="2" indent="-2159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2"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Answer: </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a:t>
            </a:fld>
            <a:endParaRPr/>
          </a:p>
        </p:txBody>
      </p:sp>
      <p:sp>
        <p:nvSpPr>
          <p:cNvPr id="94" name="Google Shape;94;p5"/>
          <p:cNvSpPr txBox="1"/>
          <p:nvPr/>
        </p:nvSpPr>
        <p:spPr>
          <a:xfrm>
            <a:off x="236061" y="1692589"/>
            <a:ext cx="11835443" cy="4653646"/>
          </a:xfrm>
          <a:prstGeom prst="rect">
            <a:avLst/>
          </a:prstGeom>
          <a:noFill/>
          <a:ln>
            <a:noFill/>
          </a:ln>
        </p:spPr>
        <p:txBody>
          <a:bodyPr spcFirstLastPara="1" wrap="square" lIns="45700" tIns="45700" rIns="45700" bIns="45700" anchor="t" anchorCtr="0">
            <a:spAutoFit/>
          </a:bodyPr>
          <a:lstStyle/>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Introduction to Java</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Installation of Java</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Data types </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Operators</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Access specifiers</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Typecasting</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Control Statement</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Methods</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Arrays</a:t>
            </a:r>
            <a:endParaRPr/>
          </a:p>
          <a:p>
            <a:pPr marL="457200" marR="0" lvl="6" indent="262800" algn="l" rtl="0">
              <a:lnSpc>
                <a:spcPct val="150000"/>
              </a:lnSpc>
              <a:spcBef>
                <a:spcPts val="0"/>
              </a:spcBef>
              <a:spcAft>
                <a:spcPts val="0"/>
              </a:spcAft>
              <a:buClr>
                <a:srgbClr val="000000"/>
              </a:buClr>
              <a:buSzPts val="1800"/>
              <a:buFont typeface="Times New Roman"/>
              <a:buNone/>
            </a:pPr>
            <a:endParaRPr sz="1800" b="0" i="0" u="none" strike="noStrike" cap="none">
              <a:solidFill>
                <a:srgbClr val="000000"/>
              </a:solidFill>
              <a:latin typeface="Arial"/>
              <a:ea typeface="Arial"/>
              <a:cs typeface="Arial"/>
              <a:sym typeface="Arial"/>
            </a:endParaRPr>
          </a:p>
        </p:txBody>
      </p:sp>
      <p:sp>
        <p:nvSpPr>
          <p:cNvPr id="95" name="Google Shape;95;p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96" name="Google Shape;96;p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Table of Contents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40</a:t>
            </a:fld>
            <a:endParaRPr/>
          </a:p>
        </p:txBody>
      </p:sp>
      <p:sp>
        <p:nvSpPr>
          <p:cNvPr id="351" name="Google Shape;351;p34"/>
          <p:cNvSpPr txBox="1"/>
          <p:nvPr/>
        </p:nvSpPr>
        <p:spPr>
          <a:xfrm>
            <a:off x="2016858" y="2792551"/>
            <a:ext cx="11835443" cy="3730317"/>
          </a:xfrm>
          <a:prstGeom prst="rect">
            <a:avLst/>
          </a:prstGeom>
          <a:noFill/>
          <a:ln>
            <a:noFill/>
          </a:ln>
        </p:spPr>
        <p:txBody>
          <a:bodyPr spcFirstLastPara="1" wrap="square" lIns="45700" tIns="45700" rIns="45700"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Integer</a:t>
            </a:r>
            <a:endParaRPr sz="20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Floating – point numbers</a:t>
            </a:r>
            <a:endParaRPr sz="20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Boolean</a:t>
            </a:r>
            <a:endParaRPr sz="20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sz="2000" b="0" i="0" u="none" strike="noStrike" cap="none">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sz="2000" b="1" i="0" u="none" strike="noStrike" cap="none">
              <a:solidFill>
                <a:srgbClr val="000000"/>
              </a:solidFill>
              <a:latin typeface="Arial"/>
              <a:ea typeface="Arial"/>
              <a:cs typeface="Arial"/>
              <a:sym typeface="Arial"/>
            </a:endParaRPr>
          </a:p>
          <a:p>
            <a:pPr marL="0" marR="0" lvl="4" indent="359999"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0" marR="0" lvl="4" indent="359999"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p:txBody>
      </p:sp>
      <p:sp>
        <p:nvSpPr>
          <p:cNvPr id="352" name="Google Shape;352;p3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53" name="Google Shape;353;p34"/>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354" name="Google Shape;354;p34"/>
          <p:cNvSpPr txBox="1"/>
          <p:nvPr/>
        </p:nvSpPr>
        <p:spPr>
          <a:xfrm>
            <a:off x="930441" y="1701391"/>
            <a:ext cx="10037213" cy="1015661"/>
          </a:xfrm>
          <a:prstGeom prst="rect">
            <a:avLst/>
          </a:prstGeom>
          <a:noFill/>
          <a:ln>
            <a:noFill/>
          </a:ln>
        </p:spPr>
        <p:txBody>
          <a:bodyPr spcFirstLastPara="1" wrap="square" lIns="45700" tIns="45700" rIns="45700" bIns="45700" anchor="t" anchorCtr="0">
            <a:spAutoFit/>
          </a:bodyPr>
          <a:lstStyle/>
          <a:p>
            <a:pPr marL="342900" marR="0" lvl="4" indent="-342900" algn="l" rtl="0">
              <a:lnSpc>
                <a:spcPct val="150000"/>
              </a:lnSpc>
              <a:spcBef>
                <a:spcPts val="0"/>
              </a:spcBef>
              <a:spcAft>
                <a:spcPts val="0"/>
              </a:spcAft>
              <a:buClr>
                <a:srgbClr val="000000"/>
              </a:buClr>
              <a:buSzPts val="2000"/>
              <a:buFont typeface="Arial"/>
              <a:buAutoNum type="arabicPeriod" startAt="5"/>
            </a:pPr>
            <a:r>
              <a:rPr lang="en-US" sz="2000" b="0" i="0" u="none" strike="noStrike" cap="none">
                <a:solidFill>
                  <a:srgbClr val="000000"/>
                </a:solidFill>
                <a:latin typeface="Times New Roman"/>
                <a:ea typeface="Times New Roman"/>
                <a:cs typeface="Times New Roman"/>
                <a:sym typeface="Times New Roman"/>
              </a:rPr>
              <a:t>What should be expression1 evaluate to in using ternary operator as in this line? expression1 ? expression2 : expression3</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60" name="Google Shape;360;p3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361" name="Google Shape;361;p35"/>
          <p:cNvSpPr/>
          <p:nvPr/>
        </p:nvSpPr>
        <p:spPr>
          <a:xfrm>
            <a:off x="882314" y="1704434"/>
            <a:ext cx="10234863" cy="188365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rabicPeriod" startAt="6"/>
            </a:pPr>
            <a:r>
              <a:rPr lang="en-US" sz="2000" b="0" i="0" u="none" strike="noStrike" cap="none">
                <a:solidFill>
                  <a:srgbClr val="000000"/>
                </a:solidFill>
                <a:latin typeface="Times New Roman"/>
                <a:ea typeface="Times New Roman"/>
                <a:cs typeface="Times New Roman"/>
                <a:sym typeface="Times New Roman"/>
              </a:rPr>
              <a:t>What should be expression1 evaluate to in using ternary operator as in this line? expression1 ? expression2 : expression3</a:t>
            </a:r>
            <a:endParaRPr sz="2000" b="0" i="0" u="none" strike="noStrike" cap="none">
              <a:solidFill>
                <a:srgbClr val="000000"/>
              </a:solidFill>
              <a:latin typeface="Arial"/>
              <a:ea typeface="Arial"/>
              <a:cs typeface="Arial"/>
              <a:sym typeface="Arial"/>
            </a:endParaRPr>
          </a:p>
          <a:p>
            <a:pPr marL="0" marR="0" lvl="4" indent="359999"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0" marR="0" lvl="4" indent="359999"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p:txBody>
      </p:sp>
      <p:sp>
        <p:nvSpPr>
          <p:cNvPr id="362" name="Google Shape;362;p35"/>
          <p:cNvSpPr/>
          <p:nvPr/>
        </p:nvSpPr>
        <p:spPr>
          <a:xfrm>
            <a:off x="1973175" y="2788185"/>
            <a:ext cx="6096000" cy="2954655"/>
          </a:xfrm>
          <a:prstGeom prst="rect">
            <a:avLst/>
          </a:prstGeom>
          <a:noFill/>
          <a:ln>
            <a:noFill/>
          </a:ln>
        </p:spPr>
        <p:txBody>
          <a:bodyPr spcFirstLastPara="1" wrap="square" lIns="91425" tIns="45700" rIns="91425" bIns="45700" anchor="t" anchorCtr="0">
            <a:spAutoFit/>
          </a:bodyPr>
          <a:lstStyle/>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Integer</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Floating – point numbers</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Boolean</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a:p>
          <a:p>
            <a:pPr marL="457200" marR="0" lvl="4"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42</a:t>
            </a:fld>
            <a:endParaRPr/>
          </a:p>
        </p:txBody>
      </p:sp>
      <p:graphicFrame>
        <p:nvGraphicFramePr>
          <p:cNvPr id="368" name="Google Shape;368;p36"/>
          <p:cNvGraphicFramePr/>
          <p:nvPr/>
        </p:nvGraphicFramePr>
        <p:xfrm>
          <a:off x="1074822" y="1911640"/>
          <a:ext cx="10058400" cy="3336970"/>
        </p:xfrm>
        <a:graphic>
          <a:graphicData uri="http://schemas.openxmlformats.org/drawingml/2006/table">
            <a:tbl>
              <a:tblPr>
                <a:noFill/>
                <a:tableStyleId>{FA40D3E0-34F1-49F2-9847-360DB807A596}</a:tableStyleId>
              </a:tblPr>
              <a:tblGrid>
                <a:gridCol w="2550700">
                  <a:extLst>
                    <a:ext uri="{9D8B030D-6E8A-4147-A177-3AD203B41FA5}">
                      <a16:colId xmlns:a16="http://schemas.microsoft.com/office/drawing/2014/main" val="20000"/>
                    </a:ext>
                  </a:extLst>
                </a:gridCol>
                <a:gridCol w="4604075">
                  <a:extLst>
                    <a:ext uri="{9D8B030D-6E8A-4147-A177-3AD203B41FA5}">
                      <a16:colId xmlns:a16="http://schemas.microsoft.com/office/drawing/2014/main" val="20001"/>
                    </a:ext>
                  </a:extLst>
                </a:gridCol>
                <a:gridCol w="2903625">
                  <a:extLst>
                    <a:ext uri="{9D8B030D-6E8A-4147-A177-3AD203B41FA5}">
                      <a16:colId xmlns:a16="http://schemas.microsoft.com/office/drawing/2014/main" val="20002"/>
                    </a:ext>
                  </a:extLst>
                </a:gridCol>
              </a:tblGrid>
              <a:tr h="22195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Operators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https://data-flair.training/blogs/java-operators/</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explains about operators and its types.</a:t>
                      </a:r>
                      <a:endParaRPr/>
                    </a:p>
                  </a:txBody>
                  <a:tcPr marL="91450" marR="91450" marT="45725" marB="45725" anchor="ctr"/>
                </a:tc>
                <a:extLst>
                  <a:ext uri="{0D108BD9-81ED-4DB2-BD59-A6C34878D82A}">
                    <a16:rowId xmlns:a16="http://schemas.microsoft.com/office/drawing/2014/main" val="10001"/>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Types of operators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http://toolsqa.com/java/basic-java-programming/operators/</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explains types of operators with  examples.</a:t>
                      </a:r>
                      <a:endParaRPr/>
                    </a:p>
                  </a:txBody>
                  <a:tcPr marL="91450" marR="91450" marT="45725" marB="45725" anchor="ctr"/>
                </a:tc>
                <a:extLst>
                  <a:ext uri="{0D108BD9-81ED-4DB2-BD59-A6C34878D82A}">
                    <a16:rowId xmlns:a16="http://schemas.microsoft.com/office/drawing/2014/main" val="10002"/>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Operator precedence</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https://www.programiz.com/java-programming/operator-precedence</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will explain about operator precedence</a:t>
                      </a:r>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369" name="Google Shape;369;p36" descr="Picture 7"/>
          <p:cNvPicPr preferRelativeResize="0"/>
          <p:nvPr/>
        </p:nvPicPr>
        <p:blipFill rotWithShape="1">
          <a:blip r:embed="rId6">
            <a:alphaModFix/>
          </a:blip>
          <a:srcRect/>
          <a:stretch/>
        </p:blipFill>
        <p:spPr>
          <a:xfrm>
            <a:off x="2991495" y="1244682"/>
            <a:ext cx="371132" cy="430097"/>
          </a:xfrm>
          <a:prstGeom prst="rect">
            <a:avLst/>
          </a:prstGeom>
          <a:noFill/>
          <a:ln>
            <a:noFill/>
          </a:ln>
        </p:spPr>
      </p:pic>
      <p:sp>
        <p:nvSpPr>
          <p:cNvPr id="370" name="Google Shape;370;p3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71" name="Google Shape;371;p3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43</a:t>
            </a:fld>
            <a:endParaRPr/>
          </a:p>
        </p:txBody>
      </p:sp>
      <p:graphicFrame>
        <p:nvGraphicFramePr>
          <p:cNvPr id="377" name="Google Shape;377;p37"/>
          <p:cNvGraphicFramePr/>
          <p:nvPr/>
        </p:nvGraphicFramePr>
        <p:xfrm>
          <a:off x="1058779" y="1911640"/>
          <a:ext cx="10154625" cy="2981480"/>
        </p:xfrm>
        <a:graphic>
          <a:graphicData uri="http://schemas.openxmlformats.org/drawingml/2006/table">
            <a:tbl>
              <a:tblPr>
                <a:noFill/>
                <a:tableStyleId>{FA40D3E0-34F1-49F2-9847-360DB807A596}</a:tableStyleId>
              </a:tblPr>
              <a:tblGrid>
                <a:gridCol w="2326100">
                  <a:extLst>
                    <a:ext uri="{9D8B030D-6E8A-4147-A177-3AD203B41FA5}">
                      <a16:colId xmlns:a16="http://schemas.microsoft.com/office/drawing/2014/main" val="20000"/>
                    </a:ext>
                  </a:extLst>
                </a:gridCol>
                <a:gridCol w="5005125">
                  <a:extLst>
                    <a:ext uri="{9D8B030D-6E8A-4147-A177-3AD203B41FA5}">
                      <a16:colId xmlns:a16="http://schemas.microsoft.com/office/drawing/2014/main" val="20001"/>
                    </a:ext>
                  </a:extLst>
                </a:gridCol>
                <a:gridCol w="2823400">
                  <a:extLst>
                    <a:ext uri="{9D8B030D-6E8A-4147-A177-3AD203B41FA5}">
                      <a16:colId xmlns:a16="http://schemas.microsoft.com/office/drawing/2014/main" val="20002"/>
                    </a:ext>
                  </a:extLst>
                </a:gridCol>
              </a:tblGrid>
              <a:tr h="3169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850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Operators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https://www.youtube.com/watch?v=TL7tdNp0raE</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explains types of operators in java</a:t>
                      </a:r>
                      <a:endParaRPr/>
                    </a:p>
                  </a:txBody>
                  <a:tcPr marL="91450" marR="91450" marT="45725" marB="45725" anchor="ctr"/>
                </a:tc>
                <a:extLst>
                  <a:ext uri="{0D108BD9-81ED-4DB2-BD59-A6C34878D82A}">
                    <a16:rowId xmlns:a16="http://schemas.microsoft.com/office/drawing/2014/main" val="10001"/>
                  </a:ext>
                </a:extLst>
              </a:tr>
              <a:tr h="850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Unary operators</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https://www.youtube.com/watch?v=Ep_Qkcailrw</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explains unary operators with examples</a:t>
                      </a:r>
                      <a:endParaRPr/>
                    </a:p>
                  </a:txBody>
                  <a:tcPr marL="91450" marR="91450" marT="45725" marB="45725" anchor="ctr"/>
                </a:tc>
                <a:extLst>
                  <a:ext uri="{0D108BD9-81ED-4DB2-BD59-A6C34878D82A}">
                    <a16:rowId xmlns:a16="http://schemas.microsoft.com/office/drawing/2014/main" val="10002"/>
                  </a:ext>
                </a:extLst>
              </a:tr>
              <a:tr h="850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Operator precedence</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https://www.youtube.com/watch?v=39i4JBKDKc8</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explains about operator precedence and associatively</a:t>
                      </a:r>
                      <a:endParaRPr sz="1800" u="none" strike="noStrike" cap="none">
                        <a:latin typeface="Arial"/>
                        <a:ea typeface="Arial"/>
                        <a:cs typeface="Arial"/>
                        <a:sym typeface="Arial"/>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378" name="Google Shape;378;p37" descr="Picture 7"/>
          <p:cNvPicPr preferRelativeResize="0"/>
          <p:nvPr/>
        </p:nvPicPr>
        <p:blipFill rotWithShape="1">
          <a:blip r:embed="rId6">
            <a:alphaModFix/>
          </a:blip>
          <a:srcRect/>
          <a:stretch/>
        </p:blipFill>
        <p:spPr>
          <a:xfrm>
            <a:off x="2419447" y="1239053"/>
            <a:ext cx="437462" cy="381001"/>
          </a:xfrm>
          <a:prstGeom prst="rect">
            <a:avLst/>
          </a:prstGeom>
          <a:noFill/>
          <a:ln>
            <a:noFill/>
          </a:ln>
        </p:spPr>
      </p:pic>
      <p:sp>
        <p:nvSpPr>
          <p:cNvPr id="379" name="Google Shape;379;p3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80" name="Google Shape;380;p3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8"/>
          <p:cNvSpPr txBox="1">
            <a:spLocks noGrp="1"/>
          </p:cNvSpPr>
          <p:nvPr>
            <p:ph type="body" idx="1"/>
          </p:nvPr>
        </p:nvSpPr>
        <p:spPr>
          <a:xfrm>
            <a:off x="952650" y="1693614"/>
            <a:ext cx="11022726" cy="5612525"/>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Access Specifiers (also known as Visibility Specifiers) regulate access to classes, fields and methods in Java.</a:t>
            </a:r>
            <a:endParaRPr/>
          </a:p>
          <a:p>
            <a:pPr marL="228600" lvl="0" indent="-228600" algn="l" rtl="0">
              <a:lnSpc>
                <a:spcPct val="150000"/>
              </a:lnSpc>
              <a:spcBef>
                <a:spcPts val="1000"/>
              </a:spcBef>
              <a:spcAft>
                <a:spcPts val="0"/>
              </a:spcAft>
              <a:buClr>
                <a:srgbClr val="000000"/>
              </a:buClr>
              <a:buSzPts val="2000"/>
              <a:buChar char="•"/>
            </a:pPr>
            <a:r>
              <a:rPr lang="en-US" sz="2000"/>
              <a:t>In java we have four Access Specifiers and they are listed below:</a:t>
            </a:r>
            <a:endParaRPr sz="2000"/>
          </a:p>
          <a:p>
            <a:pPr marL="952500" lvl="1" indent="-457200" algn="l" rtl="0">
              <a:lnSpc>
                <a:spcPct val="150000"/>
              </a:lnSpc>
              <a:spcBef>
                <a:spcPts val="1000"/>
              </a:spcBef>
              <a:spcAft>
                <a:spcPts val="0"/>
              </a:spcAft>
              <a:buClr>
                <a:srgbClr val="000000"/>
              </a:buClr>
              <a:buSzPts val="2000"/>
              <a:buFont typeface="Arial"/>
              <a:buAutoNum type="arabicPeriod"/>
            </a:pPr>
            <a:r>
              <a:rPr lang="en-US" sz="2000"/>
              <a:t>public</a:t>
            </a:r>
            <a:endParaRPr sz="2000"/>
          </a:p>
          <a:p>
            <a:pPr marL="952500" lvl="1" indent="-457200" algn="l" rtl="0">
              <a:lnSpc>
                <a:spcPct val="150000"/>
              </a:lnSpc>
              <a:spcBef>
                <a:spcPts val="1000"/>
              </a:spcBef>
              <a:spcAft>
                <a:spcPts val="0"/>
              </a:spcAft>
              <a:buClr>
                <a:srgbClr val="000000"/>
              </a:buClr>
              <a:buSzPts val="2000"/>
              <a:buFont typeface="Arial"/>
              <a:buAutoNum type="arabicPeriod"/>
            </a:pPr>
            <a:r>
              <a:rPr lang="en-US" sz="2000"/>
              <a:t>Private</a:t>
            </a:r>
            <a:endParaRPr sz="2000"/>
          </a:p>
          <a:p>
            <a:pPr marL="952500" lvl="1" indent="-457200" algn="l" rtl="0">
              <a:lnSpc>
                <a:spcPct val="150000"/>
              </a:lnSpc>
              <a:spcBef>
                <a:spcPts val="1000"/>
              </a:spcBef>
              <a:spcAft>
                <a:spcPts val="0"/>
              </a:spcAft>
              <a:buClr>
                <a:srgbClr val="000000"/>
              </a:buClr>
              <a:buSzPts val="2000"/>
              <a:buFont typeface="Arial"/>
              <a:buAutoNum type="arabicPeriod"/>
            </a:pPr>
            <a:r>
              <a:rPr lang="en-US" sz="2000"/>
              <a:t>Protected</a:t>
            </a:r>
            <a:endParaRPr sz="2000"/>
          </a:p>
          <a:p>
            <a:pPr marL="952500" lvl="1" indent="-457200" algn="l" rtl="0">
              <a:lnSpc>
                <a:spcPct val="150000"/>
              </a:lnSpc>
              <a:spcBef>
                <a:spcPts val="1000"/>
              </a:spcBef>
              <a:spcAft>
                <a:spcPts val="0"/>
              </a:spcAft>
              <a:buClr>
                <a:srgbClr val="000000"/>
              </a:buClr>
              <a:buSzPts val="2000"/>
              <a:buFont typeface="Arial"/>
              <a:buAutoNum type="arabicPeriod"/>
            </a:pPr>
            <a:r>
              <a:rPr lang="en-US" sz="2000"/>
              <a:t>default (no specifier)</a:t>
            </a:r>
            <a:endParaRPr/>
          </a:p>
        </p:txBody>
      </p:sp>
      <p:sp>
        <p:nvSpPr>
          <p:cNvPr id="386" name="Google Shape;386;p3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44</a:t>
            </a:fld>
            <a:endParaRPr/>
          </a:p>
        </p:txBody>
      </p:sp>
      <p:pic>
        <p:nvPicPr>
          <p:cNvPr id="387" name="Google Shape;387;p38" descr="Picture 3"/>
          <p:cNvPicPr preferRelativeResize="0"/>
          <p:nvPr/>
        </p:nvPicPr>
        <p:blipFill rotWithShape="1">
          <a:blip r:embed="rId3">
            <a:alphaModFix/>
          </a:blip>
          <a:srcRect/>
          <a:stretch/>
        </p:blipFill>
        <p:spPr>
          <a:xfrm>
            <a:off x="4630710" y="3751993"/>
            <a:ext cx="6903563" cy="2427709"/>
          </a:xfrm>
          <a:prstGeom prst="rect">
            <a:avLst/>
          </a:prstGeom>
          <a:noFill/>
          <a:ln>
            <a:noFill/>
          </a:ln>
        </p:spPr>
      </p:pic>
      <p:sp>
        <p:nvSpPr>
          <p:cNvPr id="388" name="Google Shape;388;p3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89" name="Google Shape;389;p3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Access Specifiers in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9"/>
          <p:cNvSpPr txBox="1">
            <a:spLocks noGrp="1"/>
          </p:cNvSpPr>
          <p:nvPr>
            <p:ph type="body" idx="1"/>
          </p:nvPr>
        </p:nvSpPr>
        <p:spPr>
          <a:xfrm>
            <a:off x="948441" y="1680629"/>
            <a:ext cx="10991195" cy="4928735"/>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Type casting is used to assign a value of one type of a variable to another type.</a:t>
            </a:r>
            <a:endParaRPr/>
          </a:p>
          <a:p>
            <a:pPr marL="228600" lvl="0" indent="-228600" algn="l" rtl="0">
              <a:lnSpc>
                <a:spcPct val="150000"/>
              </a:lnSpc>
              <a:spcBef>
                <a:spcPts val="1000"/>
              </a:spcBef>
              <a:spcAft>
                <a:spcPts val="0"/>
              </a:spcAft>
              <a:buClr>
                <a:srgbClr val="000000"/>
              </a:buClr>
              <a:buSzPts val="2000"/>
              <a:buChar char="•"/>
            </a:pPr>
            <a:r>
              <a:rPr lang="en-US" sz="2000"/>
              <a:t>Casting in other words is an instruction to compiler to convert one type to another.</a:t>
            </a:r>
            <a:endParaRPr/>
          </a:p>
          <a:p>
            <a:pPr marL="228600" lvl="0" indent="-228600" algn="l" rtl="0">
              <a:lnSpc>
                <a:spcPct val="150000"/>
              </a:lnSpc>
              <a:spcBef>
                <a:spcPts val="1000"/>
              </a:spcBef>
              <a:spcAft>
                <a:spcPts val="0"/>
              </a:spcAft>
              <a:buClr>
                <a:srgbClr val="000000"/>
              </a:buClr>
              <a:buSzPts val="2000"/>
              <a:buChar char="•"/>
            </a:pPr>
            <a:r>
              <a:rPr lang="en-US" sz="2000"/>
              <a:t>It helps java not only to perform only arithmetic operation on pairs of values of the same type but performs operations on mixed type too.</a:t>
            </a:r>
            <a:endParaRPr/>
          </a:p>
          <a:p>
            <a:pPr marL="0" lvl="0" indent="0" algn="l" rtl="0">
              <a:lnSpc>
                <a:spcPct val="150000"/>
              </a:lnSpc>
              <a:spcBef>
                <a:spcPts val="1000"/>
              </a:spcBef>
              <a:spcAft>
                <a:spcPts val="0"/>
              </a:spcAft>
              <a:buClr>
                <a:srgbClr val="000000"/>
              </a:buClr>
              <a:buSzPts val="2000"/>
              <a:buNone/>
            </a:pPr>
            <a:r>
              <a:rPr lang="en-US" sz="2000"/>
              <a:t>There are two types of type casting:</a:t>
            </a:r>
            <a:endParaRPr/>
          </a:p>
          <a:p>
            <a:pPr marL="725488" lvl="0" indent="-457200" algn="l" rtl="0">
              <a:lnSpc>
                <a:spcPct val="150000"/>
              </a:lnSpc>
              <a:spcBef>
                <a:spcPts val="1000"/>
              </a:spcBef>
              <a:spcAft>
                <a:spcPts val="0"/>
              </a:spcAft>
              <a:buClr>
                <a:srgbClr val="000000"/>
              </a:buClr>
              <a:buSzPts val="2000"/>
              <a:buFont typeface="Arial"/>
              <a:buAutoNum type="arabicPeriod"/>
            </a:pPr>
            <a:r>
              <a:rPr lang="en-US" sz="2000"/>
              <a:t> Widening casting</a:t>
            </a:r>
            <a:endParaRPr/>
          </a:p>
          <a:p>
            <a:pPr marL="725488" lvl="0" indent="-457200" algn="l" rtl="0">
              <a:lnSpc>
                <a:spcPct val="150000"/>
              </a:lnSpc>
              <a:spcBef>
                <a:spcPts val="1000"/>
              </a:spcBef>
              <a:spcAft>
                <a:spcPts val="0"/>
              </a:spcAft>
              <a:buClr>
                <a:srgbClr val="000000"/>
              </a:buClr>
              <a:buSzPts val="2000"/>
              <a:buFont typeface="Arial"/>
              <a:buAutoNum type="arabicPeriod"/>
            </a:pPr>
            <a:r>
              <a:rPr lang="en-US" sz="2000"/>
              <a:t> Narrowing casting</a:t>
            </a:r>
            <a:endParaRPr/>
          </a:p>
        </p:txBody>
      </p:sp>
      <p:sp>
        <p:nvSpPr>
          <p:cNvPr id="395" name="Google Shape;395;p3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45</a:t>
            </a:fld>
            <a:endParaRPr/>
          </a:p>
        </p:txBody>
      </p:sp>
      <p:sp>
        <p:nvSpPr>
          <p:cNvPr id="396" name="Google Shape;396;p3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97" name="Google Shape;397;p3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Type Casting</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0"/>
          <p:cNvSpPr txBox="1">
            <a:spLocks noGrp="1"/>
          </p:cNvSpPr>
          <p:nvPr>
            <p:ph type="body" idx="1"/>
          </p:nvPr>
        </p:nvSpPr>
        <p:spPr>
          <a:xfrm>
            <a:off x="984457" y="1798637"/>
            <a:ext cx="11006961" cy="5059363"/>
          </a:xfrm>
          <a:prstGeom prst="rect">
            <a:avLst/>
          </a:prstGeom>
          <a:noFill/>
          <a:ln>
            <a:noFill/>
          </a:ln>
        </p:spPr>
        <p:txBody>
          <a:bodyPr spcFirstLastPara="1" wrap="square" lIns="45700" tIns="45700" rIns="45700" bIns="45700" anchor="t" anchorCtr="0">
            <a:normAutofit/>
          </a:bodyPr>
          <a:lstStyle/>
          <a:p>
            <a:pPr marL="228600" lvl="0" indent="-228600" algn="l" rtl="0">
              <a:lnSpc>
                <a:spcPct val="100000"/>
              </a:lnSpc>
              <a:spcBef>
                <a:spcPts val="0"/>
              </a:spcBef>
              <a:spcAft>
                <a:spcPts val="0"/>
              </a:spcAft>
              <a:buClr>
                <a:srgbClr val="000000"/>
              </a:buClr>
              <a:buSzPts val="2000"/>
              <a:buNone/>
            </a:pPr>
            <a:r>
              <a:rPr lang="en-US" sz="2000"/>
              <a:t>Public class main</a:t>
            </a:r>
            <a:endParaRPr/>
          </a:p>
          <a:p>
            <a:pPr marL="228600" lvl="0" indent="-228600" algn="l" rtl="0">
              <a:lnSpc>
                <a:spcPct val="100000"/>
              </a:lnSpc>
              <a:spcBef>
                <a:spcPts val="1000"/>
              </a:spcBef>
              <a:spcAft>
                <a:spcPts val="0"/>
              </a:spcAft>
              <a:buClr>
                <a:srgbClr val="000000"/>
              </a:buClr>
              <a:buSzPts val="2000"/>
              <a:buNone/>
            </a:pPr>
            <a:r>
              <a:rPr lang="en-US" sz="2000"/>
              <a:t>{</a:t>
            </a:r>
            <a:endParaRPr/>
          </a:p>
          <a:p>
            <a:pPr marL="228600" lvl="0" indent="-228600" algn="l" rtl="0">
              <a:lnSpc>
                <a:spcPct val="100000"/>
              </a:lnSpc>
              <a:spcBef>
                <a:spcPts val="1000"/>
              </a:spcBef>
              <a:spcAft>
                <a:spcPts val="0"/>
              </a:spcAft>
              <a:buClr>
                <a:srgbClr val="000000"/>
              </a:buClr>
              <a:buSzPts val="2000"/>
              <a:buNone/>
            </a:pPr>
            <a:r>
              <a:rPr lang="en-US" sz="2000"/>
              <a:t>Public Static void main(string args[] )</a:t>
            </a:r>
            <a:endParaRPr/>
          </a:p>
          <a:p>
            <a:pPr marL="228600" lvl="0" indent="-228600" algn="l" rtl="0">
              <a:lnSpc>
                <a:spcPct val="100000"/>
              </a:lnSpc>
              <a:spcBef>
                <a:spcPts val="1000"/>
              </a:spcBef>
              <a:spcAft>
                <a:spcPts val="0"/>
              </a:spcAft>
              <a:buClr>
                <a:srgbClr val="000000"/>
              </a:buClr>
              <a:buSzPts val="2000"/>
              <a:buNone/>
            </a:pPr>
            <a:r>
              <a:rPr lang="en-US" sz="2000"/>
              <a:t> {</a:t>
            </a:r>
            <a:endParaRPr/>
          </a:p>
          <a:p>
            <a:pPr marL="228600" lvl="0" indent="-228600" algn="l" rtl="0">
              <a:lnSpc>
                <a:spcPct val="100000"/>
              </a:lnSpc>
              <a:spcBef>
                <a:spcPts val="1000"/>
              </a:spcBef>
              <a:spcAft>
                <a:spcPts val="0"/>
              </a:spcAft>
              <a:buClr>
                <a:srgbClr val="000000"/>
              </a:buClr>
              <a:buSzPts val="2000"/>
              <a:buNone/>
            </a:pPr>
            <a:r>
              <a:rPr lang="en-US" sz="2000"/>
              <a:t>   int var1=12;  //</a:t>
            </a:r>
            <a:endParaRPr/>
          </a:p>
          <a:p>
            <a:pPr marL="228600" lvl="0" indent="-228600" algn="l" rtl="0">
              <a:lnSpc>
                <a:spcPct val="100000"/>
              </a:lnSpc>
              <a:spcBef>
                <a:spcPts val="1000"/>
              </a:spcBef>
              <a:spcAft>
                <a:spcPts val="0"/>
              </a:spcAft>
              <a:buClr>
                <a:srgbClr val="000000"/>
              </a:buClr>
              <a:buSzPts val="2000"/>
              <a:buNone/>
            </a:pPr>
            <a:r>
              <a:rPr lang="en-US" sz="2000"/>
              <a:t>   double var2=15.2;</a:t>
            </a:r>
            <a:endParaRPr/>
          </a:p>
          <a:p>
            <a:pPr marL="228600" lvl="0" indent="-228600" algn="l" rtl="0">
              <a:lnSpc>
                <a:spcPct val="100000"/>
              </a:lnSpc>
              <a:spcBef>
                <a:spcPts val="1000"/>
              </a:spcBef>
              <a:spcAft>
                <a:spcPts val="0"/>
              </a:spcAft>
              <a:buClr>
                <a:srgbClr val="000000"/>
              </a:buClr>
              <a:buSzPts val="2000"/>
              <a:buNone/>
            </a:pPr>
            <a:r>
              <a:rPr lang="en-US" sz="2000"/>
              <a:t>   double result = var1+var2;     //type casting</a:t>
            </a:r>
            <a:endParaRPr/>
          </a:p>
          <a:p>
            <a:pPr marL="228600" lvl="0" indent="-228600" algn="l" rtl="0">
              <a:lnSpc>
                <a:spcPct val="100000"/>
              </a:lnSpc>
              <a:spcBef>
                <a:spcPts val="1000"/>
              </a:spcBef>
              <a:spcAft>
                <a:spcPts val="0"/>
              </a:spcAft>
              <a:buClr>
                <a:srgbClr val="000000"/>
              </a:buClr>
              <a:buSzPts val="2000"/>
              <a:buNone/>
            </a:pPr>
            <a:r>
              <a:rPr lang="en-US" sz="2000"/>
              <a:t>    System.out.println(“the sum is” +result)</a:t>
            </a:r>
            <a:endParaRPr/>
          </a:p>
          <a:p>
            <a:pPr marL="228600" lvl="0" indent="-228600" algn="l" rtl="0">
              <a:lnSpc>
                <a:spcPct val="100000"/>
              </a:lnSpc>
              <a:spcBef>
                <a:spcPts val="1000"/>
              </a:spcBef>
              <a:spcAft>
                <a:spcPts val="0"/>
              </a:spcAft>
              <a:buClr>
                <a:srgbClr val="000000"/>
              </a:buClr>
              <a:buSzPts val="2000"/>
              <a:buNone/>
            </a:pPr>
            <a:r>
              <a:rPr lang="en-US" sz="2000"/>
              <a:t>  }</a:t>
            </a:r>
            <a:endParaRPr/>
          </a:p>
          <a:p>
            <a:pPr marL="228600" lvl="0" indent="-228600" algn="l" rtl="0">
              <a:lnSpc>
                <a:spcPct val="100000"/>
              </a:lnSpc>
              <a:spcBef>
                <a:spcPts val="1000"/>
              </a:spcBef>
              <a:spcAft>
                <a:spcPts val="0"/>
              </a:spcAft>
              <a:buClr>
                <a:srgbClr val="000000"/>
              </a:buClr>
              <a:buSzPts val="2000"/>
              <a:buNone/>
            </a:pPr>
            <a:r>
              <a:rPr lang="en-US" sz="2000"/>
              <a:t>}</a:t>
            </a:r>
            <a:endParaRPr/>
          </a:p>
        </p:txBody>
      </p:sp>
      <p:sp>
        <p:nvSpPr>
          <p:cNvPr id="403" name="Google Shape;403;p4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46</a:t>
            </a:fld>
            <a:endParaRPr/>
          </a:p>
        </p:txBody>
      </p:sp>
      <p:sp>
        <p:nvSpPr>
          <p:cNvPr id="404" name="Google Shape;404;p4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05" name="Google Shape;405;p4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Type Casting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47</a:t>
            </a:fld>
            <a:endParaRPr/>
          </a:p>
        </p:txBody>
      </p:sp>
      <p:sp>
        <p:nvSpPr>
          <p:cNvPr id="411" name="Google Shape;411;p41"/>
          <p:cNvSpPr txBox="1"/>
          <p:nvPr/>
        </p:nvSpPr>
        <p:spPr>
          <a:xfrm>
            <a:off x="942038" y="1694392"/>
            <a:ext cx="11835443" cy="498663"/>
          </a:xfrm>
          <a:prstGeom prst="rect">
            <a:avLst/>
          </a:prstGeom>
          <a:noFill/>
          <a:ln>
            <a:noFill/>
          </a:ln>
        </p:spPr>
        <p:txBody>
          <a:bodyPr spcFirstLastPara="1" wrap="square" lIns="45700" tIns="45700" rIns="45700" bIns="45700" anchor="t" anchorCtr="0">
            <a:spAutoFit/>
          </a:bodyPr>
          <a:lstStyle/>
          <a:p>
            <a:pPr marL="457200" marR="0" lvl="4" indent="-457200" algn="l" rtl="0">
              <a:lnSpc>
                <a:spcPct val="150000"/>
              </a:lnSpc>
              <a:spcBef>
                <a:spcPts val="0"/>
              </a:spcBef>
              <a:spcAft>
                <a:spcPts val="0"/>
              </a:spcAft>
              <a:buClr>
                <a:srgbClr val="000000"/>
              </a:buClr>
              <a:buSzPts val="2000"/>
              <a:buFont typeface="Arial"/>
              <a:buAutoNum type="arabicPeriod" startAt="7"/>
            </a:pPr>
            <a:r>
              <a:rPr lang="en-US" sz="2000" b="0" i="0" u="none" strike="noStrike" cap="none">
                <a:solidFill>
                  <a:srgbClr val="000000"/>
                </a:solidFill>
                <a:latin typeface="Times New Roman"/>
                <a:ea typeface="Times New Roman"/>
                <a:cs typeface="Times New Roman"/>
                <a:sym typeface="Times New Roman"/>
              </a:rPr>
              <a:t>Which of these access specifiers must be used for main() method?</a:t>
            </a:r>
            <a:endParaRPr sz="2000" b="0" i="0" u="none" strike="noStrike" cap="none">
              <a:solidFill>
                <a:srgbClr val="000000"/>
              </a:solidFill>
              <a:latin typeface="Arial"/>
              <a:ea typeface="Arial"/>
              <a:cs typeface="Arial"/>
              <a:sym typeface="Arial"/>
            </a:endParaRPr>
          </a:p>
        </p:txBody>
      </p:sp>
      <p:sp>
        <p:nvSpPr>
          <p:cNvPr id="412" name="Google Shape;412;p4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413" name="Google Shape;413;p41"/>
          <p:cNvSpPr/>
          <p:nvPr/>
        </p:nvSpPr>
        <p:spPr>
          <a:xfrm>
            <a:off x="1978324" y="2639524"/>
            <a:ext cx="6705600" cy="2862322"/>
          </a:xfrm>
          <a:prstGeom prst="rect">
            <a:avLst/>
          </a:prstGeom>
          <a:noFill/>
          <a:ln>
            <a:noFill/>
          </a:ln>
        </p:spPr>
        <p:txBody>
          <a:bodyPr spcFirstLastPara="1" wrap="square" lIns="91425" tIns="45700" rIns="91425" bIns="45700" anchor="t" anchorCtr="0">
            <a:spAutoFit/>
          </a:bodyPr>
          <a:lstStyle/>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private</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public</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protected</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a:p>
          <a:p>
            <a:pPr marL="0" marR="0" lvl="4" indent="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0"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a:p>
        </p:txBody>
      </p:sp>
      <p:sp>
        <p:nvSpPr>
          <p:cNvPr id="414" name="Google Shape;414;p4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48</a:t>
            </a:fld>
            <a:endParaRPr/>
          </a:p>
        </p:txBody>
      </p:sp>
      <p:sp>
        <p:nvSpPr>
          <p:cNvPr id="420" name="Google Shape;420;p42"/>
          <p:cNvSpPr txBox="1"/>
          <p:nvPr/>
        </p:nvSpPr>
        <p:spPr>
          <a:xfrm>
            <a:off x="585456" y="1775753"/>
            <a:ext cx="11835443" cy="400110"/>
          </a:xfrm>
          <a:prstGeom prst="rect">
            <a:avLst/>
          </a:prstGeom>
          <a:noFill/>
          <a:ln>
            <a:noFill/>
          </a:ln>
        </p:spPr>
        <p:txBody>
          <a:bodyPr spcFirstLastPara="1" wrap="square" lIns="45700" tIns="45700" rIns="45700" bIns="45700" anchor="t" anchorCtr="0">
            <a:spAutoFit/>
          </a:bodyPr>
          <a:lstStyle/>
          <a:p>
            <a:pPr marL="817200" marR="0" lvl="4" indent="-457200" algn="l" rtl="0">
              <a:lnSpc>
                <a:spcPct val="100000"/>
              </a:lnSpc>
              <a:spcBef>
                <a:spcPts val="0"/>
              </a:spcBef>
              <a:spcAft>
                <a:spcPts val="0"/>
              </a:spcAft>
              <a:buClr>
                <a:srgbClr val="000000"/>
              </a:buClr>
              <a:buSzPts val="2000"/>
              <a:buFont typeface="Arial"/>
              <a:buAutoNum type="arabicPeriod" startAt="8"/>
            </a:pPr>
            <a:r>
              <a:rPr lang="en-US" sz="2000" b="0" i="0" u="none" strike="noStrike" cap="none">
                <a:solidFill>
                  <a:srgbClr val="000000"/>
                </a:solidFill>
                <a:latin typeface="Times New Roman"/>
                <a:ea typeface="Times New Roman"/>
                <a:cs typeface="Times New Roman"/>
                <a:sym typeface="Times New Roman"/>
              </a:rPr>
              <a:t>Which of these is used to access member of class before object of that class is created?</a:t>
            </a:r>
            <a:endParaRPr sz="2000" b="0" i="0" u="none" strike="noStrike" cap="none">
              <a:solidFill>
                <a:srgbClr val="000000"/>
              </a:solidFill>
              <a:latin typeface="Arial"/>
              <a:ea typeface="Arial"/>
              <a:cs typeface="Arial"/>
              <a:sym typeface="Arial"/>
            </a:endParaRPr>
          </a:p>
        </p:txBody>
      </p:sp>
      <p:sp>
        <p:nvSpPr>
          <p:cNvPr id="421" name="Google Shape;421;p4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422" name="Google Shape;422;p4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423" name="Google Shape;423;p42"/>
          <p:cNvSpPr/>
          <p:nvPr/>
        </p:nvSpPr>
        <p:spPr>
          <a:xfrm>
            <a:off x="1620253" y="2627764"/>
            <a:ext cx="6096000" cy="2954655"/>
          </a:xfrm>
          <a:prstGeom prst="rect">
            <a:avLst/>
          </a:prstGeom>
          <a:noFill/>
          <a:ln>
            <a:noFill/>
          </a:ln>
        </p:spPr>
        <p:txBody>
          <a:bodyPr spcFirstLastPara="1" wrap="square" lIns="91425" tIns="45700" rIns="91425" bIns="45700" anchor="t" anchorCtr="0">
            <a:spAutoFit/>
          </a:bodyPr>
          <a:lstStyle/>
          <a:p>
            <a:pPr marL="81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Public</a:t>
            </a:r>
            <a:endParaRPr/>
          </a:p>
          <a:p>
            <a:pPr marL="81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Private</a:t>
            </a:r>
            <a:endParaRPr/>
          </a:p>
          <a:p>
            <a:pPr marL="81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Static</a:t>
            </a:r>
            <a:endParaRPr/>
          </a:p>
          <a:p>
            <a:pPr marL="81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Protected</a:t>
            </a:r>
            <a:endParaRPr/>
          </a:p>
          <a:p>
            <a:pPr marL="360000" marR="0" lvl="4" indent="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360000"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49</a:t>
            </a:fld>
            <a:endParaRPr/>
          </a:p>
        </p:txBody>
      </p:sp>
      <p:sp>
        <p:nvSpPr>
          <p:cNvPr id="429" name="Google Shape;429;p43"/>
          <p:cNvSpPr txBox="1"/>
          <p:nvPr/>
        </p:nvSpPr>
        <p:spPr>
          <a:xfrm>
            <a:off x="938383" y="1694392"/>
            <a:ext cx="10948817" cy="553998"/>
          </a:xfrm>
          <a:prstGeom prst="rect">
            <a:avLst/>
          </a:prstGeom>
          <a:noFill/>
          <a:ln>
            <a:noFill/>
          </a:ln>
        </p:spPr>
        <p:txBody>
          <a:bodyPr spcFirstLastPara="1" wrap="square" lIns="45700" tIns="45700" rIns="45700"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rabicPeriod" startAt="9"/>
            </a:pPr>
            <a:r>
              <a:rPr lang="en-US" sz="2000" b="0" i="0" u="none" strike="noStrike" cap="none">
                <a:solidFill>
                  <a:srgbClr val="000000"/>
                </a:solidFill>
                <a:latin typeface="Times New Roman"/>
                <a:ea typeface="Times New Roman"/>
                <a:cs typeface="Times New Roman"/>
                <a:sym typeface="Times New Roman"/>
              </a:rPr>
              <a:t>Which of the following automatic type conversion will be possible?</a:t>
            </a:r>
            <a:endParaRPr sz="2000" b="0" i="0" u="none" strike="noStrike" cap="none">
              <a:solidFill>
                <a:srgbClr val="000000"/>
              </a:solidFill>
              <a:latin typeface="Arial"/>
              <a:ea typeface="Arial"/>
              <a:cs typeface="Arial"/>
              <a:sym typeface="Arial"/>
            </a:endParaRPr>
          </a:p>
        </p:txBody>
      </p:sp>
      <p:sp>
        <p:nvSpPr>
          <p:cNvPr id="430" name="Google Shape;430;p4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431" name="Google Shape;431;p43"/>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432" name="Google Shape;432;p43"/>
          <p:cNvSpPr/>
          <p:nvPr/>
        </p:nvSpPr>
        <p:spPr>
          <a:xfrm>
            <a:off x="1973179" y="2651283"/>
            <a:ext cx="6096000" cy="286232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short to int</a:t>
            </a:r>
            <a:endParaRPr sz="20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byte to int</a:t>
            </a:r>
            <a:endParaRPr sz="20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int to long</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long to int</a:t>
            </a: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body" idx="1"/>
          </p:nvPr>
        </p:nvSpPr>
        <p:spPr>
          <a:xfrm>
            <a:off x="944928" y="1668229"/>
            <a:ext cx="10274615" cy="4986794"/>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James Gosling</a:t>
            </a:r>
            <a:r>
              <a:rPr lang="en-US" sz="2000" b="0"/>
              <a:t>, </a:t>
            </a:r>
            <a:r>
              <a:rPr lang="en-US" sz="2000"/>
              <a:t>Mike Sheridan</a:t>
            </a:r>
            <a:r>
              <a:rPr lang="en-US" sz="2000" b="0"/>
              <a:t>, and </a:t>
            </a:r>
            <a:r>
              <a:rPr lang="en-US" sz="2000"/>
              <a:t>Patrick Naughton</a:t>
            </a:r>
            <a:r>
              <a:rPr lang="en-US" sz="2000" b="0"/>
              <a:t> initiated the Java language project in June 1991. </a:t>
            </a:r>
            <a:endParaRPr/>
          </a:p>
          <a:p>
            <a:pPr marL="228600" lvl="0" indent="-228600" algn="l" rtl="0">
              <a:lnSpc>
                <a:spcPct val="150000"/>
              </a:lnSpc>
              <a:spcBef>
                <a:spcPts val="1000"/>
              </a:spcBef>
              <a:spcAft>
                <a:spcPts val="0"/>
              </a:spcAft>
              <a:buClr>
                <a:srgbClr val="000000"/>
              </a:buClr>
              <a:buSzPts val="2000"/>
              <a:buChar char="•"/>
            </a:pPr>
            <a:r>
              <a:rPr lang="en-US" sz="2000"/>
              <a:t>Originally designed for small, embedded systems in electronic appliances like set-top boxes.</a:t>
            </a:r>
            <a:endParaRPr/>
          </a:p>
          <a:p>
            <a:pPr marL="228600" lvl="0" indent="-228600" algn="l" rtl="0">
              <a:lnSpc>
                <a:spcPct val="150000"/>
              </a:lnSpc>
              <a:spcBef>
                <a:spcPts val="1000"/>
              </a:spcBef>
              <a:spcAft>
                <a:spcPts val="0"/>
              </a:spcAft>
              <a:buClr>
                <a:srgbClr val="000000"/>
              </a:buClr>
              <a:buSzPts val="2000"/>
              <a:buChar char="•"/>
            </a:pPr>
            <a:r>
              <a:rPr lang="en-US" sz="2000"/>
              <a:t>Firstly, it was called </a:t>
            </a:r>
            <a:r>
              <a:rPr lang="en-US" sz="2000" b="1"/>
              <a:t>"Greentalk"</a:t>
            </a:r>
            <a:r>
              <a:rPr lang="en-US" sz="2000"/>
              <a:t> by James Gosling and file extension was .gt.</a:t>
            </a:r>
            <a:endParaRPr sz="2000"/>
          </a:p>
          <a:p>
            <a:pPr marL="228600" lvl="0" indent="-228600" algn="l" rtl="0">
              <a:lnSpc>
                <a:spcPct val="150000"/>
              </a:lnSpc>
              <a:spcBef>
                <a:spcPts val="1000"/>
              </a:spcBef>
              <a:spcAft>
                <a:spcPts val="0"/>
              </a:spcAft>
              <a:buClr>
                <a:srgbClr val="000000"/>
              </a:buClr>
              <a:buSzPts val="2000"/>
              <a:buChar char="•"/>
            </a:pPr>
            <a:r>
              <a:rPr lang="en-US" sz="2000"/>
              <a:t>After that, it was called </a:t>
            </a:r>
            <a:r>
              <a:rPr lang="en-US" sz="2000" b="1"/>
              <a:t>Oak</a:t>
            </a:r>
            <a:r>
              <a:rPr lang="en-US" sz="2000"/>
              <a:t> and was developed as a part of the Green project.</a:t>
            </a:r>
            <a:endParaRPr/>
          </a:p>
        </p:txBody>
      </p:sp>
      <p:sp>
        <p:nvSpPr>
          <p:cNvPr id="102" name="Google Shape;102;p6"/>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a:t>
            </a:fld>
            <a:endParaRPr/>
          </a:p>
        </p:txBody>
      </p:sp>
      <p:sp>
        <p:nvSpPr>
          <p:cNvPr id="103" name="Google Shape;103;p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04" name="Google Shape;104;p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Introduction to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50</a:t>
            </a:fld>
            <a:endParaRPr/>
          </a:p>
        </p:txBody>
      </p:sp>
      <p:graphicFrame>
        <p:nvGraphicFramePr>
          <p:cNvPr id="438" name="Google Shape;438;p44"/>
          <p:cNvGraphicFramePr/>
          <p:nvPr/>
        </p:nvGraphicFramePr>
        <p:xfrm>
          <a:off x="1074820" y="1911640"/>
          <a:ext cx="10106525" cy="2346570"/>
        </p:xfrm>
        <a:graphic>
          <a:graphicData uri="http://schemas.openxmlformats.org/drawingml/2006/table">
            <a:tbl>
              <a:tblPr>
                <a:noFill/>
                <a:tableStyleId>{FA40D3E0-34F1-49F2-9847-360DB807A596}</a:tableStyleId>
              </a:tblPr>
              <a:tblGrid>
                <a:gridCol w="1989225">
                  <a:extLst>
                    <a:ext uri="{9D8B030D-6E8A-4147-A177-3AD203B41FA5}">
                      <a16:colId xmlns:a16="http://schemas.microsoft.com/office/drawing/2014/main" val="20000"/>
                    </a:ext>
                  </a:extLst>
                </a:gridCol>
                <a:gridCol w="5390150">
                  <a:extLst>
                    <a:ext uri="{9D8B030D-6E8A-4147-A177-3AD203B41FA5}">
                      <a16:colId xmlns:a16="http://schemas.microsoft.com/office/drawing/2014/main" val="20001"/>
                    </a:ext>
                  </a:extLst>
                </a:gridCol>
                <a:gridCol w="2727150">
                  <a:extLst>
                    <a:ext uri="{9D8B030D-6E8A-4147-A177-3AD203B41FA5}">
                      <a16:colId xmlns:a16="http://schemas.microsoft.com/office/drawing/2014/main" val="20002"/>
                    </a:ext>
                  </a:extLst>
                </a:gridCol>
              </a:tblGrid>
              <a:tr h="30217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b="0" u="none" strike="noStrike" cap="none">
                          <a:latin typeface="Arial"/>
                          <a:ea typeface="Arial"/>
                          <a:cs typeface="Arial"/>
                          <a:sym typeface="Arial"/>
                        </a:rPr>
                        <a:t>Access Specifiers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http://www.wideskills.com/java-tutorial/introduction-to-java-access-modifiers</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explains how different access specifier used in programs.</a:t>
                      </a:r>
                      <a:endParaRPr/>
                    </a:p>
                  </a:txBody>
                  <a:tcPr marL="91450" marR="91450" marT="45725" marB="45725" anchor="ctr"/>
                </a:tc>
                <a:extLst>
                  <a:ext uri="{0D108BD9-81ED-4DB2-BD59-A6C34878D82A}">
                    <a16:rowId xmlns:a16="http://schemas.microsoft.com/office/drawing/2014/main" val="10001"/>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b="0" u="none" strike="noStrike" cap="none">
                          <a:latin typeface="Arial"/>
                          <a:ea typeface="Arial"/>
                          <a:cs typeface="Arial"/>
                          <a:sym typeface="Arial"/>
                        </a:rPr>
                        <a:t>Type Casting</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https://javarevisited.blogspot.com/2012/12/what-is-type-casting-in-java-class-interface-example.html</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explain type casting of different variables.</a:t>
                      </a:r>
                      <a:endParaRPr/>
                    </a:p>
                  </a:txBody>
                  <a:tcPr marL="91450" marR="91450" marT="45725" marB="45725" anchor="ctr"/>
                </a:tc>
                <a:extLst>
                  <a:ext uri="{0D108BD9-81ED-4DB2-BD59-A6C34878D82A}">
                    <a16:rowId xmlns:a16="http://schemas.microsoft.com/office/drawing/2014/main" val="10002"/>
                  </a:ext>
                </a:extLst>
              </a:tr>
            </a:tbl>
          </a:graphicData>
        </a:graphic>
      </p:graphicFrame>
      <p:pic>
        <p:nvPicPr>
          <p:cNvPr id="439" name="Google Shape;439;p44" descr="Picture 7"/>
          <p:cNvPicPr preferRelativeResize="0"/>
          <p:nvPr/>
        </p:nvPicPr>
        <p:blipFill rotWithShape="1">
          <a:blip r:embed="rId5">
            <a:alphaModFix/>
          </a:blip>
          <a:srcRect/>
          <a:stretch/>
        </p:blipFill>
        <p:spPr>
          <a:xfrm>
            <a:off x="2991495" y="1244682"/>
            <a:ext cx="371132" cy="430097"/>
          </a:xfrm>
          <a:prstGeom prst="rect">
            <a:avLst/>
          </a:prstGeom>
          <a:noFill/>
          <a:ln>
            <a:noFill/>
          </a:ln>
        </p:spPr>
      </p:pic>
      <p:sp>
        <p:nvSpPr>
          <p:cNvPr id="440" name="Google Shape;440;p4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41" name="Google Shape;441;p44"/>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51</a:t>
            </a:fld>
            <a:endParaRPr/>
          </a:p>
        </p:txBody>
      </p:sp>
      <p:graphicFrame>
        <p:nvGraphicFramePr>
          <p:cNvPr id="447" name="Google Shape;447;p45"/>
          <p:cNvGraphicFramePr/>
          <p:nvPr/>
        </p:nvGraphicFramePr>
        <p:xfrm>
          <a:off x="1058779" y="1911640"/>
          <a:ext cx="10106525" cy="1987005"/>
        </p:xfrm>
        <a:graphic>
          <a:graphicData uri="http://schemas.openxmlformats.org/drawingml/2006/table">
            <a:tbl>
              <a:tblPr>
                <a:noFill/>
                <a:tableStyleId>{FA40D3E0-34F1-49F2-9847-360DB807A596}</a:tableStyleId>
              </a:tblPr>
              <a:tblGrid>
                <a:gridCol w="1684425">
                  <a:extLst>
                    <a:ext uri="{9D8B030D-6E8A-4147-A177-3AD203B41FA5}">
                      <a16:colId xmlns:a16="http://schemas.microsoft.com/office/drawing/2014/main" val="20000"/>
                    </a:ext>
                  </a:extLst>
                </a:gridCol>
                <a:gridCol w="5037225">
                  <a:extLst>
                    <a:ext uri="{9D8B030D-6E8A-4147-A177-3AD203B41FA5}">
                      <a16:colId xmlns:a16="http://schemas.microsoft.com/office/drawing/2014/main" val="20001"/>
                    </a:ext>
                  </a:extLst>
                </a:gridCol>
                <a:gridCol w="3384875">
                  <a:extLst>
                    <a:ext uri="{9D8B030D-6E8A-4147-A177-3AD203B41FA5}">
                      <a16:colId xmlns:a16="http://schemas.microsoft.com/office/drawing/2014/main" val="20002"/>
                    </a:ext>
                  </a:extLst>
                </a:gridCol>
              </a:tblGrid>
              <a:tr h="34835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7068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Type casting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https://www.youtube.com/watch?v=xfT2lS1glEY</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link demonstrate type casting with examples</a:t>
                      </a:r>
                      <a:endParaRPr/>
                    </a:p>
                  </a:txBody>
                  <a:tcPr marL="91450" marR="91450" marT="45725" marB="45725" anchor="ctr"/>
                </a:tc>
                <a:extLst>
                  <a:ext uri="{0D108BD9-81ED-4DB2-BD59-A6C34878D82A}">
                    <a16:rowId xmlns:a16="http://schemas.microsoft.com/office/drawing/2014/main" val="10001"/>
                  </a:ext>
                </a:extLst>
              </a:tr>
              <a:tr h="7068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Access specifiers</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https://www.youtube.com/watch?v=THQYqxJDqRI</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demonstrate access specifiers with examples</a:t>
                      </a:r>
                      <a:endParaRPr/>
                    </a:p>
                  </a:txBody>
                  <a:tcPr marL="91450" marR="91450" marT="45725" marB="45725" anchor="ctr"/>
                </a:tc>
                <a:extLst>
                  <a:ext uri="{0D108BD9-81ED-4DB2-BD59-A6C34878D82A}">
                    <a16:rowId xmlns:a16="http://schemas.microsoft.com/office/drawing/2014/main" val="10002"/>
                  </a:ext>
                </a:extLst>
              </a:tr>
            </a:tbl>
          </a:graphicData>
        </a:graphic>
      </p:graphicFrame>
      <p:pic>
        <p:nvPicPr>
          <p:cNvPr id="448" name="Google Shape;448;p45" descr="Picture 7"/>
          <p:cNvPicPr preferRelativeResize="0"/>
          <p:nvPr/>
        </p:nvPicPr>
        <p:blipFill rotWithShape="1">
          <a:blip r:embed="rId5">
            <a:alphaModFix/>
          </a:blip>
          <a:srcRect/>
          <a:stretch/>
        </p:blipFill>
        <p:spPr>
          <a:xfrm>
            <a:off x="2419447" y="1239053"/>
            <a:ext cx="437462" cy="381001"/>
          </a:xfrm>
          <a:prstGeom prst="rect">
            <a:avLst/>
          </a:prstGeom>
          <a:noFill/>
          <a:ln>
            <a:noFill/>
          </a:ln>
        </p:spPr>
      </p:pic>
      <p:sp>
        <p:nvSpPr>
          <p:cNvPr id="449" name="Google Shape;449;p4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50" name="Google Shape;450;p4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6"/>
          <p:cNvSpPr txBox="1">
            <a:spLocks noGrp="1"/>
          </p:cNvSpPr>
          <p:nvPr>
            <p:ph type="body" idx="1"/>
          </p:nvPr>
        </p:nvSpPr>
        <p:spPr>
          <a:xfrm>
            <a:off x="948717" y="1693614"/>
            <a:ext cx="11006961" cy="5376043"/>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Char char="•"/>
            </a:pPr>
            <a:r>
              <a:rPr lang="en-US" sz="2000"/>
              <a:t>In java strings are object which represent consequence of characters.</a:t>
            </a:r>
            <a:endParaRPr/>
          </a:p>
          <a:p>
            <a:pPr marL="228600" lvl="0" indent="-228600" algn="l" rtl="0">
              <a:lnSpc>
                <a:spcPct val="150000"/>
              </a:lnSpc>
              <a:spcBef>
                <a:spcPts val="1000"/>
              </a:spcBef>
              <a:spcAft>
                <a:spcPts val="0"/>
              </a:spcAft>
              <a:buClr>
                <a:srgbClr val="000000"/>
              </a:buClr>
              <a:buSzPts val="2000"/>
              <a:buChar char="•"/>
            </a:pPr>
            <a:r>
              <a:rPr lang="en-US" sz="2000"/>
              <a:t>String class is used to create string object.</a:t>
            </a:r>
            <a:endParaRPr/>
          </a:p>
          <a:p>
            <a:pPr marL="0" lvl="0" indent="0" algn="l" rtl="0">
              <a:lnSpc>
                <a:spcPct val="150000"/>
              </a:lnSpc>
              <a:spcBef>
                <a:spcPts val="1000"/>
              </a:spcBef>
              <a:spcAft>
                <a:spcPts val="0"/>
              </a:spcAft>
              <a:buClr>
                <a:srgbClr val="000000"/>
              </a:buClr>
              <a:buSzPts val="2000"/>
              <a:buNone/>
            </a:pPr>
            <a:r>
              <a:rPr lang="en-US" sz="2000"/>
              <a:t>    Example,</a:t>
            </a:r>
            <a:endParaRPr/>
          </a:p>
          <a:p>
            <a:pPr marL="228600" lvl="0" indent="352425" algn="l" rtl="0">
              <a:lnSpc>
                <a:spcPct val="100000"/>
              </a:lnSpc>
              <a:spcBef>
                <a:spcPts val="1000"/>
              </a:spcBef>
              <a:spcAft>
                <a:spcPts val="0"/>
              </a:spcAft>
              <a:buClr>
                <a:srgbClr val="000000"/>
              </a:buClr>
              <a:buSzPts val="2000"/>
              <a:buNone/>
            </a:pPr>
            <a:r>
              <a:rPr lang="en-US" sz="2000"/>
              <a:t> </a:t>
            </a:r>
            <a:r>
              <a:rPr lang="en-US" sz="2000" b="1"/>
              <a:t>char</a:t>
            </a:r>
            <a:r>
              <a:rPr lang="en-US" sz="2000"/>
              <a:t>[] ch={'j','a','v','a',‘w',‘o',‘r',‘l',‘d'};  </a:t>
            </a:r>
            <a:endParaRPr/>
          </a:p>
          <a:p>
            <a:pPr marL="228600" lvl="0" indent="352425" algn="l" rtl="0">
              <a:lnSpc>
                <a:spcPct val="100000"/>
              </a:lnSpc>
              <a:spcBef>
                <a:spcPts val="1000"/>
              </a:spcBef>
              <a:spcAft>
                <a:spcPts val="0"/>
              </a:spcAft>
              <a:buClr>
                <a:srgbClr val="000000"/>
              </a:buClr>
              <a:buSzPts val="2000"/>
              <a:buNone/>
            </a:pPr>
            <a:r>
              <a:rPr lang="en-US" sz="2000"/>
              <a:t> String s=</a:t>
            </a:r>
            <a:r>
              <a:rPr lang="en-US" sz="2000" b="1"/>
              <a:t>new</a:t>
            </a:r>
            <a:r>
              <a:rPr lang="en-US" sz="2000"/>
              <a:t> String(ch); </a:t>
            </a:r>
            <a:endParaRPr/>
          </a:p>
          <a:p>
            <a:pPr marL="228600" lvl="0" indent="352425" algn="l" rtl="0">
              <a:lnSpc>
                <a:spcPct val="100000"/>
              </a:lnSpc>
              <a:spcBef>
                <a:spcPts val="1000"/>
              </a:spcBef>
              <a:spcAft>
                <a:spcPts val="0"/>
              </a:spcAft>
              <a:buClr>
                <a:srgbClr val="000000"/>
              </a:buClr>
              <a:buSzPts val="2000"/>
              <a:buNone/>
            </a:pPr>
            <a:r>
              <a:rPr lang="en-US" sz="2000"/>
              <a:t>                (Or)</a:t>
            </a:r>
            <a:endParaRPr/>
          </a:p>
          <a:p>
            <a:pPr marL="228600" lvl="0" indent="352425" algn="l" rtl="0">
              <a:lnSpc>
                <a:spcPct val="100000"/>
              </a:lnSpc>
              <a:spcBef>
                <a:spcPts val="1000"/>
              </a:spcBef>
              <a:spcAft>
                <a:spcPts val="0"/>
              </a:spcAft>
              <a:buClr>
                <a:srgbClr val="000000"/>
              </a:buClr>
              <a:buSzPts val="2000"/>
              <a:buNone/>
            </a:pPr>
            <a:r>
              <a:rPr lang="en-US" sz="2000"/>
              <a:t> String s="javaworld";</a:t>
            </a:r>
            <a:endParaRPr/>
          </a:p>
          <a:p>
            <a:pPr marL="228600" lvl="0" indent="-228600" algn="l" rtl="0">
              <a:lnSpc>
                <a:spcPct val="150000"/>
              </a:lnSpc>
              <a:spcBef>
                <a:spcPts val="1000"/>
              </a:spcBef>
              <a:spcAft>
                <a:spcPts val="0"/>
              </a:spcAft>
              <a:buClr>
                <a:srgbClr val="000000"/>
              </a:buClr>
              <a:buSzPts val="2000"/>
              <a:buChar char="•"/>
            </a:pPr>
            <a:r>
              <a:rPr lang="en-US" sz="2000"/>
              <a:t>There are two ways to create String object:</a:t>
            </a:r>
            <a:endParaRPr/>
          </a:p>
          <a:p>
            <a:pPr marL="1047750" lvl="1" indent="-457200" algn="l" rtl="0">
              <a:lnSpc>
                <a:spcPct val="150000"/>
              </a:lnSpc>
              <a:spcBef>
                <a:spcPts val="1000"/>
              </a:spcBef>
              <a:spcAft>
                <a:spcPts val="0"/>
              </a:spcAft>
              <a:buClr>
                <a:srgbClr val="000000"/>
              </a:buClr>
              <a:buSzPts val="2000"/>
              <a:buFont typeface="Arial"/>
              <a:buAutoNum type="arabicPeriod"/>
            </a:pPr>
            <a:r>
              <a:rPr lang="en-US" sz="2000"/>
              <a:t>By string literal</a:t>
            </a:r>
            <a:endParaRPr/>
          </a:p>
          <a:p>
            <a:pPr marL="1047750" lvl="1" indent="-457200" algn="l" rtl="0">
              <a:lnSpc>
                <a:spcPct val="150000"/>
              </a:lnSpc>
              <a:spcBef>
                <a:spcPts val="1000"/>
              </a:spcBef>
              <a:spcAft>
                <a:spcPts val="0"/>
              </a:spcAft>
              <a:buClr>
                <a:srgbClr val="000000"/>
              </a:buClr>
              <a:buSzPts val="2000"/>
              <a:buFont typeface="Arial"/>
              <a:buAutoNum type="arabicPeriod"/>
            </a:pPr>
            <a:r>
              <a:rPr lang="en-US" sz="2000"/>
              <a:t>By new keyword</a:t>
            </a:r>
            <a:endParaRPr/>
          </a:p>
          <a:p>
            <a:pPr marL="228600" lvl="0" indent="-228600" algn="l" rtl="0">
              <a:lnSpc>
                <a:spcPct val="150000"/>
              </a:lnSpc>
              <a:spcBef>
                <a:spcPts val="1000"/>
              </a:spcBef>
              <a:spcAft>
                <a:spcPts val="0"/>
              </a:spcAft>
              <a:buClr>
                <a:srgbClr val="000000"/>
              </a:buClr>
              <a:buSzPts val="2000"/>
              <a:buNone/>
            </a:pPr>
            <a:r>
              <a:rPr lang="en-US" sz="2000"/>
              <a:t> </a:t>
            </a:r>
            <a:endParaRPr/>
          </a:p>
        </p:txBody>
      </p:sp>
      <p:sp>
        <p:nvSpPr>
          <p:cNvPr id="456" name="Google Shape;456;p4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52</a:t>
            </a:fld>
            <a:endParaRPr/>
          </a:p>
        </p:txBody>
      </p:sp>
      <p:sp>
        <p:nvSpPr>
          <p:cNvPr id="457" name="Google Shape;457;p4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58" name="Google Shape;458;p4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String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7"/>
          <p:cNvSpPr txBox="1">
            <a:spLocks noGrp="1"/>
          </p:cNvSpPr>
          <p:nvPr>
            <p:ph type="body" idx="1"/>
          </p:nvPr>
        </p:nvSpPr>
        <p:spPr>
          <a:xfrm>
            <a:off x="941663" y="1693569"/>
            <a:ext cx="11366939" cy="5123795"/>
          </a:xfrm>
          <a:prstGeom prst="rect">
            <a:avLst/>
          </a:prstGeom>
          <a:noFill/>
          <a:ln>
            <a:noFill/>
          </a:ln>
        </p:spPr>
        <p:txBody>
          <a:bodyPr spcFirstLastPara="1" wrap="square" lIns="45700" tIns="45700" rIns="45700" bIns="45700" anchor="t" anchorCtr="0">
            <a:normAutofit/>
          </a:bodyPr>
          <a:lstStyle/>
          <a:p>
            <a:pPr marL="361950" lvl="0" indent="-361950" algn="l" rtl="0">
              <a:lnSpc>
                <a:spcPct val="15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Java String literal is created by using double quotes.</a:t>
            </a:r>
            <a:endParaRPr/>
          </a:p>
          <a:p>
            <a:pPr marL="0" lvl="0" indent="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Example: </a:t>
            </a:r>
            <a:r>
              <a:rPr lang="en-US" sz="2000" b="0">
                <a:latin typeface="Times New Roman"/>
                <a:ea typeface="Times New Roman"/>
                <a:cs typeface="Times New Roman"/>
                <a:sym typeface="Times New Roman"/>
              </a:rPr>
              <a:t>String s="welcome"; </a:t>
            </a:r>
            <a:endParaRPr/>
          </a:p>
          <a:p>
            <a:pPr marL="361950" lvl="0" indent="-361950" algn="l" rtl="0">
              <a:lnSpc>
                <a:spcPct val="150000"/>
              </a:lnSpc>
              <a:spcBef>
                <a:spcPts val="1000"/>
              </a:spcBef>
              <a:spcAft>
                <a:spcPts val="0"/>
              </a:spcAft>
              <a:buClr>
                <a:srgbClr val="000000"/>
              </a:buClr>
              <a:buSzPts val="2000"/>
              <a:buChar char="•"/>
            </a:pPr>
            <a:r>
              <a:rPr lang="en-US" sz="2000">
                <a:latin typeface="Times New Roman"/>
                <a:ea typeface="Times New Roman"/>
                <a:cs typeface="Times New Roman"/>
                <a:sym typeface="Times New Roman"/>
              </a:rPr>
              <a:t>Each time you create a string literal, the JVM checks the string constant pool first.</a:t>
            </a:r>
            <a:endParaRPr/>
          </a:p>
          <a:p>
            <a:pPr marL="0" lvl="0" indent="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Example :</a:t>
            </a:r>
            <a:endParaRPr/>
          </a:p>
          <a:p>
            <a:pPr marL="1367789" lvl="2"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String s1="Welcome";  </a:t>
            </a:r>
            <a:endParaRPr/>
          </a:p>
          <a:p>
            <a:pPr marL="1367789" lvl="2"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String s2="Welcome";  //will not create new instance  </a:t>
            </a:r>
            <a:endParaRPr/>
          </a:p>
          <a:p>
            <a:pPr marL="361950" lvl="0"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a:t>
            </a:r>
            <a:endParaRPr/>
          </a:p>
        </p:txBody>
      </p:sp>
      <p:sp>
        <p:nvSpPr>
          <p:cNvPr id="464" name="Google Shape;464;p4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53</a:t>
            </a:fld>
            <a:endParaRPr/>
          </a:p>
        </p:txBody>
      </p:sp>
      <p:pic>
        <p:nvPicPr>
          <p:cNvPr id="465" name="Google Shape;465;p47" descr="Picture 3"/>
          <p:cNvPicPr preferRelativeResize="0"/>
          <p:nvPr/>
        </p:nvPicPr>
        <p:blipFill rotWithShape="1">
          <a:blip r:embed="rId3">
            <a:alphaModFix/>
          </a:blip>
          <a:srcRect/>
          <a:stretch/>
        </p:blipFill>
        <p:spPr>
          <a:xfrm>
            <a:off x="8306869" y="3579635"/>
            <a:ext cx="3452650" cy="2824656"/>
          </a:xfrm>
          <a:prstGeom prst="rect">
            <a:avLst/>
          </a:prstGeom>
          <a:noFill/>
          <a:ln>
            <a:noFill/>
          </a:ln>
        </p:spPr>
      </p:pic>
      <p:sp>
        <p:nvSpPr>
          <p:cNvPr id="466" name="Google Shape;466;p4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67" name="Google Shape;467;p4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By using String literal</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8"/>
          <p:cNvSpPr txBox="1">
            <a:spLocks noGrp="1"/>
          </p:cNvSpPr>
          <p:nvPr>
            <p:ph type="body" idx="1"/>
          </p:nvPr>
        </p:nvSpPr>
        <p:spPr>
          <a:xfrm>
            <a:off x="944509" y="1687356"/>
            <a:ext cx="10669975" cy="4915723"/>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We can create an object to String class by allocating memory dynamically using new operator. This is just like creating an object to any class.</a:t>
            </a:r>
            <a:endParaRPr/>
          </a:p>
          <a:p>
            <a:pPr marL="0" lvl="0" indent="0" algn="l" rtl="0">
              <a:lnSpc>
                <a:spcPct val="150000"/>
              </a:lnSpc>
              <a:spcBef>
                <a:spcPts val="1000"/>
              </a:spcBef>
              <a:spcAft>
                <a:spcPts val="0"/>
              </a:spcAft>
              <a:buClr>
                <a:srgbClr val="000000"/>
              </a:buClr>
              <a:buSzPts val="2000"/>
              <a:buNone/>
            </a:pPr>
            <a:r>
              <a:rPr lang="en-US" sz="2000"/>
              <a:t>	Example: </a:t>
            </a:r>
            <a:r>
              <a:rPr lang="en-US" sz="2000" b="0"/>
              <a:t>String s=</a:t>
            </a:r>
            <a:r>
              <a:rPr lang="en-US" sz="2000"/>
              <a:t>new</a:t>
            </a:r>
            <a:r>
              <a:rPr lang="en-US" sz="2000" b="0"/>
              <a:t> String("Welcome");//creates two objects and one reference variable  </a:t>
            </a:r>
            <a:endParaRPr/>
          </a:p>
          <a:p>
            <a:pPr marL="228600" lvl="0" indent="-228600" algn="l" rtl="0">
              <a:lnSpc>
                <a:spcPct val="150000"/>
              </a:lnSpc>
              <a:spcBef>
                <a:spcPts val="1000"/>
              </a:spcBef>
              <a:spcAft>
                <a:spcPts val="0"/>
              </a:spcAft>
              <a:buClr>
                <a:srgbClr val="000000"/>
              </a:buClr>
              <a:buSzPts val="2000"/>
              <a:buChar char="•"/>
            </a:pPr>
            <a:r>
              <a:rPr lang="en-US" sz="2000"/>
              <a:t>In such case, JVM will create a new string object in normal (non pool) heap memory and the literal "Welcome" will be placed in the string constant pool. The variable s will refer to the object in heap (non pool).</a:t>
            </a:r>
            <a:endParaRPr/>
          </a:p>
        </p:txBody>
      </p:sp>
      <p:sp>
        <p:nvSpPr>
          <p:cNvPr id="473" name="Google Shape;473;p4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54</a:t>
            </a:fld>
            <a:endParaRPr/>
          </a:p>
        </p:txBody>
      </p:sp>
      <p:sp>
        <p:nvSpPr>
          <p:cNvPr id="474" name="Google Shape;474;p4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75" name="Google Shape;475;p4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By new keyword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9"/>
          <p:cNvSpPr txBox="1">
            <a:spLocks noGrp="1"/>
          </p:cNvSpPr>
          <p:nvPr>
            <p:ph type="body" idx="1"/>
          </p:nvPr>
        </p:nvSpPr>
        <p:spPr>
          <a:xfrm>
            <a:off x="629156" y="1741674"/>
            <a:ext cx="10991195" cy="5297216"/>
          </a:xfrm>
          <a:prstGeom prst="rect">
            <a:avLst/>
          </a:prstGeom>
          <a:noFill/>
          <a:ln>
            <a:noFill/>
          </a:ln>
        </p:spPr>
        <p:txBody>
          <a:bodyPr spcFirstLastPara="1" wrap="square" lIns="45700" tIns="45700" rIns="45700" bIns="45700" anchor="t" anchorCtr="0">
            <a:normAutofit/>
          </a:bodyPr>
          <a:lstStyle/>
          <a:p>
            <a:pPr marL="79375" lvl="0" indent="282575" algn="l" rtl="0">
              <a:lnSpc>
                <a:spcPct val="100000"/>
              </a:lnSpc>
              <a:spcBef>
                <a:spcPts val="0"/>
              </a:spcBef>
              <a:spcAft>
                <a:spcPts val="0"/>
              </a:spcAft>
              <a:buClr>
                <a:srgbClr val="000000"/>
              </a:buClr>
              <a:buSzPts val="2000"/>
              <a:buNone/>
            </a:pPr>
            <a:r>
              <a:rPr lang="en-US" sz="2000"/>
              <a:t>public</a:t>
            </a:r>
            <a:r>
              <a:rPr lang="en-US" sz="2000" b="0"/>
              <a:t> </a:t>
            </a:r>
            <a:r>
              <a:rPr lang="en-US" sz="2000"/>
              <a:t>class</a:t>
            </a:r>
            <a:r>
              <a:rPr lang="en-US" sz="2000" b="0"/>
              <a:t> StringExample{  </a:t>
            </a:r>
            <a:endParaRPr/>
          </a:p>
          <a:p>
            <a:pPr marL="79375" lvl="0" indent="282575" algn="l" rtl="0">
              <a:lnSpc>
                <a:spcPct val="100000"/>
              </a:lnSpc>
              <a:spcBef>
                <a:spcPts val="1000"/>
              </a:spcBef>
              <a:spcAft>
                <a:spcPts val="0"/>
              </a:spcAft>
              <a:buClr>
                <a:srgbClr val="000000"/>
              </a:buClr>
              <a:buSzPts val="2000"/>
              <a:buNone/>
            </a:pPr>
            <a:r>
              <a:rPr lang="en-US" sz="2000"/>
              <a:t> 	public</a:t>
            </a:r>
            <a:r>
              <a:rPr lang="en-US" sz="2000" b="0"/>
              <a:t> </a:t>
            </a:r>
            <a:r>
              <a:rPr lang="en-US" sz="2000"/>
              <a:t>static</a:t>
            </a:r>
            <a:r>
              <a:rPr lang="en-US" sz="2000" b="0"/>
              <a:t> </a:t>
            </a:r>
            <a:r>
              <a:rPr lang="en-US" sz="2000"/>
              <a:t>void</a:t>
            </a:r>
            <a:r>
              <a:rPr lang="en-US" sz="2000" b="0"/>
              <a:t> main(String args[]){  </a:t>
            </a:r>
            <a:endParaRPr/>
          </a:p>
          <a:p>
            <a:pPr marL="79375" lvl="0" indent="282575" algn="l" rtl="0">
              <a:lnSpc>
                <a:spcPct val="100000"/>
              </a:lnSpc>
              <a:spcBef>
                <a:spcPts val="1000"/>
              </a:spcBef>
              <a:spcAft>
                <a:spcPts val="0"/>
              </a:spcAft>
              <a:buClr>
                <a:srgbClr val="000000"/>
              </a:buClr>
              <a:buSzPts val="2000"/>
              <a:buNone/>
            </a:pPr>
            <a:r>
              <a:rPr lang="en-US" sz="2000"/>
              <a:t>		String s1="java";//creating string by java string literal  </a:t>
            </a:r>
            <a:endParaRPr/>
          </a:p>
          <a:p>
            <a:pPr marL="79375" lvl="0" indent="282575" algn="l" rtl="0">
              <a:lnSpc>
                <a:spcPct val="100000"/>
              </a:lnSpc>
              <a:spcBef>
                <a:spcPts val="1000"/>
              </a:spcBef>
              <a:spcAft>
                <a:spcPts val="0"/>
              </a:spcAft>
              <a:buClr>
                <a:srgbClr val="000000"/>
              </a:buClr>
              <a:buSzPts val="2000"/>
              <a:buNone/>
            </a:pPr>
            <a:r>
              <a:rPr lang="en-US" sz="2000"/>
              <a:t>		char</a:t>
            </a:r>
            <a:r>
              <a:rPr lang="en-US" sz="2000" b="0"/>
              <a:t> ch[]={'s','t','r','i','n','g','s'};  </a:t>
            </a:r>
            <a:endParaRPr/>
          </a:p>
          <a:p>
            <a:pPr marL="79375" lvl="0" indent="282575" algn="l" rtl="0">
              <a:lnSpc>
                <a:spcPct val="100000"/>
              </a:lnSpc>
              <a:spcBef>
                <a:spcPts val="1000"/>
              </a:spcBef>
              <a:spcAft>
                <a:spcPts val="0"/>
              </a:spcAft>
              <a:buClr>
                <a:srgbClr val="000000"/>
              </a:buClr>
              <a:buSzPts val="2000"/>
              <a:buNone/>
            </a:pPr>
            <a:r>
              <a:rPr lang="en-US" sz="2000"/>
              <a:t>       String s2=</a:t>
            </a:r>
            <a:r>
              <a:rPr lang="en-US" sz="2000" b="1"/>
              <a:t>new</a:t>
            </a:r>
            <a:r>
              <a:rPr lang="en-US" sz="2000"/>
              <a:t> String(ch);//converting char array to string  </a:t>
            </a:r>
            <a:endParaRPr/>
          </a:p>
          <a:p>
            <a:pPr marL="79375" lvl="0" indent="282575" algn="l" rtl="0">
              <a:lnSpc>
                <a:spcPct val="100000"/>
              </a:lnSpc>
              <a:spcBef>
                <a:spcPts val="1000"/>
              </a:spcBef>
              <a:spcAft>
                <a:spcPts val="0"/>
              </a:spcAft>
              <a:buClr>
                <a:srgbClr val="000000"/>
              </a:buClr>
              <a:buSzPts val="2000"/>
              <a:buNone/>
            </a:pPr>
            <a:r>
              <a:rPr lang="en-US" sz="2000"/>
              <a:t>       String s3=</a:t>
            </a:r>
            <a:r>
              <a:rPr lang="en-US" sz="2000" b="1"/>
              <a:t>new</a:t>
            </a:r>
            <a:r>
              <a:rPr lang="en-US" sz="2000"/>
              <a:t> String("example");//creating java string by new keyword  </a:t>
            </a:r>
            <a:endParaRPr/>
          </a:p>
          <a:p>
            <a:pPr marL="79375" lvl="0" indent="282575" algn="l" rtl="0">
              <a:lnSpc>
                <a:spcPct val="100000"/>
              </a:lnSpc>
              <a:spcBef>
                <a:spcPts val="1000"/>
              </a:spcBef>
              <a:spcAft>
                <a:spcPts val="0"/>
              </a:spcAft>
              <a:buClr>
                <a:srgbClr val="000000"/>
              </a:buClr>
              <a:buSzPts val="2000"/>
              <a:buNone/>
            </a:pPr>
            <a:r>
              <a:rPr lang="en-US" sz="2000"/>
              <a:t>       System.out.println(s1);  </a:t>
            </a:r>
            <a:endParaRPr/>
          </a:p>
          <a:p>
            <a:pPr marL="79375" lvl="0" indent="282575" algn="l" rtl="0">
              <a:lnSpc>
                <a:spcPct val="100000"/>
              </a:lnSpc>
              <a:spcBef>
                <a:spcPts val="1000"/>
              </a:spcBef>
              <a:spcAft>
                <a:spcPts val="0"/>
              </a:spcAft>
              <a:buClr>
                <a:srgbClr val="000000"/>
              </a:buClr>
              <a:buSzPts val="2000"/>
              <a:buNone/>
            </a:pPr>
            <a:r>
              <a:rPr lang="en-US" sz="2000"/>
              <a:t>       System.out.println(s2);  </a:t>
            </a:r>
            <a:endParaRPr/>
          </a:p>
          <a:p>
            <a:pPr marL="79375" lvl="0" indent="282575" algn="l" rtl="0">
              <a:lnSpc>
                <a:spcPct val="100000"/>
              </a:lnSpc>
              <a:spcBef>
                <a:spcPts val="1000"/>
              </a:spcBef>
              <a:spcAft>
                <a:spcPts val="0"/>
              </a:spcAft>
              <a:buClr>
                <a:srgbClr val="000000"/>
              </a:buClr>
              <a:buSzPts val="2000"/>
              <a:buNone/>
            </a:pPr>
            <a:r>
              <a:rPr lang="en-US" sz="2000"/>
              <a:t>	      System.out.println(s3);  </a:t>
            </a:r>
            <a:endParaRPr/>
          </a:p>
          <a:p>
            <a:pPr marL="79375" lvl="0" indent="282575" algn="l" rtl="0">
              <a:lnSpc>
                <a:spcPct val="100000"/>
              </a:lnSpc>
              <a:spcBef>
                <a:spcPts val="1000"/>
              </a:spcBef>
              <a:spcAft>
                <a:spcPts val="0"/>
              </a:spcAft>
              <a:buClr>
                <a:srgbClr val="000000"/>
              </a:buClr>
              <a:buSzPts val="2000"/>
              <a:buNone/>
            </a:pPr>
            <a:r>
              <a:rPr lang="en-US" sz="2000"/>
              <a:t>}</a:t>
            </a:r>
            <a:endParaRPr/>
          </a:p>
          <a:p>
            <a:pPr marL="173037" lvl="0" indent="95248" algn="l" rtl="0">
              <a:lnSpc>
                <a:spcPct val="100000"/>
              </a:lnSpc>
              <a:spcBef>
                <a:spcPts val="1000"/>
              </a:spcBef>
              <a:spcAft>
                <a:spcPts val="0"/>
              </a:spcAft>
              <a:buClr>
                <a:srgbClr val="000000"/>
              </a:buClr>
              <a:buSzPts val="2000"/>
              <a:buNone/>
            </a:pPr>
            <a:r>
              <a:rPr lang="en-US" sz="2000"/>
              <a:t>}  </a:t>
            </a:r>
            <a:endParaRPr/>
          </a:p>
        </p:txBody>
      </p:sp>
      <p:sp>
        <p:nvSpPr>
          <p:cNvPr id="481" name="Google Shape;481;p4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55</a:t>
            </a:fld>
            <a:endParaRPr/>
          </a:p>
        </p:txBody>
      </p:sp>
      <p:sp>
        <p:nvSpPr>
          <p:cNvPr id="482" name="Google Shape;482;p4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83" name="Google Shape;483;p4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String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0"/>
          <p:cNvSpPr txBox="1">
            <a:spLocks noGrp="1"/>
          </p:cNvSpPr>
          <p:nvPr>
            <p:ph type="body" idx="1"/>
          </p:nvPr>
        </p:nvSpPr>
        <p:spPr>
          <a:xfrm>
            <a:off x="951544" y="1685975"/>
            <a:ext cx="10959664" cy="4836894"/>
          </a:xfrm>
          <a:prstGeom prst="rect">
            <a:avLst/>
          </a:prstGeom>
          <a:noFill/>
          <a:ln>
            <a:noFill/>
          </a:ln>
        </p:spPr>
        <p:txBody>
          <a:bodyPr spcFirstLastPara="1" wrap="square" lIns="45700" tIns="45700" rIns="45700" bIns="45700" anchor="t" anchorCtr="0">
            <a:normAutofit/>
          </a:bodyPr>
          <a:lstStyle/>
          <a:p>
            <a:pPr marL="228600" lvl="0" indent="-228600" algn="just" rtl="0">
              <a:lnSpc>
                <a:spcPct val="150000"/>
              </a:lnSpc>
              <a:spcBef>
                <a:spcPts val="0"/>
              </a:spcBef>
              <a:spcAft>
                <a:spcPts val="0"/>
              </a:spcAft>
              <a:buClr>
                <a:srgbClr val="000000"/>
              </a:buClr>
              <a:buSzPts val="2000"/>
              <a:buChar char="•"/>
            </a:pPr>
            <a:r>
              <a:rPr lang="en-US" sz="2000"/>
              <a:t>In java, String objects are immutable, immutable means unmodified or unchanged.</a:t>
            </a:r>
            <a:endParaRPr/>
          </a:p>
          <a:p>
            <a:pPr marL="228600" lvl="0" indent="-228600" algn="just" rtl="0">
              <a:lnSpc>
                <a:spcPct val="150000"/>
              </a:lnSpc>
              <a:spcBef>
                <a:spcPts val="1000"/>
              </a:spcBef>
              <a:spcAft>
                <a:spcPts val="0"/>
              </a:spcAft>
              <a:buClr>
                <a:srgbClr val="000000"/>
              </a:buClr>
              <a:buSzPts val="2000"/>
              <a:buChar char="•"/>
            </a:pPr>
            <a:r>
              <a:rPr lang="en-US" sz="2000"/>
              <a:t>Once string object is created its data or state it can’t be changed but new string object can be created.</a:t>
            </a:r>
            <a:endParaRPr/>
          </a:p>
          <a:p>
            <a:pPr marL="228600" lvl="0" indent="-228600" algn="just" rtl="0">
              <a:lnSpc>
                <a:spcPct val="150000"/>
              </a:lnSpc>
              <a:spcBef>
                <a:spcPts val="1000"/>
              </a:spcBef>
              <a:spcAft>
                <a:spcPts val="0"/>
              </a:spcAft>
              <a:buClr>
                <a:srgbClr val="000000"/>
              </a:buClr>
              <a:buSzPts val="2000"/>
              <a:buChar char="•"/>
            </a:pPr>
            <a:r>
              <a:rPr lang="en-US" sz="2000"/>
              <a:t>For mutable string, you can use StringBuffer and StringBuilder classes.</a:t>
            </a:r>
            <a:endParaRPr/>
          </a:p>
          <a:p>
            <a:pPr marL="228600" lvl="0" indent="-228600" algn="just" rtl="0">
              <a:lnSpc>
                <a:spcPct val="150000"/>
              </a:lnSpc>
              <a:spcBef>
                <a:spcPts val="1000"/>
              </a:spcBef>
              <a:spcAft>
                <a:spcPts val="0"/>
              </a:spcAft>
              <a:buClr>
                <a:srgbClr val="000000"/>
              </a:buClr>
              <a:buSzPts val="2000"/>
              <a:buChar char="•"/>
            </a:pPr>
            <a:r>
              <a:rPr lang="en-US" sz="2000"/>
              <a:t>Advantage : </a:t>
            </a:r>
            <a:r>
              <a:rPr lang="en-US" sz="2000" b="0"/>
              <a:t>Less memory</a:t>
            </a:r>
            <a:endParaRPr/>
          </a:p>
          <a:p>
            <a:pPr marL="228600" lvl="0" indent="-228600" algn="just" rtl="0">
              <a:lnSpc>
                <a:spcPct val="150000"/>
              </a:lnSpc>
              <a:spcBef>
                <a:spcPts val="1000"/>
              </a:spcBef>
              <a:spcAft>
                <a:spcPts val="0"/>
              </a:spcAft>
              <a:buClr>
                <a:srgbClr val="000000"/>
              </a:buClr>
              <a:buSzPts val="2000"/>
              <a:buChar char="•"/>
            </a:pPr>
            <a:r>
              <a:rPr lang="en-US" sz="2000"/>
              <a:t>Disadvantage: </a:t>
            </a:r>
            <a:r>
              <a:rPr lang="en-US" sz="2000" b="0"/>
              <a:t>Less efficient</a:t>
            </a:r>
            <a:endParaRPr/>
          </a:p>
        </p:txBody>
      </p:sp>
      <p:sp>
        <p:nvSpPr>
          <p:cNvPr id="489" name="Google Shape;489;p5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56</a:t>
            </a:fld>
            <a:endParaRPr/>
          </a:p>
        </p:txBody>
      </p:sp>
      <p:sp>
        <p:nvSpPr>
          <p:cNvPr id="490" name="Google Shape;490;p5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91" name="Google Shape;491;p5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Immutable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1"/>
          <p:cNvSpPr txBox="1">
            <a:spLocks noGrp="1"/>
          </p:cNvSpPr>
          <p:nvPr>
            <p:ph type="body" idx="1"/>
          </p:nvPr>
        </p:nvSpPr>
        <p:spPr>
          <a:xfrm>
            <a:off x="968415" y="1711803"/>
            <a:ext cx="11006961" cy="5376043"/>
          </a:xfrm>
          <a:prstGeom prst="rect">
            <a:avLst/>
          </a:prstGeom>
          <a:noFill/>
          <a:ln>
            <a:noFill/>
          </a:ln>
        </p:spPr>
        <p:txBody>
          <a:bodyPr spcFirstLastPara="1" wrap="square" lIns="45700" tIns="45700" rIns="45700" bIns="45700" anchor="t" anchorCtr="0">
            <a:normAutofit/>
          </a:bodyPr>
          <a:lstStyle/>
          <a:p>
            <a:pPr marL="457200" lvl="0" indent="-457200" algn="l" rtl="0">
              <a:lnSpc>
                <a:spcPct val="150000"/>
              </a:lnSpc>
              <a:spcBef>
                <a:spcPts val="0"/>
              </a:spcBef>
              <a:spcAft>
                <a:spcPts val="0"/>
              </a:spcAft>
              <a:buClr>
                <a:srgbClr val="000000"/>
              </a:buClr>
              <a:buSzPts val="2000"/>
              <a:buFont typeface="Arial"/>
              <a:buAutoNum type="arabicPeriod"/>
            </a:pPr>
            <a:r>
              <a:rPr lang="en-US" sz="2000"/>
              <a:t>substring(int begin):</a:t>
            </a:r>
            <a:endParaRPr/>
          </a:p>
          <a:p>
            <a:pPr marL="228600" lvl="0" indent="0" algn="l" rtl="0">
              <a:lnSpc>
                <a:spcPct val="150000"/>
              </a:lnSpc>
              <a:spcBef>
                <a:spcPts val="1000"/>
              </a:spcBef>
              <a:spcAft>
                <a:spcPts val="0"/>
              </a:spcAft>
              <a:buClr>
                <a:srgbClr val="000000"/>
              </a:buClr>
              <a:buSzPts val="2000"/>
              <a:buNone/>
            </a:pPr>
            <a:r>
              <a:rPr lang="en-US" sz="2000"/>
              <a:t>	Returns substring from begin index to end of the string.</a:t>
            </a:r>
            <a:endParaRPr/>
          </a:p>
          <a:p>
            <a:pPr marL="228600" lvl="0" indent="0" algn="l" rtl="0">
              <a:lnSpc>
                <a:spcPct val="150000"/>
              </a:lnSpc>
              <a:spcBef>
                <a:spcPts val="1000"/>
              </a:spcBef>
              <a:spcAft>
                <a:spcPts val="0"/>
              </a:spcAft>
              <a:buClr>
                <a:srgbClr val="000000"/>
              </a:buClr>
              <a:buSzPts val="2000"/>
              <a:buNone/>
            </a:pPr>
            <a:r>
              <a:rPr lang="en-US" sz="2000"/>
              <a:t> 	</a:t>
            </a:r>
            <a:r>
              <a:rPr lang="en-US" sz="2000" b="1"/>
              <a:t>Example: </a:t>
            </a:r>
            <a:r>
              <a:rPr lang="en-US" sz="2000"/>
              <a:t>String s=“Welcome”;</a:t>
            </a:r>
            <a:endParaRPr/>
          </a:p>
          <a:p>
            <a:pPr marL="0" lvl="0" indent="0" algn="l" rtl="0">
              <a:lnSpc>
                <a:spcPct val="150000"/>
              </a:lnSpc>
              <a:spcBef>
                <a:spcPts val="1000"/>
              </a:spcBef>
              <a:spcAft>
                <a:spcPts val="0"/>
              </a:spcAft>
              <a:buClr>
                <a:srgbClr val="000000"/>
              </a:buClr>
              <a:buSzPts val="2000"/>
              <a:buNone/>
            </a:pPr>
            <a:r>
              <a:rPr lang="en-US" sz="2000"/>
              <a:t>		           System.out.pintln(s.substring(2,4));</a:t>
            </a:r>
            <a:endParaRPr/>
          </a:p>
          <a:p>
            <a:pPr marL="457200" lvl="0" indent="-457200" algn="l" rtl="0">
              <a:lnSpc>
                <a:spcPct val="150000"/>
              </a:lnSpc>
              <a:spcBef>
                <a:spcPts val="1000"/>
              </a:spcBef>
              <a:spcAft>
                <a:spcPts val="0"/>
              </a:spcAft>
              <a:buClr>
                <a:srgbClr val="000000"/>
              </a:buClr>
              <a:buSzPts val="2000"/>
              <a:buFont typeface="Arial"/>
              <a:buAutoNum type="arabicPeriod" startAt="2"/>
            </a:pPr>
            <a:r>
              <a:rPr lang="en-US" sz="2000"/>
              <a:t>equals():</a:t>
            </a:r>
            <a:endParaRPr/>
          </a:p>
          <a:p>
            <a:pPr marL="228600" lvl="0" indent="0" algn="l" rtl="0">
              <a:lnSpc>
                <a:spcPct val="150000"/>
              </a:lnSpc>
              <a:spcBef>
                <a:spcPts val="1000"/>
              </a:spcBef>
              <a:spcAft>
                <a:spcPts val="0"/>
              </a:spcAft>
              <a:buClr>
                <a:srgbClr val="000000"/>
              </a:buClr>
              <a:buSzPts val="2000"/>
              <a:buNone/>
            </a:pPr>
            <a:r>
              <a:rPr lang="en-US" sz="2000"/>
              <a:t>	To perform content comparision where case is important.</a:t>
            </a:r>
            <a:endParaRPr/>
          </a:p>
          <a:p>
            <a:pPr marL="228600" lvl="0" indent="0" algn="l" rtl="0">
              <a:lnSpc>
                <a:spcPct val="150000"/>
              </a:lnSpc>
              <a:spcBef>
                <a:spcPts val="1000"/>
              </a:spcBef>
              <a:spcAft>
                <a:spcPts val="0"/>
              </a:spcAft>
              <a:buClr>
                <a:srgbClr val="000000"/>
              </a:buClr>
              <a:buSzPts val="2000"/>
              <a:buNone/>
            </a:pPr>
            <a:r>
              <a:rPr lang="en-US" sz="2000"/>
              <a:t>	Example: </a:t>
            </a:r>
            <a:r>
              <a:rPr lang="en-US" sz="2000" b="0"/>
              <a:t>String s=“java”;</a:t>
            </a:r>
            <a:endParaRPr/>
          </a:p>
          <a:p>
            <a:pPr marL="228600" lvl="0" indent="-228600" algn="l" rtl="0">
              <a:lnSpc>
                <a:spcPct val="150000"/>
              </a:lnSpc>
              <a:spcBef>
                <a:spcPts val="1000"/>
              </a:spcBef>
              <a:spcAft>
                <a:spcPts val="0"/>
              </a:spcAft>
              <a:buClr>
                <a:srgbClr val="000000"/>
              </a:buClr>
              <a:buSzPts val="2000"/>
              <a:buNone/>
            </a:pPr>
            <a:r>
              <a:rPr lang="en-US" sz="2000"/>
              <a:t>    	          		System.out.println(s.equals(“java”));</a:t>
            </a:r>
            <a:endParaRPr/>
          </a:p>
        </p:txBody>
      </p:sp>
      <p:sp>
        <p:nvSpPr>
          <p:cNvPr id="497" name="Google Shape;497;p5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57</a:t>
            </a:fld>
            <a:endParaRPr/>
          </a:p>
        </p:txBody>
      </p:sp>
      <p:sp>
        <p:nvSpPr>
          <p:cNvPr id="498" name="Google Shape;498;p5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99" name="Google Shape;499;p5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String Class Methods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a:spLocks noGrp="1"/>
          </p:cNvSpPr>
          <p:nvPr>
            <p:ph type="body" idx="1"/>
          </p:nvPr>
        </p:nvSpPr>
        <p:spPr>
          <a:xfrm>
            <a:off x="968692" y="1811098"/>
            <a:ext cx="11022726" cy="5612526"/>
          </a:xfrm>
          <a:prstGeom prst="rect">
            <a:avLst/>
          </a:prstGeom>
          <a:noFill/>
          <a:ln>
            <a:noFill/>
          </a:ln>
        </p:spPr>
        <p:txBody>
          <a:bodyPr spcFirstLastPara="1" wrap="square" lIns="45700" tIns="45700" rIns="45700" bIns="45700" anchor="t" anchorCtr="0">
            <a:noAutofit/>
          </a:bodyPr>
          <a:lstStyle/>
          <a:p>
            <a:pPr marL="457200" lvl="0" indent="-457200" algn="l" rtl="0">
              <a:lnSpc>
                <a:spcPct val="100000"/>
              </a:lnSpc>
              <a:spcBef>
                <a:spcPts val="0"/>
              </a:spcBef>
              <a:spcAft>
                <a:spcPts val="0"/>
              </a:spcAft>
              <a:buClr>
                <a:srgbClr val="000000"/>
              </a:buClr>
              <a:buSzPts val="2000"/>
              <a:buFont typeface="Arial"/>
              <a:buAutoNum type="arabicPeriod" startAt="3"/>
            </a:pPr>
            <a:r>
              <a:rPr lang="en-US" sz="2000"/>
              <a:t>concat()</a:t>
            </a:r>
            <a:endParaRPr/>
          </a:p>
          <a:p>
            <a:pPr marL="723900" lvl="1" indent="0" algn="l" rtl="0">
              <a:lnSpc>
                <a:spcPct val="100000"/>
              </a:lnSpc>
              <a:spcBef>
                <a:spcPts val="1000"/>
              </a:spcBef>
              <a:spcAft>
                <a:spcPts val="0"/>
              </a:spcAft>
              <a:buClr>
                <a:srgbClr val="000000"/>
              </a:buClr>
              <a:buSzPts val="2000"/>
              <a:buNone/>
            </a:pPr>
            <a:r>
              <a:rPr lang="en-US" sz="2000"/>
              <a:t>Adding two string we use this method</a:t>
            </a:r>
            <a:endParaRPr/>
          </a:p>
          <a:p>
            <a:pPr marL="723900" lvl="1" indent="0" algn="l" rtl="0">
              <a:lnSpc>
                <a:spcPct val="100000"/>
              </a:lnSpc>
              <a:spcBef>
                <a:spcPts val="1000"/>
              </a:spcBef>
              <a:spcAft>
                <a:spcPts val="0"/>
              </a:spcAft>
              <a:buClr>
                <a:srgbClr val="000000"/>
              </a:buClr>
              <a:buSzPts val="2000"/>
              <a:buNone/>
            </a:pPr>
            <a:r>
              <a:rPr lang="en-US" sz="2000"/>
              <a:t>Example:  </a:t>
            </a:r>
            <a:r>
              <a:rPr lang="en-US" sz="2000" b="0"/>
              <a:t>String s=“programming”;</a:t>
            </a:r>
            <a:endParaRPr sz="2000"/>
          </a:p>
          <a:p>
            <a:pPr marL="228600" lvl="0" indent="-228600" algn="l" rtl="0">
              <a:lnSpc>
                <a:spcPct val="100000"/>
              </a:lnSpc>
              <a:spcBef>
                <a:spcPts val="1000"/>
              </a:spcBef>
              <a:spcAft>
                <a:spcPts val="0"/>
              </a:spcAft>
              <a:buClr>
                <a:srgbClr val="000000"/>
              </a:buClr>
              <a:buSzPts val="2000"/>
              <a:buNone/>
            </a:pPr>
            <a:r>
              <a:rPr lang="en-US" sz="2000"/>
              <a:t>	   	           s=s.concat(“software”);</a:t>
            </a:r>
            <a:endParaRPr/>
          </a:p>
          <a:p>
            <a:pPr marL="228600" lvl="0" indent="-228600" algn="l" rtl="0">
              <a:lnSpc>
                <a:spcPct val="100000"/>
              </a:lnSpc>
              <a:spcBef>
                <a:spcPts val="1000"/>
              </a:spcBef>
              <a:spcAft>
                <a:spcPts val="0"/>
              </a:spcAft>
              <a:buClr>
                <a:srgbClr val="000000"/>
              </a:buClr>
              <a:buSzPts val="2000"/>
              <a:buNone/>
            </a:pPr>
            <a:r>
              <a:rPr lang="en-US" sz="2000"/>
              <a:t>	    	           System.out.Println(s);</a:t>
            </a:r>
            <a:endParaRPr/>
          </a:p>
          <a:p>
            <a:pPr marL="457200" lvl="0" indent="-457200" algn="l" rtl="0">
              <a:lnSpc>
                <a:spcPct val="100000"/>
              </a:lnSpc>
              <a:spcBef>
                <a:spcPts val="1000"/>
              </a:spcBef>
              <a:spcAft>
                <a:spcPts val="0"/>
              </a:spcAft>
              <a:buClr>
                <a:srgbClr val="000000"/>
              </a:buClr>
              <a:buSzPts val="2000"/>
              <a:buFont typeface="Arial"/>
              <a:buAutoNum type="arabicPeriod" startAt="4"/>
            </a:pPr>
            <a:r>
              <a:rPr lang="en-US" sz="2000"/>
              <a:t>int length();</a:t>
            </a:r>
            <a:endParaRPr/>
          </a:p>
          <a:p>
            <a:pPr marL="723900" lvl="1" indent="0" algn="l" rtl="0">
              <a:lnSpc>
                <a:spcPct val="100000"/>
              </a:lnSpc>
              <a:spcBef>
                <a:spcPts val="1000"/>
              </a:spcBef>
              <a:spcAft>
                <a:spcPts val="0"/>
              </a:spcAft>
              <a:buClr>
                <a:srgbClr val="000000"/>
              </a:buClr>
              <a:buSzPts val="2000"/>
              <a:buNone/>
            </a:pPr>
            <a:r>
              <a:rPr lang="en-US" sz="2000"/>
              <a:t>Returns the number of characters in the string</a:t>
            </a:r>
            <a:endParaRPr/>
          </a:p>
          <a:p>
            <a:pPr marL="763587" lvl="1" indent="0" algn="l" rtl="0">
              <a:lnSpc>
                <a:spcPct val="100000"/>
              </a:lnSpc>
              <a:spcBef>
                <a:spcPts val="1000"/>
              </a:spcBef>
              <a:spcAft>
                <a:spcPts val="0"/>
              </a:spcAft>
              <a:buClr>
                <a:srgbClr val="000000"/>
              </a:buClr>
              <a:buSzPts val="2000"/>
              <a:buNone/>
            </a:pPr>
            <a:r>
              <a:rPr lang="en-US" sz="2000" b="1"/>
              <a:t>Example: </a:t>
            </a:r>
            <a:r>
              <a:rPr lang="en-US" sz="2000"/>
              <a:t>“problem”.length();</a:t>
            </a:r>
            <a:endParaRPr/>
          </a:p>
          <a:p>
            <a:pPr marL="457200" lvl="0" indent="-457200" algn="l" rtl="0">
              <a:lnSpc>
                <a:spcPct val="100000"/>
              </a:lnSpc>
              <a:spcBef>
                <a:spcPts val="1000"/>
              </a:spcBef>
              <a:spcAft>
                <a:spcPts val="0"/>
              </a:spcAft>
              <a:buClr>
                <a:srgbClr val="000000"/>
              </a:buClr>
              <a:buSzPts val="2000"/>
              <a:buFont typeface="Arial"/>
              <a:buAutoNum type="arabicPeriod" startAt="4"/>
            </a:pPr>
            <a:r>
              <a:rPr lang="en-US" sz="2000"/>
              <a:t>char charAt(i);</a:t>
            </a:r>
            <a:endParaRPr/>
          </a:p>
          <a:p>
            <a:pPr marL="228600" lvl="0" indent="0" algn="l" rtl="0">
              <a:lnSpc>
                <a:spcPct val="100000"/>
              </a:lnSpc>
              <a:spcBef>
                <a:spcPts val="1000"/>
              </a:spcBef>
              <a:spcAft>
                <a:spcPts val="0"/>
              </a:spcAft>
              <a:buClr>
                <a:srgbClr val="000000"/>
              </a:buClr>
              <a:buSzPts val="2000"/>
              <a:buNone/>
            </a:pPr>
            <a:r>
              <a:rPr lang="en-US" sz="2000"/>
              <a:t>	Returns the char at postion i.</a:t>
            </a:r>
            <a:endParaRPr/>
          </a:p>
          <a:p>
            <a:pPr marL="228600" lvl="0" indent="0" algn="l" rtl="0">
              <a:lnSpc>
                <a:spcPct val="100000"/>
              </a:lnSpc>
              <a:spcBef>
                <a:spcPts val="1000"/>
              </a:spcBef>
              <a:spcAft>
                <a:spcPts val="0"/>
              </a:spcAft>
              <a:buClr>
                <a:srgbClr val="000000"/>
              </a:buClr>
              <a:buSzPts val="2000"/>
              <a:buNone/>
            </a:pPr>
            <a:r>
              <a:rPr lang="en-US" sz="2000"/>
              <a:t>	Example: </a:t>
            </a:r>
            <a:r>
              <a:rPr lang="en-US" sz="2000" b="0"/>
              <a:t>“window”.charAt(2);</a:t>
            </a:r>
            <a:endParaRPr/>
          </a:p>
        </p:txBody>
      </p:sp>
      <p:sp>
        <p:nvSpPr>
          <p:cNvPr id="505" name="Google Shape;505;p5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58</a:t>
            </a:fld>
            <a:endParaRPr/>
          </a:p>
        </p:txBody>
      </p:sp>
      <p:sp>
        <p:nvSpPr>
          <p:cNvPr id="506" name="Google Shape;506;p5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07" name="Google Shape;507;p5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String Class Methods (Cont..)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59</a:t>
            </a:fld>
            <a:endParaRPr/>
          </a:p>
        </p:txBody>
      </p:sp>
      <p:sp>
        <p:nvSpPr>
          <p:cNvPr id="513" name="Google Shape;513;p53"/>
          <p:cNvSpPr txBox="1"/>
          <p:nvPr/>
        </p:nvSpPr>
        <p:spPr>
          <a:xfrm>
            <a:off x="904459" y="1768995"/>
            <a:ext cx="10595284" cy="400110"/>
          </a:xfrm>
          <a:prstGeom prst="rect">
            <a:avLst/>
          </a:prstGeom>
          <a:noFill/>
          <a:ln>
            <a:noFill/>
          </a:ln>
        </p:spPr>
        <p:txBody>
          <a:bodyPr spcFirstLastPara="1" wrap="square" lIns="45700" tIns="45700" rIns="45700"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9"/>
            </a:pPr>
            <a:r>
              <a:rPr lang="en-US" sz="2000" b="0" i="0" u="none" strike="noStrike" cap="none">
                <a:solidFill>
                  <a:srgbClr val="000000"/>
                </a:solidFill>
                <a:latin typeface="Times New Roman"/>
                <a:ea typeface="Times New Roman"/>
                <a:cs typeface="Times New Roman"/>
                <a:sym typeface="Times New Roman"/>
              </a:rPr>
              <a:t>Which of these operators can be used to concatenate two or more String objects?</a:t>
            </a:r>
            <a:endParaRPr sz="2000" b="0" i="0" u="none" strike="noStrike" cap="none">
              <a:solidFill>
                <a:srgbClr val="000000"/>
              </a:solidFill>
              <a:latin typeface="Arial"/>
              <a:ea typeface="Arial"/>
              <a:cs typeface="Arial"/>
              <a:sym typeface="Arial"/>
            </a:endParaRPr>
          </a:p>
        </p:txBody>
      </p:sp>
      <p:sp>
        <p:nvSpPr>
          <p:cNvPr id="514" name="Google Shape;514;p53"/>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15" name="Google Shape;515;p53"/>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16" name="Google Shape;516;p53"/>
          <p:cNvSpPr/>
          <p:nvPr/>
        </p:nvSpPr>
        <p:spPr>
          <a:xfrm>
            <a:off x="1978617" y="2606119"/>
            <a:ext cx="6096000" cy="286232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&amp;</a:t>
            </a:r>
            <a:endParaRPr/>
          </a:p>
          <a:p>
            <a:pPr marL="457200" marR="0" lvl="0" indent="-457200" algn="l" rtl="0">
              <a:lnSpc>
                <a:spcPct val="150000"/>
              </a:lnSpc>
              <a:spcBef>
                <a:spcPts val="0"/>
              </a:spcBef>
              <a:spcAft>
                <a:spcPts val="0"/>
              </a:spcAft>
              <a:buClr>
                <a:schemeClr val="dk1"/>
              </a:buClr>
              <a:buSzPts val="2000"/>
              <a:buFont typeface="Arial"/>
              <a:buAutoNum type="alphaLcPeriod"/>
            </a:pPr>
            <a:r>
              <a:rPr lang="en-US" sz="2000" b="0" i="0" u="none" strike="noStrike" cap="none">
                <a:solidFill>
                  <a:schemeClr val="dk1"/>
                </a:solidFill>
                <a:latin typeface="Times New Roman"/>
                <a:ea typeface="Times New Roman"/>
                <a:cs typeface="Times New Roman"/>
                <a:sym typeface="Times New Roman"/>
              </a:rPr>
              <a:t>||</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Answer: </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body" idx="1"/>
          </p:nvPr>
        </p:nvSpPr>
        <p:spPr>
          <a:xfrm>
            <a:off x="954851" y="1660475"/>
            <a:ext cx="10928131" cy="499455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Trouble with C/C++ is that they are not portable and not platform independent language.</a:t>
            </a:r>
            <a:endParaRPr/>
          </a:p>
          <a:p>
            <a:pPr marL="228600" lvl="0" indent="-228600" algn="l" rtl="0">
              <a:lnSpc>
                <a:spcPct val="150000"/>
              </a:lnSpc>
              <a:spcBef>
                <a:spcPts val="1000"/>
              </a:spcBef>
              <a:spcAft>
                <a:spcPts val="0"/>
              </a:spcAft>
              <a:buClr>
                <a:srgbClr val="000000"/>
              </a:buClr>
              <a:buSzPts val="2000"/>
              <a:buChar char="•"/>
            </a:pPr>
            <a:r>
              <a:rPr lang="en-US" sz="2000">
                <a:latin typeface="Times New Roman"/>
                <a:ea typeface="Times New Roman"/>
                <a:cs typeface="Times New Roman"/>
                <a:sym typeface="Times New Roman"/>
              </a:rPr>
              <a:t>Emergence of World Wide Web, which demanded portable language.</a:t>
            </a:r>
            <a:endParaRPr/>
          </a:p>
          <a:p>
            <a:pPr marL="228600" lvl="0" indent="-228600" algn="l" rtl="0">
              <a:lnSpc>
                <a:spcPct val="150000"/>
              </a:lnSpc>
              <a:spcBef>
                <a:spcPts val="1000"/>
              </a:spcBef>
              <a:spcAft>
                <a:spcPts val="0"/>
              </a:spcAft>
              <a:buClr>
                <a:srgbClr val="000000"/>
              </a:buClr>
              <a:buSzPts val="2000"/>
              <a:buChar char="•"/>
            </a:pPr>
            <a:r>
              <a:rPr lang="en-US" sz="2000">
                <a:latin typeface="Times New Roman"/>
                <a:ea typeface="Times New Roman"/>
                <a:cs typeface="Times New Roman"/>
                <a:sym typeface="Times New Roman"/>
              </a:rPr>
              <a:t>Portable and security necessitated the invention of java.</a:t>
            </a:r>
            <a:endParaRPr/>
          </a:p>
        </p:txBody>
      </p:sp>
      <p:sp>
        <p:nvSpPr>
          <p:cNvPr id="110" name="Google Shape;110;p7"/>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a:t>
            </a:fld>
            <a:endParaRPr/>
          </a:p>
        </p:txBody>
      </p:sp>
      <p:sp>
        <p:nvSpPr>
          <p:cNvPr id="111" name="Google Shape;111;p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12" name="Google Shape;112;p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Why Java is important?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4"/>
          <p:cNvSpPr/>
          <p:nvPr/>
        </p:nvSpPr>
        <p:spPr>
          <a:xfrm>
            <a:off x="738753" y="1768995"/>
            <a:ext cx="10032569" cy="40011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10"/>
            </a:pPr>
            <a:r>
              <a:rPr lang="en-US" sz="2000" b="0" i="0" u="none" strike="noStrike" cap="none">
                <a:solidFill>
                  <a:srgbClr val="000000"/>
                </a:solidFill>
                <a:latin typeface="Times New Roman"/>
                <a:ea typeface="Times New Roman"/>
                <a:cs typeface="Times New Roman"/>
                <a:sym typeface="Times New Roman"/>
              </a:rPr>
              <a:t>Which of these method of class String is used to obtain length of String object?</a:t>
            </a:r>
            <a:endParaRPr/>
          </a:p>
        </p:txBody>
      </p:sp>
      <p:sp>
        <p:nvSpPr>
          <p:cNvPr id="522" name="Google Shape;522;p54"/>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23" name="Google Shape;523;p54"/>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24" name="Google Shape;524;p54"/>
          <p:cNvSpPr/>
          <p:nvPr/>
        </p:nvSpPr>
        <p:spPr>
          <a:xfrm>
            <a:off x="1963119" y="2628672"/>
            <a:ext cx="6096000" cy="286232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get()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Sizeof()</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lengthof()</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length()</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61</a:t>
            </a:fld>
            <a:endParaRPr/>
          </a:p>
        </p:txBody>
      </p:sp>
      <p:sp>
        <p:nvSpPr>
          <p:cNvPr id="530" name="Google Shape;530;p55"/>
          <p:cNvSpPr txBox="1"/>
          <p:nvPr/>
        </p:nvSpPr>
        <p:spPr>
          <a:xfrm>
            <a:off x="790512" y="1768995"/>
            <a:ext cx="11835443" cy="400110"/>
          </a:xfrm>
          <a:prstGeom prst="rect">
            <a:avLst/>
          </a:prstGeom>
          <a:noFill/>
          <a:ln>
            <a:noFill/>
          </a:ln>
        </p:spPr>
        <p:txBody>
          <a:bodyPr spcFirstLastPara="1" wrap="square" lIns="45700" tIns="45700" rIns="45700"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11"/>
            </a:pPr>
            <a:r>
              <a:rPr lang="en-US" sz="2000" b="0" i="0" u="none" strike="noStrike" cap="none">
                <a:solidFill>
                  <a:srgbClr val="000000"/>
                </a:solidFill>
                <a:latin typeface="Times New Roman"/>
                <a:ea typeface="Times New Roman"/>
                <a:cs typeface="Times New Roman"/>
                <a:sym typeface="Times New Roman"/>
              </a:rPr>
              <a:t>Which of these constructors is used to create an empty String object?</a:t>
            </a:r>
            <a:endParaRPr sz="2000" b="0" i="0" u="none" strike="noStrike" cap="none">
              <a:solidFill>
                <a:srgbClr val="000000"/>
              </a:solidFill>
              <a:latin typeface="Arial"/>
              <a:ea typeface="Arial"/>
              <a:cs typeface="Arial"/>
              <a:sym typeface="Arial"/>
            </a:endParaRPr>
          </a:p>
        </p:txBody>
      </p:sp>
      <p:sp>
        <p:nvSpPr>
          <p:cNvPr id="531" name="Google Shape;531;p55"/>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32" name="Google Shape;532;p55"/>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33" name="Google Shape;533;p55"/>
          <p:cNvSpPr/>
          <p:nvPr/>
        </p:nvSpPr>
        <p:spPr>
          <a:xfrm>
            <a:off x="1978618" y="2615800"/>
            <a:ext cx="6096000" cy="280698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String(void)</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String(0)</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62</a:t>
            </a:fld>
            <a:endParaRPr/>
          </a:p>
        </p:txBody>
      </p:sp>
      <p:graphicFrame>
        <p:nvGraphicFramePr>
          <p:cNvPr id="539" name="Google Shape;539;p56"/>
          <p:cNvGraphicFramePr/>
          <p:nvPr/>
        </p:nvGraphicFramePr>
        <p:xfrm>
          <a:off x="1074822" y="1848430"/>
          <a:ext cx="10090475" cy="1356170"/>
        </p:xfrm>
        <a:graphic>
          <a:graphicData uri="http://schemas.openxmlformats.org/drawingml/2006/table">
            <a:tbl>
              <a:tblPr>
                <a:noFill/>
                <a:tableStyleId>{FA40D3E0-34F1-49F2-9847-360DB807A596}</a:tableStyleId>
              </a:tblPr>
              <a:tblGrid>
                <a:gridCol w="2165675">
                  <a:extLst>
                    <a:ext uri="{9D8B030D-6E8A-4147-A177-3AD203B41FA5}">
                      <a16:colId xmlns:a16="http://schemas.microsoft.com/office/drawing/2014/main" val="20000"/>
                    </a:ext>
                  </a:extLst>
                </a:gridCol>
                <a:gridCol w="4159050">
                  <a:extLst>
                    <a:ext uri="{9D8B030D-6E8A-4147-A177-3AD203B41FA5}">
                      <a16:colId xmlns:a16="http://schemas.microsoft.com/office/drawing/2014/main" val="20001"/>
                    </a:ext>
                  </a:extLst>
                </a:gridCol>
                <a:gridCol w="3765750">
                  <a:extLst>
                    <a:ext uri="{9D8B030D-6E8A-4147-A177-3AD203B41FA5}">
                      <a16:colId xmlns:a16="http://schemas.microsoft.com/office/drawing/2014/main" val="20002"/>
                    </a:ext>
                  </a:extLst>
                </a:gridCol>
              </a:tblGrid>
              <a:tr h="28517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String manipulation</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https://www.guru99.com/javastrings.html</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explains about various string manipulations with examples</a:t>
                      </a:r>
                      <a:endParaRPr/>
                    </a:p>
                  </a:txBody>
                  <a:tcPr marL="91450" marR="91450" marT="45725" marB="45725" anchor="ctr"/>
                </a:tc>
                <a:extLst>
                  <a:ext uri="{0D108BD9-81ED-4DB2-BD59-A6C34878D82A}">
                    <a16:rowId xmlns:a16="http://schemas.microsoft.com/office/drawing/2014/main" val="10001"/>
                  </a:ext>
                </a:extLst>
              </a:tr>
            </a:tbl>
          </a:graphicData>
        </a:graphic>
      </p:graphicFrame>
      <p:pic>
        <p:nvPicPr>
          <p:cNvPr id="540" name="Google Shape;540;p56" descr="Picture 7"/>
          <p:cNvPicPr preferRelativeResize="0"/>
          <p:nvPr/>
        </p:nvPicPr>
        <p:blipFill rotWithShape="1">
          <a:blip r:embed="rId4">
            <a:alphaModFix/>
          </a:blip>
          <a:srcRect/>
          <a:stretch/>
        </p:blipFill>
        <p:spPr>
          <a:xfrm>
            <a:off x="2991495" y="1244682"/>
            <a:ext cx="371132" cy="430097"/>
          </a:xfrm>
          <a:prstGeom prst="rect">
            <a:avLst/>
          </a:prstGeom>
          <a:noFill/>
          <a:ln>
            <a:noFill/>
          </a:ln>
        </p:spPr>
      </p:pic>
      <p:sp>
        <p:nvSpPr>
          <p:cNvPr id="541" name="Google Shape;541;p5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42" name="Google Shape;542;p5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63</a:t>
            </a:fld>
            <a:endParaRPr/>
          </a:p>
        </p:txBody>
      </p:sp>
      <p:graphicFrame>
        <p:nvGraphicFramePr>
          <p:cNvPr id="548" name="Google Shape;548;p57"/>
          <p:cNvGraphicFramePr/>
          <p:nvPr/>
        </p:nvGraphicFramePr>
        <p:xfrm>
          <a:off x="1074821" y="1911640"/>
          <a:ext cx="10074450" cy="1275070"/>
        </p:xfrm>
        <a:graphic>
          <a:graphicData uri="http://schemas.openxmlformats.org/drawingml/2006/table">
            <a:tbl>
              <a:tblPr>
                <a:noFill/>
                <a:tableStyleId>{FA40D3E0-34F1-49F2-9847-360DB807A596}</a:tableStyleId>
              </a:tblPr>
              <a:tblGrid>
                <a:gridCol w="1540050">
                  <a:extLst>
                    <a:ext uri="{9D8B030D-6E8A-4147-A177-3AD203B41FA5}">
                      <a16:colId xmlns:a16="http://schemas.microsoft.com/office/drawing/2014/main" val="20000"/>
                    </a:ext>
                  </a:extLst>
                </a:gridCol>
                <a:gridCol w="5005125">
                  <a:extLst>
                    <a:ext uri="{9D8B030D-6E8A-4147-A177-3AD203B41FA5}">
                      <a16:colId xmlns:a16="http://schemas.microsoft.com/office/drawing/2014/main" val="20001"/>
                    </a:ext>
                  </a:extLst>
                </a:gridCol>
                <a:gridCol w="3529275">
                  <a:extLst>
                    <a:ext uri="{9D8B030D-6E8A-4147-A177-3AD203B41FA5}">
                      <a16:colId xmlns:a16="http://schemas.microsoft.com/office/drawing/2014/main" val="20002"/>
                    </a:ext>
                  </a:extLst>
                </a:gridCol>
              </a:tblGrid>
              <a:tr h="2861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525" marR="9525" marT="9525" marB="95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525" marR="9525" marT="9525" marB="95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525" marR="9525" marT="9525" marB="9525" anchor="ctr">
                    <a:solidFill>
                      <a:schemeClr val="accent4"/>
                    </a:solidFill>
                  </a:tcPr>
                </a:tc>
                <a:extLst>
                  <a:ext uri="{0D108BD9-81ED-4DB2-BD59-A6C34878D82A}">
                    <a16:rowId xmlns:a16="http://schemas.microsoft.com/office/drawing/2014/main" val="10000"/>
                  </a:ext>
                </a:extLst>
              </a:tr>
              <a:tr h="981700">
                <a:tc>
                  <a:txBody>
                    <a:bodyPr/>
                    <a:lstStyle/>
                    <a:p>
                      <a:pPr marL="0" marR="0" lvl="0" indent="0" algn="just"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Strings in Java</a:t>
                      </a:r>
                      <a:endParaRPr/>
                    </a:p>
                  </a:txBody>
                  <a:tcPr marL="9525" marR="9525" marT="9525" marB="9525" anchor="ctr"/>
                </a:tc>
                <a:tc>
                  <a:txBody>
                    <a:bodyPr/>
                    <a:lstStyle/>
                    <a:p>
                      <a:pPr marL="0" marR="0" lvl="0" indent="0" algn="just"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https://www.youtube.com/watch?v=4l50UaPca7Y</a:t>
                      </a:r>
                      <a:endParaRPr sz="1800" u="sng" strike="noStrike" cap="none">
                        <a:solidFill>
                          <a:srgbClr val="0000FF"/>
                        </a:solidFill>
                        <a:latin typeface="Arial"/>
                        <a:ea typeface="Arial"/>
                        <a:cs typeface="Arial"/>
                        <a:sym typeface="Arial"/>
                      </a:endParaRPr>
                    </a:p>
                  </a:txBody>
                  <a:tcPr marL="9525" marR="9525" marT="9525" marB="9525" anchor="ctr"/>
                </a:tc>
                <a:tc>
                  <a:txBody>
                    <a:bodyPr/>
                    <a:lstStyle/>
                    <a:p>
                      <a:pPr marL="0" marR="0" lvl="0" indent="0" algn="just"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will explain different string class  methods and immutable strings.</a:t>
                      </a:r>
                      <a:endParaRPr/>
                    </a:p>
                  </a:txBody>
                  <a:tcPr marL="9525" marR="9525" marT="9525" marB="9525" anchor="ctr"/>
                </a:tc>
                <a:extLst>
                  <a:ext uri="{0D108BD9-81ED-4DB2-BD59-A6C34878D82A}">
                    <a16:rowId xmlns:a16="http://schemas.microsoft.com/office/drawing/2014/main" val="10001"/>
                  </a:ext>
                </a:extLst>
              </a:tr>
            </a:tbl>
          </a:graphicData>
        </a:graphic>
      </p:graphicFrame>
      <p:pic>
        <p:nvPicPr>
          <p:cNvPr id="549" name="Google Shape;549;p57" descr="Picture 7"/>
          <p:cNvPicPr preferRelativeResize="0"/>
          <p:nvPr/>
        </p:nvPicPr>
        <p:blipFill rotWithShape="1">
          <a:blip r:embed="rId4">
            <a:alphaModFix/>
          </a:blip>
          <a:srcRect/>
          <a:stretch/>
        </p:blipFill>
        <p:spPr>
          <a:xfrm>
            <a:off x="2419447" y="1288507"/>
            <a:ext cx="437462" cy="381001"/>
          </a:xfrm>
          <a:prstGeom prst="rect">
            <a:avLst/>
          </a:prstGeom>
          <a:noFill/>
          <a:ln>
            <a:noFill/>
          </a:ln>
        </p:spPr>
      </p:pic>
      <p:sp>
        <p:nvSpPr>
          <p:cNvPr id="550" name="Google Shape;550;p5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51" name="Google Shape;551;p5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8"/>
          <p:cNvSpPr txBox="1">
            <a:spLocks noGrp="1"/>
          </p:cNvSpPr>
          <p:nvPr>
            <p:ph type="body" idx="1"/>
          </p:nvPr>
        </p:nvSpPr>
        <p:spPr>
          <a:xfrm>
            <a:off x="953203" y="1688433"/>
            <a:ext cx="11054257" cy="5353050"/>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Char char="•"/>
            </a:pPr>
            <a:r>
              <a:rPr lang="en-US" sz="2000"/>
              <a:t>Control statements alters the flow of execution and provide better control to the programmer on the flow of execution. </a:t>
            </a:r>
            <a:endParaRPr/>
          </a:p>
          <a:p>
            <a:pPr marL="0" lvl="0" indent="0" algn="l" rtl="0">
              <a:lnSpc>
                <a:spcPct val="150000"/>
              </a:lnSpc>
              <a:spcBef>
                <a:spcPts val="1000"/>
              </a:spcBef>
              <a:spcAft>
                <a:spcPts val="0"/>
              </a:spcAft>
              <a:buClr>
                <a:srgbClr val="000000"/>
              </a:buClr>
              <a:buSzPts val="2000"/>
              <a:buNone/>
            </a:pPr>
            <a:r>
              <a:rPr lang="en-US" sz="2000"/>
              <a:t>The following control statements are available in Java:</a:t>
            </a:r>
            <a:endParaRPr/>
          </a:p>
          <a:p>
            <a:pPr marL="1104900" lvl="0" indent="-342900" algn="l" rtl="0">
              <a:lnSpc>
                <a:spcPct val="100000"/>
              </a:lnSpc>
              <a:spcBef>
                <a:spcPts val="1000"/>
              </a:spcBef>
              <a:spcAft>
                <a:spcPts val="0"/>
              </a:spcAft>
              <a:buClr>
                <a:srgbClr val="000000"/>
              </a:buClr>
              <a:buSzPts val="2000"/>
              <a:buChar char="•"/>
            </a:pPr>
            <a:r>
              <a:rPr lang="en-US" sz="2000"/>
              <a:t>if ...else statement</a:t>
            </a:r>
            <a:endParaRPr/>
          </a:p>
          <a:p>
            <a:pPr marL="1104900" lvl="0" indent="-342900" algn="l" rtl="0">
              <a:lnSpc>
                <a:spcPct val="100000"/>
              </a:lnSpc>
              <a:spcBef>
                <a:spcPts val="1000"/>
              </a:spcBef>
              <a:spcAft>
                <a:spcPts val="0"/>
              </a:spcAft>
              <a:buClr>
                <a:srgbClr val="000000"/>
              </a:buClr>
              <a:buSzPts val="2000"/>
              <a:buChar char="•"/>
            </a:pPr>
            <a:r>
              <a:rPr lang="en-US" sz="2000"/>
              <a:t>do...while loop</a:t>
            </a:r>
            <a:endParaRPr/>
          </a:p>
          <a:p>
            <a:pPr marL="1104900" lvl="0" indent="-342900" algn="l" rtl="0">
              <a:lnSpc>
                <a:spcPct val="100000"/>
              </a:lnSpc>
              <a:spcBef>
                <a:spcPts val="1000"/>
              </a:spcBef>
              <a:spcAft>
                <a:spcPts val="0"/>
              </a:spcAft>
              <a:buClr>
                <a:srgbClr val="000000"/>
              </a:buClr>
              <a:buSzPts val="2000"/>
              <a:buChar char="•"/>
            </a:pPr>
            <a:r>
              <a:rPr lang="en-US" sz="2000"/>
              <a:t>while loop</a:t>
            </a:r>
            <a:endParaRPr/>
          </a:p>
          <a:p>
            <a:pPr marL="1104900" lvl="0" indent="-342900" algn="l" rtl="0">
              <a:lnSpc>
                <a:spcPct val="100000"/>
              </a:lnSpc>
              <a:spcBef>
                <a:spcPts val="1000"/>
              </a:spcBef>
              <a:spcAft>
                <a:spcPts val="0"/>
              </a:spcAft>
              <a:buClr>
                <a:srgbClr val="000000"/>
              </a:buClr>
              <a:buSzPts val="2000"/>
              <a:buChar char="•"/>
            </a:pPr>
            <a:r>
              <a:rPr lang="en-US" sz="2000"/>
              <a:t>for loop</a:t>
            </a:r>
            <a:endParaRPr/>
          </a:p>
          <a:p>
            <a:pPr marL="1104900" lvl="0" indent="-342900" algn="l" rtl="0">
              <a:lnSpc>
                <a:spcPct val="100000"/>
              </a:lnSpc>
              <a:spcBef>
                <a:spcPts val="1000"/>
              </a:spcBef>
              <a:spcAft>
                <a:spcPts val="0"/>
              </a:spcAft>
              <a:buClr>
                <a:srgbClr val="000000"/>
              </a:buClr>
              <a:buSzPts val="2000"/>
              <a:buChar char="•"/>
            </a:pPr>
            <a:r>
              <a:rPr lang="en-US" sz="2000"/>
              <a:t>for-each loop</a:t>
            </a:r>
            <a:endParaRPr/>
          </a:p>
          <a:p>
            <a:pPr marL="1104900" lvl="0" indent="-342900" algn="l" rtl="0">
              <a:lnSpc>
                <a:spcPct val="100000"/>
              </a:lnSpc>
              <a:spcBef>
                <a:spcPts val="1000"/>
              </a:spcBef>
              <a:spcAft>
                <a:spcPts val="0"/>
              </a:spcAft>
              <a:buClr>
                <a:srgbClr val="000000"/>
              </a:buClr>
              <a:buSzPts val="2000"/>
              <a:buChar char="•"/>
            </a:pPr>
            <a:r>
              <a:rPr lang="en-US" sz="2000"/>
              <a:t>switch statement</a:t>
            </a:r>
            <a:endParaRPr/>
          </a:p>
          <a:p>
            <a:pPr marL="1104900" lvl="0" indent="-342900" algn="l" rtl="0">
              <a:lnSpc>
                <a:spcPct val="100000"/>
              </a:lnSpc>
              <a:spcBef>
                <a:spcPts val="1000"/>
              </a:spcBef>
              <a:spcAft>
                <a:spcPts val="0"/>
              </a:spcAft>
              <a:buClr>
                <a:srgbClr val="000000"/>
              </a:buClr>
              <a:buSzPts val="2000"/>
              <a:buChar char="•"/>
            </a:pPr>
            <a:r>
              <a:rPr lang="en-US" sz="2000"/>
              <a:t>break statement</a:t>
            </a:r>
            <a:endParaRPr/>
          </a:p>
          <a:p>
            <a:pPr marL="1104900" lvl="0" indent="-342900" algn="l" rtl="0">
              <a:lnSpc>
                <a:spcPct val="100000"/>
              </a:lnSpc>
              <a:spcBef>
                <a:spcPts val="1000"/>
              </a:spcBef>
              <a:spcAft>
                <a:spcPts val="0"/>
              </a:spcAft>
              <a:buClr>
                <a:srgbClr val="000000"/>
              </a:buClr>
              <a:buSzPts val="2000"/>
              <a:buChar char="•"/>
            </a:pPr>
            <a:r>
              <a:rPr lang="en-US" sz="2000"/>
              <a:t>continue statement</a:t>
            </a:r>
            <a:endParaRPr/>
          </a:p>
        </p:txBody>
      </p:sp>
      <p:sp>
        <p:nvSpPr>
          <p:cNvPr id="557" name="Google Shape;557;p5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64</a:t>
            </a:fld>
            <a:endParaRPr/>
          </a:p>
        </p:txBody>
      </p:sp>
      <p:sp>
        <p:nvSpPr>
          <p:cNvPr id="558" name="Google Shape;558;p5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59" name="Google Shape;559;p5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Control Statement in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9"/>
          <p:cNvSpPr txBox="1">
            <a:spLocks noGrp="1"/>
          </p:cNvSpPr>
          <p:nvPr>
            <p:ph type="body" idx="1"/>
          </p:nvPr>
        </p:nvSpPr>
        <p:spPr>
          <a:xfrm>
            <a:off x="953479" y="1697577"/>
            <a:ext cx="11070023" cy="5241378"/>
          </a:xfrm>
          <a:prstGeom prst="rect">
            <a:avLst/>
          </a:prstGeom>
          <a:noFill/>
          <a:ln>
            <a:noFill/>
          </a:ln>
        </p:spPr>
        <p:txBody>
          <a:bodyPr spcFirstLastPara="1" wrap="square" lIns="45700" tIns="45700" rIns="45700" bIns="45700" anchor="t" anchorCtr="0">
            <a:normAutofit lnSpcReduction="10000"/>
          </a:bodyPr>
          <a:lstStyle/>
          <a:p>
            <a:pPr marL="228600" lvl="0" indent="-228600" algn="l" rtl="0">
              <a:lnSpc>
                <a:spcPct val="150000"/>
              </a:lnSpc>
              <a:spcBef>
                <a:spcPts val="0"/>
              </a:spcBef>
              <a:spcAft>
                <a:spcPts val="0"/>
              </a:spcAft>
              <a:buClr>
                <a:srgbClr val="000000"/>
              </a:buClr>
              <a:buSzPts val="2000"/>
              <a:buChar char="•"/>
            </a:pPr>
            <a:r>
              <a:rPr lang="en-US" sz="2000"/>
              <a:t>This statement is used to perform a task depending on whether a given condition is true or false.</a:t>
            </a:r>
            <a:endParaRPr/>
          </a:p>
          <a:p>
            <a:pPr marL="228600" lvl="0" indent="-228600" algn="l" rtl="0">
              <a:lnSpc>
                <a:spcPct val="150000"/>
              </a:lnSpc>
              <a:spcBef>
                <a:spcPts val="1000"/>
              </a:spcBef>
              <a:spcAft>
                <a:spcPts val="0"/>
              </a:spcAft>
              <a:buClr>
                <a:srgbClr val="000000"/>
              </a:buClr>
              <a:buSzPts val="2000"/>
              <a:buChar char="•"/>
            </a:pPr>
            <a:r>
              <a:rPr lang="en-US" sz="2000"/>
              <a:t>Syntax:</a:t>
            </a:r>
            <a:endParaRPr/>
          </a:p>
          <a:p>
            <a:pPr marL="0" lvl="0" indent="1166812" algn="l" rtl="0">
              <a:lnSpc>
                <a:spcPct val="150000"/>
              </a:lnSpc>
              <a:spcBef>
                <a:spcPts val="0"/>
              </a:spcBef>
              <a:spcAft>
                <a:spcPts val="0"/>
              </a:spcAft>
              <a:buClr>
                <a:srgbClr val="000000"/>
              </a:buClr>
              <a:buSzPts val="2000"/>
              <a:buNone/>
            </a:pPr>
            <a:r>
              <a:rPr lang="en-US" sz="2000"/>
              <a:t>if</a:t>
            </a:r>
            <a:r>
              <a:rPr lang="en-US" sz="2000" b="0"/>
              <a:t>(condition)</a:t>
            </a:r>
            <a:endParaRPr/>
          </a:p>
          <a:p>
            <a:pPr marL="0" lvl="0" indent="1166812" algn="l" rtl="0">
              <a:lnSpc>
                <a:spcPct val="150000"/>
              </a:lnSpc>
              <a:spcBef>
                <a:spcPts val="0"/>
              </a:spcBef>
              <a:spcAft>
                <a:spcPts val="0"/>
              </a:spcAft>
              <a:buClr>
                <a:srgbClr val="000000"/>
              </a:buClr>
              <a:buSzPts val="2000"/>
              <a:buNone/>
            </a:pPr>
            <a:r>
              <a:rPr lang="en-US" sz="2000"/>
              <a:t>  {  </a:t>
            </a:r>
            <a:endParaRPr/>
          </a:p>
          <a:p>
            <a:pPr marL="0" lvl="0" indent="1166812" algn="l" rtl="0">
              <a:lnSpc>
                <a:spcPct val="150000"/>
              </a:lnSpc>
              <a:spcBef>
                <a:spcPts val="0"/>
              </a:spcBef>
              <a:spcAft>
                <a:spcPts val="0"/>
              </a:spcAft>
              <a:buClr>
                <a:srgbClr val="000000"/>
              </a:buClr>
              <a:buSzPts val="2000"/>
              <a:buNone/>
            </a:pPr>
            <a:r>
              <a:rPr lang="en-US" sz="2000"/>
              <a:t>   //code if condition is true  </a:t>
            </a:r>
            <a:endParaRPr/>
          </a:p>
          <a:p>
            <a:pPr marL="0" lvl="0" indent="1166812" algn="l" rtl="0">
              <a:lnSpc>
                <a:spcPct val="150000"/>
              </a:lnSpc>
              <a:spcBef>
                <a:spcPts val="0"/>
              </a:spcBef>
              <a:spcAft>
                <a:spcPts val="0"/>
              </a:spcAft>
              <a:buClr>
                <a:srgbClr val="000000"/>
              </a:buClr>
              <a:buSzPts val="2000"/>
              <a:buNone/>
            </a:pPr>
            <a:r>
              <a:rPr lang="en-US" sz="2000"/>
              <a:t>  }</a:t>
            </a:r>
            <a:endParaRPr/>
          </a:p>
          <a:p>
            <a:pPr marL="0" lvl="0" indent="1166812" algn="l" rtl="0">
              <a:lnSpc>
                <a:spcPct val="150000"/>
              </a:lnSpc>
              <a:spcBef>
                <a:spcPts val="0"/>
              </a:spcBef>
              <a:spcAft>
                <a:spcPts val="0"/>
              </a:spcAft>
              <a:buClr>
                <a:srgbClr val="000000"/>
              </a:buClr>
              <a:buSzPts val="2000"/>
              <a:buNone/>
            </a:pPr>
            <a:r>
              <a:rPr lang="en-US" sz="2000"/>
              <a:t>else</a:t>
            </a:r>
            <a:endParaRPr/>
          </a:p>
          <a:p>
            <a:pPr marL="0" lvl="0" indent="1166812" algn="l" rtl="0">
              <a:lnSpc>
                <a:spcPct val="150000"/>
              </a:lnSpc>
              <a:spcBef>
                <a:spcPts val="0"/>
              </a:spcBef>
              <a:spcAft>
                <a:spcPts val="0"/>
              </a:spcAft>
              <a:buClr>
                <a:srgbClr val="000000"/>
              </a:buClr>
              <a:buSzPts val="2000"/>
              <a:buNone/>
            </a:pPr>
            <a:r>
              <a:rPr lang="en-US" sz="2000"/>
              <a:t> {  </a:t>
            </a:r>
            <a:endParaRPr/>
          </a:p>
          <a:p>
            <a:pPr marL="0" lvl="0" indent="1166812" algn="l" rtl="0">
              <a:lnSpc>
                <a:spcPct val="150000"/>
              </a:lnSpc>
              <a:spcBef>
                <a:spcPts val="0"/>
              </a:spcBef>
              <a:spcAft>
                <a:spcPts val="0"/>
              </a:spcAft>
              <a:buClr>
                <a:srgbClr val="000000"/>
              </a:buClr>
              <a:buSzPts val="2000"/>
              <a:buNone/>
            </a:pPr>
            <a:r>
              <a:rPr lang="en-US" sz="2000"/>
              <a:t>   //code if condition is false  </a:t>
            </a:r>
            <a:endParaRPr/>
          </a:p>
          <a:p>
            <a:pPr marL="0" lvl="0" indent="1166812" algn="l" rtl="0">
              <a:lnSpc>
                <a:spcPct val="150000"/>
              </a:lnSpc>
              <a:spcBef>
                <a:spcPts val="0"/>
              </a:spcBef>
              <a:spcAft>
                <a:spcPts val="0"/>
              </a:spcAft>
              <a:buClr>
                <a:srgbClr val="000000"/>
              </a:buClr>
              <a:buSzPts val="2000"/>
              <a:buNone/>
            </a:pPr>
            <a:r>
              <a:rPr lang="en-US" sz="2000"/>
              <a:t> }  </a:t>
            </a:r>
            <a:endParaRPr/>
          </a:p>
          <a:p>
            <a:pPr marL="0" lvl="0" indent="1166812" algn="l" rtl="0">
              <a:lnSpc>
                <a:spcPct val="150000"/>
              </a:lnSpc>
              <a:spcBef>
                <a:spcPts val="0"/>
              </a:spcBef>
              <a:spcAft>
                <a:spcPts val="0"/>
              </a:spcAft>
              <a:buClr>
                <a:srgbClr val="000000"/>
              </a:buClr>
              <a:buSzPts val="2000"/>
              <a:buNone/>
            </a:pPr>
            <a:r>
              <a:rPr lang="en-US" sz="2000"/>
              <a:t>     </a:t>
            </a:r>
            <a:endParaRPr sz="2000"/>
          </a:p>
        </p:txBody>
      </p:sp>
      <p:sp>
        <p:nvSpPr>
          <p:cNvPr id="565" name="Google Shape;565;p5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65</a:t>
            </a:fld>
            <a:endParaRPr/>
          </a:p>
        </p:txBody>
      </p:sp>
      <p:sp>
        <p:nvSpPr>
          <p:cNvPr id="566" name="Google Shape;566;p5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67" name="Google Shape;567;p5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If else Statement</a:t>
            </a:r>
            <a:endParaRPr sz="1800" b="0" i="0" u="none" strike="noStrike" cap="none">
              <a:solidFill>
                <a:srgbClr val="000000"/>
              </a:solidFill>
              <a:latin typeface="Arial"/>
              <a:ea typeface="Arial"/>
              <a:cs typeface="Arial"/>
              <a:sym typeface="Arial"/>
            </a:endParaRPr>
          </a:p>
        </p:txBody>
      </p:sp>
      <p:grpSp>
        <p:nvGrpSpPr>
          <p:cNvPr id="568" name="Google Shape;568;p59"/>
          <p:cNvGrpSpPr/>
          <p:nvPr/>
        </p:nvGrpSpPr>
        <p:grpSpPr>
          <a:xfrm>
            <a:off x="6771823" y="2463131"/>
            <a:ext cx="4361397" cy="4210401"/>
            <a:chOff x="6771823" y="2463131"/>
            <a:chExt cx="4361397" cy="4210401"/>
          </a:xfrm>
        </p:grpSpPr>
        <p:pic>
          <p:nvPicPr>
            <p:cNvPr id="569" name="Google Shape;569;p59" descr="Picture 3"/>
            <p:cNvPicPr preferRelativeResize="0"/>
            <p:nvPr/>
          </p:nvPicPr>
          <p:blipFill rotWithShape="1">
            <a:blip r:embed="rId3">
              <a:alphaModFix/>
            </a:blip>
            <a:srcRect/>
            <a:stretch/>
          </p:blipFill>
          <p:spPr>
            <a:xfrm>
              <a:off x="6771823" y="2463131"/>
              <a:ext cx="4361397" cy="4210401"/>
            </a:xfrm>
            <a:prstGeom prst="rect">
              <a:avLst/>
            </a:prstGeom>
            <a:noFill/>
            <a:ln>
              <a:noFill/>
            </a:ln>
          </p:spPr>
        </p:pic>
        <p:sp>
          <p:nvSpPr>
            <p:cNvPr id="570" name="Google Shape;570;p59"/>
            <p:cNvSpPr/>
            <p:nvPr/>
          </p:nvSpPr>
          <p:spPr>
            <a:xfrm>
              <a:off x="9480884" y="5197642"/>
              <a:ext cx="1203158" cy="240632"/>
            </a:xfrm>
            <a:prstGeom prst="rect">
              <a:avLst/>
            </a:prstGeom>
            <a:solidFill>
              <a:schemeClr val="lt1"/>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571" name="Google Shape;571;p59"/>
            <p:cNvCxnSpPr/>
            <p:nvPr/>
          </p:nvCxnSpPr>
          <p:spPr>
            <a:xfrm>
              <a:off x="10158663" y="5018171"/>
              <a:ext cx="0" cy="268037"/>
            </a:xfrm>
            <a:prstGeom prst="straightConnector1">
              <a:avLst/>
            </a:prstGeom>
            <a:noFill/>
            <a:ln w="12700" cap="flat" cmpd="sng">
              <a:solidFill>
                <a:schemeClr val="accent1"/>
              </a:solidFill>
              <a:prstDash val="solid"/>
              <a:miter lim="800000"/>
              <a:headEnd type="none" w="sm" len="sm"/>
              <a:tailEnd type="none" w="sm" len="sm"/>
            </a:ln>
          </p:spPr>
        </p:cxnSp>
        <p:cxnSp>
          <p:nvCxnSpPr>
            <p:cNvPr id="572" name="Google Shape;572;p59"/>
            <p:cNvCxnSpPr/>
            <p:nvPr/>
          </p:nvCxnSpPr>
          <p:spPr>
            <a:xfrm>
              <a:off x="9480884" y="5286208"/>
              <a:ext cx="677779" cy="0"/>
            </a:xfrm>
            <a:prstGeom prst="straightConnector1">
              <a:avLst/>
            </a:prstGeom>
            <a:noFill/>
            <a:ln w="12700" cap="flat" cmpd="sng">
              <a:solidFill>
                <a:schemeClr val="accent1"/>
              </a:solidFill>
              <a:prstDash val="solid"/>
              <a:miter lim="800000"/>
              <a:headEnd type="none" w="sm" len="sm"/>
              <a:tailEnd type="none" w="sm" len="sm"/>
            </a:ln>
          </p:spPr>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0"/>
          <p:cNvSpPr txBox="1">
            <a:spLocks noGrp="1"/>
          </p:cNvSpPr>
          <p:nvPr>
            <p:ph type="body" idx="1"/>
          </p:nvPr>
        </p:nvSpPr>
        <p:spPr>
          <a:xfrm>
            <a:off x="808225" y="1731735"/>
            <a:ext cx="11054257" cy="5334001"/>
          </a:xfrm>
          <a:prstGeom prst="rect">
            <a:avLst/>
          </a:prstGeom>
          <a:noFill/>
          <a:ln>
            <a:noFill/>
          </a:ln>
        </p:spPr>
        <p:txBody>
          <a:bodyPr spcFirstLastPara="1" wrap="square" lIns="45700" tIns="45700" rIns="45700" bIns="45700" anchor="t" anchorCtr="0">
            <a:normAutofit/>
          </a:bodyPr>
          <a:lstStyle/>
          <a:p>
            <a:pPr marL="55563" lvl="0" indent="117472" algn="l" rtl="0">
              <a:lnSpc>
                <a:spcPct val="100000"/>
              </a:lnSpc>
              <a:spcBef>
                <a:spcPts val="0"/>
              </a:spcBef>
              <a:spcAft>
                <a:spcPts val="0"/>
              </a:spcAft>
              <a:buClr>
                <a:srgbClr val="000000"/>
              </a:buClr>
              <a:buSzPts val="2000"/>
              <a:buNone/>
            </a:pPr>
            <a:r>
              <a:rPr lang="en-US" sz="2000"/>
              <a:t>public</a:t>
            </a:r>
            <a:r>
              <a:rPr lang="en-US" sz="2000" b="0"/>
              <a:t> </a:t>
            </a:r>
            <a:r>
              <a:rPr lang="en-US" sz="2000"/>
              <a:t>class</a:t>
            </a:r>
            <a:r>
              <a:rPr lang="en-US" sz="2000" b="0"/>
              <a:t> Sample {  </a:t>
            </a:r>
            <a:endParaRPr/>
          </a:p>
          <a:p>
            <a:pPr marL="55563" lvl="0" indent="117472" algn="l" rtl="0">
              <a:lnSpc>
                <a:spcPct val="100000"/>
              </a:lnSpc>
              <a:spcBef>
                <a:spcPts val="1000"/>
              </a:spcBef>
              <a:spcAft>
                <a:spcPts val="0"/>
              </a:spcAft>
              <a:buClr>
                <a:srgbClr val="000000"/>
              </a:buClr>
              <a:buSzPts val="2000"/>
              <a:buNone/>
            </a:pPr>
            <a:r>
              <a:rPr lang="en-US" sz="2000"/>
              <a:t> public</a:t>
            </a:r>
            <a:r>
              <a:rPr lang="en-US" sz="2000" b="0"/>
              <a:t> </a:t>
            </a:r>
            <a:r>
              <a:rPr lang="en-US" sz="2000"/>
              <a:t>static</a:t>
            </a:r>
            <a:r>
              <a:rPr lang="en-US" sz="2000" b="0"/>
              <a:t> </a:t>
            </a:r>
            <a:r>
              <a:rPr lang="en-US" sz="2000"/>
              <a:t>void</a:t>
            </a:r>
            <a:r>
              <a:rPr lang="en-US" sz="2000" b="0"/>
              <a:t> main(String[] args) {  </a:t>
            </a:r>
            <a:endParaRPr/>
          </a:p>
          <a:p>
            <a:pPr marL="55563" lvl="0" indent="117472" algn="l" rtl="0">
              <a:lnSpc>
                <a:spcPct val="100000"/>
              </a:lnSpc>
              <a:spcBef>
                <a:spcPts val="1000"/>
              </a:spcBef>
              <a:spcAft>
                <a:spcPts val="0"/>
              </a:spcAft>
              <a:buClr>
                <a:srgbClr val="000000"/>
              </a:buClr>
              <a:buSzPts val="2000"/>
              <a:buNone/>
            </a:pPr>
            <a:r>
              <a:rPr lang="en-US" sz="2000"/>
              <a:t>    </a:t>
            </a:r>
            <a:r>
              <a:rPr lang="en-US" sz="2000" b="1"/>
              <a:t>int</a:t>
            </a:r>
            <a:r>
              <a:rPr lang="en-US" sz="2000"/>
              <a:t> number=13;  </a:t>
            </a:r>
            <a:endParaRPr/>
          </a:p>
          <a:p>
            <a:pPr marL="55563" lvl="0" indent="117472" algn="l" rtl="0">
              <a:lnSpc>
                <a:spcPct val="100000"/>
              </a:lnSpc>
              <a:spcBef>
                <a:spcPts val="1000"/>
              </a:spcBef>
              <a:spcAft>
                <a:spcPts val="0"/>
              </a:spcAft>
              <a:buClr>
                <a:srgbClr val="000000"/>
              </a:buClr>
              <a:buSzPts val="2000"/>
              <a:buNone/>
            </a:pPr>
            <a:r>
              <a:rPr lang="en-US" sz="2000"/>
              <a:t>    </a:t>
            </a:r>
            <a:r>
              <a:rPr lang="en-US" sz="2000" b="1"/>
              <a:t>if</a:t>
            </a:r>
            <a:r>
              <a:rPr lang="en-US" sz="2000"/>
              <a:t>(number%2==0){                            // if the condition is true it returns even number</a:t>
            </a:r>
            <a:endParaRPr/>
          </a:p>
          <a:p>
            <a:pPr marL="55563" lvl="0" indent="117472" algn="l" rtl="0">
              <a:lnSpc>
                <a:spcPct val="100000"/>
              </a:lnSpc>
              <a:spcBef>
                <a:spcPts val="1000"/>
              </a:spcBef>
              <a:spcAft>
                <a:spcPts val="0"/>
              </a:spcAft>
              <a:buClr>
                <a:srgbClr val="000000"/>
              </a:buClr>
              <a:buSzPts val="2000"/>
              <a:buNone/>
            </a:pPr>
            <a:r>
              <a:rPr lang="en-US" sz="2000"/>
              <a:t>        System.out.println("even number");  </a:t>
            </a:r>
            <a:endParaRPr/>
          </a:p>
          <a:p>
            <a:pPr marL="55563" lvl="0" indent="117472" algn="l" rtl="0">
              <a:lnSpc>
                <a:spcPct val="100000"/>
              </a:lnSpc>
              <a:spcBef>
                <a:spcPts val="1000"/>
              </a:spcBef>
              <a:spcAft>
                <a:spcPts val="0"/>
              </a:spcAft>
              <a:buClr>
                <a:srgbClr val="000000"/>
              </a:buClr>
              <a:buSzPts val="2000"/>
              <a:buNone/>
            </a:pPr>
            <a:r>
              <a:rPr lang="en-US" sz="2000"/>
              <a:t>     }</a:t>
            </a:r>
            <a:r>
              <a:rPr lang="en-US" sz="2000" b="1"/>
              <a:t>else</a:t>
            </a:r>
            <a:r>
              <a:rPr lang="en-US" sz="2000"/>
              <a:t>{                                                // if not it returns odd number</a:t>
            </a:r>
            <a:endParaRPr/>
          </a:p>
          <a:p>
            <a:pPr marL="55563" lvl="0" indent="117472" algn="l" rtl="0">
              <a:lnSpc>
                <a:spcPct val="100000"/>
              </a:lnSpc>
              <a:spcBef>
                <a:spcPts val="1000"/>
              </a:spcBef>
              <a:spcAft>
                <a:spcPts val="0"/>
              </a:spcAft>
              <a:buClr>
                <a:srgbClr val="000000"/>
              </a:buClr>
              <a:buSzPts val="2000"/>
              <a:buNone/>
            </a:pPr>
            <a:r>
              <a:rPr lang="en-US" sz="2000"/>
              <a:t>        System.out.println("odd number");  </a:t>
            </a:r>
            <a:endParaRPr/>
          </a:p>
          <a:p>
            <a:pPr marL="55563" lvl="0" indent="117472" algn="l" rtl="0">
              <a:lnSpc>
                <a:spcPct val="100000"/>
              </a:lnSpc>
              <a:spcBef>
                <a:spcPts val="1000"/>
              </a:spcBef>
              <a:spcAft>
                <a:spcPts val="0"/>
              </a:spcAft>
              <a:buClr>
                <a:srgbClr val="000000"/>
              </a:buClr>
              <a:buSzPts val="2000"/>
              <a:buNone/>
            </a:pPr>
            <a:r>
              <a:rPr lang="en-US" sz="2000"/>
              <a:t>      }  </a:t>
            </a:r>
            <a:endParaRPr/>
          </a:p>
          <a:p>
            <a:pPr marL="55563" lvl="0" indent="117472" algn="l" rtl="0">
              <a:lnSpc>
                <a:spcPct val="100000"/>
              </a:lnSpc>
              <a:spcBef>
                <a:spcPts val="1000"/>
              </a:spcBef>
              <a:spcAft>
                <a:spcPts val="0"/>
              </a:spcAft>
              <a:buClr>
                <a:srgbClr val="000000"/>
              </a:buClr>
              <a:buSzPts val="2000"/>
              <a:buNone/>
            </a:pPr>
            <a:r>
              <a:rPr lang="en-US" sz="2000"/>
              <a:t> }  </a:t>
            </a:r>
            <a:endParaRPr/>
          </a:p>
          <a:p>
            <a:pPr marL="55563" lvl="0" indent="117472" algn="l" rtl="0">
              <a:lnSpc>
                <a:spcPct val="100000"/>
              </a:lnSpc>
              <a:spcBef>
                <a:spcPts val="1000"/>
              </a:spcBef>
              <a:spcAft>
                <a:spcPts val="0"/>
              </a:spcAft>
              <a:buClr>
                <a:srgbClr val="000000"/>
              </a:buClr>
              <a:buSzPts val="2000"/>
              <a:buNone/>
            </a:pPr>
            <a:r>
              <a:rPr lang="en-US" sz="2000"/>
              <a:t>}  </a:t>
            </a:r>
            <a:endParaRPr/>
          </a:p>
        </p:txBody>
      </p:sp>
      <p:sp>
        <p:nvSpPr>
          <p:cNvPr id="578" name="Google Shape;578;p6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66</a:t>
            </a:fld>
            <a:endParaRPr/>
          </a:p>
        </p:txBody>
      </p:sp>
      <p:sp>
        <p:nvSpPr>
          <p:cNvPr id="579" name="Google Shape;579;p6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80" name="Google Shape;580;p6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If else Statement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1"/>
          <p:cNvSpPr txBox="1">
            <a:spLocks noGrp="1"/>
          </p:cNvSpPr>
          <p:nvPr>
            <p:ph type="body" idx="1"/>
          </p:nvPr>
        </p:nvSpPr>
        <p:spPr>
          <a:xfrm>
            <a:off x="945108" y="1670480"/>
            <a:ext cx="10975430" cy="5219701"/>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This loop is used when there is a need to repeatedly execute a group of statements as long as a condition is true.</a:t>
            </a:r>
            <a:endParaRPr/>
          </a:p>
          <a:p>
            <a:pPr marL="228600" lvl="0" indent="-228600" algn="l" rtl="0">
              <a:lnSpc>
                <a:spcPct val="150000"/>
              </a:lnSpc>
              <a:spcBef>
                <a:spcPts val="1000"/>
              </a:spcBef>
              <a:spcAft>
                <a:spcPts val="0"/>
              </a:spcAft>
              <a:buClr>
                <a:srgbClr val="000000"/>
              </a:buClr>
              <a:buSzPts val="2000"/>
              <a:buChar char="•"/>
            </a:pPr>
            <a:r>
              <a:rPr lang="en-US" sz="2000"/>
              <a:t>Syntax:</a:t>
            </a:r>
            <a:endParaRPr/>
          </a:p>
          <a:p>
            <a:pPr marL="0" lvl="0" indent="1166812" algn="l" rtl="0">
              <a:lnSpc>
                <a:spcPct val="150000"/>
              </a:lnSpc>
              <a:spcBef>
                <a:spcPts val="1000"/>
              </a:spcBef>
              <a:spcAft>
                <a:spcPts val="0"/>
              </a:spcAft>
              <a:buClr>
                <a:srgbClr val="000000"/>
              </a:buClr>
              <a:buSzPts val="2000"/>
              <a:buNone/>
            </a:pPr>
            <a:r>
              <a:rPr lang="en-US" sz="2000"/>
              <a:t>do{</a:t>
            </a:r>
            <a:endParaRPr/>
          </a:p>
          <a:p>
            <a:pPr marL="0" lvl="0" indent="1166812" algn="l" rtl="0">
              <a:lnSpc>
                <a:spcPct val="150000"/>
              </a:lnSpc>
              <a:spcBef>
                <a:spcPts val="1000"/>
              </a:spcBef>
              <a:spcAft>
                <a:spcPts val="0"/>
              </a:spcAft>
              <a:buClr>
                <a:srgbClr val="000000"/>
              </a:buClr>
              <a:buSzPts val="2000"/>
              <a:buNone/>
            </a:pPr>
            <a:r>
              <a:rPr lang="en-US" sz="2000"/>
              <a:t>      statements;</a:t>
            </a:r>
            <a:endParaRPr/>
          </a:p>
          <a:p>
            <a:pPr marL="0" lvl="0" indent="1166812" algn="l" rtl="0">
              <a:lnSpc>
                <a:spcPct val="150000"/>
              </a:lnSpc>
              <a:spcBef>
                <a:spcPts val="1000"/>
              </a:spcBef>
              <a:spcAft>
                <a:spcPts val="0"/>
              </a:spcAft>
              <a:buClr>
                <a:srgbClr val="000000"/>
              </a:buClr>
              <a:buSzPts val="2000"/>
              <a:buNone/>
            </a:pPr>
            <a:r>
              <a:rPr lang="en-US" sz="2000"/>
              <a:t>     }</a:t>
            </a:r>
            <a:endParaRPr/>
          </a:p>
          <a:p>
            <a:pPr marL="0" lvl="0" indent="1166812" algn="l" rtl="0">
              <a:lnSpc>
                <a:spcPct val="150000"/>
              </a:lnSpc>
              <a:spcBef>
                <a:spcPts val="1000"/>
              </a:spcBef>
              <a:spcAft>
                <a:spcPts val="0"/>
              </a:spcAft>
              <a:buClr>
                <a:srgbClr val="000000"/>
              </a:buClr>
              <a:buSzPts val="2000"/>
              <a:buNone/>
            </a:pPr>
            <a:r>
              <a:rPr lang="en-US" sz="2000"/>
              <a:t>while(condition);</a:t>
            </a:r>
            <a:endParaRPr/>
          </a:p>
        </p:txBody>
      </p:sp>
      <p:sp>
        <p:nvSpPr>
          <p:cNvPr id="586" name="Google Shape;586;p6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67</a:t>
            </a:fld>
            <a:endParaRPr/>
          </a:p>
        </p:txBody>
      </p:sp>
      <p:sp>
        <p:nvSpPr>
          <p:cNvPr id="587" name="Google Shape;587;p6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88" name="Google Shape;588;p6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Do..while Statement:</a:t>
            </a:r>
            <a:endParaRPr sz="1800" b="0" i="0" u="none" strike="noStrike" cap="none">
              <a:solidFill>
                <a:srgbClr val="000000"/>
              </a:solidFill>
              <a:latin typeface="Arial"/>
              <a:ea typeface="Arial"/>
              <a:cs typeface="Arial"/>
              <a:sym typeface="Arial"/>
            </a:endParaRPr>
          </a:p>
        </p:txBody>
      </p:sp>
      <p:grpSp>
        <p:nvGrpSpPr>
          <p:cNvPr id="589" name="Google Shape;589;p61"/>
          <p:cNvGrpSpPr/>
          <p:nvPr/>
        </p:nvGrpSpPr>
        <p:grpSpPr>
          <a:xfrm>
            <a:off x="6836229" y="2305379"/>
            <a:ext cx="4715953" cy="3949902"/>
            <a:chOff x="6836229" y="2305379"/>
            <a:chExt cx="4715953" cy="3949902"/>
          </a:xfrm>
        </p:grpSpPr>
        <p:pic>
          <p:nvPicPr>
            <p:cNvPr id="590" name="Google Shape;590;p61" descr="Picture 2"/>
            <p:cNvPicPr preferRelativeResize="0"/>
            <p:nvPr/>
          </p:nvPicPr>
          <p:blipFill rotWithShape="1">
            <a:blip r:embed="rId3">
              <a:alphaModFix/>
            </a:blip>
            <a:srcRect/>
            <a:stretch/>
          </p:blipFill>
          <p:spPr>
            <a:xfrm>
              <a:off x="6868227" y="2305379"/>
              <a:ext cx="4683954" cy="3949902"/>
            </a:xfrm>
            <a:prstGeom prst="rect">
              <a:avLst/>
            </a:prstGeom>
            <a:noFill/>
            <a:ln>
              <a:noFill/>
            </a:ln>
          </p:spPr>
        </p:pic>
        <p:sp>
          <p:nvSpPr>
            <p:cNvPr id="591" name="Google Shape;591;p61"/>
            <p:cNvSpPr/>
            <p:nvPr/>
          </p:nvSpPr>
          <p:spPr>
            <a:xfrm>
              <a:off x="6836229" y="5762171"/>
              <a:ext cx="1524000" cy="478972"/>
            </a:xfrm>
            <a:prstGeom prst="rect">
              <a:avLst/>
            </a:prstGeom>
            <a:solidFill>
              <a:srgbClr val="FFFFFF"/>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2"/>
          <p:cNvSpPr txBox="1">
            <a:spLocks noGrp="1"/>
          </p:cNvSpPr>
          <p:nvPr>
            <p:ph type="body" idx="1"/>
          </p:nvPr>
        </p:nvSpPr>
        <p:spPr>
          <a:xfrm>
            <a:off x="889555" y="1673017"/>
            <a:ext cx="10943899" cy="4957763"/>
          </a:xfrm>
          <a:prstGeom prst="rect">
            <a:avLst/>
          </a:prstGeom>
          <a:noFill/>
          <a:ln>
            <a:noFill/>
          </a:ln>
        </p:spPr>
        <p:txBody>
          <a:bodyPr spcFirstLastPara="1" wrap="square" lIns="45700" tIns="45700" rIns="45700" bIns="45700" anchor="t" anchorCtr="0">
            <a:normAutofit lnSpcReduction="10000"/>
          </a:bodyPr>
          <a:lstStyle/>
          <a:p>
            <a:pPr marL="133350" lvl="0" indent="-38100" algn="l" rtl="0">
              <a:lnSpc>
                <a:spcPct val="150000"/>
              </a:lnSpc>
              <a:spcBef>
                <a:spcPts val="0"/>
              </a:spcBef>
              <a:spcAft>
                <a:spcPts val="0"/>
              </a:spcAft>
              <a:buClr>
                <a:srgbClr val="000000"/>
              </a:buClr>
              <a:buSzPts val="2000"/>
              <a:buNone/>
            </a:pPr>
            <a:r>
              <a:rPr lang="en-US" sz="2000"/>
              <a:t>public</a:t>
            </a:r>
            <a:r>
              <a:rPr lang="en-US" sz="2000" b="0"/>
              <a:t> </a:t>
            </a:r>
            <a:r>
              <a:rPr lang="en-US" sz="2000"/>
              <a:t>class</a:t>
            </a:r>
            <a:r>
              <a:rPr lang="en-US" sz="2000" b="0"/>
              <a:t> Sample {  </a:t>
            </a:r>
            <a:endParaRPr/>
          </a:p>
          <a:p>
            <a:pPr marL="133350" lvl="0" indent="-38100" algn="l" rtl="0">
              <a:lnSpc>
                <a:spcPct val="150000"/>
              </a:lnSpc>
              <a:spcBef>
                <a:spcPts val="1000"/>
              </a:spcBef>
              <a:spcAft>
                <a:spcPts val="0"/>
              </a:spcAft>
              <a:buClr>
                <a:srgbClr val="000000"/>
              </a:buClr>
              <a:buSzPts val="2000"/>
              <a:buNone/>
            </a:pPr>
            <a:r>
              <a:rPr lang="en-US" sz="2000"/>
              <a:t>public</a:t>
            </a:r>
            <a:r>
              <a:rPr lang="en-US" sz="2000" b="0"/>
              <a:t> </a:t>
            </a:r>
            <a:r>
              <a:rPr lang="en-US" sz="2000"/>
              <a:t>static</a:t>
            </a:r>
            <a:r>
              <a:rPr lang="en-US" sz="2000" b="0"/>
              <a:t> </a:t>
            </a:r>
            <a:r>
              <a:rPr lang="en-US" sz="2000"/>
              <a:t>void</a:t>
            </a:r>
            <a:r>
              <a:rPr lang="en-US" sz="2000" b="0"/>
              <a:t> main(String[] args) {  </a:t>
            </a:r>
            <a:endParaRPr/>
          </a:p>
          <a:p>
            <a:pPr marL="133350" lvl="0" indent="-38100" algn="l" rtl="0">
              <a:lnSpc>
                <a:spcPct val="150000"/>
              </a:lnSpc>
              <a:spcBef>
                <a:spcPts val="1000"/>
              </a:spcBef>
              <a:spcAft>
                <a:spcPts val="0"/>
              </a:spcAft>
              <a:buClr>
                <a:srgbClr val="000000"/>
              </a:buClr>
              <a:buSzPts val="2000"/>
              <a:buNone/>
            </a:pPr>
            <a:r>
              <a:rPr lang="en-US" sz="2000"/>
              <a:t>    </a:t>
            </a:r>
            <a:r>
              <a:rPr lang="en-US" sz="2000" b="1"/>
              <a:t>int</a:t>
            </a:r>
            <a:r>
              <a:rPr lang="en-US" sz="2000"/>
              <a:t> i=1;  </a:t>
            </a:r>
            <a:endParaRPr/>
          </a:p>
          <a:p>
            <a:pPr marL="133350" lvl="0" indent="-38100" algn="l" rtl="0">
              <a:lnSpc>
                <a:spcPct val="150000"/>
              </a:lnSpc>
              <a:spcBef>
                <a:spcPts val="1000"/>
              </a:spcBef>
              <a:spcAft>
                <a:spcPts val="0"/>
              </a:spcAft>
              <a:buClr>
                <a:srgbClr val="000000"/>
              </a:buClr>
              <a:buSzPts val="2000"/>
              <a:buNone/>
            </a:pPr>
            <a:r>
              <a:rPr lang="en-US" sz="2000"/>
              <a:t>    </a:t>
            </a:r>
            <a:r>
              <a:rPr lang="en-US" sz="2000" b="1"/>
              <a:t>do</a:t>
            </a:r>
            <a:r>
              <a:rPr lang="en-US" sz="2000"/>
              <a:t>{  </a:t>
            </a:r>
            <a:endParaRPr/>
          </a:p>
          <a:p>
            <a:pPr marL="133350" lvl="0" indent="-38100" algn="l" rtl="0">
              <a:lnSpc>
                <a:spcPct val="150000"/>
              </a:lnSpc>
              <a:spcBef>
                <a:spcPts val="1000"/>
              </a:spcBef>
              <a:spcAft>
                <a:spcPts val="0"/>
              </a:spcAft>
              <a:buClr>
                <a:srgbClr val="000000"/>
              </a:buClr>
              <a:buSzPts val="2000"/>
              <a:buNone/>
            </a:pPr>
            <a:r>
              <a:rPr lang="en-US" sz="2000"/>
              <a:t>        System.out.println(i);  </a:t>
            </a:r>
            <a:endParaRPr/>
          </a:p>
          <a:p>
            <a:pPr marL="133350" lvl="0" indent="-38100" algn="l" rtl="0">
              <a:lnSpc>
                <a:spcPct val="150000"/>
              </a:lnSpc>
              <a:spcBef>
                <a:spcPts val="1000"/>
              </a:spcBef>
              <a:spcAft>
                <a:spcPts val="0"/>
              </a:spcAft>
              <a:buClr>
                <a:srgbClr val="000000"/>
              </a:buClr>
              <a:buSzPts val="2000"/>
              <a:buNone/>
            </a:pPr>
            <a:r>
              <a:rPr lang="en-US" sz="2000"/>
              <a:t>         i++;  </a:t>
            </a:r>
            <a:endParaRPr/>
          </a:p>
          <a:p>
            <a:pPr marL="133350" lvl="0" indent="-38100" algn="l" rtl="0">
              <a:lnSpc>
                <a:spcPct val="150000"/>
              </a:lnSpc>
              <a:spcBef>
                <a:spcPts val="1000"/>
              </a:spcBef>
              <a:spcAft>
                <a:spcPts val="0"/>
              </a:spcAft>
              <a:buClr>
                <a:srgbClr val="000000"/>
              </a:buClr>
              <a:buSzPts val="2000"/>
              <a:buNone/>
            </a:pPr>
            <a:r>
              <a:rPr lang="en-US" sz="2000"/>
              <a:t>    }</a:t>
            </a:r>
            <a:r>
              <a:rPr lang="en-US" sz="2000" b="1"/>
              <a:t>while</a:t>
            </a:r>
            <a:r>
              <a:rPr lang="en-US" sz="2000"/>
              <a:t>(i&lt;=10);  </a:t>
            </a:r>
            <a:endParaRPr/>
          </a:p>
          <a:p>
            <a:pPr marL="133350" lvl="0" indent="-38100" algn="l" rtl="0">
              <a:lnSpc>
                <a:spcPct val="150000"/>
              </a:lnSpc>
              <a:spcBef>
                <a:spcPts val="1000"/>
              </a:spcBef>
              <a:spcAft>
                <a:spcPts val="0"/>
              </a:spcAft>
              <a:buClr>
                <a:srgbClr val="000000"/>
              </a:buClr>
              <a:buSzPts val="2000"/>
              <a:buNone/>
            </a:pPr>
            <a:r>
              <a:rPr lang="en-US" sz="2000"/>
              <a:t>}  </a:t>
            </a:r>
            <a:endParaRPr/>
          </a:p>
          <a:p>
            <a:pPr marL="133350" lvl="0" indent="-38100" algn="l" rtl="0">
              <a:lnSpc>
                <a:spcPct val="150000"/>
              </a:lnSpc>
              <a:spcBef>
                <a:spcPts val="1000"/>
              </a:spcBef>
              <a:spcAft>
                <a:spcPts val="0"/>
              </a:spcAft>
              <a:buClr>
                <a:srgbClr val="000000"/>
              </a:buClr>
              <a:buSzPts val="2000"/>
              <a:buNone/>
            </a:pPr>
            <a:r>
              <a:rPr lang="en-US" sz="2000"/>
              <a:t>}  </a:t>
            </a:r>
            <a:endParaRPr/>
          </a:p>
        </p:txBody>
      </p:sp>
      <p:sp>
        <p:nvSpPr>
          <p:cNvPr id="597" name="Google Shape;597;p6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68</a:t>
            </a:fld>
            <a:endParaRPr/>
          </a:p>
        </p:txBody>
      </p:sp>
      <p:sp>
        <p:nvSpPr>
          <p:cNvPr id="598" name="Google Shape;598;p62"/>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99" name="Google Shape;599;p62"/>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Do..while Statement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3"/>
          <p:cNvSpPr txBox="1">
            <a:spLocks noGrp="1"/>
          </p:cNvSpPr>
          <p:nvPr>
            <p:ph type="body" idx="1"/>
          </p:nvPr>
        </p:nvSpPr>
        <p:spPr>
          <a:xfrm>
            <a:off x="941470" y="1670270"/>
            <a:ext cx="11038490" cy="5010149"/>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The functioning of this loop is also similar to do...while loop.</a:t>
            </a:r>
            <a:endParaRPr/>
          </a:p>
          <a:p>
            <a:pPr marL="228600" lvl="0" indent="-228600" algn="l" rtl="0">
              <a:lnSpc>
                <a:spcPct val="150000"/>
              </a:lnSpc>
              <a:spcBef>
                <a:spcPts val="1000"/>
              </a:spcBef>
              <a:spcAft>
                <a:spcPts val="0"/>
              </a:spcAft>
              <a:buClr>
                <a:srgbClr val="000000"/>
              </a:buClr>
              <a:buSzPts val="2000"/>
              <a:buChar char="•"/>
            </a:pPr>
            <a:r>
              <a:rPr lang="en-US" sz="2000"/>
              <a:t>This loop repeats a group of statements as long as a condition is true, once the condition is false, the loop is terminated.</a:t>
            </a:r>
            <a:endParaRPr/>
          </a:p>
          <a:p>
            <a:pPr marL="228600" lvl="0" indent="-228600" algn="l" rtl="0">
              <a:lnSpc>
                <a:spcPct val="150000"/>
              </a:lnSpc>
              <a:spcBef>
                <a:spcPts val="1000"/>
              </a:spcBef>
              <a:spcAft>
                <a:spcPts val="0"/>
              </a:spcAft>
              <a:buClr>
                <a:srgbClr val="000000"/>
              </a:buClr>
              <a:buSzPts val="2000"/>
              <a:buChar char="•"/>
            </a:pPr>
            <a:r>
              <a:rPr lang="en-US" sz="2000"/>
              <a:t>Syntax:</a:t>
            </a:r>
            <a:endParaRPr/>
          </a:p>
          <a:p>
            <a:pPr marL="0" lvl="0" indent="457200" algn="l" rtl="0">
              <a:lnSpc>
                <a:spcPct val="150000"/>
              </a:lnSpc>
              <a:spcBef>
                <a:spcPts val="1000"/>
              </a:spcBef>
              <a:spcAft>
                <a:spcPts val="0"/>
              </a:spcAft>
              <a:buClr>
                <a:srgbClr val="000000"/>
              </a:buClr>
              <a:buSzPts val="2000"/>
              <a:buNone/>
            </a:pPr>
            <a:r>
              <a:rPr lang="en-US" sz="2000"/>
              <a:t>while(condition)</a:t>
            </a:r>
            <a:endParaRPr/>
          </a:p>
          <a:p>
            <a:pPr marL="0" lvl="0" indent="457200" algn="l" rtl="0">
              <a:lnSpc>
                <a:spcPct val="150000"/>
              </a:lnSpc>
              <a:spcBef>
                <a:spcPts val="1000"/>
              </a:spcBef>
              <a:spcAft>
                <a:spcPts val="0"/>
              </a:spcAft>
              <a:buClr>
                <a:srgbClr val="000000"/>
              </a:buClr>
              <a:buSzPts val="2000"/>
              <a:buNone/>
            </a:pPr>
            <a:r>
              <a:rPr lang="en-US" sz="2000"/>
              <a:t>{</a:t>
            </a:r>
            <a:endParaRPr/>
          </a:p>
          <a:p>
            <a:pPr marL="0" lvl="0" indent="457200" algn="l" rtl="0">
              <a:lnSpc>
                <a:spcPct val="150000"/>
              </a:lnSpc>
              <a:spcBef>
                <a:spcPts val="1000"/>
              </a:spcBef>
              <a:spcAft>
                <a:spcPts val="0"/>
              </a:spcAft>
              <a:buClr>
                <a:srgbClr val="000000"/>
              </a:buClr>
              <a:buSzPts val="2000"/>
              <a:buNone/>
            </a:pPr>
            <a:r>
              <a:rPr lang="en-US" sz="2000"/>
              <a:t>Statement;</a:t>
            </a:r>
            <a:endParaRPr/>
          </a:p>
          <a:p>
            <a:pPr marL="0" lvl="0" indent="457200" algn="l" rtl="0">
              <a:lnSpc>
                <a:spcPct val="150000"/>
              </a:lnSpc>
              <a:spcBef>
                <a:spcPts val="1000"/>
              </a:spcBef>
              <a:spcAft>
                <a:spcPts val="0"/>
              </a:spcAft>
              <a:buClr>
                <a:srgbClr val="000000"/>
              </a:buClr>
              <a:buSzPts val="2000"/>
              <a:buNone/>
            </a:pPr>
            <a:r>
              <a:rPr lang="en-US" sz="2000"/>
              <a:t>}</a:t>
            </a:r>
            <a:endParaRPr/>
          </a:p>
        </p:txBody>
      </p:sp>
      <p:sp>
        <p:nvSpPr>
          <p:cNvPr id="605" name="Google Shape;605;p6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69</a:t>
            </a:fld>
            <a:endParaRPr/>
          </a:p>
        </p:txBody>
      </p:sp>
      <p:sp>
        <p:nvSpPr>
          <p:cNvPr id="606" name="Google Shape;606;p63"/>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07" name="Google Shape;607;p63"/>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While statement</a:t>
            </a:r>
            <a:endParaRPr sz="1800" b="0" i="0" u="none" strike="noStrike" cap="none">
              <a:solidFill>
                <a:srgbClr val="000000"/>
              </a:solidFill>
              <a:latin typeface="Arial"/>
              <a:ea typeface="Arial"/>
              <a:cs typeface="Arial"/>
              <a:sym typeface="Arial"/>
            </a:endParaRPr>
          </a:p>
        </p:txBody>
      </p:sp>
      <p:grpSp>
        <p:nvGrpSpPr>
          <p:cNvPr id="608" name="Google Shape;608;p63"/>
          <p:cNvGrpSpPr/>
          <p:nvPr/>
        </p:nvGrpSpPr>
        <p:grpSpPr>
          <a:xfrm>
            <a:off x="6401604" y="2900363"/>
            <a:ext cx="4749678" cy="3773169"/>
            <a:chOff x="6401604" y="2900363"/>
            <a:chExt cx="4749678" cy="3773169"/>
          </a:xfrm>
        </p:grpSpPr>
        <p:pic>
          <p:nvPicPr>
            <p:cNvPr id="609" name="Google Shape;609;p63" descr="Picture 3"/>
            <p:cNvPicPr preferRelativeResize="0"/>
            <p:nvPr/>
          </p:nvPicPr>
          <p:blipFill rotWithShape="1">
            <a:blip r:embed="rId3">
              <a:alphaModFix/>
            </a:blip>
            <a:srcRect/>
            <a:stretch/>
          </p:blipFill>
          <p:spPr>
            <a:xfrm>
              <a:off x="6401604" y="2900363"/>
              <a:ext cx="4749678" cy="3773169"/>
            </a:xfrm>
            <a:prstGeom prst="rect">
              <a:avLst/>
            </a:prstGeom>
            <a:noFill/>
            <a:ln>
              <a:noFill/>
            </a:ln>
          </p:spPr>
        </p:pic>
        <p:sp>
          <p:nvSpPr>
            <p:cNvPr id="610" name="Google Shape;610;p63"/>
            <p:cNvSpPr/>
            <p:nvPr/>
          </p:nvSpPr>
          <p:spPr>
            <a:xfrm>
              <a:off x="6589486" y="5994400"/>
              <a:ext cx="1436914" cy="544511"/>
            </a:xfrm>
            <a:prstGeom prst="rect">
              <a:avLst/>
            </a:prstGeom>
            <a:solidFill>
              <a:srgbClr val="FFFFFF"/>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body" idx="1"/>
          </p:nvPr>
        </p:nvSpPr>
        <p:spPr>
          <a:xfrm>
            <a:off x="953597" y="1669932"/>
            <a:ext cx="10943899" cy="4915723"/>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A general purpose object oriented language.</a:t>
            </a:r>
            <a:endParaRPr/>
          </a:p>
          <a:p>
            <a:pPr marL="228600" lvl="0" indent="-228600" algn="l" rtl="0">
              <a:lnSpc>
                <a:spcPct val="150000"/>
              </a:lnSpc>
              <a:spcBef>
                <a:spcPts val="1000"/>
              </a:spcBef>
              <a:spcAft>
                <a:spcPts val="0"/>
              </a:spcAft>
              <a:buClr>
                <a:srgbClr val="000000"/>
              </a:buClr>
              <a:buSzPts val="2000"/>
              <a:buChar char="•"/>
            </a:pPr>
            <a:r>
              <a:rPr lang="en-US" sz="2000"/>
              <a:t>Write once run anywhere.</a:t>
            </a:r>
            <a:endParaRPr/>
          </a:p>
          <a:p>
            <a:pPr marL="228600" lvl="0" indent="-228600" algn="l" rtl="0">
              <a:lnSpc>
                <a:spcPct val="150000"/>
              </a:lnSpc>
              <a:spcBef>
                <a:spcPts val="1000"/>
              </a:spcBef>
              <a:spcAft>
                <a:spcPts val="0"/>
              </a:spcAft>
              <a:buClr>
                <a:srgbClr val="000000"/>
              </a:buClr>
              <a:buSzPts val="2000"/>
              <a:buChar char="•"/>
            </a:pPr>
            <a:r>
              <a:rPr lang="en-US" sz="2000"/>
              <a:t>Automatic memory management.</a:t>
            </a:r>
            <a:endParaRPr/>
          </a:p>
          <a:p>
            <a:pPr marL="228600" lvl="0" indent="-228600" algn="l" rtl="0">
              <a:lnSpc>
                <a:spcPct val="150000"/>
              </a:lnSpc>
              <a:spcBef>
                <a:spcPts val="1000"/>
              </a:spcBef>
              <a:spcAft>
                <a:spcPts val="0"/>
              </a:spcAft>
              <a:buClr>
                <a:srgbClr val="000000"/>
              </a:buClr>
              <a:buSzPts val="2000"/>
              <a:buChar char="•"/>
            </a:pPr>
            <a:r>
              <a:rPr lang="en-US" sz="2000"/>
              <a:t>Designed to easy web/ internet application.</a:t>
            </a:r>
            <a:endParaRPr/>
          </a:p>
          <a:p>
            <a:pPr marL="228600" lvl="0" indent="-228600" algn="l" rtl="0">
              <a:lnSpc>
                <a:spcPct val="150000"/>
              </a:lnSpc>
              <a:spcBef>
                <a:spcPts val="1000"/>
              </a:spcBef>
              <a:spcAft>
                <a:spcPts val="0"/>
              </a:spcAft>
              <a:buClr>
                <a:srgbClr val="000000"/>
              </a:buClr>
              <a:buSzPts val="2000"/>
              <a:buChar char="•"/>
            </a:pPr>
            <a:r>
              <a:rPr lang="en-US" sz="2000"/>
              <a:t>Widespread acceptance.</a:t>
            </a:r>
            <a:endParaRPr/>
          </a:p>
        </p:txBody>
      </p:sp>
      <p:sp>
        <p:nvSpPr>
          <p:cNvPr id="118" name="Google Shape;118;p8"/>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a:t>
            </a:fld>
            <a:endParaRPr/>
          </a:p>
        </p:txBody>
      </p:sp>
      <p:sp>
        <p:nvSpPr>
          <p:cNvPr id="119" name="Google Shape;119;p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20" name="Google Shape;120;p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What is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64"/>
          <p:cNvSpPr txBox="1">
            <a:spLocks noGrp="1"/>
          </p:cNvSpPr>
          <p:nvPr>
            <p:ph type="body" idx="1"/>
          </p:nvPr>
        </p:nvSpPr>
        <p:spPr>
          <a:xfrm>
            <a:off x="978005" y="1638298"/>
            <a:ext cx="10943899" cy="4900613"/>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None/>
            </a:pPr>
            <a:r>
              <a:rPr lang="en-US" sz="2000"/>
              <a:t>public</a:t>
            </a:r>
            <a:r>
              <a:rPr lang="en-US" sz="2000" b="0"/>
              <a:t> </a:t>
            </a:r>
            <a:r>
              <a:rPr lang="en-US" sz="2000"/>
              <a:t>class</a:t>
            </a:r>
            <a:r>
              <a:rPr lang="en-US" sz="2000" b="0"/>
              <a:t> Sample {  </a:t>
            </a:r>
            <a:endParaRPr/>
          </a:p>
          <a:p>
            <a:pPr marL="228600" lvl="0" indent="-228600" algn="l" rtl="0">
              <a:lnSpc>
                <a:spcPct val="150000"/>
              </a:lnSpc>
              <a:spcBef>
                <a:spcPts val="1000"/>
              </a:spcBef>
              <a:spcAft>
                <a:spcPts val="0"/>
              </a:spcAft>
              <a:buClr>
                <a:srgbClr val="000000"/>
              </a:buClr>
              <a:buSzPts val="2000"/>
              <a:buNone/>
            </a:pPr>
            <a:r>
              <a:rPr lang="en-US" sz="2000"/>
              <a:t>public</a:t>
            </a:r>
            <a:r>
              <a:rPr lang="en-US" sz="2000" b="0"/>
              <a:t> </a:t>
            </a:r>
            <a:r>
              <a:rPr lang="en-US" sz="2000"/>
              <a:t>static</a:t>
            </a:r>
            <a:r>
              <a:rPr lang="en-US" sz="2000" b="0"/>
              <a:t> </a:t>
            </a:r>
            <a:r>
              <a:rPr lang="en-US" sz="2000"/>
              <a:t>void</a:t>
            </a:r>
            <a:r>
              <a:rPr lang="en-US" sz="2000" b="0"/>
              <a:t> main(String[] args) {  </a:t>
            </a:r>
            <a:endParaRPr/>
          </a:p>
          <a:p>
            <a:pPr marL="228600" lvl="0" indent="-228600" algn="l" rtl="0">
              <a:lnSpc>
                <a:spcPct val="150000"/>
              </a:lnSpc>
              <a:spcBef>
                <a:spcPts val="1000"/>
              </a:spcBef>
              <a:spcAft>
                <a:spcPts val="0"/>
              </a:spcAft>
              <a:buClr>
                <a:srgbClr val="000000"/>
              </a:buClr>
              <a:buSzPts val="2000"/>
              <a:buNone/>
            </a:pPr>
            <a:r>
              <a:rPr lang="en-US" sz="2000"/>
              <a:t>    </a:t>
            </a:r>
            <a:r>
              <a:rPr lang="en-US" sz="2000" b="1"/>
              <a:t>int</a:t>
            </a:r>
            <a:r>
              <a:rPr lang="en-US" sz="2000"/>
              <a:t> i=1;  </a:t>
            </a:r>
            <a:endParaRPr/>
          </a:p>
          <a:p>
            <a:pPr marL="228600" lvl="0" indent="-228600" algn="l" rtl="0">
              <a:lnSpc>
                <a:spcPct val="150000"/>
              </a:lnSpc>
              <a:spcBef>
                <a:spcPts val="1000"/>
              </a:spcBef>
              <a:spcAft>
                <a:spcPts val="0"/>
              </a:spcAft>
              <a:buClr>
                <a:srgbClr val="000000"/>
              </a:buClr>
              <a:buSzPts val="2000"/>
              <a:buNone/>
            </a:pPr>
            <a:r>
              <a:rPr lang="en-US" sz="2000"/>
              <a:t>    </a:t>
            </a:r>
            <a:r>
              <a:rPr lang="en-US" sz="2000" b="1"/>
              <a:t>while</a:t>
            </a:r>
            <a:r>
              <a:rPr lang="en-US" sz="2000"/>
              <a:t>(i&lt;=10){    // while condition is true it executes the statement</a:t>
            </a:r>
            <a:endParaRPr/>
          </a:p>
          <a:p>
            <a:pPr marL="228600" lvl="0" indent="-228600" algn="l" rtl="0">
              <a:lnSpc>
                <a:spcPct val="150000"/>
              </a:lnSpc>
              <a:spcBef>
                <a:spcPts val="1000"/>
              </a:spcBef>
              <a:spcAft>
                <a:spcPts val="0"/>
              </a:spcAft>
              <a:buClr>
                <a:srgbClr val="000000"/>
              </a:buClr>
              <a:buSzPts val="2000"/>
              <a:buNone/>
            </a:pPr>
            <a:r>
              <a:rPr lang="en-US" sz="2000"/>
              <a:t>        System.out.println(i);  </a:t>
            </a:r>
            <a:endParaRPr/>
          </a:p>
          <a:p>
            <a:pPr marL="228600" lvl="0" indent="-228600" algn="l" rtl="0">
              <a:lnSpc>
                <a:spcPct val="150000"/>
              </a:lnSpc>
              <a:spcBef>
                <a:spcPts val="1000"/>
              </a:spcBef>
              <a:spcAft>
                <a:spcPts val="0"/>
              </a:spcAft>
              <a:buClr>
                <a:srgbClr val="000000"/>
              </a:buClr>
              <a:buSzPts val="2000"/>
              <a:buNone/>
            </a:pPr>
            <a:r>
              <a:rPr lang="en-US" sz="2000"/>
              <a:t>        i++;  </a:t>
            </a:r>
            <a:endParaRPr/>
          </a:p>
          <a:p>
            <a:pPr marL="228600" lvl="0" indent="-228600" algn="l" rtl="0">
              <a:lnSpc>
                <a:spcPct val="150000"/>
              </a:lnSpc>
              <a:spcBef>
                <a:spcPts val="1000"/>
              </a:spcBef>
              <a:spcAft>
                <a:spcPts val="0"/>
              </a:spcAft>
              <a:buClr>
                <a:srgbClr val="000000"/>
              </a:buClr>
              <a:buSzPts val="2000"/>
              <a:buNone/>
            </a:pPr>
            <a:r>
              <a:rPr lang="en-US" sz="2000"/>
              <a:t>    }  </a:t>
            </a:r>
            <a:endParaRPr/>
          </a:p>
          <a:p>
            <a:pPr marL="228600" lvl="0" indent="-228600" algn="l" rtl="0">
              <a:lnSpc>
                <a:spcPct val="150000"/>
              </a:lnSpc>
              <a:spcBef>
                <a:spcPts val="1000"/>
              </a:spcBef>
              <a:spcAft>
                <a:spcPts val="0"/>
              </a:spcAft>
              <a:buClr>
                <a:srgbClr val="000000"/>
              </a:buClr>
              <a:buSzPts val="2000"/>
              <a:buNone/>
            </a:pPr>
            <a:r>
              <a:rPr lang="en-US" sz="2000"/>
              <a:t>  }  </a:t>
            </a:r>
            <a:endParaRPr/>
          </a:p>
          <a:p>
            <a:pPr marL="228600" lvl="0" indent="-228600" algn="l" rtl="0">
              <a:lnSpc>
                <a:spcPct val="150000"/>
              </a:lnSpc>
              <a:spcBef>
                <a:spcPts val="1000"/>
              </a:spcBef>
              <a:spcAft>
                <a:spcPts val="0"/>
              </a:spcAft>
              <a:buClr>
                <a:srgbClr val="000000"/>
              </a:buClr>
              <a:buSzPts val="2000"/>
              <a:buNone/>
            </a:pPr>
            <a:r>
              <a:rPr lang="en-US" sz="2000"/>
              <a:t>}  </a:t>
            </a:r>
            <a:endParaRPr/>
          </a:p>
        </p:txBody>
      </p:sp>
      <p:sp>
        <p:nvSpPr>
          <p:cNvPr id="616" name="Google Shape;616;p6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70</a:t>
            </a:fld>
            <a:endParaRPr/>
          </a:p>
        </p:txBody>
      </p:sp>
      <p:sp>
        <p:nvSpPr>
          <p:cNvPr id="617" name="Google Shape;617;p64"/>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18" name="Google Shape;618;p64"/>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While loop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5"/>
          <p:cNvSpPr txBox="1">
            <a:spLocks noGrp="1"/>
          </p:cNvSpPr>
          <p:nvPr>
            <p:ph type="body" idx="1"/>
          </p:nvPr>
        </p:nvSpPr>
        <p:spPr>
          <a:xfrm>
            <a:off x="950752" y="1665515"/>
            <a:ext cx="11070023" cy="5524501"/>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The for loop is also same as do...while or while loop, but it is more compact syntactically. </a:t>
            </a:r>
            <a:endParaRPr/>
          </a:p>
          <a:p>
            <a:pPr marL="228600" lvl="0" indent="-228600" algn="l" rtl="0">
              <a:lnSpc>
                <a:spcPct val="150000"/>
              </a:lnSpc>
              <a:spcBef>
                <a:spcPts val="1000"/>
              </a:spcBef>
              <a:spcAft>
                <a:spcPts val="0"/>
              </a:spcAft>
              <a:buClr>
                <a:srgbClr val="000000"/>
              </a:buClr>
              <a:buSzPts val="2000"/>
              <a:buChar char="•"/>
            </a:pPr>
            <a:r>
              <a:rPr lang="en-US" sz="2000"/>
              <a:t>The for loop executes a group of statements as long as a condition is true.</a:t>
            </a:r>
            <a:endParaRPr/>
          </a:p>
          <a:p>
            <a:pPr marL="228600" lvl="0" indent="-228600" algn="l" rtl="0">
              <a:lnSpc>
                <a:spcPct val="150000"/>
              </a:lnSpc>
              <a:spcBef>
                <a:spcPts val="1000"/>
              </a:spcBef>
              <a:spcAft>
                <a:spcPts val="0"/>
              </a:spcAft>
              <a:buClr>
                <a:srgbClr val="000000"/>
              </a:buClr>
              <a:buSzPts val="2000"/>
              <a:buChar char="•"/>
            </a:pPr>
            <a:r>
              <a:rPr lang="en-US" sz="2000"/>
              <a:t>Syntax: </a:t>
            </a:r>
            <a:r>
              <a:rPr lang="en-US" sz="2000" b="0"/>
              <a:t>for(expression1; expression2; expression3 )</a:t>
            </a:r>
            <a:endParaRPr/>
          </a:p>
          <a:p>
            <a:pPr marL="228600" lvl="0" indent="-228600" algn="l" rtl="0">
              <a:lnSpc>
                <a:spcPct val="110000"/>
              </a:lnSpc>
              <a:spcBef>
                <a:spcPts val="1000"/>
              </a:spcBef>
              <a:spcAft>
                <a:spcPts val="0"/>
              </a:spcAft>
              <a:buClr>
                <a:srgbClr val="000000"/>
              </a:buClr>
              <a:buSzPts val="2000"/>
              <a:buNone/>
            </a:pPr>
            <a:r>
              <a:rPr lang="en-US" sz="2000"/>
              <a:t>                 {</a:t>
            </a:r>
            <a:endParaRPr/>
          </a:p>
          <a:p>
            <a:pPr marL="228600" lvl="0" indent="-228600" algn="l" rtl="0">
              <a:lnSpc>
                <a:spcPct val="110000"/>
              </a:lnSpc>
              <a:spcBef>
                <a:spcPts val="1000"/>
              </a:spcBef>
              <a:spcAft>
                <a:spcPts val="0"/>
              </a:spcAft>
              <a:buClr>
                <a:srgbClr val="000000"/>
              </a:buClr>
              <a:buSzPts val="2000"/>
              <a:buNone/>
            </a:pPr>
            <a:r>
              <a:rPr lang="en-US" sz="2000"/>
              <a:t>                    Statement;</a:t>
            </a:r>
            <a:endParaRPr/>
          </a:p>
          <a:p>
            <a:pPr marL="228600" lvl="0" indent="-228600" algn="l" rtl="0">
              <a:lnSpc>
                <a:spcPct val="110000"/>
              </a:lnSpc>
              <a:spcBef>
                <a:spcPts val="1000"/>
              </a:spcBef>
              <a:spcAft>
                <a:spcPts val="0"/>
              </a:spcAft>
              <a:buClr>
                <a:srgbClr val="000000"/>
              </a:buClr>
              <a:buSzPts val="2000"/>
              <a:buNone/>
            </a:pPr>
            <a:r>
              <a:rPr lang="en-US" sz="2000"/>
              <a:t>                 }</a:t>
            </a:r>
            <a:endParaRPr/>
          </a:p>
          <a:p>
            <a:pPr marL="0" lvl="0" indent="0" algn="l" rtl="0">
              <a:lnSpc>
                <a:spcPct val="110000"/>
              </a:lnSpc>
              <a:spcBef>
                <a:spcPts val="1000"/>
              </a:spcBef>
              <a:spcAft>
                <a:spcPts val="0"/>
              </a:spcAft>
              <a:buClr>
                <a:srgbClr val="000000"/>
              </a:buClr>
              <a:buSzPts val="2000"/>
              <a:buNone/>
            </a:pPr>
            <a:r>
              <a:rPr lang="en-US" sz="2000"/>
              <a:t>Example: </a:t>
            </a:r>
            <a:r>
              <a:rPr lang="en-US" sz="2000" b="0"/>
              <a:t>for(int x=1; x&lt; =10 ; x++)</a:t>
            </a:r>
            <a:endParaRPr/>
          </a:p>
          <a:p>
            <a:pPr marL="228600" lvl="0" indent="-228600" algn="l" rtl="0">
              <a:lnSpc>
                <a:spcPct val="110000"/>
              </a:lnSpc>
              <a:spcBef>
                <a:spcPts val="1000"/>
              </a:spcBef>
              <a:spcAft>
                <a:spcPts val="0"/>
              </a:spcAft>
              <a:buClr>
                <a:srgbClr val="000000"/>
              </a:buClr>
              <a:buSzPts val="2000"/>
              <a:buNone/>
            </a:pPr>
            <a:r>
              <a:rPr lang="en-US" sz="2000"/>
              <a:t>                    { </a:t>
            </a:r>
            <a:endParaRPr/>
          </a:p>
          <a:p>
            <a:pPr marL="228600" lvl="0" indent="-228600" algn="l" rtl="0">
              <a:lnSpc>
                <a:spcPct val="110000"/>
              </a:lnSpc>
              <a:spcBef>
                <a:spcPts val="1000"/>
              </a:spcBef>
              <a:spcAft>
                <a:spcPts val="0"/>
              </a:spcAft>
              <a:buClr>
                <a:srgbClr val="000000"/>
              </a:buClr>
              <a:buSzPts val="2000"/>
              <a:buNone/>
            </a:pPr>
            <a:r>
              <a:rPr lang="en-US" sz="2000"/>
              <a:t>                      System.out.println(x);</a:t>
            </a:r>
            <a:endParaRPr/>
          </a:p>
          <a:p>
            <a:pPr marL="228600" lvl="0" indent="-228600" algn="l" rtl="0">
              <a:lnSpc>
                <a:spcPct val="110000"/>
              </a:lnSpc>
              <a:spcBef>
                <a:spcPts val="1000"/>
              </a:spcBef>
              <a:spcAft>
                <a:spcPts val="0"/>
              </a:spcAft>
              <a:buClr>
                <a:srgbClr val="000000"/>
              </a:buClr>
              <a:buSzPts val="2000"/>
              <a:buNone/>
            </a:pPr>
            <a:r>
              <a:rPr lang="en-US" sz="2000"/>
              <a:t>                    }</a:t>
            </a:r>
            <a:endParaRPr/>
          </a:p>
        </p:txBody>
      </p:sp>
      <p:sp>
        <p:nvSpPr>
          <p:cNvPr id="624" name="Google Shape;624;p6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71</a:t>
            </a:fld>
            <a:endParaRPr/>
          </a:p>
        </p:txBody>
      </p:sp>
      <p:sp>
        <p:nvSpPr>
          <p:cNvPr id="625" name="Google Shape;625;p65"/>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26" name="Google Shape;626;p65"/>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For  statement</a:t>
            </a:r>
            <a:endParaRPr sz="1800" b="0" i="0" u="none" strike="noStrike" cap="none">
              <a:solidFill>
                <a:srgbClr val="000000"/>
              </a:solidFill>
              <a:latin typeface="Arial"/>
              <a:ea typeface="Arial"/>
              <a:cs typeface="Arial"/>
              <a:sym typeface="Arial"/>
            </a:endParaRPr>
          </a:p>
        </p:txBody>
      </p:sp>
      <p:grpSp>
        <p:nvGrpSpPr>
          <p:cNvPr id="627" name="Google Shape;627;p65"/>
          <p:cNvGrpSpPr/>
          <p:nvPr/>
        </p:nvGrpSpPr>
        <p:grpSpPr>
          <a:xfrm>
            <a:off x="7697286" y="2601746"/>
            <a:ext cx="3928656" cy="3820824"/>
            <a:chOff x="6811915" y="2860991"/>
            <a:chExt cx="3928656" cy="3820824"/>
          </a:xfrm>
        </p:grpSpPr>
        <p:pic>
          <p:nvPicPr>
            <p:cNvPr id="628" name="Google Shape;628;p65" descr="Picture 2"/>
            <p:cNvPicPr preferRelativeResize="0"/>
            <p:nvPr/>
          </p:nvPicPr>
          <p:blipFill rotWithShape="1">
            <a:blip r:embed="rId3">
              <a:alphaModFix/>
            </a:blip>
            <a:srcRect r="21298"/>
            <a:stretch/>
          </p:blipFill>
          <p:spPr>
            <a:xfrm>
              <a:off x="6811915" y="2860991"/>
              <a:ext cx="3928656" cy="3820824"/>
            </a:xfrm>
            <a:prstGeom prst="rect">
              <a:avLst/>
            </a:prstGeom>
            <a:noFill/>
            <a:ln>
              <a:noFill/>
            </a:ln>
          </p:spPr>
        </p:pic>
        <p:sp>
          <p:nvSpPr>
            <p:cNvPr id="629" name="Google Shape;629;p65"/>
            <p:cNvSpPr/>
            <p:nvPr/>
          </p:nvSpPr>
          <p:spPr>
            <a:xfrm>
              <a:off x="9347200" y="6404291"/>
              <a:ext cx="1291771" cy="127138"/>
            </a:xfrm>
            <a:prstGeom prst="rect">
              <a:avLst/>
            </a:prstGeom>
            <a:solidFill>
              <a:srgbClr val="FFFFFF"/>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6"/>
          <p:cNvSpPr txBox="1">
            <a:spLocks noGrp="1"/>
          </p:cNvSpPr>
          <p:nvPr>
            <p:ph type="body" idx="1"/>
          </p:nvPr>
        </p:nvSpPr>
        <p:spPr>
          <a:xfrm>
            <a:off x="946474" y="1667691"/>
            <a:ext cx="10975430" cy="4976813"/>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The for-each loop repeatedly executes a group of statements for each element of the collection.</a:t>
            </a:r>
            <a:endParaRPr/>
          </a:p>
          <a:p>
            <a:pPr marL="228600" lvl="0" indent="-228600" algn="l" rtl="0">
              <a:lnSpc>
                <a:spcPct val="150000"/>
              </a:lnSpc>
              <a:spcBef>
                <a:spcPts val="1000"/>
              </a:spcBef>
              <a:spcAft>
                <a:spcPts val="0"/>
              </a:spcAft>
              <a:buClr>
                <a:srgbClr val="000000"/>
              </a:buClr>
              <a:buSzPts val="2000"/>
              <a:buChar char="•"/>
            </a:pPr>
            <a:r>
              <a:rPr lang="en-US" sz="2000"/>
              <a:t> It executes as many times as there are number of elements in the collection.</a:t>
            </a:r>
            <a:endParaRPr/>
          </a:p>
          <a:p>
            <a:pPr marL="228600" lvl="0" indent="-228600" algn="l" rtl="0">
              <a:lnSpc>
                <a:spcPct val="150000"/>
              </a:lnSpc>
              <a:spcBef>
                <a:spcPts val="1000"/>
              </a:spcBef>
              <a:spcAft>
                <a:spcPts val="0"/>
              </a:spcAft>
              <a:buClr>
                <a:srgbClr val="000000"/>
              </a:buClr>
              <a:buSzPts val="2000"/>
              <a:buChar char="•"/>
            </a:pPr>
            <a:r>
              <a:rPr lang="en-US" sz="2000"/>
              <a:t>Syntax:</a:t>
            </a:r>
            <a:endParaRPr/>
          </a:p>
          <a:p>
            <a:pPr marL="228600" lvl="0" indent="-228600" algn="l" rtl="0">
              <a:lnSpc>
                <a:spcPct val="150000"/>
              </a:lnSpc>
              <a:spcBef>
                <a:spcPts val="1000"/>
              </a:spcBef>
              <a:spcAft>
                <a:spcPts val="0"/>
              </a:spcAft>
              <a:buClr>
                <a:srgbClr val="000000"/>
              </a:buClr>
              <a:buSzPts val="2000"/>
              <a:buNone/>
            </a:pPr>
            <a:r>
              <a:rPr lang="en-US" sz="2000"/>
              <a:t>                for(var : collection)</a:t>
            </a:r>
            <a:endParaRPr/>
          </a:p>
          <a:p>
            <a:pPr marL="228600" lvl="0" indent="-228600" algn="l" rtl="0">
              <a:lnSpc>
                <a:spcPct val="150000"/>
              </a:lnSpc>
              <a:spcBef>
                <a:spcPts val="1000"/>
              </a:spcBef>
              <a:spcAft>
                <a:spcPts val="0"/>
              </a:spcAft>
              <a:buClr>
                <a:srgbClr val="000000"/>
              </a:buClr>
              <a:buSzPts val="2000"/>
              <a:buNone/>
            </a:pPr>
            <a:r>
              <a:rPr lang="en-US" sz="2000"/>
              <a:t>		   {</a:t>
            </a:r>
            <a:endParaRPr/>
          </a:p>
          <a:p>
            <a:pPr marL="228600" lvl="0" indent="-228600" algn="l" rtl="0">
              <a:lnSpc>
                <a:spcPct val="150000"/>
              </a:lnSpc>
              <a:spcBef>
                <a:spcPts val="1000"/>
              </a:spcBef>
              <a:spcAft>
                <a:spcPts val="0"/>
              </a:spcAft>
              <a:buClr>
                <a:srgbClr val="000000"/>
              </a:buClr>
              <a:buSzPts val="2000"/>
              <a:buNone/>
            </a:pPr>
            <a:r>
              <a:rPr lang="en-US" sz="2000"/>
              <a:t>                 Statement;</a:t>
            </a:r>
            <a:endParaRPr/>
          </a:p>
          <a:p>
            <a:pPr marL="228600" lvl="0" indent="-228600" algn="l" rtl="0">
              <a:lnSpc>
                <a:spcPct val="150000"/>
              </a:lnSpc>
              <a:spcBef>
                <a:spcPts val="1000"/>
              </a:spcBef>
              <a:spcAft>
                <a:spcPts val="0"/>
              </a:spcAft>
              <a:buClr>
                <a:srgbClr val="000000"/>
              </a:buClr>
              <a:buSzPts val="2000"/>
              <a:buNone/>
            </a:pPr>
            <a:r>
              <a:rPr lang="en-US" sz="2000"/>
              <a:t>               }</a:t>
            </a:r>
            <a:endParaRPr/>
          </a:p>
        </p:txBody>
      </p:sp>
      <p:sp>
        <p:nvSpPr>
          <p:cNvPr id="635" name="Google Shape;635;p6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72</a:t>
            </a:fld>
            <a:endParaRPr/>
          </a:p>
        </p:txBody>
      </p:sp>
      <p:sp>
        <p:nvSpPr>
          <p:cNvPr id="636" name="Google Shape;636;p66"/>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37" name="Google Shape;637;p66"/>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For each statement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7"/>
          <p:cNvSpPr txBox="1">
            <a:spLocks noGrp="1"/>
          </p:cNvSpPr>
          <p:nvPr>
            <p:ph type="body" idx="1"/>
          </p:nvPr>
        </p:nvSpPr>
        <p:spPr>
          <a:xfrm>
            <a:off x="975388" y="1641697"/>
            <a:ext cx="10959664" cy="4915723"/>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None/>
            </a:pPr>
            <a:r>
              <a:rPr lang="en-US" sz="2000"/>
              <a:t>public</a:t>
            </a:r>
            <a:r>
              <a:rPr lang="en-US" sz="2000" b="0"/>
              <a:t> </a:t>
            </a:r>
            <a:r>
              <a:rPr lang="en-US" sz="2000"/>
              <a:t>class</a:t>
            </a:r>
            <a:r>
              <a:rPr lang="en-US" sz="2000" b="0"/>
              <a:t> ForEachExample {  </a:t>
            </a:r>
            <a:endParaRPr/>
          </a:p>
          <a:p>
            <a:pPr marL="228600" lvl="0" indent="-228600" algn="l" rtl="0">
              <a:lnSpc>
                <a:spcPct val="150000"/>
              </a:lnSpc>
              <a:spcBef>
                <a:spcPts val="1000"/>
              </a:spcBef>
              <a:spcAft>
                <a:spcPts val="0"/>
              </a:spcAft>
              <a:buClr>
                <a:srgbClr val="000000"/>
              </a:buClr>
              <a:buSzPts val="2000"/>
              <a:buNone/>
            </a:pPr>
            <a:r>
              <a:rPr lang="en-US" sz="2000"/>
              <a:t>public</a:t>
            </a:r>
            <a:r>
              <a:rPr lang="en-US" sz="2000" b="0"/>
              <a:t> </a:t>
            </a:r>
            <a:r>
              <a:rPr lang="en-US" sz="2000"/>
              <a:t>static</a:t>
            </a:r>
            <a:r>
              <a:rPr lang="en-US" sz="2000" b="0"/>
              <a:t> </a:t>
            </a:r>
            <a:r>
              <a:rPr lang="en-US" sz="2000"/>
              <a:t>void</a:t>
            </a:r>
            <a:r>
              <a:rPr lang="en-US" sz="2000" b="0"/>
              <a:t> main(String[] args) {  </a:t>
            </a:r>
            <a:endParaRPr/>
          </a:p>
          <a:p>
            <a:pPr marL="228600" lvl="0" indent="-228600" algn="l" rtl="0">
              <a:lnSpc>
                <a:spcPct val="150000"/>
              </a:lnSpc>
              <a:spcBef>
                <a:spcPts val="1000"/>
              </a:spcBef>
              <a:spcAft>
                <a:spcPts val="0"/>
              </a:spcAft>
              <a:buClr>
                <a:srgbClr val="000000"/>
              </a:buClr>
              <a:buSzPts val="2000"/>
              <a:buNone/>
            </a:pPr>
            <a:r>
              <a:rPr lang="en-US" sz="2000"/>
              <a:t>    </a:t>
            </a:r>
            <a:r>
              <a:rPr lang="en-US" sz="2000" b="1"/>
              <a:t>int</a:t>
            </a:r>
            <a:r>
              <a:rPr lang="en-US" sz="2000"/>
              <a:t> arr[]={12,23,44,56,78};  </a:t>
            </a:r>
            <a:endParaRPr/>
          </a:p>
          <a:p>
            <a:pPr marL="228600" lvl="0" indent="-228600" algn="l" rtl="0">
              <a:lnSpc>
                <a:spcPct val="150000"/>
              </a:lnSpc>
              <a:spcBef>
                <a:spcPts val="1000"/>
              </a:spcBef>
              <a:spcAft>
                <a:spcPts val="0"/>
              </a:spcAft>
              <a:buClr>
                <a:srgbClr val="000000"/>
              </a:buClr>
              <a:buSzPts val="2000"/>
              <a:buNone/>
            </a:pPr>
            <a:r>
              <a:rPr lang="en-US" sz="2000"/>
              <a:t>    </a:t>
            </a:r>
            <a:r>
              <a:rPr lang="en-US" sz="2000" b="1"/>
              <a:t>for</a:t>
            </a:r>
            <a:r>
              <a:rPr lang="en-US" sz="2000"/>
              <a:t>(</a:t>
            </a:r>
            <a:r>
              <a:rPr lang="en-US" sz="2000" b="1"/>
              <a:t>int</a:t>
            </a:r>
            <a:r>
              <a:rPr lang="en-US" sz="2000"/>
              <a:t> i:arr)   // for each condition</a:t>
            </a:r>
            <a:endParaRPr/>
          </a:p>
          <a:p>
            <a:pPr marL="228600" lvl="0" indent="-228600" algn="l" rtl="0">
              <a:lnSpc>
                <a:spcPct val="150000"/>
              </a:lnSpc>
              <a:spcBef>
                <a:spcPts val="1000"/>
              </a:spcBef>
              <a:spcAft>
                <a:spcPts val="0"/>
              </a:spcAft>
              <a:buClr>
                <a:srgbClr val="000000"/>
              </a:buClr>
              <a:buSzPts val="2000"/>
              <a:buNone/>
            </a:pPr>
            <a:r>
              <a:rPr lang="en-US" sz="2000"/>
              <a:t>   {  </a:t>
            </a:r>
            <a:endParaRPr/>
          </a:p>
          <a:p>
            <a:pPr marL="228600" lvl="0" indent="-228600" algn="l" rtl="0">
              <a:lnSpc>
                <a:spcPct val="150000"/>
              </a:lnSpc>
              <a:spcBef>
                <a:spcPts val="1000"/>
              </a:spcBef>
              <a:spcAft>
                <a:spcPts val="0"/>
              </a:spcAft>
              <a:buClr>
                <a:srgbClr val="000000"/>
              </a:buClr>
              <a:buSzPts val="2000"/>
              <a:buNone/>
            </a:pPr>
            <a:r>
              <a:rPr lang="en-US" sz="2000"/>
              <a:t>        System.out.println(i);  </a:t>
            </a:r>
            <a:endParaRPr/>
          </a:p>
          <a:p>
            <a:pPr marL="228600" lvl="0" indent="-228600" algn="l" rtl="0">
              <a:lnSpc>
                <a:spcPct val="150000"/>
              </a:lnSpc>
              <a:spcBef>
                <a:spcPts val="1000"/>
              </a:spcBef>
              <a:spcAft>
                <a:spcPts val="0"/>
              </a:spcAft>
              <a:buClr>
                <a:srgbClr val="000000"/>
              </a:buClr>
              <a:buSzPts val="2000"/>
              <a:buNone/>
            </a:pPr>
            <a:r>
              <a:rPr lang="en-US" sz="2000"/>
              <a:t>    }  </a:t>
            </a:r>
            <a:endParaRPr/>
          </a:p>
          <a:p>
            <a:pPr marL="228600" lvl="0" indent="-228600" algn="l" rtl="0">
              <a:lnSpc>
                <a:spcPct val="150000"/>
              </a:lnSpc>
              <a:spcBef>
                <a:spcPts val="1000"/>
              </a:spcBef>
              <a:spcAft>
                <a:spcPts val="0"/>
              </a:spcAft>
              <a:buClr>
                <a:srgbClr val="000000"/>
              </a:buClr>
              <a:buSzPts val="2000"/>
              <a:buNone/>
            </a:pPr>
            <a:r>
              <a:rPr lang="en-US" sz="2000"/>
              <a:t>  }  </a:t>
            </a:r>
            <a:endParaRPr/>
          </a:p>
          <a:p>
            <a:pPr marL="228600" lvl="0" indent="-228600" algn="l" rtl="0">
              <a:lnSpc>
                <a:spcPct val="150000"/>
              </a:lnSpc>
              <a:spcBef>
                <a:spcPts val="1000"/>
              </a:spcBef>
              <a:spcAft>
                <a:spcPts val="0"/>
              </a:spcAft>
              <a:buClr>
                <a:srgbClr val="000000"/>
              </a:buClr>
              <a:buSzPts val="2000"/>
              <a:buNone/>
            </a:pPr>
            <a:r>
              <a:rPr lang="en-US" sz="2000"/>
              <a:t>}  </a:t>
            </a:r>
            <a:endParaRPr/>
          </a:p>
        </p:txBody>
      </p:sp>
      <p:sp>
        <p:nvSpPr>
          <p:cNvPr id="643" name="Google Shape;643;p6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73</a:t>
            </a:fld>
            <a:endParaRPr/>
          </a:p>
        </p:txBody>
      </p:sp>
      <p:sp>
        <p:nvSpPr>
          <p:cNvPr id="644" name="Google Shape;644;p67"/>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45" name="Google Shape;645;p67"/>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For each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68"/>
          <p:cNvSpPr txBox="1">
            <a:spLocks noGrp="1"/>
          </p:cNvSpPr>
          <p:nvPr>
            <p:ph type="body" idx="1"/>
          </p:nvPr>
        </p:nvSpPr>
        <p:spPr>
          <a:xfrm>
            <a:off x="941354" y="1855048"/>
            <a:ext cx="11022726" cy="5785945"/>
          </a:xfrm>
          <a:prstGeom prst="rect">
            <a:avLst/>
          </a:prstGeom>
          <a:noFill/>
          <a:ln>
            <a:noFill/>
          </a:ln>
        </p:spPr>
        <p:txBody>
          <a:bodyPr spcFirstLastPara="1" wrap="square" lIns="45700" tIns="45700" rIns="45700" bIns="45700" anchor="t" anchorCtr="0">
            <a:normAutofit/>
          </a:bodyPr>
          <a:lstStyle/>
          <a:p>
            <a:pPr marL="228600" lvl="0" indent="-228600" algn="l" rtl="0">
              <a:lnSpc>
                <a:spcPct val="72000"/>
              </a:lnSpc>
              <a:spcBef>
                <a:spcPts val="0"/>
              </a:spcBef>
              <a:spcAft>
                <a:spcPts val="0"/>
              </a:spcAft>
              <a:buClr>
                <a:srgbClr val="000000"/>
              </a:buClr>
              <a:buSzPts val="2000"/>
              <a:buChar char="•"/>
            </a:pPr>
            <a:r>
              <a:rPr lang="en-US" sz="2000"/>
              <a:t>When there are several options and we have to choose only one option from the available ones, we can use switch statement.</a:t>
            </a:r>
            <a:endParaRPr/>
          </a:p>
          <a:p>
            <a:pPr marL="228600" lvl="0" indent="-228600" algn="l" rtl="0">
              <a:lnSpc>
                <a:spcPct val="72000"/>
              </a:lnSpc>
              <a:spcBef>
                <a:spcPts val="1000"/>
              </a:spcBef>
              <a:spcAft>
                <a:spcPts val="0"/>
              </a:spcAft>
              <a:buClr>
                <a:srgbClr val="000000"/>
              </a:buClr>
              <a:buSzPts val="2000"/>
              <a:buChar char="•"/>
            </a:pPr>
            <a:r>
              <a:rPr lang="en-US" sz="2000"/>
              <a:t>Depending on the selected option, a particular task can be performed.</a:t>
            </a:r>
            <a:endParaRPr/>
          </a:p>
          <a:p>
            <a:pPr marL="228600" lvl="0" indent="-228600" algn="l" rtl="0">
              <a:lnSpc>
                <a:spcPct val="72000"/>
              </a:lnSpc>
              <a:spcBef>
                <a:spcPts val="1000"/>
              </a:spcBef>
              <a:spcAft>
                <a:spcPts val="0"/>
              </a:spcAft>
              <a:buClr>
                <a:srgbClr val="000000"/>
              </a:buClr>
              <a:buSzPts val="2000"/>
              <a:buChar char="•"/>
            </a:pPr>
            <a:r>
              <a:rPr lang="en-US" sz="2000"/>
              <a:t>Syntax:  switch</a:t>
            </a:r>
            <a:r>
              <a:rPr lang="en-US" sz="2000" b="0"/>
              <a:t>(expression){    </a:t>
            </a:r>
            <a:endParaRPr sz="2000"/>
          </a:p>
          <a:p>
            <a:pPr marL="228600" lvl="0" indent="-228600" algn="l" rtl="0">
              <a:lnSpc>
                <a:spcPct val="72000"/>
              </a:lnSpc>
              <a:spcBef>
                <a:spcPts val="1000"/>
              </a:spcBef>
              <a:spcAft>
                <a:spcPts val="0"/>
              </a:spcAft>
              <a:buClr>
                <a:srgbClr val="000000"/>
              </a:buClr>
              <a:buSzPts val="2000"/>
              <a:buNone/>
            </a:pPr>
            <a:r>
              <a:rPr lang="en-US" sz="2000"/>
              <a:t>                  case</a:t>
            </a:r>
            <a:r>
              <a:rPr lang="en-US" sz="2000" b="0"/>
              <a:t> value1:    </a:t>
            </a:r>
            <a:endParaRPr sz="2000"/>
          </a:p>
          <a:p>
            <a:pPr marL="228600" lvl="0" indent="-228600" algn="l" rtl="0">
              <a:lnSpc>
                <a:spcPct val="72000"/>
              </a:lnSpc>
              <a:spcBef>
                <a:spcPts val="1000"/>
              </a:spcBef>
              <a:spcAft>
                <a:spcPts val="0"/>
              </a:spcAft>
              <a:buClr>
                <a:srgbClr val="000000"/>
              </a:buClr>
              <a:buSzPts val="2000"/>
              <a:buNone/>
            </a:pPr>
            <a:r>
              <a:rPr lang="en-US" sz="2000"/>
              <a:t>                  //code to be executed;    </a:t>
            </a:r>
            <a:endParaRPr/>
          </a:p>
          <a:p>
            <a:pPr marL="228600" lvl="0" indent="-228600" algn="l" rtl="0">
              <a:lnSpc>
                <a:spcPct val="72000"/>
              </a:lnSpc>
              <a:spcBef>
                <a:spcPts val="1000"/>
              </a:spcBef>
              <a:spcAft>
                <a:spcPts val="0"/>
              </a:spcAft>
              <a:buClr>
                <a:srgbClr val="000000"/>
              </a:buClr>
              <a:buSzPts val="2000"/>
              <a:buNone/>
            </a:pPr>
            <a:r>
              <a:rPr lang="en-US" sz="2000"/>
              <a:t>                  </a:t>
            </a:r>
            <a:r>
              <a:rPr lang="en-US" sz="2000" b="1"/>
              <a:t>break</a:t>
            </a:r>
            <a:r>
              <a:rPr lang="en-US" sz="2000"/>
              <a:t>;  //optional  </a:t>
            </a:r>
            <a:endParaRPr/>
          </a:p>
          <a:p>
            <a:pPr marL="228600" lvl="0" indent="-228600" algn="l" rtl="0">
              <a:lnSpc>
                <a:spcPct val="72000"/>
              </a:lnSpc>
              <a:spcBef>
                <a:spcPts val="1000"/>
              </a:spcBef>
              <a:spcAft>
                <a:spcPts val="0"/>
              </a:spcAft>
              <a:buClr>
                <a:srgbClr val="000000"/>
              </a:buClr>
              <a:buSzPts val="2000"/>
              <a:buNone/>
            </a:pPr>
            <a:r>
              <a:rPr lang="en-US" sz="2000"/>
              <a:t>                 case</a:t>
            </a:r>
            <a:r>
              <a:rPr lang="en-US" sz="2000" b="0"/>
              <a:t> value2:    </a:t>
            </a:r>
            <a:endParaRPr sz="2000"/>
          </a:p>
          <a:p>
            <a:pPr marL="228600" lvl="0" indent="-228600" algn="l" rtl="0">
              <a:lnSpc>
                <a:spcPct val="72000"/>
              </a:lnSpc>
              <a:spcBef>
                <a:spcPts val="1000"/>
              </a:spcBef>
              <a:spcAft>
                <a:spcPts val="0"/>
              </a:spcAft>
              <a:buClr>
                <a:srgbClr val="000000"/>
              </a:buClr>
              <a:buSzPts val="2000"/>
              <a:buNone/>
            </a:pPr>
            <a:r>
              <a:rPr lang="en-US" sz="2000"/>
              <a:t>                 //code to be executed;    </a:t>
            </a:r>
            <a:endParaRPr/>
          </a:p>
          <a:p>
            <a:pPr marL="228600" lvl="0" indent="-228600" algn="l" rtl="0">
              <a:lnSpc>
                <a:spcPct val="72000"/>
              </a:lnSpc>
              <a:spcBef>
                <a:spcPts val="1000"/>
              </a:spcBef>
              <a:spcAft>
                <a:spcPts val="0"/>
              </a:spcAft>
              <a:buClr>
                <a:srgbClr val="000000"/>
              </a:buClr>
              <a:buSzPts val="2000"/>
              <a:buNone/>
            </a:pPr>
            <a:r>
              <a:rPr lang="en-US" sz="2000"/>
              <a:t>                 </a:t>
            </a:r>
            <a:r>
              <a:rPr lang="en-US" sz="2000" b="1"/>
              <a:t>break</a:t>
            </a:r>
            <a:r>
              <a:rPr lang="en-US" sz="2000"/>
              <a:t>;  //optional  </a:t>
            </a:r>
            <a:endParaRPr/>
          </a:p>
          <a:p>
            <a:pPr marL="228600" lvl="0" indent="-228600" algn="l" rtl="0">
              <a:lnSpc>
                <a:spcPct val="72000"/>
              </a:lnSpc>
              <a:spcBef>
                <a:spcPts val="1000"/>
              </a:spcBef>
              <a:spcAft>
                <a:spcPts val="0"/>
              </a:spcAft>
              <a:buClr>
                <a:srgbClr val="000000"/>
              </a:buClr>
              <a:buSzPts val="2000"/>
              <a:buNone/>
            </a:pPr>
            <a:r>
              <a:rPr lang="en-US" sz="2000"/>
              <a:t>.                 .....     </a:t>
            </a:r>
            <a:endParaRPr/>
          </a:p>
          <a:p>
            <a:pPr marL="228600" lvl="0" indent="-228600" algn="l" rtl="0">
              <a:lnSpc>
                <a:spcPct val="72000"/>
              </a:lnSpc>
              <a:spcBef>
                <a:spcPts val="1000"/>
              </a:spcBef>
              <a:spcAft>
                <a:spcPts val="0"/>
              </a:spcAft>
              <a:buClr>
                <a:srgbClr val="000000"/>
              </a:buClr>
              <a:buSzPts val="2000"/>
              <a:buNone/>
            </a:pPr>
            <a:r>
              <a:rPr lang="en-US" sz="2000"/>
              <a:t>                 default</a:t>
            </a:r>
            <a:r>
              <a:rPr lang="en-US" sz="2000" b="0"/>
              <a:t>:     </a:t>
            </a:r>
            <a:endParaRPr sz="2000"/>
          </a:p>
          <a:p>
            <a:pPr marL="228600" lvl="0" indent="-228600" algn="l" rtl="0">
              <a:lnSpc>
                <a:spcPct val="72000"/>
              </a:lnSpc>
              <a:spcBef>
                <a:spcPts val="1000"/>
              </a:spcBef>
              <a:spcAft>
                <a:spcPts val="0"/>
              </a:spcAft>
              <a:buClr>
                <a:srgbClr val="000000"/>
              </a:buClr>
              <a:buSzPts val="2000"/>
              <a:buNone/>
            </a:pPr>
            <a:r>
              <a:rPr lang="en-US" sz="2000"/>
              <a:t>                 code to be executed </a:t>
            </a:r>
            <a:r>
              <a:rPr lang="en-US" sz="2000" b="1"/>
              <a:t>if</a:t>
            </a:r>
            <a:r>
              <a:rPr lang="en-US" sz="2000"/>
              <a:t> all cases are not matched;    </a:t>
            </a:r>
            <a:endParaRPr/>
          </a:p>
          <a:p>
            <a:pPr marL="228600" lvl="0" indent="-228600" algn="l" rtl="0">
              <a:lnSpc>
                <a:spcPct val="72000"/>
              </a:lnSpc>
              <a:spcBef>
                <a:spcPts val="1000"/>
              </a:spcBef>
              <a:spcAft>
                <a:spcPts val="0"/>
              </a:spcAft>
              <a:buClr>
                <a:srgbClr val="000000"/>
              </a:buClr>
              <a:buSzPts val="2000"/>
              <a:buNone/>
            </a:pPr>
            <a:r>
              <a:rPr lang="en-US" sz="2000"/>
              <a:t>                 }    </a:t>
            </a:r>
            <a:endParaRPr/>
          </a:p>
        </p:txBody>
      </p:sp>
      <p:sp>
        <p:nvSpPr>
          <p:cNvPr id="651" name="Google Shape;651;p6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74</a:t>
            </a:fld>
            <a:endParaRPr/>
          </a:p>
        </p:txBody>
      </p:sp>
      <p:sp>
        <p:nvSpPr>
          <p:cNvPr id="652" name="Google Shape;652;p68"/>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53" name="Google Shape;653;p68"/>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Switch statement:</a:t>
            </a:r>
            <a:endParaRPr sz="1500" b="0" i="0" u="none" strike="noStrike" cap="none">
              <a:solidFill>
                <a:srgbClr val="000000"/>
              </a:solidFill>
              <a:latin typeface="Arial"/>
              <a:ea typeface="Arial"/>
              <a:cs typeface="Arial"/>
              <a:sym typeface="Arial"/>
            </a:endParaRPr>
          </a:p>
        </p:txBody>
      </p:sp>
      <p:grpSp>
        <p:nvGrpSpPr>
          <p:cNvPr id="654" name="Google Shape;654;p68"/>
          <p:cNvGrpSpPr/>
          <p:nvPr/>
        </p:nvGrpSpPr>
        <p:grpSpPr>
          <a:xfrm>
            <a:off x="7182529" y="2598055"/>
            <a:ext cx="4781551" cy="3827203"/>
            <a:chOff x="7182529" y="2598055"/>
            <a:chExt cx="4781551" cy="3827203"/>
          </a:xfrm>
        </p:grpSpPr>
        <p:pic>
          <p:nvPicPr>
            <p:cNvPr id="655" name="Google Shape;655;p68" descr="Picture 2"/>
            <p:cNvPicPr preferRelativeResize="0"/>
            <p:nvPr/>
          </p:nvPicPr>
          <p:blipFill rotWithShape="1">
            <a:blip r:embed="rId3">
              <a:alphaModFix/>
            </a:blip>
            <a:srcRect/>
            <a:stretch/>
          </p:blipFill>
          <p:spPr>
            <a:xfrm>
              <a:off x="7182529" y="2598055"/>
              <a:ext cx="4781551" cy="3827203"/>
            </a:xfrm>
            <a:prstGeom prst="rect">
              <a:avLst/>
            </a:prstGeom>
            <a:noFill/>
            <a:ln>
              <a:noFill/>
            </a:ln>
          </p:spPr>
        </p:pic>
        <p:sp>
          <p:nvSpPr>
            <p:cNvPr id="656" name="Google Shape;656;p68"/>
            <p:cNvSpPr/>
            <p:nvPr/>
          </p:nvSpPr>
          <p:spPr>
            <a:xfrm>
              <a:off x="11177588" y="3876675"/>
              <a:ext cx="742950" cy="171451"/>
            </a:xfrm>
            <a:prstGeom prst="rect">
              <a:avLst/>
            </a:prstGeom>
            <a:solidFill>
              <a:srgbClr val="FFFFFF"/>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657" name="Google Shape;657;p68"/>
            <p:cNvCxnSpPr/>
            <p:nvPr/>
          </p:nvCxnSpPr>
          <p:spPr>
            <a:xfrm>
              <a:off x="11044238" y="3962400"/>
              <a:ext cx="438150" cy="0"/>
            </a:xfrm>
            <a:prstGeom prst="straightConnector1">
              <a:avLst/>
            </a:prstGeom>
            <a:noFill/>
            <a:ln w="12700" cap="flat" cmpd="sng">
              <a:solidFill>
                <a:schemeClr val="accent1"/>
              </a:solidFill>
              <a:prstDash val="solid"/>
              <a:miter lim="800000"/>
              <a:headEnd type="none" w="sm" len="sm"/>
              <a:tailEnd type="none" w="sm" len="sm"/>
            </a:ln>
          </p:spPr>
        </p:cxnSp>
        <p:cxnSp>
          <p:nvCxnSpPr>
            <p:cNvPr id="658" name="Google Shape;658;p68"/>
            <p:cNvCxnSpPr/>
            <p:nvPr/>
          </p:nvCxnSpPr>
          <p:spPr>
            <a:xfrm rot="10800000" flipH="1">
              <a:off x="11472864" y="3962400"/>
              <a:ext cx="9524" cy="85726"/>
            </a:xfrm>
            <a:prstGeom prst="straightConnector1">
              <a:avLst/>
            </a:prstGeom>
            <a:noFill/>
            <a:ln w="12700" cap="flat" cmpd="sng">
              <a:solidFill>
                <a:schemeClr val="accent1"/>
              </a:solidFill>
              <a:prstDash val="solid"/>
              <a:miter lim="800000"/>
              <a:headEnd type="none" w="sm" len="sm"/>
              <a:tailEnd type="none" w="sm" len="sm"/>
            </a:ln>
          </p:spPr>
        </p:cxn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69"/>
          <p:cNvSpPr txBox="1">
            <a:spLocks noGrp="1"/>
          </p:cNvSpPr>
          <p:nvPr>
            <p:ph type="body" idx="1"/>
          </p:nvPr>
        </p:nvSpPr>
        <p:spPr>
          <a:xfrm>
            <a:off x="952734" y="1670270"/>
            <a:ext cx="10896600" cy="5405604"/>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The break statement can be used in 3 ways:</a:t>
            </a:r>
            <a:endParaRPr/>
          </a:p>
          <a:p>
            <a:pPr marL="457200" lvl="0" indent="-457200" algn="l" rtl="0">
              <a:lnSpc>
                <a:spcPct val="150000"/>
              </a:lnSpc>
              <a:spcBef>
                <a:spcPts val="1000"/>
              </a:spcBef>
              <a:spcAft>
                <a:spcPts val="0"/>
              </a:spcAft>
              <a:buClr>
                <a:srgbClr val="000000"/>
              </a:buClr>
              <a:buSzPts val="2000"/>
              <a:buFont typeface="Arial"/>
              <a:buAutoNum type="arabicPeriod"/>
            </a:pPr>
            <a:r>
              <a:rPr lang="en-US" sz="2000"/>
              <a:t>Break is used inside a loop to come out of it.</a:t>
            </a:r>
            <a:endParaRPr/>
          </a:p>
          <a:p>
            <a:pPr marL="457200" lvl="0" indent="-457200" algn="l" rtl="0">
              <a:lnSpc>
                <a:spcPct val="150000"/>
              </a:lnSpc>
              <a:spcBef>
                <a:spcPts val="1000"/>
              </a:spcBef>
              <a:spcAft>
                <a:spcPts val="0"/>
              </a:spcAft>
              <a:buClr>
                <a:srgbClr val="000000"/>
              </a:buClr>
              <a:buSzPts val="2000"/>
              <a:buFont typeface="Arial"/>
              <a:buAutoNum type="arabicPeriod"/>
            </a:pPr>
            <a:r>
              <a:rPr lang="en-US" sz="2000"/>
              <a:t>Break is used inside the switch block to come out of the switch block.</a:t>
            </a:r>
            <a:endParaRPr sz="2000"/>
          </a:p>
          <a:p>
            <a:pPr marL="457200" lvl="0" indent="-457200" algn="l" rtl="0">
              <a:lnSpc>
                <a:spcPct val="150000"/>
              </a:lnSpc>
              <a:spcBef>
                <a:spcPts val="1000"/>
              </a:spcBef>
              <a:spcAft>
                <a:spcPts val="0"/>
              </a:spcAft>
              <a:buClr>
                <a:srgbClr val="000000"/>
              </a:buClr>
              <a:buSzPts val="2000"/>
              <a:buFont typeface="Arial"/>
              <a:buAutoNum type="arabicPeriod"/>
            </a:pPr>
            <a:r>
              <a:rPr lang="en-US" sz="2000"/>
              <a:t>Break can, be used in nested blocks to go to the end of a block. Nested blocks represent a block written within another block.</a:t>
            </a:r>
            <a:endParaRPr/>
          </a:p>
          <a:p>
            <a:pPr marL="228600" lvl="0" indent="-228600" algn="l" rtl="0">
              <a:lnSpc>
                <a:spcPct val="150000"/>
              </a:lnSpc>
              <a:spcBef>
                <a:spcPts val="1000"/>
              </a:spcBef>
              <a:spcAft>
                <a:spcPts val="0"/>
              </a:spcAft>
              <a:buClr>
                <a:srgbClr val="000000"/>
              </a:buClr>
              <a:buSzPts val="2000"/>
              <a:buChar char="•"/>
            </a:pPr>
            <a:r>
              <a:rPr lang="en-US" sz="2000"/>
              <a:t>Syntax:</a:t>
            </a:r>
            <a:endParaRPr/>
          </a:p>
          <a:p>
            <a:pPr marL="0" lvl="0" indent="1257300" algn="l" rtl="0">
              <a:lnSpc>
                <a:spcPct val="150000"/>
              </a:lnSpc>
              <a:spcBef>
                <a:spcPts val="1000"/>
              </a:spcBef>
              <a:spcAft>
                <a:spcPts val="0"/>
              </a:spcAft>
              <a:buClr>
                <a:srgbClr val="000000"/>
              </a:buClr>
              <a:buSzPts val="2000"/>
              <a:buNone/>
            </a:pPr>
            <a:r>
              <a:rPr lang="en-US" sz="2000"/>
              <a:t> jump-statement;    </a:t>
            </a:r>
            <a:endParaRPr/>
          </a:p>
          <a:p>
            <a:pPr marL="0" lvl="0" indent="1257300" algn="l" rtl="0">
              <a:lnSpc>
                <a:spcPct val="150000"/>
              </a:lnSpc>
              <a:spcBef>
                <a:spcPts val="1000"/>
              </a:spcBef>
              <a:spcAft>
                <a:spcPts val="0"/>
              </a:spcAft>
              <a:buClr>
                <a:srgbClr val="000000"/>
              </a:buClr>
              <a:buSzPts val="2000"/>
              <a:buNone/>
            </a:pPr>
            <a:r>
              <a:rPr lang="en-US" sz="2000"/>
              <a:t> break</a:t>
            </a:r>
            <a:r>
              <a:rPr lang="en-US" sz="2000" b="0"/>
              <a:t>;  </a:t>
            </a:r>
            <a:endParaRPr/>
          </a:p>
        </p:txBody>
      </p:sp>
      <p:sp>
        <p:nvSpPr>
          <p:cNvPr id="664" name="Google Shape;664;p6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75</a:t>
            </a:fld>
            <a:endParaRPr/>
          </a:p>
        </p:txBody>
      </p:sp>
      <p:sp>
        <p:nvSpPr>
          <p:cNvPr id="665" name="Google Shape;665;p69"/>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66" name="Google Shape;666;p69"/>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Break statement:</a:t>
            </a:r>
            <a:endParaRPr sz="2400" b="0" i="0" u="none" strike="noStrike" cap="none">
              <a:solidFill>
                <a:srgbClr val="000000"/>
              </a:solidFill>
              <a:latin typeface="Arial"/>
              <a:ea typeface="Arial"/>
              <a:cs typeface="Arial"/>
              <a:sym typeface="Arial"/>
            </a:endParaRPr>
          </a:p>
        </p:txBody>
      </p:sp>
      <p:grpSp>
        <p:nvGrpSpPr>
          <p:cNvPr id="667" name="Google Shape;667;p69"/>
          <p:cNvGrpSpPr/>
          <p:nvPr/>
        </p:nvGrpSpPr>
        <p:grpSpPr>
          <a:xfrm>
            <a:off x="6102350" y="4133850"/>
            <a:ext cx="5382491" cy="2539682"/>
            <a:chOff x="6102350" y="4133850"/>
            <a:chExt cx="5382491" cy="2539682"/>
          </a:xfrm>
        </p:grpSpPr>
        <p:pic>
          <p:nvPicPr>
            <p:cNvPr id="668" name="Google Shape;668;p69" descr="Picture 2"/>
            <p:cNvPicPr preferRelativeResize="0"/>
            <p:nvPr/>
          </p:nvPicPr>
          <p:blipFill rotWithShape="1">
            <a:blip r:embed="rId3">
              <a:alphaModFix/>
            </a:blip>
            <a:srcRect l="5811" r="5812"/>
            <a:stretch/>
          </p:blipFill>
          <p:spPr>
            <a:xfrm>
              <a:off x="6248399" y="4133850"/>
              <a:ext cx="5236442" cy="2539682"/>
            </a:xfrm>
            <a:prstGeom prst="rect">
              <a:avLst/>
            </a:prstGeom>
            <a:noFill/>
            <a:ln>
              <a:noFill/>
            </a:ln>
          </p:spPr>
        </p:pic>
        <p:sp>
          <p:nvSpPr>
            <p:cNvPr id="669" name="Google Shape;669;p69"/>
            <p:cNvSpPr/>
            <p:nvPr/>
          </p:nvSpPr>
          <p:spPr>
            <a:xfrm>
              <a:off x="6102350" y="5956300"/>
              <a:ext cx="1009650" cy="171450"/>
            </a:xfrm>
            <a:prstGeom prst="rect">
              <a:avLst/>
            </a:prstGeom>
            <a:solidFill>
              <a:srgbClr val="FFFFFF"/>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670" name="Google Shape;670;p69"/>
            <p:cNvCxnSpPr/>
            <p:nvPr/>
          </p:nvCxnSpPr>
          <p:spPr>
            <a:xfrm>
              <a:off x="6432550" y="5721350"/>
              <a:ext cx="6350" cy="330200"/>
            </a:xfrm>
            <a:prstGeom prst="straightConnector1">
              <a:avLst/>
            </a:prstGeom>
            <a:noFill/>
            <a:ln w="12700" cap="flat" cmpd="sng">
              <a:solidFill>
                <a:schemeClr val="accent1"/>
              </a:solidFill>
              <a:prstDash val="solid"/>
              <a:miter lim="800000"/>
              <a:headEnd type="none" w="sm" len="sm"/>
              <a:tailEnd type="none" w="sm" len="sm"/>
            </a:ln>
          </p:spPr>
        </p:cxnSp>
        <p:cxnSp>
          <p:nvCxnSpPr>
            <p:cNvPr id="671" name="Google Shape;671;p69"/>
            <p:cNvCxnSpPr/>
            <p:nvPr/>
          </p:nvCxnSpPr>
          <p:spPr>
            <a:xfrm>
              <a:off x="6426200" y="6045200"/>
              <a:ext cx="730250" cy="6350"/>
            </a:xfrm>
            <a:prstGeom prst="straightConnector1">
              <a:avLst/>
            </a:prstGeom>
            <a:noFill/>
            <a:ln w="12700" cap="flat" cmpd="sng">
              <a:solidFill>
                <a:schemeClr val="accent1"/>
              </a:solidFill>
              <a:prstDash val="solid"/>
              <a:miter lim="800000"/>
              <a:headEnd type="none" w="sm" len="sm"/>
              <a:tailEnd type="none" w="sm" len="sm"/>
            </a:ln>
          </p:spPr>
        </p:cxn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70"/>
          <p:cNvSpPr txBox="1">
            <a:spLocks noGrp="1"/>
          </p:cNvSpPr>
          <p:nvPr>
            <p:ph type="body" idx="1"/>
          </p:nvPr>
        </p:nvSpPr>
        <p:spPr>
          <a:xfrm>
            <a:off x="939629" y="1795249"/>
            <a:ext cx="10833538" cy="5448300"/>
          </a:xfrm>
          <a:prstGeom prst="rect">
            <a:avLst/>
          </a:prstGeom>
          <a:noFill/>
          <a:ln>
            <a:noFill/>
          </a:ln>
        </p:spPr>
        <p:txBody>
          <a:bodyPr spcFirstLastPara="1" wrap="square" lIns="45700" tIns="45700" rIns="45700" bIns="45700" anchor="t" anchorCtr="0">
            <a:normAutofit lnSpcReduction="10000"/>
          </a:bodyPr>
          <a:lstStyle/>
          <a:p>
            <a:pPr marL="228600" lvl="0" indent="-228600" algn="l" rtl="0">
              <a:lnSpc>
                <a:spcPct val="100000"/>
              </a:lnSpc>
              <a:spcBef>
                <a:spcPts val="0"/>
              </a:spcBef>
              <a:spcAft>
                <a:spcPts val="0"/>
              </a:spcAft>
              <a:buClr>
                <a:srgbClr val="000000"/>
              </a:buClr>
              <a:buSzPts val="2000"/>
              <a:buChar char="•"/>
            </a:pPr>
            <a:r>
              <a:rPr lang="en-US" sz="2000"/>
              <a:t>Continue is used inside a loop to repeat the next iteration of the loop.</a:t>
            </a:r>
            <a:endParaRPr/>
          </a:p>
          <a:p>
            <a:pPr marL="228600" lvl="0" indent="-228600" algn="l" rtl="0">
              <a:lnSpc>
                <a:spcPct val="100000"/>
              </a:lnSpc>
              <a:spcBef>
                <a:spcPts val="1000"/>
              </a:spcBef>
              <a:spcAft>
                <a:spcPts val="0"/>
              </a:spcAft>
              <a:buClr>
                <a:srgbClr val="000000"/>
              </a:buClr>
              <a:buSzPts val="2000"/>
              <a:buChar char="•"/>
            </a:pPr>
            <a:r>
              <a:rPr lang="en-US" sz="2000"/>
              <a:t>When continue is executed, subsequent statements in the loop are not executed and control of execution goes back to the next repetition of the loop.</a:t>
            </a:r>
            <a:endParaRPr/>
          </a:p>
          <a:p>
            <a:pPr marL="228600" lvl="0" indent="-228600" algn="l" rtl="0">
              <a:lnSpc>
                <a:spcPct val="100000"/>
              </a:lnSpc>
              <a:spcBef>
                <a:spcPts val="1000"/>
              </a:spcBef>
              <a:spcAft>
                <a:spcPts val="0"/>
              </a:spcAft>
              <a:buClr>
                <a:srgbClr val="000000"/>
              </a:buClr>
              <a:buSzPts val="2000"/>
              <a:buChar char="•"/>
            </a:pPr>
            <a:r>
              <a:rPr lang="en-US" sz="2000"/>
              <a:t>Syntax: continue;</a:t>
            </a:r>
            <a:endParaRPr/>
          </a:p>
          <a:p>
            <a:pPr marL="228600" lvl="0" indent="-228600" algn="l" rtl="0">
              <a:lnSpc>
                <a:spcPct val="100000"/>
              </a:lnSpc>
              <a:spcBef>
                <a:spcPts val="1000"/>
              </a:spcBef>
              <a:spcAft>
                <a:spcPts val="0"/>
              </a:spcAft>
              <a:buClr>
                <a:srgbClr val="000000"/>
              </a:buClr>
              <a:buSzPts val="2000"/>
              <a:buChar char="•"/>
            </a:pPr>
            <a:r>
              <a:rPr lang="en-US" sz="2000"/>
              <a:t>Example:</a:t>
            </a:r>
            <a:endParaRPr/>
          </a:p>
          <a:p>
            <a:pPr marL="0" lvl="0" indent="266700" algn="l" rtl="0">
              <a:lnSpc>
                <a:spcPct val="100000"/>
              </a:lnSpc>
              <a:spcBef>
                <a:spcPts val="1000"/>
              </a:spcBef>
              <a:spcAft>
                <a:spcPts val="0"/>
              </a:spcAft>
              <a:buClr>
                <a:srgbClr val="000000"/>
              </a:buClr>
              <a:buSzPts val="2000"/>
              <a:buNone/>
            </a:pPr>
            <a:r>
              <a:rPr lang="en-US" sz="2000"/>
              <a:t>public</a:t>
            </a:r>
            <a:r>
              <a:rPr lang="en-US" sz="2000" b="0"/>
              <a:t> </a:t>
            </a:r>
            <a:r>
              <a:rPr lang="en-US" sz="2000"/>
              <a:t>class</a:t>
            </a:r>
            <a:r>
              <a:rPr lang="en-US" sz="2000" b="0"/>
              <a:t> ContinueExample {  </a:t>
            </a:r>
            <a:endParaRPr/>
          </a:p>
          <a:p>
            <a:pPr marL="0" lvl="0" indent="266700" algn="l" rtl="0">
              <a:lnSpc>
                <a:spcPct val="100000"/>
              </a:lnSpc>
              <a:spcBef>
                <a:spcPts val="1000"/>
              </a:spcBef>
              <a:spcAft>
                <a:spcPts val="0"/>
              </a:spcAft>
              <a:buClr>
                <a:srgbClr val="000000"/>
              </a:buClr>
              <a:buSzPts val="2000"/>
              <a:buNone/>
            </a:pPr>
            <a:r>
              <a:rPr lang="en-US" sz="2000"/>
              <a:t>public</a:t>
            </a:r>
            <a:r>
              <a:rPr lang="en-US" sz="2000" b="0"/>
              <a:t> </a:t>
            </a:r>
            <a:r>
              <a:rPr lang="en-US" sz="2000"/>
              <a:t>static</a:t>
            </a:r>
            <a:r>
              <a:rPr lang="en-US" sz="2000" b="0"/>
              <a:t> </a:t>
            </a:r>
            <a:r>
              <a:rPr lang="en-US" sz="2000"/>
              <a:t>void</a:t>
            </a:r>
            <a:r>
              <a:rPr lang="en-US" sz="2000" b="0"/>
              <a:t> main(String[] args) {  </a:t>
            </a:r>
            <a:endParaRPr/>
          </a:p>
          <a:p>
            <a:pPr marL="0" lvl="0" indent="266700" algn="l" rtl="0">
              <a:lnSpc>
                <a:spcPct val="100000"/>
              </a:lnSpc>
              <a:spcBef>
                <a:spcPts val="1000"/>
              </a:spcBef>
              <a:spcAft>
                <a:spcPts val="0"/>
              </a:spcAft>
              <a:buClr>
                <a:srgbClr val="000000"/>
              </a:buClr>
              <a:buSzPts val="2000"/>
              <a:buNone/>
            </a:pPr>
            <a:r>
              <a:rPr lang="en-US" sz="2000"/>
              <a:t>    </a:t>
            </a:r>
            <a:r>
              <a:rPr lang="en-US" sz="2000" b="1"/>
              <a:t>for</a:t>
            </a:r>
            <a:r>
              <a:rPr lang="en-US" sz="2000"/>
              <a:t>(</a:t>
            </a:r>
            <a:r>
              <a:rPr lang="en-US" sz="2000" b="1"/>
              <a:t>int</a:t>
            </a:r>
            <a:r>
              <a:rPr lang="en-US" sz="2000"/>
              <a:t> i=1;i&lt;=10;i++){  </a:t>
            </a:r>
            <a:endParaRPr/>
          </a:p>
          <a:p>
            <a:pPr marL="0" lvl="0" indent="266700" algn="l" rtl="0">
              <a:lnSpc>
                <a:spcPct val="100000"/>
              </a:lnSpc>
              <a:spcBef>
                <a:spcPts val="1000"/>
              </a:spcBef>
              <a:spcAft>
                <a:spcPts val="0"/>
              </a:spcAft>
              <a:buClr>
                <a:srgbClr val="000000"/>
              </a:buClr>
              <a:buSzPts val="2000"/>
              <a:buNone/>
            </a:pPr>
            <a:r>
              <a:rPr lang="en-US" sz="2000"/>
              <a:t>        </a:t>
            </a:r>
            <a:r>
              <a:rPr lang="en-US" sz="2000" b="1"/>
              <a:t>if</a:t>
            </a:r>
            <a:r>
              <a:rPr lang="en-US" sz="2000"/>
              <a:t>(i==5){  </a:t>
            </a:r>
            <a:endParaRPr/>
          </a:p>
          <a:p>
            <a:pPr marL="0" lvl="0" indent="266700" algn="l" rtl="0">
              <a:lnSpc>
                <a:spcPct val="100000"/>
              </a:lnSpc>
              <a:spcBef>
                <a:spcPts val="1000"/>
              </a:spcBef>
              <a:spcAft>
                <a:spcPts val="0"/>
              </a:spcAft>
              <a:buClr>
                <a:srgbClr val="000000"/>
              </a:buClr>
              <a:buSzPts val="2000"/>
              <a:buNone/>
            </a:pPr>
            <a:r>
              <a:rPr lang="en-US" sz="2000"/>
              <a:t>            </a:t>
            </a:r>
            <a:r>
              <a:rPr lang="en-US" sz="2000" b="1"/>
              <a:t>continue</a:t>
            </a:r>
            <a:r>
              <a:rPr lang="en-US" sz="2000"/>
              <a:t>;  </a:t>
            </a:r>
            <a:endParaRPr/>
          </a:p>
          <a:p>
            <a:pPr marL="0" lvl="0" indent="266700" algn="l" rtl="0">
              <a:lnSpc>
                <a:spcPct val="100000"/>
              </a:lnSpc>
              <a:spcBef>
                <a:spcPts val="1000"/>
              </a:spcBef>
              <a:spcAft>
                <a:spcPts val="0"/>
              </a:spcAft>
              <a:buClr>
                <a:srgbClr val="000000"/>
              </a:buClr>
              <a:buSzPts val="2000"/>
              <a:buNone/>
            </a:pPr>
            <a:r>
              <a:rPr lang="en-US" sz="2000"/>
              <a:t>        }  </a:t>
            </a:r>
            <a:endParaRPr/>
          </a:p>
          <a:p>
            <a:pPr marL="0" lvl="0" indent="266700" algn="l" rtl="0">
              <a:lnSpc>
                <a:spcPct val="100000"/>
              </a:lnSpc>
              <a:spcBef>
                <a:spcPts val="1000"/>
              </a:spcBef>
              <a:spcAft>
                <a:spcPts val="0"/>
              </a:spcAft>
              <a:buClr>
                <a:srgbClr val="000000"/>
              </a:buClr>
              <a:buSzPts val="2000"/>
              <a:buNone/>
            </a:pPr>
            <a:r>
              <a:rPr lang="en-US" sz="2000"/>
              <a:t>        System.out.println(i);  </a:t>
            </a:r>
            <a:endParaRPr/>
          </a:p>
          <a:p>
            <a:pPr marL="0" lvl="0" indent="266700" algn="l" rtl="0">
              <a:lnSpc>
                <a:spcPct val="100000"/>
              </a:lnSpc>
              <a:spcBef>
                <a:spcPts val="1000"/>
              </a:spcBef>
              <a:spcAft>
                <a:spcPts val="0"/>
              </a:spcAft>
              <a:buClr>
                <a:srgbClr val="000000"/>
              </a:buClr>
              <a:buSzPts val="2000"/>
              <a:buNone/>
            </a:pPr>
            <a:r>
              <a:rPr lang="en-US" sz="2000"/>
              <a:t>    }  }  }  </a:t>
            </a:r>
            <a:endParaRPr/>
          </a:p>
        </p:txBody>
      </p:sp>
      <p:sp>
        <p:nvSpPr>
          <p:cNvPr id="677" name="Google Shape;677;p7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76</a:t>
            </a:fld>
            <a:endParaRPr/>
          </a:p>
        </p:txBody>
      </p:sp>
      <p:sp>
        <p:nvSpPr>
          <p:cNvPr id="678" name="Google Shape;678;p70"/>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79" name="Google Shape;679;p70"/>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Continue statement: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77</a:t>
            </a:fld>
            <a:endParaRPr/>
          </a:p>
        </p:txBody>
      </p:sp>
      <p:sp>
        <p:nvSpPr>
          <p:cNvPr id="685" name="Google Shape;685;p71"/>
          <p:cNvSpPr txBox="1"/>
          <p:nvPr/>
        </p:nvSpPr>
        <p:spPr>
          <a:xfrm>
            <a:off x="807993" y="1815489"/>
            <a:ext cx="11234484" cy="400110"/>
          </a:xfrm>
          <a:prstGeom prst="rect">
            <a:avLst/>
          </a:prstGeom>
          <a:noFill/>
          <a:ln>
            <a:noFill/>
          </a:ln>
        </p:spPr>
        <p:txBody>
          <a:bodyPr spcFirstLastPara="1" wrap="square" lIns="45700" tIns="45700" rIns="45700" bIns="45700" anchor="t" anchorCtr="0">
            <a:spAutoFit/>
          </a:bodyPr>
          <a:lstStyle/>
          <a:p>
            <a:pPr marL="457200" marR="0" lvl="4" indent="-457200" algn="l" rtl="0">
              <a:lnSpc>
                <a:spcPct val="100000"/>
              </a:lnSpc>
              <a:spcBef>
                <a:spcPts val="0"/>
              </a:spcBef>
              <a:spcAft>
                <a:spcPts val="0"/>
              </a:spcAft>
              <a:buClr>
                <a:srgbClr val="000000"/>
              </a:buClr>
              <a:buSzPts val="2000"/>
              <a:buFont typeface="Arial"/>
              <a:buAutoNum type="arabicPeriod" startAt="12"/>
            </a:pPr>
            <a:r>
              <a:rPr lang="en-US" sz="2000" b="0" i="0" u="none" strike="noStrike" cap="none">
                <a:solidFill>
                  <a:srgbClr val="000000"/>
                </a:solidFill>
                <a:latin typeface="Times New Roman"/>
                <a:ea typeface="Times New Roman"/>
                <a:cs typeface="Times New Roman"/>
                <a:sym typeface="Times New Roman"/>
              </a:rPr>
              <a:t>Which of these selection statements test only for equality?</a:t>
            </a:r>
            <a:endParaRPr sz="2000" b="0" i="0" u="none" strike="noStrike" cap="none">
              <a:solidFill>
                <a:srgbClr val="000000"/>
              </a:solidFill>
              <a:latin typeface="Arial"/>
              <a:ea typeface="Arial"/>
              <a:cs typeface="Arial"/>
              <a:sym typeface="Arial"/>
            </a:endParaRPr>
          </a:p>
        </p:txBody>
      </p:sp>
      <p:sp>
        <p:nvSpPr>
          <p:cNvPr id="686" name="Google Shape;686;p71"/>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87" name="Google Shape;687;p71"/>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688" name="Google Shape;688;p71"/>
          <p:cNvSpPr/>
          <p:nvPr/>
        </p:nvSpPr>
        <p:spPr>
          <a:xfrm>
            <a:off x="2009613" y="2631298"/>
            <a:ext cx="6096000" cy="2806987"/>
          </a:xfrm>
          <a:prstGeom prst="rect">
            <a:avLst/>
          </a:prstGeom>
          <a:noFill/>
          <a:ln>
            <a:noFill/>
          </a:ln>
        </p:spPr>
        <p:txBody>
          <a:bodyPr spcFirstLastPara="1" wrap="square" lIns="91425" tIns="45700" rIns="91425" bIns="45700" anchor="t" anchorCtr="0">
            <a:spAutoFit/>
          </a:bodyPr>
          <a:lstStyle/>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If</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Switch</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if &amp; switch</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a:p>
          <a:p>
            <a:pPr marL="457200" marR="0" lvl="4"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78</a:t>
            </a:fld>
            <a:endParaRPr/>
          </a:p>
        </p:txBody>
      </p:sp>
      <p:sp>
        <p:nvSpPr>
          <p:cNvPr id="694" name="Google Shape;694;p72"/>
          <p:cNvSpPr txBox="1"/>
          <p:nvPr/>
        </p:nvSpPr>
        <p:spPr>
          <a:xfrm>
            <a:off x="451790" y="1815489"/>
            <a:ext cx="11835443" cy="400110"/>
          </a:xfrm>
          <a:prstGeom prst="rect">
            <a:avLst/>
          </a:prstGeom>
          <a:noFill/>
          <a:ln>
            <a:noFill/>
          </a:ln>
        </p:spPr>
        <p:txBody>
          <a:bodyPr spcFirstLastPara="1" wrap="square" lIns="45700" tIns="45700" rIns="45700" bIns="45700" anchor="t" anchorCtr="0">
            <a:spAutoFit/>
          </a:bodyPr>
          <a:lstStyle/>
          <a:p>
            <a:pPr marL="819150" marR="0" lvl="0" indent="-457200" algn="l" rtl="0">
              <a:lnSpc>
                <a:spcPct val="100000"/>
              </a:lnSpc>
              <a:spcBef>
                <a:spcPts val="0"/>
              </a:spcBef>
              <a:spcAft>
                <a:spcPts val="0"/>
              </a:spcAft>
              <a:buClr>
                <a:srgbClr val="000000"/>
              </a:buClr>
              <a:buSzPts val="2000"/>
              <a:buFont typeface="Arial"/>
              <a:buAutoNum type="arabicPeriod" startAt="13"/>
            </a:pPr>
            <a:r>
              <a:rPr lang="en-US" sz="2000" b="0" i="0" u="none" strike="noStrike" cap="none">
                <a:solidFill>
                  <a:srgbClr val="000000"/>
                </a:solidFill>
                <a:latin typeface="Times New Roman"/>
                <a:ea typeface="Times New Roman"/>
                <a:cs typeface="Times New Roman"/>
                <a:sym typeface="Times New Roman"/>
              </a:rPr>
              <a:t>Which of these are selection statements in Java?</a:t>
            </a:r>
            <a:endParaRPr sz="2000" b="1" i="0" u="none" strike="noStrike" cap="none">
              <a:solidFill>
                <a:srgbClr val="000000"/>
              </a:solidFill>
              <a:latin typeface="Arial"/>
              <a:ea typeface="Arial"/>
              <a:cs typeface="Arial"/>
              <a:sym typeface="Arial"/>
            </a:endParaRPr>
          </a:p>
        </p:txBody>
      </p:sp>
      <p:sp>
        <p:nvSpPr>
          <p:cNvPr id="695" name="Google Shape;695;p72"/>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696" name="Google Shape;696;p72"/>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697" name="Google Shape;697;p72"/>
          <p:cNvSpPr/>
          <p:nvPr/>
        </p:nvSpPr>
        <p:spPr>
          <a:xfrm>
            <a:off x="1653153" y="2632614"/>
            <a:ext cx="6096000" cy="2862322"/>
          </a:xfrm>
          <a:prstGeom prst="rect">
            <a:avLst/>
          </a:prstGeom>
          <a:noFill/>
          <a:ln>
            <a:noFill/>
          </a:ln>
        </p:spPr>
        <p:txBody>
          <a:bodyPr spcFirstLastPara="1" wrap="square" lIns="91425" tIns="45700" rIns="91425" bIns="45700" anchor="t" anchorCtr="0">
            <a:spAutoFit/>
          </a:bodyPr>
          <a:lstStyle/>
          <a:p>
            <a:pPr marL="81915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if()</a:t>
            </a:r>
            <a:endParaRPr/>
          </a:p>
          <a:p>
            <a:pPr marL="81915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for()</a:t>
            </a:r>
            <a:endParaRPr/>
          </a:p>
          <a:p>
            <a:pPr marL="81915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Continue</a:t>
            </a:r>
            <a:endParaRPr/>
          </a:p>
          <a:p>
            <a:pPr marL="81915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break </a:t>
            </a:r>
            <a:endParaRPr sz="2000" b="1" i="0" u="none" strike="noStrike" cap="none">
              <a:solidFill>
                <a:srgbClr val="000000"/>
              </a:solidFill>
              <a:latin typeface="Arial"/>
              <a:ea typeface="Arial"/>
              <a:cs typeface="Arial"/>
              <a:sym typeface="Arial"/>
            </a:endParaRPr>
          </a:p>
          <a:p>
            <a:pPr marL="0" marR="0" lvl="0" indent="361950" algn="l" rtl="0">
              <a:lnSpc>
                <a:spcPct val="150000"/>
              </a:lnSpc>
              <a:spcBef>
                <a:spcPts val="0"/>
              </a:spcBef>
              <a:spcAft>
                <a:spcPts val="0"/>
              </a:spcAft>
              <a:buClr>
                <a:srgbClr val="000000"/>
              </a:buClr>
              <a:buSzPts val="2000"/>
              <a:buFont typeface="Times New Roman"/>
              <a:buNone/>
            </a:pPr>
            <a:endParaRPr sz="2000" b="1" i="0" u="none" strike="noStrike" cap="none">
              <a:solidFill>
                <a:srgbClr val="000000"/>
              </a:solidFill>
              <a:latin typeface="Arial"/>
              <a:ea typeface="Arial"/>
              <a:cs typeface="Arial"/>
              <a:sym typeface="Arial"/>
            </a:endParaRPr>
          </a:p>
          <a:p>
            <a:pPr marL="0" marR="0" lvl="0" indent="36195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79</a:t>
            </a:fld>
            <a:endParaRPr/>
          </a:p>
        </p:txBody>
      </p:sp>
      <p:sp>
        <p:nvSpPr>
          <p:cNvPr id="703" name="Google Shape;703;p73"/>
          <p:cNvSpPr txBox="1"/>
          <p:nvPr/>
        </p:nvSpPr>
        <p:spPr>
          <a:xfrm>
            <a:off x="453414" y="1716764"/>
            <a:ext cx="11342680" cy="960328"/>
          </a:xfrm>
          <a:prstGeom prst="rect">
            <a:avLst/>
          </a:prstGeom>
          <a:noFill/>
          <a:ln>
            <a:noFill/>
          </a:ln>
        </p:spPr>
        <p:txBody>
          <a:bodyPr spcFirstLastPara="1" wrap="square" lIns="45700" tIns="45700" rIns="45700" bIns="45700" anchor="t" anchorCtr="0">
            <a:spAutoFit/>
          </a:bodyPr>
          <a:lstStyle/>
          <a:p>
            <a:pPr marL="819150" marR="0" lvl="0" indent="-457200" algn="l" rtl="0">
              <a:lnSpc>
                <a:spcPct val="150000"/>
              </a:lnSpc>
              <a:spcBef>
                <a:spcPts val="0"/>
              </a:spcBef>
              <a:spcAft>
                <a:spcPts val="0"/>
              </a:spcAft>
              <a:buClr>
                <a:srgbClr val="000000"/>
              </a:buClr>
              <a:buSzPts val="2000"/>
              <a:buFont typeface="Arial"/>
              <a:buAutoNum type="arabicPeriod" startAt="14"/>
            </a:pPr>
            <a:r>
              <a:rPr lang="en-US" sz="2000" b="0" i="0" u="none" strike="noStrike" cap="none">
                <a:solidFill>
                  <a:srgbClr val="000000"/>
                </a:solidFill>
                <a:latin typeface="Times New Roman"/>
                <a:ea typeface="Times New Roman"/>
                <a:cs typeface="Times New Roman"/>
                <a:sym typeface="Times New Roman"/>
              </a:rPr>
              <a:t>Which of the following loops will execute the body of loop even when condition controlling the loop is initially false?</a:t>
            </a:r>
            <a:endParaRPr sz="2000" b="0" i="0" u="none" strike="noStrike" cap="none">
              <a:solidFill>
                <a:srgbClr val="000000"/>
              </a:solidFill>
              <a:latin typeface="Arial"/>
              <a:ea typeface="Arial"/>
              <a:cs typeface="Arial"/>
              <a:sym typeface="Arial"/>
            </a:endParaRPr>
          </a:p>
        </p:txBody>
      </p:sp>
      <p:sp>
        <p:nvSpPr>
          <p:cNvPr id="704" name="Google Shape;704;p73"/>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05" name="Google Shape;705;p73"/>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706" name="Google Shape;706;p73"/>
          <p:cNvSpPr/>
          <p:nvPr/>
        </p:nvSpPr>
        <p:spPr>
          <a:xfrm>
            <a:off x="1668651" y="2832777"/>
            <a:ext cx="6096000" cy="2862322"/>
          </a:xfrm>
          <a:prstGeom prst="rect">
            <a:avLst/>
          </a:prstGeom>
          <a:noFill/>
          <a:ln>
            <a:noFill/>
          </a:ln>
        </p:spPr>
        <p:txBody>
          <a:bodyPr spcFirstLastPara="1" wrap="square" lIns="91425" tIns="45700" rIns="91425" bIns="45700" anchor="t" anchorCtr="0">
            <a:spAutoFit/>
          </a:bodyPr>
          <a:lstStyle/>
          <a:p>
            <a:pPr marL="81915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do-while</a:t>
            </a:r>
            <a:endParaRPr/>
          </a:p>
          <a:p>
            <a:pPr marL="81915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while </a:t>
            </a:r>
            <a:endParaRPr/>
          </a:p>
          <a:p>
            <a:pPr marL="81915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for </a:t>
            </a:r>
            <a:endParaRPr/>
          </a:p>
          <a:p>
            <a:pPr marL="81915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a:t>
            </a:r>
            <a:endParaRPr/>
          </a:p>
          <a:p>
            <a:pPr marL="361950" marR="0" lvl="0" indent="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36195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body" idx="1"/>
          </p:nvPr>
        </p:nvSpPr>
        <p:spPr>
          <a:xfrm>
            <a:off x="706733" y="1777997"/>
            <a:ext cx="11161735" cy="6277431"/>
          </a:xfrm>
          <a:prstGeom prst="rect">
            <a:avLst/>
          </a:prstGeom>
          <a:noFill/>
          <a:ln>
            <a:noFill/>
          </a:ln>
        </p:spPr>
        <p:txBody>
          <a:bodyPr spcFirstLastPara="1" wrap="square" lIns="45700" tIns="45700" rIns="45700" bIns="45700" anchor="t" anchorCtr="0">
            <a:noAutofit/>
          </a:bodyPr>
          <a:lstStyle/>
          <a:p>
            <a:pPr marL="719137" lvl="0" indent="-457200" algn="l" rtl="0">
              <a:lnSpc>
                <a:spcPct val="120000"/>
              </a:lnSpc>
              <a:spcBef>
                <a:spcPts val="0"/>
              </a:spcBef>
              <a:spcAft>
                <a:spcPts val="0"/>
              </a:spcAft>
              <a:buClr>
                <a:srgbClr val="000000"/>
              </a:buClr>
              <a:buSzPts val="1600"/>
              <a:buFont typeface="Arial"/>
              <a:buAutoNum type="arabicPeriod"/>
            </a:pPr>
            <a:r>
              <a:rPr lang="en-US" sz="1600"/>
              <a:t>Simple</a:t>
            </a:r>
            <a:endParaRPr sz="1600"/>
          </a:p>
          <a:p>
            <a:pPr marL="719137" lvl="0" indent="-457200" algn="l" rtl="0">
              <a:lnSpc>
                <a:spcPct val="120000"/>
              </a:lnSpc>
              <a:spcBef>
                <a:spcPts val="1000"/>
              </a:spcBef>
              <a:spcAft>
                <a:spcPts val="0"/>
              </a:spcAft>
              <a:buClr>
                <a:srgbClr val="000000"/>
              </a:buClr>
              <a:buSzPts val="1600"/>
              <a:buFont typeface="Arial"/>
              <a:buAutoNum type="arabicPeriod"/>
            </a:pPr>
            <a:r>
              <a:rPr lang="en-US" sz="1600"/>
              <a:t>Object-Oriented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Portable</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Platform independent</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Secured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Robust</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Architecture neutral</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Interpreted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High Performance</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Multithreaded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Distributed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Dynamic</a:t>
            </a:r>
            <a:endParaRPr/>
          </a:p>
        </p:txBody>
      </p:sp>
      <p:sp>
        <p:nvSpPr>
          <p:cNvPr id="126" name="Google Shape;126;p9"/>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a:t>
            </a:fld>
            <a:endParaRPr/>
          </a:p>
        </p:txBody>
      </p:sp>
      <p:pic>
        <p:nvPicPr>
          <p:cNvPr id="127" name="Google Shape;127;p9" descr="Picture 2"/>
          <p:cNvPicPr preferRelativeResize="0"/>
          <p:nvPr/>
        </p:nvPicPr>
        <p:blipFill rotWithShape="1">
          <a:blip r:embed="rId3">
            <a:alphaModFix/>
          </a:blip>
          <a:srcRect/>
          <a:stretch/>
        </p:blipFill>
        <p:spPr>
          <a:xfrm>
            <a:off x="7532899" y="2336794"/>
            <a:ext cx="3896935" cy="3497948"/>
          </a:xfrm>
          <a:prstGeom prst="rect">
            <a:avLst/>
          </a:prstGeom>
          <a:noFill/>
          <a:ln>
            <a:noFill/>
          </a:ln>
        </p:spPr>
      </p:pic>
      <p:sp>
        <p:nvSpPr>
          <p:cNvPr id="128" name="Google Shape;128;p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29" name="Google Shape;129;p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Features of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80</a:t>
            </a:fld>
            <a:endParaRPr/>
          </a:p>
        </p:txBody>
      </p:sp>
      <p:graphicFrame>
        <p:nvGraphicFramePr>
          <p:cNvPr id="712" name="Google Shape;712;p74"/>
          <p:cNvGraphicFramePr/>
          <p:nvPr/>
        </p:nvGraphicFramePr>
        <p:xfrm>
          <a:off x="1075082" y="1929956"/>
          <a:ext cx="10072025" cy="1356170"/>
        </p:xfrm>
        <a:graphic>
          <a:graphicData uri="http://schemas.openxmlformats.org/drawingml/2006/table">
            <a:tbl>
              <a:tblPr>
                <a:noFill/>
                <a:tableStyleId>{FA40D3E0-34F1-49F2-9847-360DB807A596}</a:tableStyleId>
              </a:tblPr>
              <a:tblGrid>
                <a:gridCol w="2159425">
                  <a:extLst>
                    <a:ext uri="{9D8B030D-6E8A-4147-A177-3AD203B41FA5}">
                      <a16:colId xmlns:a16="http://schemas.microsoft.com/office/drawing/2014/main" val="20000"/>
                    </a:ext>
                  </a:extLst>
                </a:gridCol>
                <a:gridCol w="4694825">
                  <a:extLst>
                    <a:ext uri="{9D8B030D-6E8A-4147-A177-3AD203B41FA5}">
                      <a16:colId xmlns:a16="http://schemas.microsoft.com/office/drawing/2014/main" val="20001"/>
                    </a:ext>
                  </a:extLst>
                </a:gridCol>
                <a:gridCol w="3217775">
                  <a:extLst>
                    <a:ext uri="{9D8B030D-6E8A-4147-A177-3AD203B41FA5}">
                      <a16:colId xmlns:a16="http://schemas.microsoft.com/office/drawing/2014/main" val="20002"/>
                    </a:ext>
                  </a:extLst>
                </a:gridCol>
              </a:tblGrid>
              <a:tr h="2673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Control Statements in java</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https://www.csharpcorner.com/UploadFile/e4b959/control-statement-in-java-with-example/?</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explains about control statement in java.</a:t>
                      </a:r>
                      <a:endParaRPr/>
                    </a:p>
                  </a:txBody>
                  <a:tcPr marL="91450" marR="91450" marT="45725" marB="45725" anchor="ctr"/>
                </a:tc>
                <a:extLst>
                  <a:ext uri="{0D108BD9-81ED-4DB2-BD59-A6C34878D82A}">
                    <a16:rowId xmlns:a16="http://schemas.microsoft.com/office/drawing/2014/main" val="10001"/>
                  </a:ext>
                </a:extLst>
              </a:tr>
            </a:tbl>
          </a:graphicData>
        </a:graphic>
      </p:graphicFrame>
      <p:pic>
        <p:nvPicPr>
          <p:cNvPr id="713" name="Google Shape;713;p74" descr="Picture 7"/>
          <p:cNvPicPr preferRelativeResize="0"/>
          <p:nvPr/>
        </p:nvPicPr>
        <p:blipFill rotWithShape="1">
          <a:blip r:embed="rId4">
            <a:alphaModFix/>
          </a:blip>
          <a:srcRect/>
          <a:stretch/>
        </p:blipFill>
        <p:spPr>
          <a:xfrm>
            <a:off x="2895482" y="1258330"/>
            <a:ext cx="371132" cy="430097"/>
          </a:xfrm>
          <a:prstGeom prst="rect">
            <a:avLst/>
          </a:prstGeom>
          <a:noFill/>
          <a:ln>
            <a:noFill/>
          </a:ln>
        </p:spPr>
      </p:pic>
      <p:sp>
        <p:nvSpPr>
          <p:cNvPr id="714" name="Google Shape;714;p74"/>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15" name="Google Shape;715;p74"/>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7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81</a:t>
            </a:fld>
            <a:endParaRPr/>
          </a:p>
        </p:txBody>
      </p:sp>
      <p:pic>
        <p:nvPicPr>
          <p:cNvPr id="721" name="Google Shape;721;p75" descr="Picture 7"/>
          <p:cNvPicPr preferRelativeResize="0"/>
          <p:nvPr/>
        </p:nvPicPr>
        <p:blipFill rotWithShape="1">
          <a:blip r:embed="rId3">
            <a:alphaModFix/>
          </a:blip>
          <a:srcRect/>
          <a:stretch/>
        </p:blipFill>
        <p:spPr>
          <a:xfrm>
            <a:off x="2347857" y="1288507"/>
            <a:ext cx="437462" cy="381001"/>
          </a:xfrm>
          <a:prstGeom prst="rect">
            <a:avLst/>
          </a:prstGeom>
          <a:noFill/>
          <a:ln>
            <a:noFill/>
          </a:ln>
        </p:spPr>
      </p:pic>
      <p:graphicFrame>
        <p:nvGraphicFramePr>
          <p:cNvPr id="722" name="Google Shape;722;p75"/>
          <p:cNvGraphicFramePr/>
          <p:nvPr/>
        </p:nvGraphicFramePr>
        <p:xfrm>
          <a:off x="1037230" y="1957252"/>
          <a:ext cx="10099350" cy="3535300"/>
        </p:xfrm>
        <a:graphic>
          <a:graphicData uri="http://schemas.openxmlformats.org/drawingml/2006/table">
            <a:tbl>
              <a:tblPr>
                <a:noFill/>
                <a:tableStyleId>{FA40D3E0-34F1-49F2-9847-360DB807A596}</a:tableStyleId>
              </a:tblPr>
              <a:tblGrid>
                <a:gridCol w="2129050">
                  <a:extLst>
                    <a:ext uri="{9D8B030D-6E8A-4147-A177-3AD203B41FA5}">
                      <a16:colId xmlns:a16="http://schemas.microsoft.com/office/drawing/2014/main" val="20000"/>
                    </a:ext>
                  </a:extLst>
                </a:gridCol>
                <a:gridCol w="4476475">
                  <a:extLst>
                    <a:ext uri="{9D8B030D-6E8A-4147-A177-3AD203B41FA5}">
                      <a16:colId xmlns:a16="http://schemas.microsoft.com/office/drawing/2014/main" val="20001"/>
                    </a:ext>
                  </a:extLst>
                </a:gridCol>
                <a:gridCol w="3493825">
                  <a:extLst>
                    <a:ext uri="{9D8B030D-6E8A-4147-A177-3AD203B41FA5}">
                      <a16:colId xmlns:a16="http://schemas.microsoft.com/office/drawing/2014/main" val="20002"/>
                    </a:ext>
                  </a:extLst>
                </a:gridCol>
              </a:tblGrid>
              <a:tr h="30827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For loop</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https://unacademy.com/lesson/java-programming-lecture-8-loops-in-java-the-for-loop/VBI19JVM</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will explain where to use for loops</a:t>
                      </a:r>
                      <a:endParaRPr/>
                    </a:p>
                  </a:txBody>
                  <a:tcPr marL="91450" marR="91450" marT="45725" marB="45725" anchor="ctr"/>
                </a:tc>
                <a:extLst>
                  <a:ext uri="{0D108BD9-81ED-4DB2-BD59-A6C34878D82A}">
                    <a16:rowId xmlns:a16="http://schemas.microsoft.com/office/drawing/2014/main" val="10001"/>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while  loop </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https://unacademy.com/lesson/loops-in-java-while-loop-do-while-loop-preventing-endless-loops/ZD9HLQWM</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will explain about while loops, do while loop and preventing endless loop statement</a:t>
                      </a:r>
                      <a:endParaRPr/>
                    </a:p>
                  </a:txBody>
                  <a:tcPr marL="91450" marR="91450" marT="45725" marB="45725" anchor="ctr"/>
                </a:tc>
                <a:extLst>
                  <a:ext uri="{0D108BD9-81ED-4DB2-BD59-A6C34878D82A}">
                    <a16:rowId xmlns:a16="http://schemas.microsoft.com/office/drawing/2014/main" val="10002"/>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Continue and break statement </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6"/>
                        </a:rPr>
                        <a:t>https://unacademy.com/lesson/loops-in-java-break-and-continue/VZ5MU42R</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explains about break and continue control statements and its applications</a:t>
                      </a:r>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723" name="Google Shape;723;p75"/>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24" name="Google Shape;724;p75"/>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76"/>
          <p:cNvSpPr txBox="1">
            <a:spLocks noGrp="1"/>
          </p:cNvSpPr>
          <p:nvPr>
            <p:ph type="body" idx="1"/>
          </p:nvPr>
        </p:nvSpPr>
        <p:spPr>
          <a:xfrm>
            <a:off x="936084" y="1670270"/>
            <a:ext cx="10459798" cy="5386554"/>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Char char="•"/>
            </a:pPr>
            <a:r>
              <a:rPr lang="en-US" sz="2000"/>
              <a:t>Java methods are similar to what is called functions or procedures in other programming languages .</a:t>
            </a:r>
            <a:endParaRPr/>
          </a:p>
          <a:p>
            <a:pPr marL="228600" lvl="0" indent="-228600" algn="l" rtl="0">
              <a:lnSpc>
                <a:spcPct val="150000"/>
              </a:lnSpc>
              <a:spcBef>
                <a:spcPts val="1000"/>
              </a:spcBef>
              <a:spcAft>
                <a:spcPts val="0"/>
              </a:spcAft>
              <a:buClr>
                <a:srgbClr val="000000"/>
              </a:buClr>
              <a:buSzPts val="2000"/>
              <a:buChar char="•"/>
            </a:pPr>
            <a:r>
              <a:rPr lang="en-US" sz="2000"/>
              <a:t>A method is a group of Java statements that perform some operation on some data, and may or may not return a result.</a:t>
            </a:r>
            <a:endParaRPr/>
          </a:p>
          <a:p>
            <a:pPr marL="0" lvl="0" indent="0" algn="l" rtl="0">
              <a:lnSpc>
                <a:spcPct val="100000"/>
              </a:lnSpc>
              <a:spcBef>
                <a:spcPts val="1000"/>
              </a:spcBef>
              <a:spcAft>
                <a:spcPts val="0"/>
              </a:spcAft>
              <a:buClr>
                <a:srgbClr val="000000"/>
              </a:buClr>
              <a:buSzPts val="2000"/>
              <a:buNone/>
            </a:pPr>
            <a:r>
              <a:rPr lang="en-US" sz="2000"/>
              <a:t>Example of method:</a:t>
            </a:r>
            <a:endParaRPr/>
          </a:p>
          <a:p>
            <a:pPr marL="228600" lvl="0" indent="-228600" algn="l" rtl="0">
              <a:lnSpc>
                <a:spcPct val="100000"/>
              </a:lnSpc>
              <a:spcBef>
                <a:spcPts val="1000"/>
              </a:spcBef>
              <a:spcAft>
                <a:spcPts val="0"/>
              </a:spcAft>
              <a:buClr>
                <a:srgbClr val="000000"/>
              </a:buClr>
              <a:buSzPts val="2000"/>
              <a:buNone/>
            </a:pPr>
            <a:r>
              <a:rPr lang="en-US" sz="2000"/>
              <a:t>    public static int function(int n1, int n2) </a:t>
            </a:r>
            <a:endParaRPr/>
          </a:p>
          <a:p>
            <a:pPr marL="228600" lvl="0" indent="-228600" algn="l" rtl="0">
              <a:lnSpc>
                <a:spcPct val="100000"/>
              </a:lnSpc>
              <a:spcBef>
                <a:spcPts val="1000"/>
              </a:spcBef>
              <a:spcAft>
                <a:spcPts val="0"/>
              </a:spcAft>
              <a:buClr>
                <a:srgbClr val="000000"/>
              </a:buClr>
              <a:buSzPts val="2000"/>
              <a:buNone/>
            </a:pPr>
            <a:r>
              <a:rPr lang="en-US" sz="2000"/>
              <a:t>    { </a:t>
            </a:r>
            <a:endParaRPr/>
          </a:p>
          <a:p>
            <a:pPr marL="228600" lvl="0" indent="-228600" algn="l" rtl="0">
              <a:lnSpc>
                <a:spcPct val="100000"/>
              </a:lnSpc>
              <a:spcBef>
                <a:spcPts val="1000"/>
              </a:spcBef>
              <a:spcAft>
                <a:spcPts val="0"/>
              </a:spcAft>
              <a:buClr>
                <a:srgbClr val="000000"/>
              </a:buClr>
              <a:buSzPts val="2000"/>
              <a:buNone/>
            </a:pPr>
            <a:r>
              <a:rPr lang="en-US" sz="2000"/>
              <a:t>      int min; if (n1 &gt; n2) min = n2;</a:t>
            </a:r>
            <a:endParaRPr/>
          </a:p>
          <a:p>
            <a:pPr marL="228600" lvl="0" indent="-228600" algn="l" rtl="0">
              <a:lnSpc>
                <a:spcPct val="100000"/>
              </a:lnSpc>
              <a:spcBef>
                <a:spcPts val="1000"/>
              </a:spcBef>
              <a:spcAft>
                <a:spcPts val="0"/>
              </a:spcAft>
              <a:buClr>
                <a:srgbClr val="000000"/>
              </a:buClr>
              <a:buSzPts val="2000"/>
              <a:buNone/>
            </a:pPr>
            <a:r>
              <a:rPr lang="en-US" sz="2000"/>
              <a:t>      else min = n1; </a:t>
            </a:r>
            <a:endParaRPr/>
          </a:p>
          <a:p>
            <a:pPr marL="228600" lvl="0" indent="-228600" algn="l" rtl="0">
              <a:lnSpc>
                <a:spcPct val="100000"/>
              </a:lnSpc>
              <a:spcBef>
                <a:spcPts val="1000"/>
              </a:spcBef>
              <a:spcAft>
                <a:spcPts val="0"/>
              </a:spcAft>
              <a:buClr>
                <a:srgbClr val="000000"/>
              </a:buClr>
              <a:buSzPts val="2000"/>
              <a:buNone/>
            </a:pPr>
            <a:r>
              <a:rPr lang="en-US" sz="2000"/>
              <a:t>      return min; </a:t>
            </a:r>
            <a:endParaRPr/>
          </a:p>
          <a:p>
            <a:pPr marL="228600" lvl="0" indent="-228600" algn="l" rtl="0">
              <a:lnSpc>
                <a:spcPct val="100000"/>
              </a:lnSpc>
              <a:spcBef>
                <a:spcPts val="1000"/>
              </a:spcBef>
              <a:spcAft>
                <a:spcPts val="0"/>
              </a:spcAft>
              <a:buClr>
                <a:srgbClr val="000000"/>
              </a:buClr>
              <a:buSzPts val="2000"/>
              <a:buNone/>
            </a:pPr>
            <a:r>
              <a:rPr lang="en-US" sz="2000"/>
              <a:t>    }</a:t>
            </a:r>
            <a:endParaRPr/>
          </a:p>
        </p:txBody>
      </p:sp>
      <p:sp>
        <p:nvSpPr>
          <p:cNvPr id="730" name="Google Shape;730;p7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82</a:t>
            </a:fld>
            <a:endParaRPr/>
          </a:p>
        </p:txBody>
      </p:sp>
      <p:sp>
        <p:nvSpPr>
          <p:cNvPr id="731" name="Google Shape;731;p76"/>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32" name="Google Shape;732;p76"/>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Methods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77"/>
          <p:cNvSpPr txBox="1">
            <a:spLocks noGrp="1"/>
          </p:cNvSpPr>
          <p:nvPr>
            <p:ph type="body" idx="1"/>
          </p:nvPr>
        </p:nvSpPr>
        <p:spPr>
          <a:xfrm>
            <a:off x="945494" y="1670270"/>
            <a:ext cx="10959664" cy="501582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Static method is a method that does not act upon instance variables of a class.</a:t>
            </a:r>
            <a:endParaRPr/>
          </a:p>
          <a:p>
            <a:pPr marL="228600" lvl="0" indent="-228600" algn="l" rtl="0">
              <a:lnSpc>
                <a:spcPct val="150000"/>
              </a:lnSpc>
              <a:spcBef>
                <a:spcPts val="1000"/>
              </a:spcBef>
              <a:spcAft>
                <a:spcPts val="0"/>
              </a:spcAft>
              <a:buClr>
                <a:srgbClr val="000000"/>
              </a:buClr>
              <a:buSzPts val="2000"/>
              <a:buChar char="•"/>
            </a:pPr>
            <a:r>
              <a:rPr lang="en-US" sz="2000"/>
              <a:t>A static method is declared by using the keyword ”static”.</a:t>
            </a:r>
            <a:endParaRPr/>
          </a:p>
          <a:p>
            <a:pPr marL="228600" lvl="0" indent="-228600" algn="l" rtl="0">
              <a:lnSpc>
                <a:spcPct val="150000"/>
              </a:lnSpc>
              <a:spcBef>
                <a:spcPts val="1000"/>
              </a:spcBef>
              <a:spcAft>
                <a:spcPts val="0"/>
              </a:spcAft>
              <a:buClr>
                <a:srgbClr val="000000"/>
              </a:buClr>
              <a:buSzPts val="2000"/>
              <a:buChar char="•"/>
            </a:pPr>
            <a:r>
              <a:rPr lang="en-US" sz="2000"/>
              <a:t> Static methods are called using Classname .methodname().</a:t>
            </a:r>
            <a:endParaRPr/>
          </a:p>
        </p:txBody>
      </p:sp>
      <p:sp>
        <p:nvSpPr>
          <p:cNvPr id="738" name="Google Shape;738;p7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83</a:t>
            </a:fld>
            <a:endParaRPr/>
          </a:p>
        </p:txBody>
      </p:sp>
      <p:sp>
        <p:nvSpPr>
          <p:cNvPr id="739" name="Google Shape;739;p77"/>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40" name="Google Shape;740;p77"/>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Static method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78"/>
          <p:cNvSpPr txBox="1">
            <a:spLocks noGrp="1"/>
          </p:cNvSpPr>
          <p:nvPr>
            <p:ph type="body" idx="1"/>
          </p:nvPr>
        </p:nvSpPr>
        <p:spPr>
          <a:xfrm>
            <a:off x="984320" y="1770473"/>
            <a:ext cx="10975430" cy="5073879"/>
          </a:xfrm>
          <a:prstGeom prst="rect">
            <a:avLst/>
          </a:prstGeom>
          <a:noFill/>
          <a:ln>
            <a:noFill/>
          </a:ln>
        </p:spPr>
        <p:txBody>
          <a:bodyPr spcFirstLastPara="1" wrap="square" lIns="45700" tIns="45700" rIns="45700" bIns="45700" anchor="t" anchorCtr="0">
            <a:normAutofit/>
          </a:bodyPr>
          <a:lstStyle/>
          <a:p>
            <a:pPr marL="228600" lvl="0" indent="-228600" algn="l" rtl="0">
              <a:lnSpc>
                <a:spcPct val="100000"/>
              </a:lnSpc>
              <a:spcBef>
                <a:spcPts val="0"/>
              </a:spcBef>
              <a:spcAft>
                <a:spcPts val="0"/>
              </a:spcAft>
              <a:buClr>
                <a:srgbClr val="000000"/>
              </a:buClr>
              <a:buSzPts val="2000"/>
              <a:buNone/>
            </a:pPr>
            <a:r>
              <a:rPr lang="en-US" sz="2000"/>
              <a:t>class</a:t>
            </a:r>
            <a:r>
              <a:rPr lang="en-US" sz="2000" b="0"/>
              <a:t> Calculate{  </a:t>
            </a:r>
            <a:endParaRPr/>
          </a:p>
          <a:p>
            <a:pPr marL="228600" lvl="0" indent="-228600" algn="l" rtl="0">
              <a:lnSpc>
                <a:spcPct val="100000"/>
              </a:lnSpc>
              <a:spcBef>
                <a:spcPts val="1000"/>
              </a:spcBef>
              <a:spcAft>
                <a:spcPts val="0"/>
              </a:spcAft>
              <a:buClr>
                <a:srgbClr val="000000"/>
              </a:buClr>
              <a:buSzPts val="2000"/>
              <a:buNone/>
            </a:pPr>
            <a:r>
              <a:rPr lang="en-US" sz="2000"/>
              <a:t>  </a:t>
            </a:r>
            <a:r>
              <a:rPr lang="en-US" sz="2000" b="1"/>
              <a:t>static</a:t>
            </a:r>
            <a:r>
              <a:rPr lang="en-US" sz="2000"/>
              <a:t> </a:t>
            </a:r>
            <a:r>
              <a:rPr lang="en-US" sz="2000" b="1"/>
              <a:t>int</a:t>
            </a:r>
            <a:r>
              <a:rPr lang="en-US" sz="2000"/>
              <a:t> cube(</a:t>
            </a:r>
            <a:r>
              <a:rPr lang="en-US" sz="2000" b="1"/>
              <a:t>int</a:t>
            </a:r>
            <a:r>
              <a:rPr lang="en-US" sz="2000"/>
              <a:t> x){  </a:t>
            </a:r>
            <a:endParaRPr/>
          </a:p>
          <a:p>
            <a:pPr marL="228600" lvl="0" indent="-228600" algn="l" rtl="0">
              <a:lnSpc>
                <a:spcPct val="100000"/>
              </a:lnSpc>
              <a:spcBef>
                <a:spcPts val="1000"/>
              </a:spcBef>
              <a:spcAft>
                <a:spcPts val="0"/>
              </a:spcAft>
              <a:buClr>
                <a:srgbClr val="000000"/>
              </a:buClr>
              <a:buSzPts val="2000"/>
              <a:buNone/>
            </a:pPr>
            <a:r>
              <a:rPr lang="en-US" sz="2000"/>
              <a:t>  </a:t>
            </a:r>
            <a:r>
              <a:rPr lang="en-US" sz="2000" b="1"/>
              <a:t>return</a:t>
            </a:r>
            <a:r>
              <a:rPr lang="en-US" sz="2000"/>
              <a:t> x*x*x;  </a:t>
            </a:r>
            <a:endParaRPr/>
          </a:p>
          <a:p>
            <a:pPr marL="228600" lvl="0" indent="-228600" algn="l" rtl="0">
              <a:lnSpc>
                <a:spcPct val="100000"/>
              </a:lnSpc>
              <a:spcBef>
                <a:spcPts val="1000"/>
              </a:spcBef>
              <a:spcAft>
                <a:spcPts val="0"/>
              </a:spcAft>
              <a:buClr>
                <a:srgbClr val="000000"/>
              </a:buClr>
              <a:buSzPts val="2000"/>
              <a:buNone/>
            </a:pPr>
            <a:r>
              <a:rPr lang="en-US" sz="2000"/>
              <a:t>  }  </a:t>
            </a:r>
            <a:endParaRPr/>
          </a:p>
          <a:p>
            <a:pPr marL="228600" lvl="0" indent="-228600" algn="l" rtl="0">
              <a:lnSpc>
                <a:spcPct val="100000"/>
              </a:lnSpc>
              <a:spcBef>
                <a:spcPts val="1000"/>
              </a:spcBef>
              <a:spcAft>
                <a:spcPts val="0"/>
              </a:spcAft>
              <a:buClr>
                <a:srgbClr val="000000"/>
              </a:buClr>
              <a:buSzPts val="2000"/>
              <a:buNone/>
            </a:pPr>
            <a:r>
              <a:rPr lang="en-US" sz="2000"/>
              <a:t>  </a:t>
            </a:r>
            <a:r>
              <a:rPr lang="en-US" sz="2000" b="1"/>
              <a:t>public</a:t>
            </a:r>
            <a:r>
              <a:rPr lang="en-US" sz="2000"/>
              <a:t> </a:t>
            </a:r>
            <a:r>
              <a:rPr lang="en-US" sz="2000" b="1"/>
              <a:t>static</a:t>
            </a:r>
            <a:r>
              <a:rPr lang="en-US" sz="2000"/>
              <a:t> </a:t>
            </a:r>
            <a:r>
              <a:rPr lang="en-US" sz="2000" b="1"/>
              <a:t>void</a:t>
            </a:r>
            <a:r>
              <a:rPr lang="en-US" sz="2000"/>
              <a:t> main(String args[]){  </a:t>
            </a:r>
            <a:endParaRPr/>
          </a:p>
          <a:p>
            <a:pPr marL="228600" lvl="0" indent="-228600" algn="l" rtl="0">
              <a:lnSpc>
                <a:spcPct val="100000"/>
              </a:lnSpc>
              <a:spcBef>
                <a:spcPts val="1000"/>
              </a:spcBef>
              <a:spcAft>
                <a:spcPts val="0"/>
              </a:spcAft>
              <a:buClr>
                <a:srgbClr val="000000"/>
              </a:buClr>
              <a:buSzPts val="2000"/>
              <a:buNone/>
            </a:pPr>
            <a:r>
              <a:rPr lang="en-US" sz="2000"/>
              <a:t>  </a:t>
            </a:r>
            <a:r>
              <a:rPr lang="en-US" sz="2000" b="1"/>
              <a:t>int</a:t>
            </a:r>
            <a:r>
              <a:rPr lang="en-US" sz="2000"/>
              <a:t> result=Calculate.cube(5);  </a:t>
            </a:r>
            <a:endParaRPr/>
          </a:p>
          <a:p>
            <a:pPr marL="228600" lvl="0" indent="-228600" algn="l" rtl="0">
              <a:lnSpc>
                <a:spcPct val="100000"/>
              </a:lnSpc>
              <a:spcBef>
                <a:spcPts val="1000"/>
              </a:spcBef>
              <a:spcAft>
                <a:spcPts val="0"/>
              </a:spcAft>
              <a:buClr>
                <a:srgbClr val="000000"/>
              </a:buClr>
              <a:buSzPts val="2000"/>
              <a:buNone/>
            </a:pPr>
            <a:r>
              <a:rPr lang="en-US" sz="2000"/>
              <a:t>  System.out.println(result);  </a:t>
            </a:r>
            <a:endParaRPr/>
          </a:p>
          <a:p>
            <a:pPr marL="228600" lvl="0" indent="-228600" algn="l" rtl="0">
              <a:lnSpc>
                <a:spcPct val="100000"/>
              </a:lnSpc>
              <a:spcBef>
                <a:spcPts val="1000"/>
              </a:spcBef>
              <a:spcAft>
                <a:spcPts val="0"/>
              </a:spcAft>
              <a:buClr>
                <a:srgbClr val="000000"/>
              </a:buClr>
              <a:buSzPts val="2000"/>
              <a:buNone/>
            </a:pPr>
            <a:r>
              <a:rPr lang="en-US" sz="2000"/>
              <a:t>  }  </a:t>
            </a:r>
            <a:endParaRPr/>
          </a:p>
          <a:p>
            <a:pPr marL="228600" lvl="0" indent="-228600" algn="l" rtl="0">
              <a:lnSpc>
                <a:spcPct val="100000"/>
              </a:lnSpc>
              <a:spcBef>
                <a:spcPts val="1000"/>
              </a:spcBef>
              <a:spcAft>
                <a:spcPts val="0"/>
              </a:spcAft>
              <a:buClr>
                <a:srgbClr val="000000"/>
              </a:buClr>
              <a:buSzPts val="2000"/>
              <a:buNone/>
            </a:pPr>
            <a:r>
              <a:rPr lang="en-US" sz="2000"/>
              <a:t>}  </a:t>
            </a:r>
            <a:endParaRPr/>
          </a:p>
        </p:txBody>
      </p:sp>
      <p:sp>
        <p:nvSpPr>
          <p:cNvPr id="746" name="Google Shape;746;p7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84</a:t>
            </a:fld>
            <a:endParaRPr/>
          </a:p>
        </p:txBody>
      </p:sp>
      <p:sp>
        <p:nvSpPr>
          <p:cNvPr id="747" name="Google Shape;747;p78"/>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48" name="Google Shape;748;p78"/>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Static method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79"/>
          <p:cNvSpPr txBox="1">
            <a:spLocks noGrp="1"/>
          </p:cNvSpPr>
          <p:nvPr>
            <p:ph type="body" idx="1"/>
          </p:nvPr>
        </p:nvSpPr>
        <p:spPr>
          <a:xfrm>
            <a:off x="949982" y="1676670"/>
            <a:ext cx="10959664" cy="504485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A static block is a block of statement declared as static.</a:t>
            </a:r>
            <a:endParaRPr/>
          </a:p>
          <a:p>
            <a:pPr marL="228600" lvl="0" indent="-228600" algn="l" rtl="0">
              <a:lnSpc>
                <a:spcPct val="150000"/>
              </a:lnSpc>
              <a:spcBef>
                <a:spcPts val="1000"/>
              </a:spcBef>
              <a:spcAft>
                <a:spcPts val="0"/>
              </a:spcAft>
              <a:buClr>
                <a:srgbClr val="000000"/>
              </a:buClr>
              <a:buSzPts val="2000"/>
              <a:buChar char="•"/>
            </a:pPr>
            <a:r>
              <a:rPr lang="en-US" sz="2000"/>
              <a:t>Syntax: static</a:t>
            </a:r>
            <a:endParaRPr/>
          </a:p>
          <a:p>
            <a:pPr marL="228600" lvl="0" indent="-228600" algn="l" rtl="0">
              <a:lnSpc>
                <a:spcPct val="150000"/>
              </a:lnSpc>
              <a:spcBef>
                <a:spcPts val="1000"/>
              </a:spcBef>
              <a:spcAft>
                <a:spcPts val="0"/>
              </a:spcAft>
              <a:buClr>
                <a:srgbClr val="000000"/>
              </a:buClr>
              <a:buSzPts val="2000"/>
              <a:buNone/>
            </a:pPr>
            <a:r>
              <a:rPr lang="en-US" sz="2000"/>
              <a:t>                 {</a:t>
            </a:r>
            <a:endParaRPr/>
          </a:p>
          <a:p>
            <a:pPr marL="228600" lvl="0" indent="-228600" algn="l" rtl="0">
              <a:lnSpc>
                <a:spcPct val="150000"/>
              </a:lnSpc>
              <a:spcBef>
                <a:spcPts val="1000"/>
              </a:spcBef>
              <a:spcAft>
                <a:spcPts val="0"/>
              </a:spcAft>
              <a:buClr>
                <a:srgbClr val="000000"/>
              </a:buClr>
              <a:buSzPts val="2000"/>
              <a:buNone/>
            </a:pPr>
            <a:r>
              <a:rPr lang="en-US" sz="2000"/>
              <a:t>		        Statement;</a:t>
            </a:r>
            <a:endParaRPr/>
          </a:p>
          <a:p>
            <a:pPr marL="228600" lvl="0" indent="-228600" algn="l" rtl="0">
              <a:lnSpc>
                <a:spcPct val="150000"/>
              </a:lnSpc>
              <a:spcBef>
                <a:spcPts val="1000"/>
              </a:spcBef>
              <a:spcAft>
                <a:spcPts val="0"/>
              </a:spcAft>
              <a:buClr>
                <a:srgbClr val="000000"/>
              </a:buClr>
              <a:buSzPts val="2000"/>
              <a:buNone/>
            </a:pPr>
            <a:r>
              <a:rPr lang="en-US" sz="2000"/>
              <a:t>                 }</a:t>
            </a:r>
            <a:endParaRPr/>
          </a:p>
          <a:p>
            <a:pPr marL="228600" lvl="0" indent="-228600" algn="l" rtl="0">
              <a:lnSpc>
                <a:spcPct val="150000"/>
              </a:lnSpc>
              <a:spcBef>
                <a:spcPts val="1000"/>
              </a:spcBef>
              <a:spcAft>
                <a:spcPts val="0"/>
              </a:spcAft>
              <a:buClr>
                <a:srgbClr val="000000"/>
              </a:buClr>
              <a:buSzPts val="2000"/>
              <a:buChar char="•"/>
            </a:pPr>
            <a:r>
              <a:rPr lang="en-US" sz="2000"/>
              <a:t>JVM executes a static block on highest priority basis.</a:t>
            </a:r>
            <a:endParaRPr/>
          </a:p>
        </p:txBody>
      </p:sp>
      <p:sp>
        <p:nvSpPr>
          <p:cNvPr id="754" name="Google Shape;754;p7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85</a:t>
            </a:fld>
            <a:endParaRPr/>
          </a:p>
        </p:txBody>
      </p:sp>
      <p:sp>
        <p:nvSpPr>
          <p:cNvPr id="755" name="Google Shape;755;p79"/>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56" name="Google Shape;756;p79"/>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Static block</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80"/>
          <p:cNvSpPr txBox="1">
            <a:spLocks noGrp="1"/>
          </p:cNvSpPr>
          <p:nvPr>
            <p:ph type="body" idx="1"/>
          </p:nvPr>
        </p:nvSpPr>
        <p:spPr>
          <a:xfrm>
            <a:off x="971510" y="1769493"/>
            <a:ext cx="10975430" cy="4972279"/>
          </a:xfrm>
          <a:prstGeom prst="rect">
            <a:avLst/>
          </a:prstGeom>
          <a:noFill/>
          <a:ln>
            <a:noFill/>
          </a:ln>
        </p:spPr>
        <p:txBody>
          <a:bodyPr spcFirstLastPara="1" wrap="square" lIns="45700" tIns="45700" rIns="45700" bIns="45700" anchor="t" anchorCtr="0">
            <a:normAutofit/>
          </a:bodyPr>
          <a:lstStyle/>
          <a:p>
            <a:pPr marL="228600" lvl="0" indent="-228600" algn="l" rtl="0">
              <a:lnSpc>
                <a:spcPct val="100000"/>
              </a:lnSpc>
              <a:spcBef>
                <a:spcPts val="0"/>
              </a:spcBef>
              <a:spcAft>
                <a:spcPts val="0"/>
              </a:spcAft>
              <a:buClr>
                <a:srgbClr val="000000"/>
              </a:buClr>
              <a:buSzPts val="2000"/>
              <a:buNone/>
            </a:pPr>
            <a:r>
              <a:rPr lang="en-US" sz="2000"/>
              <a:t>class</a:t>
            </a:r>
            <a:r>
              <a:rPr lang="en-US" sz="2000" b="0"/>
              <a:t> Sample</a:t>
            </a:r>
            <a:endParaRPr/>
          </a:p>
          <a:p>
            <a:pPr marL="228600" lvl="0" indent="-228600" algn="l" rtl="0">
              <a:lnSpc>
                <a:spcPct val="100000"/>
              </a:lnSpc>
              <a:spcBef>
                <a:spcPts val="1000"/>
              </a:spcBef>
              <a:spcAft>
                <a:spcPts val="0"/>
              </a:spcAft>
              <a:buClr>
                <a:srgbClr val="000000"/>
              </a:buClr>
              <a:buSzPts val="2000"/>
              <a:buNone/>
            </a:pPr>
            <a:r>
              <a:rPr lang="en-US" sz="2000"/>
              <a:t>{  </a:t>
            </a:r>
            <a:endParaRPr/>
          </a:p>
          <a:p>
            <a:pPr marL="228600" lvl="0" indent="-228600" algn="l" rtl="0">
              <a:lnSpc>
                <a:spcPct val="100000"/>
              </a:lnSpc>
              <a:spcBef>
                <a:spcPts val="1000"/>
              </a:spcBef>
              <a:spcAft>
                <a:spcPts val="0"/>
              </a:spcAft>
              <a:buClr>
                <a:srgbClr val="000000"/>
              </a:buClr>
              <a:buSzPts val="2000"/>
              <a:buNone/>
            </a:pPr>
            <a:r>
              <a:rPr lang="en-US" sz="2000"/>
              <a:t>  </a:t>
            </a:r>
            <a:r>
              <a:rPr lang="en-US" sz="2000" b="1"/>
              <a:t>static</a:t>
            </a:r>
            <a:r>
              <a:rPr lang="en-US" sz="2000"/>
              <a:t>{</a:t>
            </a:r>
            <a:endParaRPr/>
          </a:p>
          <a:p>
            <a:pPr marL="228600" lvl="0" indent="-228600" algn="l" rtl="0">
              <a:lnSpc>
                <a:spcPct val="100000"/>
              </a:lnSpc>
              <a:spcBef>
                <a:spcPts val="1000"/>
              </a:spcBef>
              <a:spcAft>
                <a:spcPts val="0"/>
              </a:spcAft>
              <a:buClr>
                <a:srgbClr val="000000"/>
              </a:buClr>
              <a:buSzPts val="2000"/>
              <a:buNone/>
            </a:pPr>
            <a:r>
              <a:rPr lang="en-US" sz="2000"/>
              <a:t>           System.out.println("static block is invoked");</a:t>
            </a:r>
            <a:endParaRPr/>
          </a:p>
          <a:p>
            <a:pPr marL="228600" lvl="0" indent="-228600" algn="l" rtl="0">
              <a:lnSpc>
                <a:spcPct val="100000"/>
              </a:lnSpc>
              <a:spcBef>
                <a:spcPts val="1000"/>
              </a:spcBef>
              <a:spcAft>
                <a:spcPts val="0"/>
              </a:spcAft>
              <a:buClr>
                <a:srgbClr val="000000"/>
              </a:buClr>
              <a:buSzPts val="2000"/>
              <a:buNone/>
            </a:pPr>
            <a:r>
              <a:rPr lang="en-US" sz="2000"/>
              <a:t>           }  </a:t>
            </a:r>
            <a:endParaRPr/>
          </a:p>
          <a:p>
            <a:pPr marL="228600" lvl="0" indent="-228600" algn="l" rtl="0">
              <a:lnSpc>
                <a:spcPct val="100000"/>
              </a:lnSpc>
              <a:spcBef>
                <a:spcPts val="1000"/>
              </a:spcBef>
              <a:spcAft>
                <a:spcPts val="0"/>
              </a:spcAft>
              <a:buClr>
                <a:srgbClr val="000000"/>
              </a:buClr>
              <a:buSzPts val="2000"/>
              <a:buNone/>
            </a:pPr>
            <a:r>
              <a:rPr lang="en-US" sz="2000"/>
              <a:t>  </a:t>
            </a:r>
            <a:r>
              <a:rPr lang="en-US" sz="2000" b="1"/>
              <a:t>public</a:t>
            </a:r>
            <a:r>
              <a:rPr lang="en-US" sz="2000"/>
              <a:t> </a:t>
            </a:r>
            <a:r>
              <a:rPr lang="en-US" sz="2000" b="1"/>
              <a:t>static</a:t>
            </a:r>
            <a:r>
              <a:rPr lang="en-US" sz="2000"/>
              <a:t> </a:t>
            </a:r>
            <a:r>
              <a:rPr lang="en-US" sz="2000" b="1"/>
              <a:t>void</a:t>
            </a:r>
            <a:r>
              <a:rPr lang="en-US" sz="2000"/>
              <a:t> main(String args[]){  </a:t>
            </a:r>
            <a:endParaRPr/>
          </a:p>
          <a:p>
            <a:pPr marL="228600" lvl="0" indent="-228600" algn="l" rtl="0">
              <a:lnSpc>
                <a:spcPct val="100000"/>
              </a:lnSpc>
              <a:spcBef>
                <a:spcPts val="1000"/>
              </a:spcBef>
              <a:spcAft>
                <a:spcPts val="0"/>
              </a:spcAft>
              <a:buClr>
                <a:srgbClr val="000000"/>
              </a:buClr>
              <a:buSzPts val="2000"/>
              <a:buNone/>
            </a:pPr>
            <a:r>
              <a:rPr lang="en-US" sz="2000"/>
              <a:t>  System.out.println("Hello main");  </a:t>
            </a:r>
            <a:endParaRPr/>
          </a:p>
          <a:p>
            <a:pPr marL="228600" lvl="0" indent="-228600" algn="l" rtl="0">
              <a:lnSpc>
                <a:spcPct val="100000"/>
              </a:lnSpc>
              <a:spcBef>
                <a:spcPts val="1000"/>
              </a:spcBef>
              <a:spcAft>
                <a:spcPts val="0"/>
              </a:spcAft>
              <a:buClr>
                <a:srgbClr val="000000"/>
              </a:buClr>
              <a:buSzPts val="2000"/>
              <a:buNone/>
            </a:pPr>
            <a:r>
              <a:rPr lang="en-US" sz="2000"/>
              <a:t>  }  </a:t>
            </a:r>
            <a:endParaRPr/>
          </a:p>
          <a:p>
            <a:pPr marL="228600" lvl="0" indent="-228600" algn="l" rtl="0">
              <a:lnSpc>
                <a:spcPct val="100000"/>
              </a:lnSpc>
              <a:spcBef>
                <a:spcPts val="1000"/>
              </a:spcBef>
              <a:spcAft>
                <a:spcPts val="0"/>
              </a:spcAft>
              <a:buClr>
                <a:srgbClr val="000000"/>
              </a:buClr>
              <a:buSzPts val="2000"/>
              <a:buNone/>
            </a:pPr>
            <a:r>
              <a:rPr lang="en-US" sz="2000"/>
              <a:t>}  </a:t>
            </a:r>
            <a:endParaRPr/>
          </a:p>
        </p:txBody>
      </p:sp>
      <p:sp>
        <p:nvSpPr>
          <p:cNvPr id="762" name="Google Shape;762;p8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86</a:t>
            </a:fld>
            <a:endParaRPr/>
          </a:p>
        </p:txBody>
      </p:sp>
      <p:sp>
        <p:nvSpPr>
          <p:cNvPr id="763" name="Google Shape;763;p80"/>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64" name="Google Shape;764;p80"/>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Static block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8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87</a:t>
            </a:fld>
            <a:endParaRPr/>
          </a:p>
        </p:txBody>
      </p:sp>
      <p:sp>
        <p:nvSpPr>
          <p:cNvPr id="770" name="Google Shape;770;p81"/>
          <p:cNvSpPr txBox="1"/>
          <p:nvPr/>
        </p:nvSpPr>
        <p:spPr>
          <a:xfrm>
            <a:off x="792492" y="1787610"/>
            <a:ext cx="11835443" cy="400110"/>
          </a:xfrm>
          <a:prstGeom prst="rect">
            <a:avLst/>
          </a:prstGeom>
          <a:noFill/>
          <a:ln>
            <a:noFill/>
          </a:ln>
        </p:spPr>
        <p:txBody>
          <a:bodyPr spcFirstLastPara="1" wrap="square" lIns="45700" tIns="45700" rIns="45700" bIns="45700" anchor="t" anchorCtr="0">
            <a:spAutoFit/>
          </a:bodyPr>
          <a:lstStyle/>
          <a:p>
            <a:pPr marL="457200" marR="0" lvl="4" indent="-457200" algn="l" rtl="0">
              <a:lnSpc>
                <a:spcPct val="100000"/>
              </a:lnSpc>
              <a:spcBef>
                <a:spcPts val="0"/>
              </a:spcBef>
              <a:spcAft>
                <a:spcPts val="0"/>
              </a:spcAft>
              <a:buClr>
                <a:srgbClr val="000000"/>
              </a:buClr>
              <a:buSzPts val="2000"/>
              <a:buFont typeface="Arial"/>
              <a:buAutoNum type="arabicPeriod" startAt="15"/>
            </a:pPr>
            <a:r>
              <a:rPr lang="en-US" sz="2000" b="0" i="0" u="none" strike="noStrike" cap="none">
                <a:solidFill>
                  <a:srgbClr val="000000"/>
                </a:solidFill>
                <a:latin typeface="Times New Roman"/>
                <a:ea typeface="Times New Roman"/>
                <a:cs typeface="Times New Roman"/>
                <a:sym typeface="Times New Roman"/>
              </a:rPr>
              <a:t>What is the return type of a method that does not returns any value?</a:t>
            </a:r>
            <a:endParaRPr sz="2000" b="0" i="0" u="none" strike="noStrike" cap="none">
              <a:solidFill>
                <a:srgbClr val="000000"/>
              </a:solidFill>
              <a:latin typeface="Arial"/>
              <a:ea typeface="Arial"/>
              <a:cs typeface="Arial"/>
              <a:sym typeface="Arial"/>
            </a:endParaRPr>
          </a:p>
        </p:txBody>
      </p:sp>
      <p:sp>
        <p:nvSpPr>
          <p:cNvPr id="771" name="Google Shape;771;p81"/>
          <p:cNvSpPr/>
          <p:nvPr/>
        </p:nvSpPr>
        <p:spPr>
          <a:xfrm>
            <a:off x="2025112" y="2615801"/>
            <a:ext cx="6096000" cy="2862322"/>
          </a:xfrm>
          <a:prstGeom prst="rect">
            <a:avLst/>
          </a:prstGeom>
          <a:noFill/>
          <a:ln>
            <a:noFill/>
          </a:ln>
        </p:spPr>
        <p:txBody>
          <a:bodyPr spcFirstLastPara="1" wrap="square" lIns="91425" tIns="45700" rIns="91425" bIns="45700" anchor="t" anchorCtr="0">
            <a:spAutoFit/>
          </a:bodyPr>
          <a:lstStyle/>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Int</a:t>
            </a:r>
            <a:endParaRPr sz="2000" b="0" i="0" u="none" strike="noStrike" cap="none">
              <a:solidFill>
                <a:srgbClr val="000000"/>
              </a:solidFill>
              <a:latin typeface="Arial"/>
              <a:ea typeface="Arial"/>
              <a:cs typeface="Arial"/>
              <a:sym typeface="Arial"/>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Float</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Void</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Double</a:t>
            </a:r>
            <a:endParaRPr/>
          </a:p>
          <a:p>
            <a:pPr marL="457200" marR="0" lvl="4"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
        <p:nvSpPr>
          <p:cNvPr id="772" name="Google Shape;772;p81"/>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73" name="Google Shape;773;p81"/>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8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88</a:t>
            </a:fld>
            <a:endParaRPr/>
          </a:p>
        </p:txBody>
      </p:sp>
      <p:sp>
        <p:nvSpPr>
          <p:cNvPr id="779" name="Google Shape;779;p82"/>
          <p:cNvSpPr txBox="1"/>
          <p:nvPr/>
        </p:nvSpPr>
        <p:spPr>
          <a:xfrm>
            <a:off x="795971" y="1784493"/>
            <a:ext cx="10963548" cy="400110"/>
          </a:xfrm>
          <a:prstGeom prst="rect">
            <a:avLst/>
          </a:prstGeom>
          <a:noFill/>
          <a:ln>
            <a:noFill/>
          </a:ln>
        </p:spPr>
        <p:txBody>
          <a:bodyPr spcFirstLastPara="1" wrap="square" lIns="45700" tIns="45700" rIns="45700" bIns="45700" anchor="t" anchorCtr="0">
            <a:spAutoFit/>
          </a:bodyPr>
          <a:lstStyle/>
          <a:p>
            <a:pPr marL="457200" marR="0" lvl="4" indent="-457200" algn="l" rtl="0">
              <a:lnSpc>
                <a:spcPct val="100000"/>
              </a:lnSpc>
              <a:spcBef>
                <a:spcPts val="0"/>
              </a:spcBef>
              <a:spcAft>
                <a:spcPts val="0"/>
              </a:spcAft>
              <a:buClr>
                <a:srgbClr val="000000"/>
              </a:buClr>
              <a:buSzPts val="2000"/>
              <a:buFont typeface="Arial"/>
              <a:buAutoNum type="arabicPeriod" startAt="16"/>
            </a:pPr>
            <a:r>
              <a:rPr lang="en-US" sz="2000" b="0" i="0" u="none" strike="noStrike" cap="none">
                <a:solidFill>
                  <a:srgbClr val="000000"/>
                </a:solidFill>
                <a:latin typeface="Times New Roman"/>
                <a:ea typeface="Times New Roman"/>
                <a:cs typeface="Times New Roman"/>
                <a:sym typeface="Times New Roman"/>
              </a:rPr>
              <a:t>Which of the following is a method having same name as that of it’s class?</a:t>
            </a:r>
            <a:endParaRPr sz="2000" b="0" i="0" u="none" strike="noStrike" cap="none">
              <a:solidFill>
                <a:srgbClr val="000000"/>
              </a:solidFill>
              <a:latin typeface="Arial"/>
              <a:ea typeface="Arial"/>
              <a:cs typeface="Arial"/>
              <a:sym typeface="Arial"/>
            </a:endParaRPr>
          </a:p>
        </p:txBody>
      </p:sp>
      <p:sp>
        <p:nvSpPr>
          <p:cNvPr id="780" name="Google Shape;780;p82"/>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81" name="Google Shape;781;p82"/>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782" name="Google Shape;782;p82"/>
          <p:cNvSpPr/>
          <p:nvPr/>
        </p:nvSpPr>
        <p:spPr>
          <a:xfrm>
            <a:off x="2025111" y="2600301"/>
            <a:ext cx="6096000" cy="2806987"/>
          </a:xfrm>
          <a:prstGeom prst="rect">
            <a:avLst/>
          </a:prstGeom>
          <a:noFill/>
          <a:ln>
            <a:noFill/>
          </a:ln>
        </p:spPr>
        <p:txBody>
          <a:bodyPr spcFirstLastPara="1" wrap="square" lIns="91425" tIns="45700" rIns="91425" bIns="45700" anchor="t" anchorCtr="0">
            <a:spAutoFit/>
          </a:bodyPr>
          <a:lstStyle/>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Finalize</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Delete</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Class</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Constructor</a:t>
            </a:r>
            <a:endParaRPr/>
          </a:p>
          <a:p>
            <a:pPr marL="457200" marR="0" lvl="4" indent="-330200" algn="l" rtl="0">
              <a:lnSpc>
                <a:spcPct val="15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a:p>
            <a:pPr marL="0"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8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89</a:t>
            </a:fld>
            <a:endParaRPr/>
          </a:p>
        </p:txBody>
      </p:sp>
      <p:sp>
        <p:nvSpPr>
          <p:cNvPr id="788" name="Google Shape;788;p83"/>
          <p:cNvSpPr txBox="1"/>
          <p:nvPr/>
        </p:nvSpPr>
        <p:spPr>
          <a:xfrm>
            <a:off x="428028" y="1688722"/>
            <a:ext cx="11835443" cy="498663"/>
          </a:xfrm>
          <a:prstGeom prst="rect">
            <a:avLst/>
          </a:prstGeom>
          <a:noFill/>
          <a:ln>
            <a:noFill/>
          </a:ln>
        </p:spPr>
        <p:txBody>
          <a:bodyPr spcFirstLastPara="1" wrap="square" lIns="45700" tIns="45700" rIns="45700" bIns="45700" anchor="t" anchorCtr="0">
            <a:spAutoFit/>
          </a:bodyPr>
          <a:lstStyle/>
          <a:p>
            <a:pPr marL="815975" marR="0" lvl="4" indent="-457200" algn="l" rtl="0">
              <a:lnSpc>
                <a:spcPct val="150000"/>
              </a:lnSpc>
              <a:spcBef>
                <a:spcPts val="0"/>
              </a:spcBef>
              <a:spcAft>
                <a:spcPts val="0"/>
              </a:spcAft>
              <a:buClr>
                <a:srgbClr val="000000"/>
              </a:buClr>
              <a:buSzPts val="2000"/>
              <a:buFont typeface="Arial"/>
              <a:buAutoNum type="arabicPeriod" startAt="17"/>
            </a:pPr>
            <a:r>
              <a:rPr lang="en-US" sz="2000" b="0" i="0" u="none" strike="noStrike" cap="none">
                <a:solidFill>
                  <a:srgbClr val="000000"/>
                </a:solidFill>
                <a:latin typeface="Times New Roman"/>
                <a:ea typeface="Times New Roman"/>
                <a:cs typeface="Times New Roman"/>
                <a:sym typeface="Times New Roman"/>
              </a:rPr>
              <a:t>Which method can be defined only once in a program?</a:t>
            </a:r>
            <a:endParaRPr sz="2000" b="0" i="0" u="none" strike="noStrike" cap="none">
              <a:solidFill>
                <a:srgbClr val="000000"/>
              </a:solidFill>
              <a:latin typeface="Arial"/>
              <a:ea typeface="Arial"/>
              <a:cs typeface="Arial"/>
              <a:sym typeface="Arial"/>
            </a:endParaRPr>
          </a:p>
        </p:txBody>
      </p:sp>
      <p:sp>
        <p:nvSpPr>
          <p:cNvPr id="789" name="Google Shape;789;p83"/>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790" name="Google Shape;790;p83"/>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791" name="Google Shape;791;p83"/>
          <p:cNvSpPr/>
          <p:nvPr/>
        </p:nvSpPr>
        <p:spPr>
          <a:xfrm>
            <a:off x="1668650" y="2604243"/>
            <a:ext cx="6096000" cy="2862322"/>
          </a:xfrm>
          <a:prstGeom prst="rect">
            <a:avLst/>
          </a:prstGeom>
          <a:noFill/>
          <a:ln>
            <a:noFill/>
          </a:ln>
        </p:spPr>
        <p:txBody>
          <a:bodyPr spcFirstLastPara="1" wrap="square" lIns="91425" tIns="45700" rIns="91425" bIns="45700" anchor="t" anchorCtr="0">
            <a:spAutoFit/>
          </a:bodyPr>
          <a:lstStyle/>
          <a:p>
            <a:pPr marL="815975"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main method</a:t>
            </a:r>
            <a:endParaRPr sz="2000" b="1" i="0" u="none" strike="noStrike" cap="none">
              <a:solidFill>
                <a:srgbClr val="000000"/>
              </a:solidFill>
              <a:latin typeface="Arial"/>
              <a:ea typeface="Arial"/>
              <a:cs typeface="Arial"/>
              <a:sym typeface="Arial"/>
            </a:endParaRPr>
          </a:p>
          <a:p>
            <a:pPr marL="815975"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finalize method</a:t>
            </a:r>
            <a:endParaRPr/>
          </a:p>
          <a:p>
            <a:pPr marL="815975"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static method</a:t>
            </a:r>
            <a:endParaRPr/>
          </a:p>
          <a:p>
            <a:pPr marL="815975"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private method</a:t>
            </a:r>
            <a:endParaRPr/>
          </a:p>
          <a:p>
            <a:pPr marL="815975" marR="0" lvl="4"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8775"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a:spLocks noGrp="1"/>
          </p:cNvSpPr>
          <p:nvPr>
            <p:ph type="body" idx="1"/>
          </p:nvPr>
        </p:nvSpPr>
        <p:spPr>
          <a:xfrm>
            <a:off x="999676" y="1682747"/>
            <a:ext cx="11398471" cy="491422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None/>
            </a:pPr>
            <a:r>
              <a:rPr lang="en-US" sz="2000"/>
              <a:t>Step 1: Download JDK</a:t>
            </a:r>
            <a:endParaRPr/>
          </a:p>
          <a:p>
            <a:pPr marL="228600" lvl="0" indent="-228600" algn="l" rtl="0">
              <a:lnSpc>
                <a:spcPct val="150000"/>
              </a:lnSpc>
              <a:spcBef>
                <a:spcPts val="1000"/>
              </a:spcBef>
              <a:spcAft>
                <a:spcPts val="0"/>
              </a:spcAft>
              <a:buClr>
                <a:srgbClr val="000000"/>
              </a:buClr>
              <a:buSzPts val="2000"/>
              <a:buNone/>
            </a:pPr>
            <a:r>
              <a:rPr lang="en-US" sz="2000"/>
              <a:t>Step 2: Install JDK and JRE</a:t>
            </a:r>
            <a:endParaRPr/>
          </a:p>
          <a:p>
            <a:pPr marL="228600" lvl="0" indent="-228600" algn="l" rtl="0">
              <a:lnSpc>
                <a:spcPct val="150000"/>
              </a:lnSpc>
              <a:spcBef>
                <a:spcPts val="1000"/>
              </a:spcBef>
              <a:spcAft>
                <a:spcPts val="0"/>
              </a:spcAft>
              <a:buClr>
                <a:srgbClr val="000000"/>
              </a:buClr>
              <a:buSzPts val="2000"/>
              <a:buNone/>
            </a:pPr>
            <a:r>
              <a:rPr lang="en-US" sz="2000"/>
              <a:t>Step 3: Include JDK's "bin" Directory in the PATH</a:t>
            </a:r>
            <a:endParaRPr/>
          </a:p>
          <a:p>
            <a:pPr marL="228600" lvl="0" indent="-228600" algn="l" rtl="0">
              <a:lnSpc>
                <a:spcPct val="150000"/>
              </a:lnSpc>
              <a:spcBef>
                <a:spcPts val="1000"/>
              </a:spcBef>
              <a:spcAft>
                <a:spcPts val="0"/>
              </a:spcAft>
              <a:buClr>
                <a:srgbClr val="000000"/>
              </a:buClr>
              <a:buSzPts val="2000"/>
              <a:buNone/>
            </a:pPr>
            <a:r>
              <a:rPr lang="en-US" sz="2000"/>
              <a:t>Step 4: Verify the JDK Installation</a:t>
            </a:r>
            <a:endParaRPr/>
          </a:p>
          <a:p>
            <a:pPr marL="228600" lvl="0" indent="-228600" algn="l" rtl="0">
              <a:lnSpc>
                <a:spcPct val="150000"/>
              </a:lnSpc>
              <a:spcBef>
                <a:spcPts val="1000"/>
              </a:spcBef>
              <a:spcAft>
                <a:spcPts val="0"/>
              </a:spcAft>
              <a:buClr>
                <a:srgbClr val="000000"/>
              </a:buClr>
              <a:buSzPts val="2000"/>
              <a:buNone/>
            </a:pPr>
            <a:r>
              <a:rPr lang="en-US" sz="2000"/>
              <a:t>Step 5: Write a Hello-World Java Program</a:t>
            </a:r>
            <a:endParaRPr/>
          </a:p>
          <a:p>
            <a:pPr marL="228600" lvl="0" indent="-228600" algn="l" rtl="0">
              <a:lnSpc>
                <a:spcPct val="150000"/>
              </a:lnSpc>
              <a:spcBef>
                <a:spcPts val="1000"/>
              </a:spcBef>
              <a:spcAft>
                <a:spcPts val="0"/>
              </a:spcAft>
              <a:buClr>
                <a:srgbClr val="000000"/>
              </a:buClr>
              <a:buSzPts val="2000"/>
              <a:buNone/>
            </a:pPr>
            <a:r>
              <a:rPr lang="en-US" sz="2000"/>
              <a:t>Step 6: Compile and Run the Hello-World Java Program</a:t>
            </a:r>
            <a:endParaRPr/>
          </a:p>
        </p:txBody>
      </p:sp>
      <p:sp>
        <p:nvSpPr>
          <p:cNvPr id="135" name="Google Shape;135;p1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a:t>
            </a:fld>
            <a:endParaRPr/>
          </a:p>
        </p:txBody>
      </p:sp>
      <p:sp>
        <p:nvSpPr>
          <p:cNvPr id="136" name="Google Shape;136;p1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37" name="Google Shape;137;p1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Installation of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8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90</a:t>
            </a:fld>
            <a:endParaRPr/>
          </a:p>
        </p:txBody>
      </p:sp>
      <p:pic>
        <p:nvPicPr>
          <p:cNvPr id="797" name="Google Shape;797;p84" descr="Picture 7"/>
          <p:cNvPicPr preferRelativeResize="0"/>
          <p:nvPr/>
        </p:nvPicPr>
        <p:blipFill rotWithShape="1">
          <a:blip r:embed="rId3">
            <a:alphaModFix/>
          </a:blip>
          <a:srcRect/>
          <a:stretch/>
        </p:blipFill>
        <p:spPr>
          <a:xfrm>
            <a:off x="2868186" y="1258330"/>
            <a:ext cx="371132" cy="430097"/>
          </a:xfrm>
          <a:prstGeom prst="rect">
            <a:avLst/>
          </a:prstGeom>
          <a:noFill/>
          <a:ln>
            <a:noFill/>
          </a:ln>
        </p:spPr>
      </p:pic>
      <p:graphicFrame>
        <p:nvGraphicFramePr>
          <p:cNvPr id="798" name="Google Shape;798;p84"/>
          <p:cNvGraphicFramePr/>
          <p:nvPr/>
        </p:nvGraphicFramePr>
        <p:xfrm>
          <a:off x="1061435" y="1881855"/>
          <a:ext cx="10126650" cy="2674720"/>
        </p:xfrm>
        <a:graphic>
          <a:graphicData uri="http://schemas.openxmlformats.org/drawingml/2006/table">
            <a:tbl>
              <a:tblPr>
                <a:noFill/>
                <a:tableStyleId>{FA40D3E0-34F1-49F2-9847-360DB807A596}</a:tableStyleId>
              </a:tblPr>
              <a:tblGrid>
                <a:gridCol w="1681775">
                  <a:extLst>
                    <a:ext uri="{9D8B030D-6E8A-4147-A177-3AD203B41FA5}">
                      <a16:colId xmlns:a16="http://schemas.microsoft.com/office/drawing/2014/main" val="20000"/>
                    </a:ext>
                  </a:extLst>
                </a:gridCol>
                <a:gridCol w="4776725">
                  <a:extLst>
                    <a:ext uri="{9D8B030D-6E8A-4147-A177-3AD203B41FA5}">
                      <a16:colId xmlns:a16="http://schemas.microsoft.com/office/drawing/2014/main" val="20001"/>
                    </a:ext>
                  </a:extLst>
                </a:gridCol>
                <a:gridCol w="3668150">
                  <a:extLst>
                    <a:ext uri="{9D8B030D-6E8A-4147-A177-3AD203B41FA5}">
                      <a16:colId xmlns:a16="http://schemas.microsoft.com/office/drawing/2014/main" val="20002"/>
                    </a:ext>
                  </a:extLst>
                </a:gridCol>
              </a:tblGrid>
              <a:tr h="3154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11544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Methods in java</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FF"/>
                        </a:buClr>
                        <a:buSzPts val="1800"/>
                        <a:buFont typeface="Arial"/>
                        <a:buNone/>
                      </a:pPr>
                      <a:r>
                        <a:rPr lang="en-US" sz="1800" u="sng" strike="noStrike" cap="none">
                          <a:solidFill>
                            <a:schemeClr val="hlink"/>
                          </a:solidFill>
                          <a:latin typeface="Arial"/>
                          <a:ea typeface="Arial"/>
                          <a:cs typeface="Arial"/>
                          <a:sym typeface="Arial"/>
                          <a:hlinkClick r:id="rId4"/>
                        </a:rPr>
                        <a:t>https://www.programiz.com/java-programming/methods</a:t>
                      </a:r>
                      <a:endParaRPr/>
                    </a:p>
                    <a:p>
                      <a:pPr marL="0" marR="0" lvl="0" indent="144000" algn="l" rtl="0">
                        <a:lnSpc>
                          <a:spcPct val="100000"/>
                        </a:lnSpc>
                        <a:spcBef>
                          <a:spcPts val="0"/>
                        </a:spcBef>
                        <a:spcAft>
                          <a:spcPts val="0"/>
                        </a:spcAft>
                        <a:buClr>
                          <a:srgbClr val="0000FF"/>
                        </a:buClr>
                        <a:buSzPts val="200"/>
                        <a:buFont typeface="Helvetica Neue"/>
                        <a:buNone/>
                      </a:pPr>
                      <a:endParaRPr sz="20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FF"/>
                        </a:buClr>
                        <a:buSzPts val="1800"/>
                        <a:buFont typeface="Arial"/>
                        <a:buNone/>
                      </a:pPr>
                      <a:r>
                        <a:rPr lang="en-US" sz="1800" u="sng" strike="noStrike" cap="none">
                          <a:latin typeface="Arial"/>
                          <a:ea typeface="Arial"/>
                          <a:cs typeface="Arial"/>
                          <a:sym typeface="Arial"/>
                        </a:rPr>
                        <a:t>https://data-flair.training/blogs/java-method/</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explain methods, declaration of methods, initialization of methods.</a:t>
                      </a:r>
                      <a:endParaRPr/>
                    </a:p>
                  </a:txBody>
                  <a:tcPr marL="91450" marR="91450" marT="45725" marB="45725" anchor="ctr"/>
                </a:tc>
                <a:extLst>
                  <a:ext uri="{0D108BD9-81ED-4DB2-BD59-A6C34878D82A}">
                    <a16:rowId xmlns:a16="http://schemas.microsoft.com/office/drawing/2014/main" val="10001"/>
                  </a:ext>
                </a:extLst>
              </a:tr>
              <a:tr h="11544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Static methods and Static block</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https://beginnersbook.com/2013/04/java-static-class-block-methods-variables/</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explain about static method, static variables and static blocks.</a:t>
                      </a:r>
                      <a:endParaRPr/>
                    </a:p>
                  </a:txBody>
                  <a:tcPr marL="91450" marR="91450" marT="45725" marB="45725" anchor="ctr"/>
                </a:tc>
                <a:extLst>
                  <a:ext uri="{0D108BD9-81ED-4DB2-BD59-A6C34878D82A}">
                    <a16:rowId xmlns:a16="http://schemas.microsoft.com/office/drawing/2014/main" val="10002"/>
                  </a:ext>
                </a:extLst>
              </a:tr>
            </a:tbl>
          </a:graphicData>
        </a:graphic>
      </p:graphicFrame>
      <p:sp>
        <p:nvSpPr>
          <p:cNvPr id="799" name="Google Shape;799;p84"/>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00" name="Google Shape;800;p84"/>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5"/>
          <p:cNvSpPr txBox="1">
            <a:spLocks noGrp="1"/>
          </p:cNvSpPr>
          <p:nvPr>
            <p:ph type="body" idx="1"/>
          </p:nvPr>
        </p:nvSpPr>
        <p:spPr>
          <a:xfrm>
            <a:off x="944551" y="1675894"/>
            <a:ext cx="10865071" cy="5297216"/>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Array is a collection of similar type of elements that have contiguous memory location.</a:t>
            </a:r>
            <a:endParaRPr/>
          </a:p>
          <a:p>
            <a:pPr marL="228600" lvl="0" indent="-228600" algn="l" rtl="0">
              <a:lnSpc>
                <a:spcPct val="150000"/>
              </a:lnSpc>
              <a:spcBef>
                <a:spcPts val="1000"/>
              </a:spcBef>
              <a:spcAft>
                <a:spcPts val="0"/>
              </a:spcAft>
              <a:buClr>
                <a:srgbClr val="000000"/>
              </a:buClr>
              <a:buSzPts val="2000"/>
              <a:buChar char="•"/>
            </a:pPr>
            <a:r>
              <a:rPr lang="en-US" sz="2000"/>
              <a:t>Java array</a:t>
            </a:r>
            <a:r>
              <a:rPr lang="en-US" sz="2000" b="0"/>
              <a:t> is an object the contains elements of similar data type. It is a data structure where we store similar elements. We can store only fixed set of elements in a java array.</a:t>
            </a:r>
            <a:endParaRPr/>
          </a:p>
          <a:p>
            <a:pPr marL="228600" lvl="0" indent="-228600" algn="l" rtl="0">
              <a:lnSpc>
                <a:spcPct val="150000"/>
              </a:lnSpc>
              <a:spcBef>
                <a:spcPts val="1000"/>
              </a:spcBef>
              <a:spcAft>
                <a:spcPts val="0"/>
              </a:spcAft>
              <a:buClr>
                <a:srgbClr val="000000"/>
              </a:buClr>
              <a:buSzPts val="2000"/>
              <a:buChar char="•"/>
            </a:pPr>
            <a:r>
              <a:rPr lang="en-US" sz="2000"/>
              <a:t>Advantages: </a:t>
            </a:r>
            <a:r>
              <a:rPr lang="en-US" sz="2000" b="1"/>
              <a:t>Code Optimization, Random access</a:t>
            </a:r>
            <a:endParaRPr/>
          </a:p>
          <a:p>
            <a:pPr marL="228600" lvl="0" indent="-228600" algn="l" rtl="0">
              <a:lnSpc>
                <a:spcPct val="150000"/>
              </a:lnSpc>
              <a:spcBef>
                <a:spcPts val="1000"/>
              </a:spcBef>
              <a:spcAft>
                <a:spcPts val="0"/>
              </a:spcAft>
              <a:buClr>
                <a:srgbClr val="000000"/>
              </a:buClr>
              <a:buSzPts val="2000"/>
              <a:buChar char="•"/>
            </a:pPr>
            <a:r>
              <a:rPr lang="en-US" sz="2000"/>
              <a:t>Disadvantage</a:t>
            </a:r>
            <a:r>
              <a:rPr lang="en-US" sz="2000" b="1"/>
              <a:t>: Size Limit</a:t>
            </a:r>
            <a:endParaRPr/>
          </a:p>
        </p:txBody>
      </p:sp>
      <p:sp>
        <p:nvSpPr>
          <p:cNvPr id="806" name="Google Shape;806;p8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91</a:t>
            </a:fld>
            <a:endParaRPr/>
          </a:p>
        </p:txBody>
      </p:sp>
      <p:pic>
        <p:nvPicPr>
          <p:cNvPr id="807" name="Google Shape;807;p85" descr="Picture 3"/>
          <p:cNvPicPr preferRelativeResize="0"/>
          <p:nvPr/>
        </p:nvPicPr>
        <p:blipFill rotWithShape="1">
          <a:blip r:embed="rId3">
            <a:alphaModFix/>
          </a:blip>
          <a:srcRect/>
          <a:stretch/>
        </p:blipFill>
        <p:spPr>
          <a:xfrm>
            <a:off x="4763068" y="4237145"/>
            <a:ext cx="5957490" cy="2301766"/>
          </a:xfrm>
          <a:prstGeom prst="rect">
            <a:avLst/>
          </a:prstGeom>
          <a:noFill/>
          <a:ln>
            <a:noFill/>
          </a:ln>
        </p:spPr>
      </p:pic>
      <p:sp>
        <p:nvSpPr>
          <p:cNvPr id="808" name="Google Shape;808;p85"/>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09" name="Google Shape;809;p85"/>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Array in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8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92</a:t>
            </a:fld>
            <a:endParaRPr/>
          </a:p>
        </p:txBody>
      </p:sp>
      <p:pic>
        <p:nvPicPr>
          <p:cNvPr id="815" name="Google Shape;815;p86" descr="Picture 7"/>
          <p:cNvPicPr preferRelativeResize="0"/>
          <p:nvPr/>
        </p:nvPicPr>
        <p:blipFill rotWithShape="1">
          <a:blip r:embed="rId3">
            <a:alphaModFix/>
          </a:blip>
          <a:srcRect/>
          <a:stretch/>
        </p:blipFill>
        <p:spPr>
          <a:xfrm>
            <a:off x="2457038" y="1288507"/>
            <a:ext cx="437462" cy="381001"/>
          </a:xfrm>
          <a:prstGeom prst="rect">
            <a:avLst/>
          </a:prstGeom>
          <a:noFill/>
          <a:ln>
            <a:noFill/>
          </a:ln>
        </p:spPr>
      </p:pic>
      <p:graphicFrame>
        <p:nvGraphicFramePr>
          <p:cNvPr id="816" name="Google Shape;816;p86"/>
          <p:cNvGraphicFramePr/>
          <p:nvPr/>
        </p:nvGraphicFramePr>
        <p:xfrm>
          <a:off x="1050877" y="1933409"/>
          <a:ext cx="10099350" cy="2173555"/>
        </p:xfrm>
        <a:graphic>
          <a:graphicData uri="http://schemas.openxmlformats.org/drawingml/2006/table">
            <a:tbl>
              <a:tblPr>
                <a:noFill/>
                <a:tableStyleId>{FA40D3E0-34F1-49F2-9847-360DB807A596}</a:tableStyleId>
              </a:tblPr>
              <a:tblGrid>
                <a:gridCol w="2047175">
                  <a:extLst>
                    <a:ext uri="{9D8B030D-6E8A-4147-A177-3AD203B41FA5}">
                      <a16:colId xmlns:a16="http://schemas.microsoft.com/office/drawing/2014/main" val="20000"/>
                    </a:ext>
                  </a:extLst>
                </a:gridCol>
                <a:gridCol w="4558350">
                  <a:extLst>
                    <a:ext uri="{9D8B030D-6E8A-4147-A177-3AD203B41FA5}">
                      <a16:colId xmlns:a16="http://schemas.microsoft.com/office/drawing/2014/main" val="20001"/>
                    </a:ext>
                  </a:extLst>
                </a:gridCol>
                <a:gridCol w="3493825">
                  <a:extLst>
                    <a:ext uri="{9D8B030D-6E8A-4147-A177-3AD203B41FA5}">
                      <a16:colId xmlns:a16="http://schemas.microsoft.com/office/drawing/2014/main" val="20002"/>
                    </a:ext>
                  </a:extLst>
                </a:gridCol>
              </a:tblGrid>
              <a:tr h="3299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7329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Methods in java</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https://www.youtube.com/watch?v=yi0vT3M3gCE</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explain how to declare a methods  with example</a:t>
                      </a:r>
                      <a:endParaRPr/>
                    </a:p>
                  </a:txBody>
                  <a:tcPr marL="91450" marR="91450" marT="45725" marB="45725" anchor="ctr"/>
                </a:tc>
                <a:extLst>
                  <a:ext uri="{0D108BD9-81ED-4DB2-BD59-A6C34878D82A}">
                    <a16:rowId xmlns:a16="http://schemas.microsoft.com/office/drawing/2014/main" val="10001"/>
                  </a:ext>
                </a:extLst>
              </a:tr>
              <a:tr h="8933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Static methods and Static block</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https://www.youtube.com/watch?v=jqpZ7qcsGOE</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demonstrate static methods and static blocks.</a:t>
                      </a:r>
                      <a:endParaRPr/>
                    </a:p>
                  </a:txBody>
                  <a:tcPr marL="91450" marR="91450" marT="45725" marB="45725" anchor="ctr"/>
                </a:tc>
                <a:extLst>
                  <a:ext uri="{0D108BD9-81ED-4DB2-BD59-A6C34878D82A}">
                    <a16:rowId xmlns:a16="http://schemas.microsoft.com/office/drawing/2014/main" val="10002"/>
                  </a:ext>
                </a:extLst>
              </a:tr>
            </a:tbl>
          </a:graphicData>
        </a:graphic>
      </p:graphicFrame>
      <p:sp>
        <p:nvSpPr>
          <p:cNvPr id="817" name="Google Shape;817;p86"/>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18" name="Google Shape;818;p86"/>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7"/>
          <p:cNvSpPr txBox="1">
            <a:spLocks noGrp="1"/>
          </p:cNvSpPr>
          <p:nvPr>
            <p:ph type="body" idx="1"/>
          </p:nvPr>
        </p:nvSpPr>
        <p:spPr>
          <a:xfrm>
            <a:off x="937512" y="1768576"/>
            <a:ext cx="10849303" cy="5196116"/>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Syntax for Array:</a:t>
            </a:r>
            <a:endParaRPr/>
          </a:p>
          <a:p>
            <a:pPr marL="952500" lvl="1" indent="-457200" algn="l" rtl="0">
              <a:lnSpc>
                <a:spcPct val="100000"/>
              </a:lnSpc>
              <a:spcBef>
                <a:spcPts val="1000"/>
              </a:spcBef>
              <a:spcAft>
                <a:spcPts val="0"/>
              </a:spcAft>
              <a:buClr>
                <a:srgbClr val="000000"/>
              </a:buClr>
              <a:buSzPts val="2000"/>
              <a:buFont typeface="Arial"/>
              <a:buAutoNum type="arabicPeriod"/>
            </a:pPr>
            <a:r>
              <a:rPr lang="en-US" sz="2000"/>
              <a:t>dataType[] arr; (or)  </a:t>
            </a:r>
            <a:endParaRPr/>
          </a:p>
          <a:p>
            <a:pPr marL="952500" lvl="1" indent="-457200" algn="l" rtl="0">
              <a:lnSpc>
                <a:spcPct val="100000"/>
              </a:lnSpc>
              <a:spcBef>
                <a:spcPts val="1000"/>
              </a:spcBef>
              <a:spcAft>
                <a:spcPts val="0"/>
              </a:spcAft>
              <a:buClr>
                <a:srgbClr val="000000"/>
              </a:buClr>
              <a:buSzPts val="2000"/>
              <a:buFont typeface="Arial"/>
              <a:buAutoNum type="arabicPeriod"/>
            </a:pPr>
            <a:r>
              <a:rPr lang="en-US" sz="2000"/>
              <a:t>dataType []arr; (or)  </a:t>
            </a:r>
            <a:endParaRPr/>
          </a:p>
          <a:p>
            <a:pPr marL="952500" lvl="1" indent="-457200" algn="l" rtl="0">
              <a:lnSpc>
                <a:spcPct val="100000"/>
              </a:lnSpc>
              <a:spcBef>
                <a:spcPts val="1000"/>
              </a:spcBef>
              <a:spcAft>
                <a:spcPts val="0"/>
              </a:spcAft>
              <a:buClr>
                <a:srgbClr val="000000"/>
              </a:buClr>
              <a:buSzPts val="2000"/>
              <a:buFont typeface="Arial"/>
              <a:buAutoNum type="arabicPeriod"/>
            </a:pPr>
            <a:r>
              <a:rPr lang="en-US" sz="2000"/>
              <a:t>dataType arr[]; </a:t>
            </a:r>
            <a:endParaRPr/>
          </a:p>
          <a:p>
            <a:pPr marL="228600" lvl="0" indent="-228600" algn="l" rtl="0">
              <a:lnSpc>
                <a:spcPct val="150000"/>
              </a:lnSpc>
              <a:spcBef>
                <a:spcPts val="1000"/>
              </a:spcBef>
              <a:spcAft>
                <a:spcPts val="0"/>
              </a:spcAft>
              <a:buClr>
                <a:srgbClr val="000000"/>
              </a:buClr>
              <a:buSzPts val="2000"/>
              <a:buChar char="•"/>
            </a:pPr>
            <a:r>
              <a:rPr lang="en-US" sz="2000"/>
              <a:t>Instantiation of an Array in java:</a:t>
            </a:r>
            <a:endParaRPr/>
          </a:p>
          <a:p>
            <a:pPr marL="228600" lvl="0" indent="-228600" algn="l" rtl="0">
              <a:lnSpc>
                <a:spcPct val="150000"/>
              </a:lnSpc>
              <a:spcBef>
                <a:spcPts val="1000"/>
              </a:spcBef>
              <a:spcAft>
                <a:spcPts val="0"/>
              </a:spcAft>
              <a:buClr>
                <a:srgbClr val="000000"/>
              </a:buClr>
              <a:buSzPts val="2000"/>
              <a:buNone/>
            </a:pPr>
            <a:r>
              <a:rPr lang="en-US" sz="2000"/>
              <a:t>    arrayRefVar=</a:t>
            </a:r>
            <a:r>
              <a:rPr lang="en-US" sz="2000" b="1"/>
              <a:t>new</a:t>
            </a:r>
            <a:r>
              <a:rPr lang="en-US" sz="2000"/>
              <a:t> datatype[size];  </a:t>
            </a:r>
            <a:endParaRPr/>
          </a:p>
          <a:p>
            <a:pPr marL="228600" lvl="0" indent="-228600" algn="l" rtl="0">
              <a:lnSpc>
                <a:spcPct val="150000"/>
              </a:lnSpc>
              <a:spcBef>
                <a:spcPts val="1000"/>
              </a:spcBef>
              <a:spcAft>
                <a:spcPts val="0"/>
              </a:spcAft>
              <a:buClr>
                <a:srgbClr val="000000"/>
              </a:buClr>
              <a:buSzPts val="2000"/>
              <a:buChar char="•"/>
            </a:pPr>
            <a:r>
              <a:rPr lang="en-US" sz="2000"/>
              <a:t>There are two types of array:</a:t>
            </a:r>
            <a:endParaRPr/>
          </a:p>
          <a:p>
            <a:pPr marL="952500" lvl="1" indent="-457200" algn="l" rtl="0">
              <a:lnSpc>
                <a:spcPct val="150000"/>
              </a:lnSpc>
              <a:spcBef>
                <a:spcPts val="1000"/>
              </a:spcBef>
              <a:spcAft>
                <a:spcPts val="0"/>
              </a:spcAft>
              <a:buClr>
                <a:srgbClr val="000000"/>
              </a:buClr>
              <a:buSzPts val="2000"/>
              <a:buFont typeface="Arial"/>
              <a:buAutoNum type="arabicPeriod"/>
            </a:pPr>
            <a:r>
              <a:rPr lang="en-US" sz="2000"/>
              <a:t>Single Dimensional Array</a:t>
            </a:r>
            <a:endParaRPr/>
          </a:p>
          <a:p>
            <a:pPr marL="952500" lvl="1" indent="-457200" algn="l" rtl="0">
              <a:lnSpc>
                <a:spcPct val="150000"/>
              </a:lnSpc>
              <a:spcBef>
                <a:spcPts val="1000"/>
              </a:spcBef>
              <a:spcAft>
                <a:spcPts val="0"/>
              </a:spcAft>
              <a:buClr>
                <a:srgbClr val="000000"/>
              </a:buClr>
              <a:buSzPts val="2000"/>
              <a:buFont typeface="Arial"/>
              <a:buAutoNum type="arabicPeriod"/>
            </a:pPr>
            <a:r>
              <a:rPr lang="en-US" sz="2000"/>
              <a:t>Multidimensional Array</a:t>
            </a:r>
            <a:endParaRPr/>
          </a:p>
        </p:txBody>
      </p:sp>
      <p:sp>
        <p:nvSpPr>
          <p:cNvPr id="824" name="Google Shape;824;p8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93</a:t>
            </a:fld>
            <a:endParaRPr/>
          </a:p>
        </p:txBody>
      </p:sp>
      <p:sp>
        <p:nvSpPr>
          <p:cNvPr id="825" name="Google Shape;825;p87"/>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26" name="Google Shape;826;p87"/>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Arrays in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88"/>
          <p:cNvSpPr txBox="1">
            <a:spLocks noGrp="1"/>
          </p:cNvSpPr>
          <p:nvPr>
            <p:ph type="body" idx="1"/>
          </p:nvPr>
        </p:nvSpPr>
        <p:spPr>
          <a:xfrm>
            <a:off x="987277" y="1765806"/>
            <a:ext cx="10959664" cy="5880539"/>
          </a:xfrm>
          <a:prstGeom prst="rect">
            <a:avLst/>
          </a:prstGeom>
          <a:noFill/>
          <a:ln>
            <a:noFill/>
          </a:ln>
        </p:spPr>
        <p:txBody>
          <a:bodyPr spcFirstLastPara="1" wrap="square" lIns="45700" tIns="45700" rIns="45700" bIns="45700" anchor="t" anchorCtr="0">
            <a:normAutofit/>
          </a:bodyPr>
          <a:lstStyle/>
          <a:p>
            <a:pPr marL="228600" lvl="0" indent="-228600" algn="l" rtl="0">
              <a:lnSpc>
                <a:spcPct val="100000"/>
              </a:lnSpc>
              <a:spcBef>
                <a:spcPts val="0"/>
              </a:spcBef>
              <a:spcAft>
                <a:spcPts val="0"/>
              </a:spcAft>
              <a:buClr>
                <a:srgbClr val="000000"/>
              </a:buClr>
              <a:buSzPts val="2000"/>
              <a:buNone/>
            </a:pPr>
            <a:r>
              <a:rPr lang="en-US" sz="2000"/>
              <a:t>class</a:t>
            </a:r>
            <a:r>
              <a:rPr lang="en-US" sz="2000" b="0"/>
              <a:t> Testarray{  </a:t>
            </a:r>
            <a:endParaRPr/>
          </a:p>
          <a:p>
            <a:pPr marL="228600" lvl="0" indent="-228600" algn="l" rtl="0">
              <a:lnSpc>
                <a:spcPct val="100000"/>
              </a:lnSpc>
              <a:spcBef>
                <a:spcPts val="1000"/>
              </a:spcBef>
              <a:spcAft>
                <a:spcPts val="0"/>
              </a:spcAft>
              <a:buClr>
                <a:srgbClr val="000000"/>
              </a:buClr>
              <a:buSzPts val="2000"/>
              <a:buNone/>
            </a:pPr>
            <a:r>
              <a:rPr lang="en-US" sz="2000"/>
              <a:t>public</a:t>
            </a:r>
            <a:r>
              <a:rPr lang="en-US" sz="2000" b="0"/>
              <a:t> </a:t>
            </a:r>
            <a:r>
              <a:rPr lang="en-US" sz="2000"/>
              <a:t>static</a:t>
            </a:r>
            <a:r>
              <a:rPr lang="en-US" sz="2000" b="0"/>
              <a:t> </a:t>
            </a:r>
            <a:r>
              <a:rPr lang="en-US" sz="2000"/>
              <a:t>void</a:t>
            </a:r>
            <a:r>
              <a:rPr lang="en-US" sz="2000" b="0"/>
              <a:t> main(String args[]){  </a:t>
            </a:r>
            <a:endParaRPr/>
          </a:p>
          <a:p>
            <a:pPr marL="0" lvl="0" indent="361950" algn="l" rtl="0">
              <a:lnSpc>
                <a:spcPct val="100000"/>
              </a:lnSpc>
              <a:spcBef>
                <a:spcPts val="1000"/>
              </a:spcBef>
              <a:spcAft>
                <a:spcPts val="0"/>
              </a:spcAft>
              <a:buClr>
                <a:srgbClr val="000000"/>
              </a:buClr>
              <a:buSzPts val="2000"/>
              <a:buNone/>
            </a:pPr>
            <a:r>
              <a:rPr lang="en-US" sz="2000"/>
              <a:t>int</a:t>
            </a:r>
            <a:r>
              <a:rPr lang="en-US" sz="2000" b="0"/>
              <a:t> a[]=</a:t>
            </a:r>
            <a:r>
              <a:rPr lang="en-US" sz="2000"/>
              <a:t>new</a:t>
            </a:r>
            <a:r>
              <a:rPr lang="en-US" sz="2000" b="0"/>
              <a:t> </a:t>
            </a:r>
            <a:r>
              <a:rPr lang="en-US" sz="2000"/>
              <a:t>int</a:t>
            </a:r>
            <a:r>
              <a:rPr lang="en-US" sz="2000" b="0"/>
              <a:t>[5];//declaration and instantiation  </a:t>
            </a:r>
            <a:endParaRPr/>
          </a:p>
          <a:p>
            <a:pPr marL="0" lvl="0" indent="361950" algn="l" rtl="0">
              <a:lnSpc>
                <a:spcPct val="100000"/>
              </a:lnSpc>
              <a:spcBef>
                <a:spcPts val="1000"/>
              </a:spcBef>
              <a:spcAft>
                <a:spcPts val="0"/>
              </a:spcAft>
              <a:buClr>
                <a:srgbClr val="000000"/>
              </a:buClr>
              <a:buSzPts val="2000"/>
              <a:buNone/>
            </a:pPr>
            <a:r>
              <a:rPr lang="en-US" sz="2000"/>
              <a:t>a[0]=10;//initialization  </a:t>
            </a:r>
            <a:endParaRPr/>
          </a:p>
          <a:p>
            <a:pPr marL="0" lvl="0" indent="361950" algn="l" rtl="0">
              <a:lnSpc>
                <a:spcPct val="100000"/>
              </a:lnSpc>
              <a:spcBef>
                <a:spcPts val="1000"/>
              </a:spcBef>
              <a:spcAft>
                <a:spcPts val="0"/>
              </a:spcAft>
              <a:buClr>
                <a:srgbClr val="000000"/>
              </a:buClr>
              <a:buSzPts val="2000"/>
              <a:buNone/>
            </a:pPr>
            <a:r>
              <a:rPr lang="en-US" sz="2000"/>
              <a:t>a[1]=20;  </a:t>
            </a:r>
            <a:endParaRPr/>
          </a:p>
          <a:p>
            <a:pPr marL="0" lvl="0" indent="361950" algn="l" rtl="0">
              <a:lnSpc>
                <a:spcPct val="100000"/>
              </a:lnSpc>
              <a:spcBef>
                <a:spcPts val="1000"/>
              </a:spcBef>
              <a:spcAft>
                <a:spcPts val="0"/>
              </a:spcAft>
              <a:buClr>
                <a:srgbClr val="000000"/>
              </a:buClr>
              <a:buSzPts val="2000"/>
              <a:buNone/>
            </a:pPr>
            <a:r>
              <a:rPr lang="en-US" sz="2000"/>
              <a:t>a[2]=70;  </a:t>
            </a:r>
            <a:endParaRPr/>
          </a:p>
          <a:p>
            <a:pPr marL="0" lvl="0" indent="361950" algn="l" rtl="0">
              <a:lnSpc>
                <a:spcPct val="100000"/>
              </a:lnSpc>
              <a:spcBef>
                <a:spcPts val="1000"/>
              </a:spcBef>
              <a:spcAft>
                <a:spcPts val="0"/>
              </a:spcAft>
              <a:buClr>
                <a:srgbClr val="000000"/>
              </a:buClr>
              <a:buSzPts val="2000"/>
              <a:buNone/>
            </a:pPr>
            <a:r>
              <a:rPr lang="en-US" sz="2000"/>
              <a:t>a[3]=40;  </a:t>
            </a:r>
            <a:endParaRPr/>
          </a:p>
          <a:p>
            <a:pPr marL="0" lvl="0" indent="361950" algn="l" rtl="0">
              <a:lnSpc>
                <a:spcPct val="100000"/>
              </a:lnSpc>
              <a:spcBef>
                <a:spcPts val="1000"/>
              </a:spcBef>
              <a:spcAft>
                <a:spcPts val="0"/>
              </a:spcAft>
              <a:buClr>
                <a:srgbClr val="000000"/>
              </a:buClr>
              <a:buSzPts val="2000"/>
              <a:buNone/>
            </a:pPr>
            <a:r>
              <a:rPr lang="en-US" sz="2000"/>
              <a:t>a[4]=50;  //printing array  </a:t>
            </a:r>
            <a:endParaRPr/>
          </a:p>
          <a:p>
            <a:pPr marL="228600" lvl="0" indent="-228600" algn="l" rtl="0">
              <a:lnSpc>
                <a:spcPct val="100000"/>
              </a:lnSpc>
              <a:spcBef>
                <a:spcPts val="1000"/>
              </a:spcBef>
              <a:spcAft>
                <a:spcPts val="0"/>
              </a:spcAft>
              <a:buClr>
                <a:srgbClr val="000000"/>
              </a:buClr>
              <a:buSzPts val="2000"/>
              <a:buNone/>
            </a:pPr>
            <a:r>
              <a:rPr lang="en-US" sz="2000"/>
              <a:t>   for</a:t>
            </a:r>
            <a:r>
              <a:rPr lang="en-US" sz="2000" b="0"/>
              <a:t>(</a:t>
            </a:r>
            <a:r>
              <a:rPr lang="en-US" sz="2000"/>
              <a:t>int</a:t>
            </a:r>
            <a:r>
              <a:rPr lang="en-US" sz="2000" b="0"/>
              <a:t> i=0;i&lt;a.length;i++)//length is the property of array  </a:t>
            </a:r>
            <a:endParaRPr/>
          </a:p>
          <a:p>
            <a:pPr marL="228600" lvl="0" indent="-228600" algn="l" rtl="0">
              <a:lnSpc>
                <a:spcPct val="100000"/>
              </a:lnSpc>
              <a:spcBef>
                <a:spcPts val="1000"/>
              </a:spcBef>
              <a:spcAft>
                <a:spcPts val="0"/>
              </a:spcAft>
              <a:buClr>
                <a:srgbClr val="000000"/>
              </a:buClr>
              <a:buSzPts val="2000"/>
              <a:buNone/>
            </a:pPr>
            <a:r>
              <a:rPr lang="en-US" sz="2000"/>
              <a:t>       System.out.println(a[i]);  </a:t>
            </a:r>
            <a:endParaRPr/>
          </a:p>
          <a:p>
            <a:pPr marL="228600" lvl="0" indent="-228600" algn="l" rtl="0">
              <a:lnSpc>
                <a:spcPct val="100000"/>
              </a:lnSpc>
              <a:spcBef>
                <a:spcPts val="1000"/>
              </a:spcBef>
              <a:spcAft>
                <a:spcPts val="0"/>
              </a:spcAft>
              <a:buClr>
                <a:srgbClr val="000000"/>
              </a:buClr>
              <a:buSzPts val="2000"/>
              <a:buNone/>
            </a:pPr>
            <a:r>
              <a:rPr lang="en-US" sz="2000"/>
              <a:t>}}  </a:t>
            </a:r>
            <a:endParaRPr/>
          </a:p>
        </p:txBody>
      </p:sp>
      <p:sp>
        <p:nvSpPr>
          <p:cNvPr id="832" name="Google Shape;832;p8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94</a:t>
            </a:fld>
            <a:endParaRPr/>
          </a:p>
        </p:txBody>
      </p:sp>
      <p:sp>
        <p:nvSpPr>
          <p:cNvPr id="833" name="Google Shape;833;p88"/>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34" name="Google Shape;834;p88"/>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Array example program:</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8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95</a:t>
            </a:fld>
            <a:endParaRPr/>
          </a:p>
        </p:txBody>
      </p:sp>
      <p:sp>
        <p:nvSpPr>
          <p:cNvPr id="840" name="Google Shape;840;p89"/>
          <p:cNvSpPr txBox="1"/>
          <p:nvPr/>
        </p:nvSpPr>
        <p:spPr>
          <a:xfrm>
            <a:off x="536515" y="1784493"/>
            <a:ext cx="11505961" cy="400110"/>
          </a:xfrm>
          <a:prstGeom prst="rect">
            <a:avLst/>
          </a:prstGeom>
          <a:noFill/>
          <a:ln>
            <a:noFill/>
          </a:ln>
        </p:spPr>
        <p:txBody>
          <a:bodyPr spcFirstLastPara="1" wrap="square" lIns="45700" tIns="45700" rIns="45700" bIns="45700" anchor="t" anchorCtr="0">
            <a:spAutoFit/>
          </a:bodyPr>
          <a:lstStyle/>
          <a:p>
            <a:pPr marL="722313" marR="0" lvl="4" indent="-457200" algn="l" rtl="0">
              <a:lnSpc>
                <a:spcPct val="100000"/>
              </a:lnSpc>
              <a:spcBef>
                <a:spcPts val="0"/>
              </a:spcBef>
              <a:spcAft>
                <a:spcPts val="0"/>
              </a:spcAft>
              <a:buClr>
                <a:srgbClr val="000000"/>
              </a:buClr>
              <a:buSzPts val="2000"/>
              <a:buFont typeface="Arial"/>
              <a:buAutoNum type="arabicPeriod" startAt="18"/>
            </a:pPr>
            <a:r>
              <a:rPr lang="en-US" sz="2000" b="0" i="0" u="none" strike="noStrike" cap="none">
                <a:solidFill>
                  <a:srgbClr val="000000"/>
                </a:solidFill>
                <a:latin typeface="Times New Roman"/>
                <a:ea typeface="Times New Roman"/>
                <a:cs typeface="Times New Roman"/>
                <a:sym typeface="Times New Roman"/>
              </a:rPr>
              <a:t>Which of these standard collection classes implements all the standard functions on list data structure?</a:t>
            </a:r>
            <a:endParaRPr sz="2000" b="0" i="0" u="none" strike="noStrike" cap="none">
              <a:solidFill>
                <a:srgbClr val="000000"/>
              </a:solidFill>
              <a:latin typeface="Arial"/>
              <a:ea typeface="Arial"/>
              <a:cs typeface="Arial"/>
              <a:sym typeface="Arial"/>
            </a:endParaRPr>
          </a:p>
        </p:txBody>
      </p:sp>
      <p:sp>
        <p:nvSpPr>
          <p:cNvPr id="841" name="Google Shape;841;p89"/>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42" name="Google Shape;842;p89"/>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843" name="Google Shape;843;p89"/>
          <p:cNvSpPr/>
          <p:nvPr/>
        </p:nvSpPr>
        <p:spPr>
          <a:xfrm>
            <a:off x="1730644" y="2600303"/>
            <a:ext cx="6096000" cy="2806987"/>
          </a:xfrm>
          <a:prstGeom prst="rect">
            <a:avLst/>
          </a:prstGeom>
          <a:noFill/>
          <a:ln>
            <a:noFill/>
          </a:ln>
        </p:spPr>
        <p:txBody>
          <a:bodyPr spcFirstLastPara="1" wrap="square" lIns="91425" tIns="45700" rIns="91425" bIns="45700" anchor="t" anchorCtr="0">
            <a:spAutoFit/>
          </a:bodyPr>
          <a:lstStyle/>
          <a:p>
            <a:pPr marL="722313"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Array</a:t>
            </a:r>
            <a:endParaRPr sz="2000" b="1" i="0" u="none" strike="noStrike" cap="none">
              <a:solidFill>
                <a:srgbClr val="000000"/>
              </a:solidFill>
              <a:latin typeface="Arial"/>
              <a:ea typeface="Arial"/>
              <a:cs typeface="Arial"/>
              <a:sym typeface="Arial"/>
            </a:endParaRPr>
          </a:p>
          <a:p>
            <a:pPr marL="722313"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LinkedList</a:t>
            </a:r>
            <a:endParaRPr sz="2000" b="0" i="0" u="none" strike="noStrike" cap="none">
              <a:solidFill>
                <a:srgbClr val="000000"/>
              </a:solidFill>
              <a:latin typeface="Arial"/>
              <a:ea typeface="Arial"/>
              <a:cs typeface="Arial"/>
              <a:sym typeface="Arial"/>
            </a:endParaRPr>
          </a:p>
          <a:p>
            <a:pPr marL="722313"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HashSet</a:t>
            </a:r>
            <a:endParaRPr sz="2000" b="0" i="0" u="none" strike="noStrike" cap="none">
              <a:solidFill>
                <a:srgbClr val="000000"/>
              </a:solidFill>
              <a:latin typeface="Arial"/>
              <a:ea typeface="Arial"/>
              <a:cs typeface="Arial"/>
              <a:sym typeface="Arial"/>
            </a:endParaRPr>
          </a:p>
          <a:p>
            <a:pPr marL="722313"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AbstractSet</a:t>
            </a:r>
            <a:endParaRPr sz="2000" b="0" i="0" u="none" strike="noStrike" cap="none">
              <a:solidFill>
                <a:srgbClr val="000000"/>
              </a:solidFill>
              <a:latin typeface="Arial"/>
              <a:ea typeface="Arial"/>
              <a:cs typeface="Arial"/>
              <a:sym typeface="Arial"/>
            </a:endParaRPr>
          </a:p>
          <a:p>
            <a:pPr marL="722313" marR="0" lvl="4" indent="-330199" algn="l" rtl="0">
              <a:lnSpc>
                <a:spcPct val="15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a:p>
            <a:pPr marL="265113"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9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96</a:t>
            </a:fld>
            <a:endParaRPr/>
          </a:p>
        </p:txBody>
      </p:sp>
      <p:sp>
        <p:nvSpPr>
          <p:cNvPr id="849" name="Google Shape;849;p90"/>
          <p:cNvSpPr txBox="1"/>
          <p:nvPr/>
        </p:nvSpPr>
        <p:spPr>
          <a:xfrm>
            <a:off x="532499" y="1784493"/>
            <a:ext cx="11339203" cy="400110"/>
          </a:xfrm>
          <a:prstGeom prst="rect">
            <a:avLst/>
          </a:prstGeom>
          <a:noFill/>
          <a:ln>
            <a:noFill/>
          </a:ln>
        </p:spPr>
        <p:txBody>
          <a:bodyPr spcFirstLastPara="1" wrap="square" lIns="45700" tIns="45700" rIns="45700" bIns="45700" anchor="t" anchorCtr="0">
            <a:spAutoFit/>
          </a:bodyPr>
          <a:lstStyle/>
          <a:p>
            <a:pPr marL="722313" marR="0" lvl="4" indent="-457200" algn="l" rtl="0">
              <a:lnSpc>
                <a:spcPct val="100000"/>
              </a:lnSpc>
              <a:spcBef>
                <a:spcPts val="0"/>
              </a:spcBef>
              <a:spcAft>
                <a:spcPts val="0"/>
              </a:spcAft>
              <a:buClr>
                <a:srgbClr val="000000"/>
              </a:buClr>
              <a:buSzPts val="2000"/>
              <a:buFont typeface="Arial"/>
              <a:buAutoNum type="arabicPeriod" startAt="19"/>
            </a:pPr>
            <a:r>
              <a:rPr lang="en-US" sz="2000" b="0" i="0" u="none" strike="noStrike" cap="none">
                <a:solidFill>
                  <a:srgbClr val="000000"/>
                </a:solidFill>
                <a:latin typeface="Times New Roman"/>
                <a:ea typeface="Times New Roman"/>
                <a:cs typeface="Times New Roman"/>
                <a:sym typeface="Times New Roman"/>
              </a:rPr>
              <a:t>Which of these is necessary to specify at time of array initialization?</a:t>
            </a:r>
            <a:endParaRPr sz="2000" b="0" i="0" u="none" strike="noStrike" cap="none">
              <a:solidFill>
                <a:srgbClr val="000000"/>
              </a:solidFill>
              <a:latin typeface="Arial"/>
              <a:ea typeface="Arial"/>
              <a:cs typeface="Arial"/>
              <a:sym typeface="Arial"/>
            </a:endParaRPr>
          </a:p>
        </p:txBody>
      </p:sp>
      <p:sp>
        <p:nvSpPr>
          <p:cNvPr id="850" name="Google Shape;850;p90"/>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51" name="Google Shape;851;p90"/>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852" name="Google Shape;852;p90"/>
          <p:cNvSpPr/>
          <p:nvPr/>
        </p:nvSpPr>
        <p:spPr>
          <a:xfrm>
            <a:off x="1730644" y="2602791"/>
            <a:ext cx="6096000" cy="2806987"/>
          </a:xfrm>
          <a:prstGeom prst="rect">
            <a:avLst/>
          </a:prstGeom>
          <a:noFill/>
          <a:ln>
            <a:noFill/>
          </a:ln>
        </p:spPr>
        <p:txBody>
          <a:bodyPr spcFirstLastPara="1" wrap="square" lIns="91425" tIns="45700" rIns="91425" bIns="45700" anchor="t" anchorCtr="0">
            <a:spAutoFit/>
          </a:bodyPr>
          <a:lstStyle/>
          <a:p>
            <a:pPr marL="722313"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Row</a:t>
            </a:r>
            <a:endParaRPr sz="2000" b="1" i="0" u="none" strike="noStrike" cap="none">
              <a:solidFill>
                <a:srgbClr val="000000"/>
              </a:solidFill>
              <a:latin typeface="Arial"/>
              <a:ea typeface="Arial"/>
              <a:cs typeface="Arial"/>
              <a:sym typeface="Arial"/>
            </a:endParaRPr>
          </a:p>
          <a:p>
            <a:pPr marL="722313"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Column</a:t>
            </a:r>
            <a:endParaRPr/>
          </a:p>
          <a:p>
            <a:pPr marL="722313"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Both Row and Column</a:t>
            </a:r>
            <a:endParaRPr/>
          </a:p>
          <a:p>
            <a:pPr marL="722313"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a:p>
          <a:p>
            <a:pPr marL="265113" marR="0" lvl="4" indent="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265113"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9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97</a:t>
            </a:fld>
            <a:endParaRPr/>
          </a:p>
        </p:txBody>
      </p:sp>
      <p:sp>
        <p:nvSpPr>
          <p:cNvPr id="858" name="Google Shape;858;p91"/>
          <p:cNvSpPr txBox="1"/>
          <p:nvPr/>
        </p:nvSpPr>
        <p:spPr>
          <a:xfrm>
            <a:off x="434047" y="1784493"/>
            <a:ext cx="11835443" cy="400110"/>
          </a:xfrm>
          <a:prstGeom prst="rect">
            <a:avLst/>
          </a:prstGeom>
          <a:noFill/>
          <a:ln>
            <a:noFill/>
          </a:ln>
        </p:spPr>
        <p:txBody>
          <a:bodyPr spcFirstLastPara="1" wrap="square" lIns="45700" tIns="45700" rIns="45700" bIns="45700" anchor="t" anchorCtr="0">
            <a:spAutoFit/>
          </a:bodyPr>
          <a:lstStyle/>
          <a:p>
            <a:pPr marL="819150" marR="0" lvl="4" indent="-457200" algn="l" rtl="0">
              <a:lnSpc>
                <a:spcPct val="100000"/>
              </a:lnSpc>
              <a:spcBef>
                <a:spcPts val="0"/>
              </a:spcBef>
              <a:spcAft>
                <a:spcPts val="0"/>
              </a:spcAft>
              <a:buClr>
                <a:srgbClr val="000000"/>
              </a:buClr>
              <a:buSzPts val="2000"/>
              <a:buFont typeface="Arial"/>
              <a:buAutoNum type="arabicPeriod" startAt="20"/>
            </a:pPr>
            <a:r>
              <a:rPr lang="en-US" sz="2000" b="0" i="0" u="none" strike="noStrike" cap="none">
                <a:solidFill>
                  <a:srgbClr val="000000"/>
                </a:solidFill>
                <a:latin typeface="Times New Roman"/>
                <a:ea typeface="Times New Roman"/>
                <a:cs typeface="Times New Roman"/>
                <a:sym typeface="Times New Roman"/>
              </a:rPr>
              <a:t>Which of these operators is used to allocate memory to array variable in Java?</a:t>
            </a:r>
            <a:endParaRPr sz="2000" b="0" i="0" u="none" strike="noStrike" cap="none">
              <a:solidFill>
                <a:srgbClr val="000000"/>
              </a:solidFill>
              <a:latin typeface="Arial"/>
              <a:ea typeface="Arial"/>
              <a:cs typeface="Arial"/>
              <a:sym typeface="Arial"/>
            </a:endParaRPr>
          </a:p>
        </p:txBody>
      </p:sp>
      <p:sp>
        <p:nvSpPr>
          <p:cNvPr id="859" name="Google Shape;859;p91"/>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60" name="Google Shape;860;p91"/>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861" name="Google Shape;861;p91"/>
          <p:cNvSpPr/>
          <p:nvPr/>
        </p:nvSpPr>
        <p:spPr>
          <a:xfrm>
            <a:off x="1637655" y="2584805"/>
            <a:ext cx="6096000" cy="2806987"/>
          </a:xfrm>
          <a:prstGeom prst="rect">
            <a:avLst/>
          </a:prstGeom>
          <a:noFill/>
          <a:ln>
            <a:noFill/>
          </a:ln>
        </p:spPr>
        <p:txBody>
          <a:bodyPr spcFirstLastPara="1" wrap="square" lIns="91425" tIns="45700" rIns="91425" bIns="45700" anchor="t" anchorCtr="0">
            <a:spAutoFit/>
          </a:bodyPr>
          <a:lstStyle/>
          <a:p>
            <a:pPr marL="81915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Malloc</a:t>
            </a:r>
            <a:endParaRPr sz="2000" b="0" i="0" u="none" strike="noStrike" cap="none">
              <a:solidFill>
                <a:srgbClr val="000000"/>
              </a:solidFill>
              <a:latin typeface="Arial"/>
              <a:ea typeface="Arial"/>
              <a:cs typeface="Arial"/>
              <a:sym typeface="Arial"/>
            </a:endParaRPr>
          </a:p>
          <a:p>
            <a:pPr marL="81915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Alloc</a:t>
            </a:r>
            <a:endParaRPr sz="2000" b="0" i="0" u="none" strike="noStrike" cap="none">
              <a:solidFill>
                <a:srgbClr val="000000"/>
              </a:solidFill>
              <a:latin typeface="Arial"/>
              <a:ea typeface="Arial"/>
              <a:cs typeface="Arial"/>
              <a:sym typeface="Arial"/>
            </a:endParaRPr>
          </a:p>
          <a:p>
            <a:pPr marL="81915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New</a:t>
            </a:r>
            <a:endParaRPr sz="2000" b="1" i="0" u="none" strike="noStrike" cap="none">
              <a:solidFill>
                <a:srgbClr val="000000"/>
              </a:solidFill>
              <a:latin typeface="Arial"/>
              <a:ea typeface="Arial"/>
              <a:cs typeface="Arial"/>
              <a:sym typeface="Arial"/>
            </a:endParaRPr>
          </a:p>
          <a:p>
            <a:pPr marL="81915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new malloc</a:t>
            </a:r>
            <a:r>
              <a:rPr lang="en-US" sz="2000" b="1" i="0" u="none" strike="noStrike" cap="none">
                <a:solidFill>
                  <a:srgbClr val="000000"/>
                </a:solidFill>
                <a:latin typeface="Times New Roman"/>
                <a:ea typeface="Times New Roman"/>
                <a:cs typeface="Times New Roman"/>
                <a:sym typeface="Times New Roman"/>
              </a:rPr>
              <a:t> </a:t>
            </a:r>
            <a:endParaRPr/>
          </a:p>
          <a:p>
            <a:pPr marL="361950" marR="0" lvl="4" indent="0" algn="l" rtl="0">
              <a:lnSpc>
                <a:spcPct val="150000"/>
              </a:lnSpc>
              <a:spcBef>
                <a:spcPts val="0"/>
              </a:spcBef>
              <a:spcAft>
                <a:spcPts val="0"/>
              </a:spcAft>
              <a:buClr>
                <a:srgbClr val="000000"/>
              </a:buClr>
              <a:buSzPts val="2000"/>
              <a:buFont typeface="Times New Roman"/>
              <a:buNone/>
            </a:pPr>
            <a:endParaRPr sz="2000" b="1" i="0" u="none" strike="noStrike" cap="none">
              <a:solidFill>
                <a:srgbClr val="000000"/>
              </a:solidFill>
              <a:latin typeface="Arial"/>
              <a:ea typeface="Arial"/>
              <a:cs typeface="Arial"/>
              <a:sym typeface="Arial"/>
            </a:endParaRPr>
          </a:p>
          <a:p>
            <a:pPr marL="361950"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9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98</a:t>
            </a:fld>
            <a:endParaRPr/>
          </a:p>
        </p:txBody>
      </p:sp>
      <p:pic>
        <p:nvPicPr>
          <p:cNvPr id="867" name="Google Shape;867;p92" descr="Picture 7"/>
          <p:cNvPicPr preferRelativeResize="0"/>
          <p:nvPr/>
        </p:nvPicPr>
        <p:blipFill rotWithShape="1">
          <a:blip r:embed="rId3">
            <a:alphaModFix/>
          </a:blip>
          <a:srcRect/>
          <a:stretch/>
        </p:blipFill>
        <p:spPr>
          <a:xfrm>
            <a:off x="2895482" y="1258330"/>
            <a:ext cx="371132" cy="430097"/>
          </a:xfrm>
          <a:prstGeom prst="rect">
            <a:avLst/>
          </a:prstGeom>
          <a:noFill/>
          <a:ln>
            <a:noFill/>
          </a:ln>
        </p:spPr>
      </p:pic>
      <p:graphicFrame>
        <p:nvGraphicFramePr>
          <p:cNvPr id="868" name="Google Shape;868;p92"/>
          <p:cNvGraphicFramePr/>
          <p:nvPr/>
        </p:nvGraphicFramePr>
        <p:xfrm>
          <a:off x="1037230" y="1923210"/>
          <a:ext cx="10099325" cy="1828820"/>
        </p:xfrm>
        <a:graphic>
          <a:graphicData uri="http://schemas.openxmlformats.org/drawingml/2006/table">
            <a:tbl>
              <a:tblPr>
                <a:noFill/>
                <a:tableStyleId>{FA40D3E0-34F1-49F2-9847-360DB807A596}</a:tableStyleId>
              </a:tblPr>
              <a:tblGrid>
                <a:gridCol w="1078175">
                  <a:extLst>
                    <a:ext uri="{9D8B030D-6E8A-4147-A177-3AD203B41FA5}">
                      <a16:colId xmlns:a16="http://schemas.microsoft.com/office/drawing/2014/main" val="20000"/>
                    </a:ext>
                  </a:extLst>
                </a:gridCol>
                <a:gridCol w="4503750">
                  <a:extLst>
                    <a:ext uri="{9D8B030D-6E8A-4147-A177-3AD203B41FA5}">
                      <a16:colId xmlns:a16="http://schemas.microsoft.com/office/drawing/2014/main" val="20001"/>
                    </a:ext>
                  </a:extLst>
                </a:gridCol>
                <a:gridCol w="4517400">
                  <a:extLst>
                    <a:ext uri="{9D8B030D-6E8A-4147-A177-3AD203B41FA5}">
                      <a16:colId xmlns:a16="http://schemas.microsoft.com/office/drawing/2014/main" val="20002"/>
                    </a:ext>
                  </a:extLst>
                </a:gridCol>
              </a:tblGrid>
              <a:tr h="24677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13618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Arrays </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https://data-flair.training/blogs/java-array/</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explains arrays, declaration of array, Instantiating an Array in java, Accessing Java Array Elements using for Loop and f. Java Multidimensional Array</a:t>
                      </a:r>
                      <a:endParaRPr sz="1800" b="1" u="none" strike="noStrike" cap="none">
                        <a:latin typeface="Arial"/>
                        <a:ea typeface="Arial"/>
                        <a:cs typeface="Arial"/>
                        <a:sym typeface="Arial"/>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869" name="Google Shape;869;p92"/>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70" name="Google Shape;870;p92"/>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9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99</a:t>
            </a:fld>
            <a:endParaRPr/>
          </a:p>
        </p:txBody>
      </p:sp>
      <p:pic>
        <p:nvPicPr>
          <p:cNvPr id="876" name="Google Shape;876;p93" descr="Picture 7"/>
          <p:cNvPicPr preferRelativeResize="0"/>
          <p:nvPr/>
        </p:nvPicPr>
        <p:blipFill rotWithShape="1">
          <a:blip r:embed="rId3">
            <a:alphaModFix/>
          </a:blip>
          <a:srcRect/>
          <a:stretch/>
        </p:blipFill>
        <p:spPr>
          <a:xfrm>
            <a:off x="2320559" y="1274609"/>
            <a:ext cx="437462" cy="381001"/>
          </a:xfrm>
          <a:prstGeom prst="rect">
            <a:avLst/>
          </a:prstGeom>
          <a:noFill/>
          <a:ln>
            <a:noFill/>
          </a:ln>
        </p:spPr>
      </p:pic>
      <p:graphicFrame>
        <p:nvGraphicFramePr>
          <p:cNvPr id="877" name="Google Shape;877;p93"/>
          <p:cNvGraphicFramePr/>
          <p:nvPr/>
        </p:nvGraphicFramePr>
        <p:xfrm>
          <a:off x="1064525" y="1923627"/>
          <a:ext cx="10085700" cy="1356170"/>
        </p:xfrm>
        <a:graphic>
          <a:graphicData uri="http://schemas.openxmlformats.org/drawingml/2006/table">
            <a:tbl>
              <a:tblPr>
                <a:noFill/>
                <a:tableStyleId>{FA40D3E0-34F1-49F2-9847-360DB807A596}</a:tableStyleId>
              </a:tblPr>
              <a:tblGrid>
                <a:gridCol w="1733275">
                  <a:extLst>
                    <a:ext uri="{9D8B030D-6E8A-4147-A177-3AD203B41FA5}">
                      <a16:colId xmlns:a16="http://schemas.microsoft.com/office/drawing/2014/main" val="20000"/>
                    </a:ext>
                  </a:extLst>
                </a:gridCol>
                <a:gridCol w="4749425">
                  <a:extLst>
                    <a:ext uri="{9D8B030D-6E8A-4147-A177-3AD203B41FA5}">
                      <a16:colId xmlns:a16="http://schemas.microsoft.com/office/drawing/2014/main" val="20001"/>
                    </a:ext>
                  </a:extLst>
                </a:gridCol>
                <a:gridCol w="3603000">
                  <a:extLst>
                    <a:ext uri="{9D8B030D-6E8A-4147-A177-3AD203B41FA5}">
                      <a16:colId xmlns:a16="http://schemas.microsoft.com/office/drawing/2014/main" val="20002"/>
                    </a:ext>
                  </a:extLst>
                </a:gridCol>
              </a:tblGrid>
              <a:tr h="2600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Arrays with examples</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https://unacademy.com/lesson/arrays-in-java/DUKAU2KR</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Explain arrays with examples.</a:t>
                      </a:r>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878" name="Google Shape;878;p93"/>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879" name="Google Shape;879;p93"/>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6012</Words>
  <Application>Microsoft Office PowerPoint</Application>
  <PresentationFormat>Widescreen</PresentationFormat>
  <Paragraphs>1113</Paragraphs>
  <Slides>102</Slides>
  <Notes>95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102</vt:i4>
      </vt:variant>
    </vt:vector>
  </HeadingPairs>
  <TitlesOfParts>
    <vt:vector size="112" baseType="lpstr">
      <vt:lpstr>Times New Roman</vt:lpstr>
      <vt:lpstr>Calibri Light</vt:lpstr>
      <vt:lpstr>Helvetica Neue</vt:lpstr>
      <vt:lpstr>Courier New</vt:lpstr>
      <vt:lpstr>Marlett</vt:lpstr>
      <vt:lpstr>Calibri</vt:lpstr>
      <vt:lpstr>Arial</vt:lpstr>
      <vt:lpstr>Nunito</vt:lpstr>
      <vt:lpstr>Hind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vt:lpstr>
      <vt:lpstr>Data Types in Java</vt:lpstr>
      <vt:lpstr>PowerPoint Presentation</vt:lpstr>
      <vt:lpstr>PowerPoint Presentation</vt:lpstr>
      <vt:lpstr>PowerPoint Presentation</vt:lpstr>
      <vt:lpstr>PowerPoint Presentation</vt:lpstr>
      <vt:lpstr>JAVA Primitive Data Types-Strongly Typed-Statically Typed Language</vt:lpstr>
      <vt:lpstr>Java Keywords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dc:creator>
  <cp:lastModifiedBy>Isha Sharma</cp:lastModifiedBy>
  <cp:revision>4</cp:revision>
  <dcterms:modified xsi:type="dcterms:W3CDTF">2023-08-07T06:14:32Z</dcterms:modified>
</cp:coreProperties>
</file>