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10"/>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91" r:id="rId107"/>
    <p:sldId id="392" r:id="rId108"/>
    <p:sldId id="393"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74" autoAdjust="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33DA-6B48-2D45-5609-80C9EE41F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DF01B-5BAB-B561-2475-686A35FA7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C7A13A-CA4D-49B9-46DC-30A035102746}"/>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5" name="Footer Placeholder 4">
            <a:extLst>
              <a:ext uri="{FF2B5EF4-FFF2-40B4-BE49-F238E27FC236}">
                <a16:creationId xmlns:a16="http://schemas.microsoft.com/office/drawing/2014/main" id="{20E4419E-4A31-5C6B-3AFF-7CBD1942E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789833-EEC1-306C-4B09-46175291FEC7}"/>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3257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9B38-FEA1-7F3A-B5A9-9164C077F5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B6D178-C6D3-AEE5-5978-0A3CB075B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AE6F2-C539-264B-8BC1-4708E2D39DF7}"/>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5" name="Footer Placeholder 4">
            <a:extLst>
              <a:ext uri="{FF2B5EF4-FFF2-40B4-BE49-F238E27FC236}">
                <a16:creationId xmlns:a16="http://schemas.microsoft.com/office/drawing/2014/main" id="{9B1852C4-592D-82C2-65A6-5C0DDE7D2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A97B9-D80F-8DCF-3607-6002CFD2E0D0}"/>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23477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070F50-778A-622D-57B7-60FE8417B3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4006E9-0C18-BF47-54B2-0292B2182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93586-8D47-3960-BEE8-D448EFD3AC4A}"/>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5" name="Footer Placeholder 4">
            <a:extLst>
              <a:ext uri="{FF2B5EF4-FFF2-40B4-BE49-F238E27FC236}">
                <a16:creationId xmlns:a16="http://schemas.microsoft.com/office/drawing/2014/main" id="{218EA8B0-CC54-EB89-F38E-4147B5D8A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6564F-7AB2-0FBF-0AF6-6DC17052FABD}"/>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5332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F0EC-04C1-4C12-5C1A-89A60569C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49624A-AA92-2950-D801-12ACE1954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3D9EBF-AD4D-203F-0A04-5947FEE38494}"/>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5" name="Footer Placeholder 4">
            <a:extLst>
              <a:ext uri="{FF2B5EF4-FFF2-40B4-BE49-F238E27FC236}">
                <a16:creationId xmlns:a16="http://schemas.microsoft.com/office/drawing/2014/main" id="{47C79CCB-FC22-CA28-A89A-7659A90E5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5DA493-A228-6F4F-C602-C83EC24D5B34}"/>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6438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6858-A8EB-8447-AA58-6F6E356E9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DDD1E7-D02E-B387-E0ED-9113F0D0D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784C3-1E6B-B57C-E59F-708BCCF23379}"/>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5" name="Footer Placeholder 4">
            <a:extLst>
              <a:ext uri="{FF2B5EF4-FFF2-40B4-BE49-F238E27FC236}">
                <a16:creationId xmlns:a16="http://schemas.microsoft.com/office/drawing/2014/main" id="{B6B36BDB-04A4-1DD5-3657-C49A4A593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917371-B0C4-D99F-1D10-766142445C6F}"/>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7710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DF14-7C7D-7A65-9561-4395DD476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19465-DC0D-3F83-4A97-EC64487C9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4C9DE2-3723-5758-E8BF-AC2CC8BBF9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1A87AB-CD83-E331-C7E9-7F217E932FE7}"/>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6" name="Footer Placeholder 5">
            <a:extLst>
              <a:ext uri="{FF2B5EF4-FFF2-40B4-BE49-F238E27FC236}">
                <a16:creationId xmlns:a16="http://schemas.microsoft.com/office/drawing/2014/main" id="{9722DCC6-D07F-2EBA-7ABB-CFF6E591D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62DA5-6F78-0EBF-CD45-A462548598B4}"/>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4837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4D30-E4CF-6D9D-2457-A84C3D3EB7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8BA057-F143-494F-DD8E-5256727AC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481EB-C038-04AE-E6F0-B7241D327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FDA2BB-ACAF-D4D3-3160-C3334A632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71CE8-5EAF-8CE8-E6ED-B76F3BA12F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8CC0FC-9ECA-27A0-A457-2D9F500BEF66}"/>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8" name="Footer Placeholder 7">
            <a:extLst>
              <a:ext uri="{FF2B5EF4-FFF2-40B4-BE49-F238E27FC236}">
                <a16:creationId xmlns:a16="http://schemas.microsoft.com/office/drawing/2014/main" id="{3BCB020F-4EA3-FA27-DAD8-493E60686C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9EA138-0901-BD91-3397-96BA9CAAA212}"/>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3636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CD54-2A1E-B4A9-85FD-CD756963A7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B474AA-EDA0-0A10-24A1-4E37FB03F789}"/>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4" name="Footer Placeholder 3">
            <a:extLst>
              <a:ext uri="{FF2B5EF4-FFF2-40B4-BE49-F238E27FC236}">
                <a16:creationId xmlns:a16="http://schemas.microsoft.com/office/drawing/2014/main" id="{8E89D692-83BC-984B-A885-84BF38CC59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0786D3-E53E-1B0A-4C97-272AA601D2B1}"/>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8920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E9C4C-8900-EE9C-8C76-506FF6354C5C}"/>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3" name="Footer Placeholder 2">
            <a:extLst>
              <a:ext uri="{FF2B5EF4-FFF2-40B4-BE49-F238E27FC236}">
                <a16:creationId xmlns:a16="http://schemas.microsoft.com/office/drawing/2014/main" id="{4122AF44-4370-FD29-66D6-1774E6328E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E2156B-6F94-91A2-5D6E-F0EF2D002470}"/>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3640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3EB4-1B16-E922-E983-9356EE077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3BFE7A-79DF-0F7B-A461-BF1832B2E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8C3ACE-FA75-54F6-24EE-B7BCADE09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C0DDF-A90D-E1FF-76A0-7A96CD645A27}"/>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6" name="Footer Placeholder 5">
            <a:extLst>
              <a:ext uri="{FF2B5EF4-FFF2-40B4-BE49-F238E27FC236}">
                <a16:creationId xmlns:a16="http://schemas.microsoft.com/office/drawing/2014/main" id="{894ADFDE-D632-8A01-B5C3-E604EB40F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6196EF-AE1B-4EF0-CE6C-EF5483E541C7}"/>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5055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E90B-307C-38C8-9FB7-A4297E114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CADB8A-EBBA-32EC-3B23-EF3B77C41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725D02-0DE8-1B25-C651-16710449B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CB5B1-AB47-6C40-D41C-4495DA785BD6}"/>
              </a:ext>
            </a:extLst>
          </p:cNvPr>
          <p:cNvSpPr>
            <a:spLocks noGrp="1"/>
          </p:cNvSpPr>
          <p:nvPr>
            <p:ph type="dt" sz="half" idx="10"/>
          </p:nvPr>
        </p:nvSpPr>
        <p:spPr/>
        <p:txBody>
          <a:bodyPr/>
          <a:lstStyle/>
          <a:p>
            <a:fld id="{3B68D04F-3A8D-4CE3-BEED-046422A88A33}" type="datetimeFigureOut">
              <a:rPr lang="en-IN" smtClean="0"/>
              <a:t>12-08-2023</a:t>
            </a:fld>
            <a:endParaRPr lang="en-IN"/>
          </a:p>
        </p:txBody>
      </p:sp>
      <p:sp>
        <p:nvSpPr>
          <p:cNvPr id="6" name="Footer Placeholder 5">
            <a:extLst>
              <a:ext uri="{FF2B5EF4-FFF2-40B4-BE49-F238E27FC236}">
                <a16:creationId xmlns:a16="http://schemas.microsoft.com/office/drawing/2014/main" id="{7BA27B23-46DF-729F-75F2-42216E223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BCEDC7-DED2-4B01-F94F-DD4B125991A4}"/>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6477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C38D6-7B04-E613-FCCB-32095240B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ABC662-EC00-D2B5-E2AB-83D81331E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8C1C7-DCCC-53E4-5E95-3A0E26987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8D04F-3A8D-4CE3-BEED-046422A88A33}" type="datetimeFigureOut">
              <a:rPr lang="en-IN" smtClean="0"/>
              <a:t>12-08-2023</a:t>
            </a:fld>
            <a:endParaRPr lang="en-IN"/>
          </a:p>
        </p:txBody>
      </p:sp>
      <p:sp>
        <p:nvSpPr>
          <p:cNvPr id="5" name="Footer Placeholder 4">
            <a:extLst>
              <a:ext uri="{FF2B5EF4-FFF2-40B4-BE49-F238E27FC236}">
                <a16:creationId xmlns:a16="http://schemas.microsoft.com/office/drawing/2014/main" id="{83AC56D5-C7A1-1E6C-2875-BE90C43C9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4F7477-2FB7-4E5F-5ACB-09B29A6B2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782673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www.programmingsimplified.com/java/tutorial/java-constructor-tutorial" TargetMode="External"/><Relationship Id="rId2" Type="http://schemas.openxmlformats.org/officeDocument/2006/relationships/hyperlink" Target="http://www.w3schools.in/java/object-classes/"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jarticles.com/package/package_eng.html" TargetMode="External"/><Relationship Id="rId4" Type="http://schemas.openxmlformats.org/officeDocument/2006/relationships/hyperlink" Target="http://beginnersbook.com/2013/03/inheritance-in-java/"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www.youtube.com/watch?v=5VLjM4Plyxg" TargetMode="External"/><Relationship Id="rId2" Type="http://schemas.openxmlformats.org/officeDocument/2006/relationships/hyperlink" Target="https://www.youtube.com/watch?v=4XRy-TdfU0I"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youtube.com/watch?v=Yaa3QroWe7Q" TargetMode="External"/><Relationship Id="rId4" Type="http://schemas.openxmlformats.org/officeDocument/2006/relationships/hyperlink" Target="https://www.youtube.com/watch?v=aFZ-0bbSLi8" TargetMode="External"/></Relationships>
</file>

<file path=ppt/slides/_rels/slide108.xml.rels><?xml version="1.0" encoding="UTF-8" standalone="yes"?>
<Relationships xmlns="http://schemas.openxmlformats.org/package/2006/relationships"><Relationship Id="rId3" Type="http://schemas.openxmlformats.org/officeDocument/2006/relationships/hyperlink" Target="http://www.oracle.com/technetwork/java/javase/java-tutorial-downloads-2005894.html" TargetMode="External"/><Relationship Id="rId2" Type="http://schemas.openxmlformats.org/officeDocument/2006/relationships/hyperlink" Target="http://www.oracle.com/technetwork/java/javase/downloads/java-se-7-tutorial-2012-02-28-1536013.html" TargetMode="External"/><Relationship Id="rId1" Type="http://schemas.openxmlformats.org/officeDocument/2006/relationships/slideLayout" Target="../slideLayouts/slideLayout2.xml"/><Relationship Id="rId4" Type="http://schemas.openxmlformats.org/officeDocument/2006/relationships/hyperlink" Target="http://greenteapress.com/thinkapjava/thinkapjava.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download.oracle.com/javase/7/docs/api/java/security/package-summary.html" TargetMode="External"/><Relationship Id="rId3" Type="http://schemas.openxmlformats.org/officeDocument/2006/relationships/hyperlink" Target="http://download.oracle.com/javase/7/docs/api/java/util/package-summary.html" TargetMode="External"/><Relationship Id="rId7" Type="http://schemas.openxmlformats.org/officeDocument/2006/relationships/hyperlink" Target="http://download.oracle.com/javase/7/docs/api/java/net/package-summary.html" TargetMode="External"/><Relationship Id="rId12" Type="http://schemas.openxmlformats.org/officeDocument/2006/relationships/hyperlink" Target="http://download.oracle.com/javase/7/docs/api/java/applet/package-summary.html" TargetMode="External"/><Relationship Id="rId2" Type="http://schemas.openxmlformats.org/officeDocument/2006/relationships/hyperlink" Target="http://download.oracle.com/javase/7/docs/api/java/lang/package-summary.html" TargetMode="External"/><Relationship Id="rId1" Type="http://schemas.openxmlformats.org/officeDocument/2006/relationships/slideLayout" Target="../slideLayouts/slideLayout2.xml"/><Relationship Id="rId6" Type="http://schemas.openxmlformats.org/officeDocument/2006/relationships/hyperlink" Target="http://download.oracle.com/javase/7/docs/api/java/nio/package-summary.html" TargetMode="External"/><Relationship Id="rId11" Type="http://schemas.openxmlformats.org/officeDocument/2006/relationships/hyperlink" Target="http://download.oracle.com/javase/7/docs/api/javax/swing/package-summary.html" TargetMode="External"/><Relationship Id="rId5" Type="http://schemas.openxmlformats.org/officeDocument/2006/relationships/hyperlink" Target="http://download.oracle.com/javase/7/docs/api/java/math/package-summary.html" TargetMode="External"/><Relationship Id="rId10" Type="http://schemas.openxmlformats.org/officeDocument/2006/relationships/hyperlink" Target="http://download.oracle.com/javase/7/docs/api/java/awt/package-summary.html" TargetMode="External"/><Relationship Id="rId4" Type="http://schemas.openxmlformats.org/officeDocument/2006/relationships/hyperlink" Target="http://download.oracle.com/javase/7/docs/api/java/io/package-summary.html" TargetMode="External"/><Relationship Id="rId9" Type="http://schemas.openxmlformats.org/officeDocument/2006/relationships/hyperlink" Target="http://download.oracle.com/javase/7/docs/api/java/sql/package-summary.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oncepts of OOP…"/>
          <p:cNvSpPr txBox="1">
            <a:spLocks noGrp="1"/>
          </p:cNvSpPr>
          <p:nvPr>
            <p:ph idx="1"/>
          </p:nvPr>
        </p:nvSpPr>
        <p:spPr>
          <a:xfrm>
            <a:off x="932748" y="1680198"/>
            <a:ext cx="11610475" cy="5500255"/>
          </a:xfrm>
          <a:prstGeom prst="rect">
            <a:avLst/>
          </a:prstGeom>
        </p:spPr>
        <p:txBody>
          <a:bodyPr>
            <a:normAutofit/>
          </a:bodyPr>
          <a:lstStyle/>
          <a:p>
            <a:pPr>
              <a:lnSpc>
                <a:spcPct val="150000"/>
              </a:lnSpc>
              <a:buSzTx/>
              <a:buNone/>
              <a:defRPr sz="2400" b="1">
                <a:latin typeface="Times New Roman"/>
                <a:ea typeface="Times New Roman"/>
                <a:cs typeface="Times New Roman"/>
                <a:sym typeface="Times New Roman"/>
              </a:defRPr>
            </a:pPr>
            <a:r>
              <a:rPr sz="2000" dirty="0"/>
              <a:t>The four main Object Oriented Programming (OOP) Concepts are as follows:</a:t>
            </a:r>
          </a:p>
          <a:p>
            <a:pPr marL="949962" lvl="3" indent="-457200">
              <a:lnSpc>
                <a:spcPct val="150000"/>
              </a:lnSpc>
              <a:spcBef>
                <a:spcPts val="500"/>
              </a:spcBef>
              <a:buSzTx/>
              <a:buFont typeface="+mj-lt"/>
              <a:buAutoNum type="arabicPeriod"/>
              <a:defRPr sz="2000">
                <a:latin typeface="Times New Roman"/>
                <a:ea typeface="Times New Roman"/>
                <a:cs typeface="Times New Roman"/>
                <a:sym typeface="Times New Roman"/>
              </a:defRPr>
            </a:pPr>
            <a:r>
              <a:rPr sz="2000" dirty="0">
                <a:solidFill>
                  <a:schemeClr val="tx1"/>
                </a:solidFill>
              </a:rPr>
              <a:t>Encapsulation</a:t>
            </a:r>
          </a:p>
          <a:p>
            <a:pPr marL="949962" lvl="3" indent="-457200">
              <a:lnSpc>
                <a:spcPct val="150000"/>
              </a:lnSpc>
              <a:spcBef>
                <a:spcPts val="500"/>
              </a:spcBef>
              <a:buSzTx/>
              <a:buFont typeface="+mj-lt"/>
              <a:buAutoNum type="arabicPeriod"/>
              <a:defRPr sz="2000">
                <a:latin typeface="Times New Roman"/>
                <a:ea typeface="Times New Roman"/>
                <a:cs typeface="Times New Roman"/>
                <a:sym typeface="Times New Roman"/>
              </a:defRPr>
            </a:pPr>
            <a:r>
              <a:rPr sz="2000" dirty="0">
                <a:solidFill>
                  <a:schemeClr val="tx1"/>
                </a:solidFill>
              </a:rPr>
              <a:t>Abstraction</a:t>
            </a:r>
          </a:p>
          <a:p>
            <a:pPr marL="949962" lvl="3" indent="-457200">
              <a:lnSpc>
                <a:spcPct val="150000"/>
              </a:lnSpc>
              <a:spcBef>
                <a:spcPts val="500"/>
              </a:spcBef>
              <a:buSzTx/>
              <a:buFont typeface="+mj-lt"/>
              <a:buAutoNum type="arabicPeriod"/>
              <a:defRPr sz="2000">
                <a:latin typeface="Times New Roman"/>
                <a:ea typeface="Times New Roman"/>
                <a:cs typeface="Times New Roman"/>
                <a:sym typeface="Times New Roman"/>
              </a:defRPr>
            </a:pPr>
            <a:r>
              <a:rPr sz="2000" dirty="0">
                <a:solidFill>
                  <a:schemeClr val="tx1"/>
                </a:solidFill>
              </a:rPr>
              <a:t>Inheritance</a:t>
            </a:r>
          </a:p>
          <a:p>
            <a:pPr marL="949962" lvl="3" indent="-457200">
              <a:lnSpc>
                <a:spcPct val="150000"/>
              </a:lnSpc>
              <a:spcBef>
                <a:spcPts val="500"/>
              </a:spcBef>
              <a:buSzTx/>
              <a:buFont typeface="+mj-lt"/>
              <a:buAutoNum type="arabicPeriod"/>
              <a:defRPr sz="2000">
                <a:latin typeface="Times New Roman"/>
                <a:ea typeface="Times New Roman"/>
                <a:cs typeface="Times New Roman"/>
                <a:sym typeface="Times New Roman"/>
              </a:defRPr>
            </a:pPr>
            <a:r>
              <a:rPr sz="2000" dirty="0">
                <a:solidFill>
                  <a:schemeClr val="tx1"/>
                </a:solidFill>
              </a:rPr>
              <a:t>Polymorphism</a:t>
            </a:r>
          </a:p>
        </p:txBody>
      </p:sp>
      <p:sp>
        <p:nvSpPr>
          <p:cNvPr id="137" name="Slide Number Placeholder 3"/>
          <p:cNvSpPr txBox="1">
            <a:spLocks noGrp="1"/>
          </p:cNvSpPr>
          <p:nvPr>
            <p:ph type="sldNum" sz="quarter" idx="12"/>
          </p:nvPr>
        </p:nvSpPr>
        <p:spPr>
          <a:xfrm>
            <a:off x="11839439" y="6404290"/>
            <a:ext cx="184060"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solidFill>
                  <a:schemeClr val="tx1"/>
                </a:solidFill>
              </a:rPr>
              <a:t> Concepts of OOP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179" name="Picture 10" descr="Picture 10"/>
          <p:cNvPicPr>
            <a:picLocks noChangeAspect="1"/>
          </p:cNvPicPr>
          <p:nvPr/>
        </p:nvPicPr>
        <p:blipFill>
          <a:blip r:embed="rId2"/>
          <a:stretch>
            <a:fillRect/>
          </a:stretch>
        </p:blipFill>
        <p:spPr>
          <a:xfrm>
            <a:off x="493387" y="1698909"/>
            <a:ext cx="11266131" cy="4063262"/>
          </a:xfrm>
          <a:prstGeom prst="rect">
            <a:avLst/>
          </a:prstGeom>
          <a:ln w="12700">
            <a:miter lim="400000"/>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100</a:t>
            </a:fld>
            <a:endParaRPr/>
          </a:p>
        </p:txBody>
      </p:sp>
      <p:sp>
        <p:nvSpPr>
          <p:cNvPr id="576"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graphicFrame>
        <p:nvGraphicFramePr>
          <p:cNvPr id="577" name="Table"/>
          <p:cNvGraphicFramePr/>
          <p:nvPr>
            <p:extLst>
              <p:ext uri="{D42A27DB-BD31-4B8C-83A1-F6EECF244321}">
                <p14:modId xmlns:p14="http://schemas.microsoft.com/office/powerpoint/2010/main" val="2093513058"/>
              </p:ext>
            </p:extLst>
          </p:nvPr>
        </p:nvGraphicFramePr>
        <p:xfrm>
          <a:off x="1061883" y="1722031"/>
          <a:ext cx="10087897" cy="4023360"/>
        </p:xfrm>
        <a:graphic>
          <a:graphicData uri="http://schemas.openxmlformats.org/drawingml/2006/table">
            <a:tbl>
              <a:tblPr>
                <a:tableStyleId>{ED083AE6-46FA-4A59-8FB0-9F97EB10719F}</a:tableStyleId>
              </a:tblPr>
              <a:tblGrid>
                <a:gridCol w="4787983">
                  <a:extLst>
                    <a:ext uri="{9D8B030D-6E8A-4147-A177-3AD203B41FA5}">
                      <a16:colId xmlns:a16="http://schemas.microsoft.com/office/drawing/2014/main" val="20000"/>
                    </a:ext>
                  </a:extLst>
                </a:gridCol>
                <a:gridCol w="5299914">
                  <a:extLst>
                    <a:ext uri="{9D8B030D-6E8A-4147-A177-3AD203B41FA5}">
                      <a16:colId xmlns:a16="http://schemas.microsoft.com/office/drawing/2014/main" val="20001"/>
                    </a:ext>
                  </a:extLst>
                </a:gridCol>
              </a:tblGrid>
              <a:tr h="265434">
                <a:tc>
                  <a:txBody>
                    <a:bodyPr/>
                    <a:lstStyle/>
                    <a:p>
                      <a:pPr algn="l" defTabSz="457200">
                        <a:defRPr sz="1800"/>
                      </a:pPr>
                      <a:r>
                        <a:rPr sz="1800" b="1" dirty="0">
                          <a:latin typeface="+mj-lt"/>
                        </a:rPr>
                        <a:t>Abstract class</a:t>
                      </a:r>
                    </a:p>
                  </a:txBody>
                  <a:tcPr anchor="ctr" horzOverflow="overflow">
                    <a:solidFill>
                      <a:schemeClr val="accent4"/>
                    </a:solidFill>
                  </a:tcPr>
                </a:tc>
                <a:tc>
                  <a:txBody>
                    <a:bodyPr/>
                    <a:lstStyle/>
                    <a:p>
                      <a:pPr algn="l" defTabSz="457200">
                        <a:defRPr sz="1800"/>
                      </a:pPr>
                      <a:r>
                        <a:rPr sz="1800" b="1" dirty="0">
                          <a:latin typeface="+mj-lt"/>
                        </a:rPr>
                        <a:t>Interface</a:t>
                      </a:r>
                    </a:p>
                  </a:txBody>
                  <a:tcPr anchor="ctr" horzOverflow="overflow">
                    <a:solidFill>
                      <a:schemeClr val="accent4"/>
                    </a:solidFill>
                  </a:tcPr>
                </a:tc>
                <a:extLst>
                  <a:ext uri="{0D108BD9-81ED-4DB2-BD59-A6C34878D82A}">
                    <a16:rowId xmlns:a16="http://schemas.microsoft.com/office/drawing/2014/main" val="10000"/>
                  </a:ext>
                </a:extLst>
              </a:tr>
              <a:tr h="265434">
                <a:tc>
                  <a:txBody>
                    <a:bodyPr/>
                    <a:lstStyle/>
                    <a:p>
                      <a:pPr algn="l" defTabSz="457200">
                        <a:defRPr sz="1800"/>
                      </a:pPr>
                      <a:r>
                        <a:rPr sz="1800">
                          <a:latin typeface="+mj-lt"/>
                        </a:rPr>
                        <a:t>Abstract class is a class which contain one or more abstract methods, which has to be implemented by its sub classes.</a:t>
                      </a:r>
                    </a:p>
                  </a:txBody>
                  <a:tcPr anchor="ctr" horzOverflow="overflow"/>
                </a:tc>
                <a:tc>
                  <a:txBody>
                    <a:bodyPr/>
                    <a:lstStyle/>
                    <a:p>
                      <a:pPr algn="l" defTabSz="457200">
                        <a:defRPr sz="1800"/>
                      </a:pPr>
                      <a:r>
                        <a:rPr sz="1800">
                          <a:latin typeface="+mj-lt"/>
                        </a:rPr>
                        <a:t>Interface is a Java Object containing method declaration but no implementation. The classes which implement the Interfaces must provide the method definition for all the methods.</a:t>
                      </a:r>
                    </a:p>
                  </a:txBody>
                  <a:tcPr anchor="ctr" horzOverflow="overflow"/>
                </a:tc>
                <a:extLst>
                  <a:ext uri="{0D108BD9-81ED-4DB2-BD59-A6C34878D82A}">
                    <a16:rowId xmlns:a16="http://schemas.microsoft.com/office/drawing/2014/main" val="10001"/>
                  </a:ext>
                </a:extLst>
              </a:tr>
              <a:tr h="265434">
                <a:tc>
                  <a:txBody>
                    <a:bodyPr/>
                    <a:lstStyle/>
                    <a:p>
                      <a:pPr algn="l" defTabSz="457200">
                        <a:defRPr sz="1800"/>
                      </a:pPr>
                      <a:r>
                        <a:rPr sz="1800">
                          <a:latin typeface="+mj-lt"/>
                        </a:rPr>
                        <a:t>Abstract class is a Class prefix with an abstract keyword followed by Class definition.</a:t>
                      </a:r>
                    </a:p>
                  </a:txBody>
                  <a:tcPr anchor="ctr" horzOverflow="overflow"/>
                </a:tc>
                <a:tc>
                  <a:txBody>
                    <a:bodyPr/>
                    <a:lstStyle/>
                    <a:p>
                      <a:pPr algn="l" defTabSz="457200">
                        <a:defRPr sz="1800"/>
                      </a:pPr>
                      <a:r>
                        <a:rPr sz="1800">
                          <a:latin typeface="+mj-lt"/>
                        </a:rPr>
                        <a:t>Interface is a pure abstract class which starts with interface keyword.</a:t>
                      </a:r>
                    </a:p>
                  </a:txBody>
                  <a:tcPr anchor="ctr" horzOverflow="overflow"/>
                </a:tc>
                <a:extLst>
                  <a:ext uri="{0D108BD9-81ED-4DB2-BD59-A6C34878D82A}">
                    <a16:rowId xmlns:a16="http://schemas.microsoft.com/office/drawing/2014/main" val="10002"/>
                  </a:ext>
                </a:extLst>
              </a:tr>
              <a:tr h="265434">
                <a:tc>
                  <a:txBody>
                    <a:bodyPr/>
                    <a:lstStyle/>
                    <a:p>
                      <a:pPr algn="l" defTabSz="457200">
                        <a:defRPr sz="1800"/>
                      </a:pPr>
                      <a:r>
                        <a:rPr sz="1800">
                          <a:latin typeface="+mj-lt"/>
                        </a:rPr>
                        <a:t>Abstract class can also contain concrete methods.</a:t>
                      </a:r>
                    </a:p>
                  </a:txBody>
                  <a:tcPr anchor="ctr" horzOverflow="overflow"/>
                </a:tc>
                <a:tc>
                  <a:txBody>
                    <a:bodyPr/>
                    <a:lstStyle/>
                    <a:p>
                      <a:pPr algn="l" defTabSz="457200">
                        <a:defRPr sz="1800"/>
                      </a:pPr>
                      <a:r>
                        <a:rPr sz="1800">
                          <a:latin typeface="+mj-lt"/>
                        </a:rPr>
                        <a:t>Whereas, Interface contains all abstract methods and final variable declarations.</a:t>
                      </a:r>
                    </a:p>
                  </a:txBody>
                  <a:tcPr anchor="ctr" horzOverflow="overflow"/>
                </a:tc>
                <a:extLst>
                  <a:ext uri="{0D108BD9-81ED-4DB2-BD59-A6C34878D82A}">
                    <a16:rowId xmlns:a16="http://schemas.microsoft.com/office/drawing/2014/main" val="10003"/>
                  </a:ext>
                </a:extLst>
              </a:tr>
              <a:tr h="265434">
                <a:tc>
                  <a:txBody>
                    <a:bodyPr/>
                    <a:lstStyle/>
                    <a:p>
                      <a:pPr algn="l" defTabSz="457200">
                        <a:defRPr sz="1800"/>
                      </a:pPr>
                      <a:r>
                        <a:rPr sz="1800">
                          <a:latin typeface="+mj-lt"/>
                        </a:rPr>
                        <a:t>Abstract classes are useful in a situation that Some general methods should be implemented and specialization behavior should be implemented by child classes.</a:t>
                      </a:r>
                    </a:p>
                  </a:txBody>
                  <a:tcPr anchor="ctr" horzOverflow="overflow"/>
                </a:tc>
                <a:tc>
                  <a:txBody>
                    <a:bodyPr/>
                    <a:lstStyle/>
                    <a:p>
                      <a:pPr algn="l" defTabSz="457200">
                        <a:defRPr sz="1800"/>
                      </a:pPr>
                      <a:r>
                        <a:rPr sz="1800" dirty="0">
                          <a:latin typeface="+mj-lt"/>
                        </a:rPr>
                        <a:t>Interfaces are useful in a situation that all properties should be implemented.</a:t>
                      </a:r>
                    </a:p>
                  </a:txBody>
                  <a:tcPr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101</a:t>
            </a:fld>
            <a:endParaRPr/>
          </a:p>
        </p:txBody>
      </p:sp>
      <p:sp>
        <p:nvSpPr>
          <p:cNvPr id="581" name="1.Which of the following is correct way of implementing an interface salary by class manager?…"/>
          <p:cNvSpPr txBox="1"/>
          <p:nvPr/>
        </p:nvSpPr>
        <p:spPr>
          <a:xfrm>
            <a:off x="804210" y="1814371"/>
            <a:ext cx="10450016"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457200" indent="-457200">
              <a:lnSpc>
                <a:spcPct val="90000"/>
              </a:lnSpc>
              <a:spcBef>
                <a:spcPts val="1000"/>
              </a:spcBef>
              <a:buFont typeface="+mj-lt"/>
              <a:buAutoNum type="arabicPeriod" startAt="12"/>
              <a:defRPr sz="2000">
                <a:latin typeface="Times New Roman"/>
                <a:ea typeface="Times New Roman"/>
                <a:cs typeface="Times New Roman"/>
                <a:sym typeface="Times New Roman"/>
              </a:defRPr>
            </a:pPr>
            <a:r>
              <a:rPr dirty="0"/>
              <a:t>Which of the following is correct way of implementing an interface salary by class manager?</a:t>
            </a:r>
            <a:endParaRPr lang="en-US" dirty="0"/>
          </a:p>
        </p:txBody>
      </p:sp>
      <p:sp>
        <p:nvSpPr>
          <p:cNvPr id="582"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2264711" y="2346986"/>
            <a:ext cx="7583606" cy="3503523"/>
          </a:xfrm>
          <a:prstGeom prst="rect">
            <a:avLst/>
          </a:prstGeom>
        </p:spPr>
        <p:txBody>
          <a:bodyPr wrap="square">
            <a:spAutoFit/>
          </a:bodyPr>
          <a:lstStyle/>
          <a:p>
            <a:pPr marL="457200" lvl="2"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class manager extends salary {} </a:t>
            </a:r>
          </a:p>
          <a:p>
            <a:pPr marL="457200" lvl="2"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class manager implements salary {} </a:t>
            </a:r>
          </a:p>
          <a:p>
            <a:pPr marL="457200" lvl="2"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class manager imports salary {} </a:t>
            </a:r>
          </a:p>
          <a:p>
            <a:pPr marL="457200" lvl="2"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None of the mentioned. </a:t>
            </a:r>
          </a:p>
          <a:p>
            <a:pPr lvl="2">
              <a:lnSpc>
                <a:spcPct val="150000"/>
              </a:lnSpc>
              <a:spcBef>
                <a:spcPts val="1000"/>
              </a:spcBef>
              <a:defRPr sz="2000">
                <a:latin typeface="Times New Roman"/>
                <a:ea typeface="Times New Roman"/>
                <a:cs typeface="Times New Roman"/>
                <a:sym typeface="Times New Roman"/>
              </a:defRPr>
            </a:pPr>
            <a:endParaRPr lang="en-IN" b="1" dirty="0"/>
          </a:p>
          <a:p>
            <a:pPr lvl="2">
              <a:lnSpc>
                <a:spcPct val="150000"/>
              </a:lnSpc>
              <a:spcBef>
                <a:spcPts val="1000"/>
              </a:spcBef>
              <a:defRPr sz="2000">
                <a:latin typeface="Times New Roman"/>
                <a:ea typeface="Times New Roman"/>
                <a:cs typeface="Times New Roman"/>
                <a:sym typeface="Times New Roman"/>
              </a:defRPr>
            </a:pPr>
            <a:r>
              <a:rPr lang="en-IN" b="1" dirty="0"/>
              <a:t>Answer: class manager implements salary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102</a:t>
            </a:fld>
            <a:endParaRPr/>
          </a:p>
        </p:txBody>
      </p:sp>
      <p:sp>
        <p:nvSpPr>
          <p:cNvPr id="586" name="2. Which of the following is incorrect statement about packages?…"/>
          <p:cNvSpPr txBox="1"/>
          <p:nvPr/>
        </p:nvSpPr>
        <p:spPr>
          <a:xfrm>
            <a:off x="802090" y="1687873"/>
            <a:ext cx="9721365"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13"/>
              <a:defRPr sz="2100">
                <a:latin typeface="Times New Roman"/>
                <a:ea typeface="Times New Roman"/>
                <a:cs typeface="Times New Roman"/>
                <a:sym typeface="Times New Roman"/>
              </a:defRPr>
            </a:pPr>
            <a:r>
              <a:rPr sz="2000" dirty="0"/>
              <a:t>Which of the following is incorrect statement about packages? </a:t>
            </a:r>
            <a:endParaRPr lang="en-US" sz="2000" dirty="0"/>
          </a:p>
        </p:txBody>
      </p:sp>
      <p:sp>
        <p:nvSpPr>
          <p:cNvPr id="58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2256429" y="2332505"/>
            <a:ext cx="9658068" cy="4126771"/>
          </a:xfrm>
          <a:prstGeom prst="rect">
            <a:avLst/>
          </a:prstGeom>
        </p:spPr>
        <p:txBody>
          <a:bodyPr wrap="square">
            <a:spAutoFit/>
          </a:bodyPr>
          <a:lstStyle/>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Interfaces specifies what class must do but not how it does.</a:t>
            </a:r>
          </a:p>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Interfaces are specified public if they are to be accessed by any code in the program.</a:t>
            </a:r>
          </a:p>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All variables in interface are implicitly final and static.</a:t>
            </a:r>
          </a:p>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All variables are static and methods are public if interface is defined pubic</a:t>
            </a:r>
          </a:p>
          <a:p>
            <a:pPr>
              <a:lnSpc>
                <a:spcPct val="150000"/>
              </a:lnSpc>
              <a:spcBef>
                <a:spcPts val="1000"/>
              </a:spcBef>
              <a:defRPr sz="2100">
                <a:latin typeface="Times New Roman"/>
                <a:ea typeface="Times New Roman"/>
                <a:cs typeface="Times New Roman"/>
                <a:sym typeface="Times New Roman"/>
              </a:defRPr>
            </a:pPr>
            <a:endParaRPr lang="en-IN" b="1" dirty="0"/>
          </a:p>
          <a:p>
            <a:pPr>
              <a:lnSpc>
                <a:spcPct val="150000"/>
              </a:lnSpc>
              <a:spcBef>
                <a:spcPts val="1000"/>
              </a:spcBef>
              <a:defRPr sz="2100">
                <a:latin typeface="Times New Roman"/>
                <a:ea typeface="Times New Roman"/>
                <a:cs typeface="Times New Roman"/>
                <a:sym typeface="Times New Roman"/>
              </a:defRPr>
            </a:pPr>
            <a:r>
              <a:rPr lang="en-IN" b="1" dirty="0"/>
              <a:t>Answer: </a:t>
            </a:r>
            <a:r>
              <a:rPr lang="en-IN" dirty="0"/>
              <a:t>All variables are static and methods are public if interface is defined pubic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103</a:t>
            </a:fld>
            <a:endParaRPr/>
          </a:p>
        </p:txBody>
      </p:sp>
      <p:sp>
        <p:nvSpPr>
          <p:cNvPr id="591" name="3. State whether the following statements about the advantages of organizing classes into packages are True or False.…"/>
          <p:cNvSpPr txBox="1"/>
          <p:nvPr/>
        </p:nvSpPr>
        <p:spPr>
          <a:xfrm>
            <a:off x="802090" y="1692028"/>
            <a:ext cx="9721365" cy="21954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14"/>
              <a:defRPr sz="2000">
                <a:latin typeface="Times New Roman"/>
                <a:ea typeface="Times New Roman"/>
                <a:cs typeface="Times New Roman"/>
                <a:sym typeface="Times New Roman"/>
              </a:defRPr>
            </a:pPr>
            <a:r>
              <a:rPr dirty="0"/>
              <a:t>State whether the following statements about the advantages of organizing classes into packages are True or False.</a:t>
            </a:r>
          </a:p>
          <a:p>
            <a:pPr marL="514350" indent="-514350">
              <a:lnSpc>
                <a:spcPct val="150000"/>
              </a:lnSpc>
              <a:spcBef>
                <a:spcPts val="1000"/>
              </a:spcBef>
              <a:buFont typeface="+mj-lt"/>
              <a:buAutoNum type="romanLcPeriod"/>
              <a:defRPr sz="2000">
                <a:latin typeface="Times New Roman"/>
                <a:ea typeface="Times New Roman"/>
                <a:cs typeface="Times New Roman"/>
                <a:sym typeface="Times New Roman"/>
              </a:defRPr>
            </a:pPr>
            <a:r>
              <a:rPr dirty="0"/>
              <a:t>Two classes in two different packages can not have the same name.</a:t>
            </a:r>
          </a:p>
          <a:p>
            <a:pPr marL="514350" indent="-514350">
              <a:lnSpc>
                <a:spcPct val="150000"/>
              </a:lnSpc>
              <a:spcBef>
                <a:spcPts val="1000"/>
              </a:spcBef>
              <a:buFont typeface="+mj-lt"/>
              <a:buAutoNum type="romanLcPeriod"/>
              <a:defRPr sz="2000">
                <a:latin typeface="Times New Roman"/>
                <a:ea typeface="Times New Roman"/>
                <a:cs typeface="Times New Roman"/>
                <a:sym typeface="Times New Roman"/>
              </a:defRPr>
            </a:pPr>
            <a:r>
              <a:rPr dirty="0"/>
              <a:t>The classes contained in the packages of other programs can be easily reused.</a:t>
            </a:r>
            <a:endParaRPr lang="en-US" dirty="0"/>
          </a:p>
        </p:txBody>
      </p:sp>
      <p:sp>
        <p:nvSpPr>
          <p:cNvPr id="592"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7"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2255828" y="3860201"/>
            <a:ext cx="6096000" cy="2913618"/>
          </a:xfrm>
          <a:prstGeom prst="rect">
            <a:avLst/>
          </a:prstGeom>
        </p:spPr>
        <p:txBody>
          <a:bodyPr>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da-DK" dirty="0"/>
              <a:t>True, False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da-DK" dirty="0"/>
              <a:t>False, True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da-DK" dirty="0"/>
              <a:t>True, True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da-DK" dirty="0"/>
              <a:t>False, False</a:t>
            </a:r>
          </a:p>
          <a:p>
            <a:pPr>
              <a:lnSpc>
                <a:spcPct val="150000"/>
              </a:lnSpc>
              <a:spcBef>
                <a:spcPts val="1000"/>
              </a:spcBef>
              <a:defRPr sz="2000">
                <a:latin typeface="Times New Roman"/>
                <a:ea typeface="Times New Roman"/>
                <a:cs typeface="Times New Roman"/>
                <a:sym typeface="Times New Roman"/>
              </a:defRPr>
            </a:pPr>
            <a:r>
              <a:rPr lang="da-DK" b="1" dirty="0"/>
              <a:t>Answer: False,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104</a:t>
            </a:fld>
            <a:endParaRPr/>
          </a:p>
        </p:txBody>
      </p:sp>
      <p:sp>
        <p:nvSpPr>
          <p:cNvPr id="596" name="4. By convention, java packages begin with ………………. letters while all the class names begin with an ………………… letter.…"/>
          <p:cNvSpPr txBox="1"/>
          <p:nvPr/>
        </p:nvSpPr>
        <p:spPr>
          <a:xfrm>
            <a:off x="802993" y="1692216"/>
            <a:ext cx="10975025"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457200" indent="-457200">
              <a:lnSpc>
                <a:spcPct val="150000"/>
              </a:lnSpc>
              <a:spcBef>
                <a:spcPts val="1000"/>
              </a:spcBef>
              <a:buFont typeface="+mj-lt"/>
              <a:buAutoNum type="arabicPeriod" startAt="15"/>
              <a:defRPr sz="2000">
                <a:latin typeface="Times New Roman"/>
                <a:ea typeface="Times New Roman"/>
                <a:cs typeface="Times New Roman"/>
                <a:sym typeface="Times New Roman"/>
              </a:defRPr>
            </a:pPr>
            <a:r>
              <a:rPr dirty="0"/>
              <a:t>By convention, java packages begin with ………………. letters while all the class names begin with an ………………… letter.</a:t>
            </a:r>
            <a:endParaRPr lang="en-US" dirty="0"/>
          </a:p>
        </p:txBody>
      </p:sp>
      <p:sp>
        <p:nvSpPr>
          <p:cNvPr id="59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2270079" y="3049034"/>
            <a:ext cx="6532728" cy="3503523"/>
          </a:xfrm>
          <a:prstGeom prst="rect">
            <a:avLst/>
          </a:prstGeom>
        </p:spPr>
        <p:txBody>
          <a:bodyPr wrap="square">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uppercase, uppercase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lowercase, lowercase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uppercase, lowercase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lowercase, uppercase</a:t>
            </a:r>
          </a:p>
          <a:p>
            <a:pPr>
              <a:lnSpc>
                <a:spcPct val="150000"/>
              </a:lnSpc>
              <a:spcBef>
                <a:spcPts val="1000"/>
              </a:spcBef>
              <a:defRPr sz="2000" b="1">
                <a:latin typeface="Times New Roman"/>
                <a:ea typeface="Times New Roman"/>
                <a:cs typeface="Times New Roman"/>
                <a:sym typeface="Times New Roman"/>
              </a:defRPr>
            </a:pPr>
            <a:endParaRPr lang="en-IN" dirty="0"/>
          </a:p>
          <a:p>
            <a:pPr>
              <a:lnSpc>
                <a:spcPct val="150000"/>
              </a:lnSpc>
              <a:spcBef>
                <a:spcPts val="1000"/>
              </a:spcBef>
              <a:defRPr sz="2000" b="1">
                <a:latin typeface="Times New Roman"/>
                <a:ea typeface="Times New Roman"/>
                <a:cs typeface="Times New Roman"/>
                <a:sym typeface="Times New Roman"/>
              </a:defRPr>
            </a:pPr>
            <a:r>
              <a:rPr lang="en-IN" dirty="0"/>
              <a:t>Answer: lowercase, uppercase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105</a:t>
            </a:fld>
            <a:endParaRPr/>
          </a:p>
        </p:txBody>
      </p:sp>
      <p:sp>
        <p:nvSpPr>
          <p:cNvPr id="601" name="5. If a class that implements an interface does not implement all the methods of the interface, then the class becomes a/an …………………….. class.…"/>
          <p:cNvSpPr txBox="1"/>
          <p:nvPr/>
        </p:nvSpPr>
        <p:spPr>
          <a:xfrm>
            <a:off x="795741" y="1692213"/>
            <a:ext cx="11009572"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457200" indent="-457200">
              <a:lnSpc>
                <a:spcPct val="150000"/>
              </a:lnSpc>
              <a:spcBef>
                <a:spcPts val="1000"/>
              </a:spcBef>
              <a:buFont typeface="+mj-lt"/>
              <a:buAutoNum type="arabicPeriod" startAt="16"/>
              <a:defRPr sz="2000">
                <a:latin typeface="Times New Roman"/>
                <a:ea typeface="Times New Roman"/>
                <a:cs typeface="Times New Roman"/>
                <a:sym typeface="Times New Roman"/>
              </a:defRPr>
            </a:pPr>
            <a:r>
              <a:rPr dirty="0"/>
              <a:t>If a class that implements an interface does not implement all the methods of the interface, then the class becomes a/an …………………….. class.  </a:t>
            </a:r>
            <a:endParaRPr lang="en-US" dirty="0"/>
          </a:p>
        </p:txBody>
      </p:sp>
      <p:sp>
        <p:nvSpPr>
          <p:cNvPr id="602"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2269476" y="3050784"/>
            <a:ext cx="6096000" cy="3503523"/>
          </a:xfrm>
          <a:prstGeom prst="rect">
            <a:avLst/>
          </a:prstGeom>
        </p:spPr>
        <p:txBody>
          <a:bodyPr>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abstract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final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Static</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Super</a:t>
            </a:r>
          </a:p>
          <a:p>
            <a:pPr>
              <a:lnSpc>
                <a:spcPct val="150000"/>
              </a:lnSpc>
              <a:spcBef>
                <a:spcPts val="1000"/>
              </a:spcBef>
              <a:defRPr sz="2000">
                <a:latin typeface="Times New Roman"/>
                <a:ea typeface="Times New Roman"/>
                <a:cs typeface="Times New Roman"/>
                <a:sym typeface="Times New Roman"/>
              </a:defRPr>
            </a:pPr>
            <a:endParaRPr lang="en-IN" dirty="0"/>
          </a:p>
          <a:p>
            <a:pPr>
              <a:lnSpc>
                <a:spcPct val="150000"/>
              </a:lnSpc>
              <a:spcBef>
                <a:spcPts val="1000"/>
              </a:spcBef>
              <a:defRPr sz="2000">
                <a:latin typeface="Times New Roman"/>
                <a:ea typeface="Times New Roman"/>
                <a:cs typeface="Times New Roman"/>
                <a:sym typeface="Times New Roman"/>
              </a:defRPr>
            </a:pPr>
            <a:r>
              <a:rPr lang="en-IN" b="1" dirty="0"/>
              <a:t>Answer: abstract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lide Number Placeholder 3"/>
          <p:cNvSpPr txBox="1">
            <a:spLocks noGrp="1"/>
          </p:cNvSpPr>
          <p:nvPr>
            <p:ph type="sldNum" sz="quarter" idx="12"/>
          </p:nvPr>
        </p:nvSpPr>
        <p:spPr>
          <a:xfrm>
            <a:off x="11679598" y="6404291"/>
            <a:ext cx="34390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106</a:t>
            </a:fld>
            <a:endParaRPr/>
          </a:p>
        </p:txBody>
      </p:sp>
      <p:graphicFrame>
        <p:nvGraphicFramePr>
          <p:cNvPr id="712" name="Table 6"/>
          <p:cNvGraphicFramePr/>
          <p:nvPr>
            <p:extLst>
              <p:ext uri="{D42A27DB-BD31-4B8C-83A1-F6EECF244321}">
                <p14:modId xmlns:p14="http://schemas.microsoft.com/office/powerpoint/2010/main" val="3806296934"/>
              </p:ext>
            </p:extLst>
          </p:nvPr>
        </p:nvGraphicFramePr>
        <p:xfrm>
          <a:off x="1064524" y="1882612"/>
          <a:ext cx="10085695" cy="3154494"/>
        </p:xfrm>
        <a:graphic>
          <a:graphicData uri="http://schemas.openxmlformats.org/drawingml/2006/table">
            <a:tbl>
              <a:tblPr>
                <a:tableStyleId>{ED083AE6-46FA-4A59-8FB0-9F97EB10719F}</a:tableStyleId>
              </a:tblPr>
              <a:tblGrid>
                <a:gridCol w="2088109">
                  <a:extLst>
                    <a:ext uri="{9D8B030D-6E8A-4147-A177-3AD203B41FA5}">
                      <a16:colId xmlns:a16="http://schemas.microsoft.com/office/drawing/2014/main" val="20000"/>
                    </a:ext>
                  </a:extLst>
                </a:gridCol>
                <a:gridCol w="4107976">
                  <a:extLst>
                    <a:ext uri="{9D8B030D-6E8A-4147-A177-3AD203B41FA5}">
                      <a16:colId xmlns:a16="http://schemas.microsoft.com/office/drawing/2014/main" val="20001"/>
                    </a:ext>
                  </a:extLst>
                </a:gridCol>
                <a:gridCol w="3889610">
                  <a:extLst>
                    <a:ext uri="{9D8B030D-6E8A-4147-A177-3AD203B41FA5}">
                      <a16:colId xmlns:a16="http://schemas.microsoft.com/office/drawing/2014/main" val="20002"/>
                    </a:ext>
                  </a:extLst>
                </a:gridCol>
              </a:tblGrid>
              <a:tr h="302099">
                <a:tc>
                  <a:txBody>
                    <a:bodyPr/>
                    <a:lstStyle/>
                    <a:p>
                      <a:pPr algn="l">
                        <a:defRPr sz="1800"/>
                      </a:pPr>
                      <a:r>
                        <a:rPr sz="1600" b="1">
                          <a:latin typeface="+mj-lt"/>
                        </a:rPr>
                        <a:t>Topics</a:t>
                      </a:r>
                    </a:p>
                  </a:txBody>
                  <a:tcPr anchor="ctr" horzOverflow="overflow">
                    <a:solidFill>
                      <a:schemeClr val="accent4"/>
                    </a:solidFill>
                  </a:tcPr>
                </a:tc>
                <a:tc>
                  <a:txBody>
                    <a:bodyPr/>
                    <a:lstStyle/>
                    <a:p>
                      <a:pPr algn="l">
                        <a:defRPr sz="1800"/>
                      </a:pPr>
                      <a:r>
                        <a:rPr sz="1600" b="1">
                          <a:latin typeface="+mj-lt"/>
                        </a:rPr>
                        <a:t>URL</a:t>
                      </a:r>
                    </a:p>
                  </a:txBody>
                  <a:tcPr anchor="ctr" horzOverflow="overflow">
                    <a:solidFill>
                      <a:schemeClr val="accent4"/>
                    </a:solidFill>
                  </a:tcPr>
                </a:tc>
                <a:tc>
                  <a:txBody>
                    <a:bodyPr/>
                    <a:lstStyle/>
                    <a:p>
                      <a:pPr algn="l">
                        <a:defRPr sz="1800"/>
                      </a:pPr>
                      <a:r>
                        <a:rPr sz="1600" b="1" dirty="0">
                          <a:latin typeface="+mj-lt"/>
                        </a:rPr>
                        <a:t>Notes</a:t>
                      </a:r>
                    </a:p>
                  </a:txBody>
                  <a:tcPr anchor="ctr" horzOverflow="overflow">
                    <a:solidFill>
                      <a:schemeClr val="accent4"/>
                    </a:solidFill>
                  </a:tcPr>
                </a:tc>
                <a:extLst>
                  <a:ext uri="{0D108BD9-81ED-4DB2-BD59-A6C34878D82A}">
                    <a16:rowId xmlns:a16="http://schemas.microsoft.com/office/drawing/2014/main" val="10000"/>
                  </a:ext>
                </a:extLst>
              </a:tr>
              <a:tr h="521808">
                <a:tc>
                  <a:txBody>
                    <a:bodyPr/>
                    <a:lstStyle/>
                    <a:p>
                      <a:pPr algn="l">
                        <a:defRPr sz="1800"/>
                      </a:pPr>
                      <a:r>
                        <a:rPr sz="1600">
                          <a:latin typeface="+mj-lt"/>
                        </a:rPr>
                        <a:t>Classes and Objects</a:t>
                      </a:r>
                    </a:p>
                  </a:txBody>
                  <a:tcPr anchor="ctr" horzOverflow="overflow"/>
                </a:tc>
                <a:tc>
                  <a:txBody>
                    <a:bodyPr/>
                    <a:lstStyle/>
                    <a:p>
                      <a:pPr algn="l" defTabSz="457200">
                        <a:defRPr u="sng">
                          <a:uFill>
                            <a:solidFill>
                              <a:srgbClr val="000000"/>
                            </a:solidFill>
                          </a:uFill>
                        </a:defRPr>
                      </a:pPr>
                      <a:r>
                        <a:rPr sz="1600">
                          <a:uFill>
                            <a:solidFill>
                              <a:srgbClr val="0000FF"/>
                            </a:solidFill>
                          </a:uFill>
                          <a:latin typeface="+mj-lt"/>
                          <a:hlinkClick r:id="rId2"/>
                        </a:rPr>
                        <a:t>http://www.w3schools.in/java/object-classes/</a:t>
                      </a:r>
                      <a:endParaRPr sz="1600">
                        <a:solidFill>
                          <a:srgbClr val="0000FF"/>
                        </a:solidFill>
                        <a:uFill>
                          <a:solidFill>
                            <a:srgbClr val="0000FF"/>
                          </a:solidFill>
                        </a:uFill>
                        <a:latin typeface="+mj-lt"/>
                        <a:hlinkClick r:id="rId2"/>
                      </a:endParaRPr>
                    </a:p>
                  </a:txBody>
                  <a:tcPr anchor="ctr" horzOverflow="overflow"/>
                </a:tc>
                <a:tc>
                  <a:txBody>
                    <a:bodyPr/>
                    <a:lstStyle/>
                    <a:p>
                      <a:pPr algn="l">
                        <a:defRPr sz="1800"/>
                      </a:pPr>
                      <a:r>
                        <a:rPr sz="1600" dirty="0">
                          <a:latin typeface="+mj-lt"/>
                        </a:rPr>
                        <a:t>This link will give detailed information of classes and objects in java.</a:t>
                      </a:r>
                    </a:p>
                  </a:txBody>
                  <a:tcPr anchor="ctr" horzOverflow="overflow"/>
                </a:tc>
                <a:extLst>
                  <a:ext uri="{0D108BD9-81ED-4DB2-BD59-A6C34878D82A}">
                    <a16:rowId xmlns:a16="http://schemas.microsoft.com/office/drawing/2014/main" val="10001"/>
                  </a:ext>
                </a:extLst>
              </a:tr>
              <a:tr h="594174">
                <a:tc>
                  <a:txBody>
                    <a:bodyPr/>
                    <a:lstStyle/>
                    <a:p>
                      <a:pPr algn="l">
                        <a:defRPr sz="1800"/>
                      </a:pPr>
                      <a:r>
                        <a:rPr sz="1600">
                          <a:latin typeface="+mj-lt"/>
                        </a:rPr>
                        <a:t>Constructors</a:t>
                      </a:r>
                    </a:p>
                  </a:txBody>
                  <a:tcPr anchor="ctr" horzOverflow="overflow"/>
                </a:tc>
                <a:tc>
                  <a:txBody>
                    <a:bodyPr/>
                    <a:lstStyle/>
                    <a:p>
                      <a:pPr algn="l" defTabSz="457200">
                        <a:defRPr u="sng">
                          <a:uFill>
                            <a:solidFill>
                              <a:srgbClr val="000000"/>
                            </a:solidFill>
                          </a:uFill>
                          <a:latin typeface="Times New Roman"/>
                          <a:ea typeface="Times New Roman"/>
                          <a:cs typeface="Times New Roman"/>
                          <a:sym typeface="Times New Roman"/>
                        </a:defRPr>
                      </a:pPr>
                      <a:r>
                        <a:rPr sz="1600" dirty="0">
                          <a:uFill>
                            <a:solidFill>
                              <a:srgbClr val="0000FF"/>
                            </a:solidFill>
                          </a:uFill>
                          <a:latin typeface="+mj-lt"/>
                          <a:hlinkClick r:id="rId3"/>
                        </a:rPr>
                        <a:t>http://www.programmingsimplified.com/java/tutorial/java-constructor-tutorial</a:t>
                      </a:r>
                      <a:endParaRPr sz="1600" dirty="0">
                        <a:solidFill>
                          <a:srgbClr val="0000FF"/>
                        </a:solidFill>
                        <a:uFill>
                          <a:solidFill>
                            <a:srgbClr val="0000FF"/>
                          </a:solidFill>
                        </a:uFill>
                        <a:latin typeface="+mj-lt"/>
                        <a:hlinkClick r:id="rId3"/>
                      </a:endParaRPr>
                    </a:p>
                  </a:txBody>
                  <a:tcPr anchor="ctr" horzOverflow="overflow"/>
                </a:tc>
                <a:tc>
                  <a:txBody>
                    <a:bodyPr/>
                    <a:lstStyle/>
                    <a:p>
                      <a:pPr algn="l">
                        <a:defRPr sz="1800"/>
                      </a:pPr>
                      <a:r>
                        <a:rPr sz="1600">
                          <a:latin typeface="+mj-lt"/>
                        </a:rPr>
                        <a:t>The given link is complete insight of what constructor is and how it works.</a:t>
                      </a:r>
                    </a:p>
                  </a:txBody>
                  <a:tcPr anchor="ctr" horzOverflow="overflow"/>
                </a:tc>
                <a:extLst>
                  <a:ext uri="{0D108BD9-81ED-4DB2-BD59-A6C34878D82A}">
                    <a16:rowId xmlns:a16="http://schemas.microsoft.com/office/drawing/2014/main" val="10002"/>
                  </a:ext>
                </a:extLst>
              </a:tr>
              <a:tr h="521808">
                <a:tc>
                  <a:txBody>
                    <a:bodyPr/>
                    <a:lstStyle/>
                    <a:p>
                      <a:pPr algn="l">
                        <a:defRPr sz="1800"/>
                      </a:pPr>
                      <a:r>
                        <a:rPr sz="1600">
                          <a:latin typeface="+mj-lt"/>
                        </a:rPr>
                        <a:t>Inheritance</a:t>
                      </a:r>
                    </a:p>
                  </a:txBody>
                  <a:tcPr anchor="ctr" horzOverflow="overflow"/>
                </a:tc>
                <a:tc>
                  <a:txBody>
                    <a:bodyPr/>
                    <a:lstStyle/>
                    <a:p>
                      <a:pPr algn="l" defTabSz="457200">
                        <a:defRPr u="sng">
                          <a:uFill>
                            <a:solidFill>
                              <a:srgbClr val="000000"/>
                            </a:solidFill>
                          </a:uFill>
                        </a:defRPr>
                      </a:pPr>
                      <a:r>
                        <a:rPr sz="1600">
                          <a:uFill>
                            <a:solidFill>
                              <a:srgbClr val="0000FF"/>
                            </a:solidFill>
                          </a:uFill>
                          <a:latin typeface="+mj-lt"/>
                          <a:hlinkClick r:id="rId4"/>
                        </a:rPr>
                        <a:t>http://beginnersbook.com/2013/03/inheritance-in-java/</a:t>
                      </a:r>
                      <a:endParaRPr sz="1600">
                        <a:solidFill>
                          <a:srgbClr val="0000FF"/>
                        </a:solidFill>
                        <a:uFill>
                          <a:solidFill>
                            <a:srgbClr val="0000FF"/>
                          </a:solidFill>
                        </a:uFill>
                        <a:latin typeface="+mj-lt"/>
                        <a:hlinkClick r:id="rId4"/>
                      </a:endParaRPr>
                    </a:p>
                  </a:txBody>
                  <a:tcPr anchor="ctr" horzOverflow="overflow"/>
                </a:tc>
                <a:tc>
                  <a:txBody>
                    <a:bodyPr/>
                    <a:lstStyle/>
                    <a:p>
                      <a:pPr algn="l">
                        <a:defRPr sz="1800"/>
                      </a:pPr>
                      <a:r>
                        <a:rPr sz="1600">
                          <a:latin typeface="+mj-lt"/>
                        </a:rPr>
                        <a:t>The concept of inheritance is fully explained here with all its types.</a:t>
                      </a:r>
                    </a:p>
                  </a:txBody>
                  <a:tcPr anchor="ctr" horzOverflow="overflow"/>
                </a:tc>
                <a:extLst>
                  <a:ext uri="{0D108BD9-81ED-4DB2-BD59-A6C34878D82A}">
                    <a16:rowId xmlns:a16="http://schemas.microsoft.com/office/drawing/2014/main" val="10003"/>
                  </a:ext>
                </a:extLst>
              </a:tr>
              <a:tr h="961225">
                <a:tc>
                  <a:txBody>
                    <a:bodyPr/>
                    <a:lstStyle/>
                    <a:p>
                      <a:pPr algn="l">
                        <a:defRPr sz="1800"/>
                      </a:pPr>
                      <a:r>
                        <a:rPr sz="1600">
                          <a:latin typeface="+mj-lt"/>
                        </a:rPr>
                        <a:t>Package and Interfaces</a:t>
                      </a:r>
                    </a:p>
                  </a:txBody>
                  <a:tcPr anchor="ctr" horzOverflow="overflow"/>
                </a:tc>
                <a:tc>
                  <a:txBody>
                    <a:bodyPr/>
                    <a:lstStyle/>
                    <a:p>
                      <a:pPr algn="l" defTabSz="457200">
                        <a:defRPr u="sng">
                          <a:uFill>
                            <a:solidFill>
                              <a:srgbClr val="000000"/>
                            </a:solidFill>
                          </a:uFill>
                        </a:defRPr>
                      </a:pPr>
                      <a:r>
                        <a:rPr sz="1600">
                          <a:uFill>
                            <a:solidFill>
                              <a:srgbClr val="0000FF"/>
                            </a:solidFill>
                          </a:uFill>
                          <a:latin typeface="+mj-lt"/>
                          <a:hlinkClick r:id="rId5"/>
                        </a:rPr>
                        <a:t>http://www.jarticles.com/package/package_eng.html</a:t>
                      </a:r>
                      <a:endParaRPr sz="1600">
                        <a:solidFill>
                          <a:srgbClr val="0000FF"/>
                        </a:solidFill>
                        <a:uFill>
                          <a:solidFill>
                            <a:srgbClr val="0000FF"/>
                          </a:solidFill>
                        </a:uFill>
                        <a:latin typeface="+mj-lt"/>
                        <a:hlinkClick r:id="rId5"/>
                      </a:endParaRPr>
                    </a:p>
                  </a:txBody>
                  <a:tcPr anchor="ctr" horzOverflow="overflow"/>
                </a:tc>
                <a:tc>
                  <a:txBody>
                    <a:bodyPr/>
                    <a:lstStyle/>
                    <a:p>
                      <a:pPr algn="l">
                        <a:defRPr sz="1800"/>
                      </a:pPr>
                      <a:r>
                        <a:rPr sz="1600" dirty="0">
                          <a:latin typeface="+mj-lt"/>
                        </a:rPr>
                        <a:t>The concept of packages and interfaces are fully covered in the link given. All the syntax and other important keywords are covered as well with examples.</a:t>
                      </a:r>
                    </a:p>
                  </a:txBody>
                  <a:tcPr anchor="ctr" horzOverflow="overflow"/>
                </a:tc>
                <a:extLst>
                  <a:ext uri="{0D108BD9-81ED-4DB2-BD59-A6C34878D82A}">
                    <a16:rowId xmlns:a16="http://schemas.microsoft.com/office/drawing/2014/main" val="10004"/>
                  </a:ext>
                </a:extLst>
              </a:tr>
            </a:tbl>
          </a:graphicData>
        </a:graphic>
      </p:graphicFrame>
      <p:sp>
        <p:nvSpPr>
          <p:cNvPr id="71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pic>
        <p:nvPicPr>
          <p:cNvPr id="6" name="Picture 7" descr="Picture 7"/>
          <p:cNvPicPr>
            <a:picLocks noChangeAspect="1"/>
          </p:cNvPicPr>
          <p:nvPr/>
        </p:nvPicPr>
        <p:blipFill>
          <a:blip r:embed="rId6"/>
          <a:stretch>
            <a:fillRect/>
          </a:stretch>
        </p:blipFill>
        <p:spPr>
          <a:xfrm>
            <a:off x="2895482" y="1258330"/>
            <a:ext cx="371132" cy="430097"/>
          </a:xfrm>
          <a:prstGeom prst="rect">
            <a:avLst/>
          </a:prstGeom>
          <a:ln w="12700">
            <a:miter lim="400000"/>
          </a:ln>
        </p:spPr>
      </p:pic>
      <p:sp>
        <p:nvSpPr>
          <p:cNvPr id="7"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Document Links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lide Number Placeholder 3"/>
          <p:cNvSpPr txBox="1">
            <a:spLocks noGrp="1"/>
          </p:cNvSpPr>
          <p:nvPr>
            <p:ph type="sldNum" sz="quarter" idx="12"/>
          </p:nvPr>
        </p:nvSpPr>
        <p:spPr>
          <a:xfrm>
            <a:off x="11679598" y="6404291"/>
            <a:ext cx="34390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107</a:t>
            </a:fld>
            <a:endParaRPr/>
          </a:p>
        </p:txBody>
      </p:sp>
      <p:graphicFrame>
        <p:nvGraphicFramePr>
          <p:cNvPr id="717" name="Table 6"/>
          <p:cNvGraphicFramePr/>
          <p:nvPr>
            <p:extLst>
              <p:ext uri="{D42A27DB-BD31-4B8C-83A1-F6EECF244321}">
                <p14:modId xmlns:p14="http://schemas.microsoft.com/office/powerpoint/2010/main" val="1868910192"/>
              </p:ext>
            </p:extLst>
          </p:nvPr>
        </p:nvGraphicFramePr>
        <p:xfrm>
          <a:off x="1064525" y="1898666"/>
          <a:ext cx="10085696" cy="3482466"/>
        </p:xfrm>
        <a:graphic>
          <a:graphicData uri="http://schemas.openxmlformats.org/drawingml/2006/table">
            <a:tbl>
              <a:tblPr>
                <a:tableStyleId>{ED083AE6-46FA-4A59-8FB0-9F97EB10719F}</a:tableStyleId>
              </a:tblPr>
              <a:tblGrid>
                <a:gridCol w="2047165">
                  <a:extLst>
                    <a:ext uri="{9D8B030D-6E8A-4147-A177-3AD203B41FA5}">
                      <a16:colId xmlns:a16="http://schemas.microsoft.com/office/drawing/2014/main" val="20000"/>
                    </a:ext>
                  </a:extLst>
                </a:gridCol>
                <a:gridCol w="4353635">
                  <a:extLst>
                    <a:ext uri="{9D8B030D-6E8A-4147-A177-3AD203B41FA5}">
                      <a16:colId xmlns:a16="http://schemas.microsoft.com/office/drawing/2014/main" val="20001"/>
                    </a:ext>
                  </a:extLst>
                </a:gridCol>
                <a:gridCol w="3684896">
                  <a:extLst>
                    <a:ext uri="{9D8B030D-6E8A-4147-A177-3AD203B41FA5}">
                      <a16:colId xmlns:a16="http://schemas.microsoft.com/office/drawing/2014/main" val="20002"/>
                    </a:ext>
                  </a:extLst>
                </a:gridCol>
              </a:tblGrid>
              <a:tr h="373506">
                <a:tc>
                  <a:txBody>
                    <a:bodyPr/>
                    <a:lstStyle/>
                    <a:p>
                      <a:pPr algn="l">
                        <a:defRPr sz="1800"/>
                      </a:pPr>
                      <a:r>
                        <a:rPr sz="1800" b="1" dirty="0">
                          <a:latin typeface="+mj-lt"/>
                        </a:rPr>
                        <a:t>Topics</a:t>
                      </a:r>
                    </a:p>
                  </a:txBody>
                  <a:tcPr anchor="ctr" horzOverflow="overflow">
                    <a:solidFill>
                      <a:schemeClr val="accent4"/>
                    </a:solidFill>
                  </a:tcPr>
                </a:tc>
                <a:tc>
                  <a:txBody>
                    <a:bodyPr/>
                    <a:lstStyle/>
                    <a:p>
                      <a:pPr algn="l">
                        <a:defRPr sz="1800"/>
                      </a:pPr>
                      <a:r>
                        <a:rPr sz="1800" b="1" dirty="0">
                          <a:latin typeface="+mj-lt"/>
                        </a:rPr>
                        <a:t>URL</a:t>
                      </a:r>
                    </a:p>
                  </a:txBody>
                  <a:tcPr anchor="ctr" horzOverflow="overflow">
                    <a:solidFill>
                      <a:schemeClr val="accent4"/>
                    </a:solidFill>
                  </a:tcPr>
                </a:tc>
                <a:tc>
                  <a:txBody>
                    <a:bodyPr/>
                    <a:lstStyle/>
                    <a:p>
                      <a:pPr algn="l">
                        <a:defRPr sz="1800"/>
                      </a:pPr>
                      <a:r>
                        <a:rPr sz="1800" b="1" dirty="0">
                          <a:latin typeface="+mj-lt"/>
                        </a:rPr>
                        <a:t>Notes</a:t>
                      </a:r>
                    </a:p>
                  </a:txBody>
                  <a:tcPr anchor="ctr" horzOverflow="overflow">
                    <a:solidFill>
                      <a:schemeClr val="accent4"/>
                    </a:solidFill>
                  </a:tcPr>
                </a:tc>
                <a:extLst>
                  <a:ext uri="{0D108BD9-81ED-4DB2-BD59-A6C34878D82A}">
                    <a16:rowId xmlns:a16="http://schemas.microsoft.com/office/drawing/2014/main" val="10000"/>
                  </a:ext>
                </a:extLst>
              </a:tr>
              <a:tr h="525969">
                <a:tc>
                  <a:txBody>
                    <a:bodyPr/>
                    <a:lstStyle/>
                    <a:p>
                      <a:pPr algn="l">
                        <a:defRPr sz="1800"/>
                      </a:pPr>
                      <a:r>
                        <a:rPr sz="1800" dirty="0">
                          <a:latin typeface="+mj-lt"/>
                        </a:rPr>
                        <a:t>Classes and objects</a:t>
                      </a:r>
                    </a:p>
                  </a:txBody>
                  <a:tcPr anchor="ctr" horzOverflow="overflow"/>
                </a:tc>
                <a:tc>
                  <a:txBody>
                    <a:bodyPr/>
                    <a:lstStyle/>
                    <a:p>
                      <a:pPr marL="0" indent="0" algn="l">
                        <a:buFont typeface="Arial" panose="020B0604020202020204" pitchFamily="34" charset="0"/>
                        <a:buNone/>
                        <a:defRPr sz="1700" u="sng">
                          <a:solidFill>
                            <a:srgbClr val="0563C1"/>
                          </a:solidFill>
                          <a:uFill>
                            <a:solidFill>
                              <a:srgbClr val="0563C1"/>
                            </a:solidFill>
                          </a:uFill>
                        </a:defRPr>
                      </a:pPr>
                      <a:r>
                        <a:rPr sz="1800" dirty="0">
                          <a:uFill>
                            <a:solidFill>
                              <a:srgbClr val="0000FF"/>
                            </a:solidFill>
                          </a:uFill>
                          <a:latin typeface="+mj-lt"/>
                          <a:hlinkClick r:id="rId2"/>
                        </a:rPr>
                        <a:t>https://www.youtube.com/watch?v=4XRy-TdfU0I</a:t>
                      </a:r>
                      <a:endParaRPr sz="1800" dirty="0">
                        <a:solidFill>
                          <a:srgbClr val="0000FF"/>
                        </a:solidFill>
                        <a:uFill>
                          <a:solidFill>
                            <a:srgbClr val="0000FF"/>
                          </a:solidFill>
                        </a:uFill>
                        <a:latin typeface="+mj-lt"/>
                        <a:hlinkClick r:id="rId2"/>
                      </a:endParaRPr>
                    </a:p>
                  </a:txBody>
                  <a:tcPr anchor="ctr" horzOverflow="overflow"/>
                </a:tc>
                <a:tc>
                  <a:txBody>
                    <a:bodyPr/>
                    <a:lstStyle/>
                    <a:p>
                      <a:pPr algn="l">
                        <a:defRPr sz="1800"/>
                      </a:pPr>
                      <a:r>
                        <a:rPr sz="1800">
                          <a:latin typeface="+mj-lt"/>
                        </a:rPr>
                        <a:t>This video explain about Classes, object and inheritance with real time example.</a:t>
                      </a:r>
                    </a:p>
                  </a:txBody>
                  <a:tcPr anchor="ctr" horzOverflow="overflow"/>
                </a:tc>
                <a:extLst>
                  <a:ext uri="{0D108BD9-81ED-4DB2-BD59-A6C34878D82A}">
                    <a16:rowId xmlns:a16="http://schemas.microsoft.com/office/drawing/2014/main" val="10001"/>
                  </a:ext>
                </a:extLst>
              </a:tr>
              <a:tr h="636225">
                <a:tc>
                  <a:txBody>
                    <a:bodyPr/>
                    <a:lstStyle/>
                    <a:p>
                      <a:pPr algn="l">
                        <a:defRPr sz="1800"/>
                      </a:pPr>
                      <a:r>
                        <a:rPr sz="1800">
                          <a:latin typeface="+mj-lt"/>
                        </a:rPr>
                        <a:t>Methods</a:t>
                      </a:r>
                    </a:p>
                  </a:txBody>
                  <a:tcPr anchor="ctr" horzOverflow="overflow"/>
                </a:tc>
                <a:tc>
                  <a:txBody>
                    <a:bodyPr/>
                    <a:lstStyle/>
                    <a:p>
                      <a:pPr algn="l" defTabSz="457200">
                        <a:defRPr u="sng">
                          <a:uFill>
                            <a:solidFill>
                              <a:srgbClr val="000000"/>
                            </a:solidFill>
                          </a:uFill>
                          <a:latin typeface="Times New Roman"/>
                          <a:ea typeface="Times New Roman"/>
                          <a:cs typeface="Times New Roman"/>
                          <a:sym typeface="Times New Roman"/>
                        </a:defRPr>
                      </a:pPr>
                      <a:r>
                        <a:rPr sz="1800">
                          <a:uFill>
                            <a:solidFill>
                              <a:srgbClr val="0000FF"/>
                            </a:solidFill>
                          </a:uFill>
                          <a:latin typeface="+mj-lt"/>
                          <a:hlinkClick r:id="rId3"/>
                        </a:rPr>
                        <a:t>www.youtube.com/watch?v=5VLjM4Plyxg</a:t>
                      </a:r>
                      <a:endParaRPr sz="1800">
                        <a:solidFill>
                          <a:srgbClr val="0000FF"/>
                        </a:solidFill>
                        <a:uFill>
                          <a:solidFill>
                            <a:srgbClr val="0000FF"/>
                          </a:solidFill>
                        </a:uFill>
                        <a:latin typeface="+mj-lt"/>
                        <a:hlinkClick r:id="rId3"/>
                      </a:endParaRPr>
                    </a:p>
                  </a:txBody>
                  <a:tcPr anchor="ctr" horzOverflow="overflow"/>
                </a:tc>
                <a:tc>
                  <a:txBody>
                    <a:bodyPr/>
                    <a:lstStyle/>
                    <a:p>
                      <a:pPr algn="l">
                        <a:defRPr sz="1800"/>
                      </a:pPr>
                      <a:r>
                        <a:rPr sz="1800">
                          <a:latin typeface="+mj-lt"/>
                        </a:rPr>
                        <a:t>This video explain about different methods and its implementation.</a:t>
                      </a:r>
                    </a:p>
                  </a:txBody>
                  <a:tcPr anchor="ctr" horzOverflow="overflow"/>
                </a:tc>
                <a:extLst>
                  <a:ext uri="{0D108BD9-81ED-4DB2-BD59-A6C34878D82A}">
                    <a16:rowId xmlns:a16="http://schemas.microsoft.com/office/drawing/2014/main" val="10002"/>
                  </a:ext>
                </a:extLst>
              </a:tr>
              <a:tr h="844681">
                <a:tc>
                  <a:txBody>
                    <a:bodyPr/>
                    <a:lstStyle/>
                    <a:p>
                      <a:pPr algn="l">
                        <a:defRPr sz="1800"/>
                      </a:pPr>
                      <a:r>
                        <a:rPr sz="1800">
                          <a:latin typeface="+mj-lt"/>
                        </a:rPr>
                        <a:t>Inheritance</a:t>
                      </a:r>
                    </a:p>
                  </a:txBody>
                  <a:tcPr anchor="ctr" horzOverflow="overflow"/>
                </a:tc>
                <a:tc>
                  <a:txBody>
                    <a:bodyPr/>
                    <a:lstStyle/>
                    <a:p>
                      <a:pPr marL="0" indent="0" algn="l">
                        <a:buFont typeface="Arial" panose="020B0604020202020204" pitchFamily="34" charset="0"/>
                        <a:buNone/>
                        <a:defRPr sz="1700" u="sng">
                          <a:solidFill>
                            <a:srgbClr val="0563C1"/>
                          </a:solidFill>
                          <a:uFill>
                            <a:solidFill>
                              <a:srgbClr val="0563C1"/>
                            </a:solidFill>
                          </a:uFill>
                        </a:defRPr>
                      </a:pPr>
                      <a:r>
                        <a:rPr sz="1800" dirty="0">
                          <a:uFill>
                            <a:solidFill>
                              <a:srgbClr val="0000FF"/>
                            </a:solidFill>
                          </a:uFill>
                          <a:latin typeface="+mj-lt"/>
                          <a:hlinkClick r:id="rId4"/>
                        </a:rPr>
                        <a:t>https://www.youtube.com/watch?v=aFZ-0bbSLi8</a:t>
                      </a:r>
                      <a:endParaRPr sz="1800" dirty="0">
                        <a:solidFill>
                          <a:srgbClr val="0000FF"/>
                        </a:solidFill>
                        <a:uFill>
                          <a:solidFill>
                            <a:srgbClr val="0000FF"/>
                          </a:solidFill>
                        </a:uFill>
                        <a:latin typeface="+mj-lt"/>
                        <a:hlinkClick r:id="rId4"/>
                      </a:endParaRPr>
                    </a:p>
                  </a:txBody>
                  <a:tcPr anchor="ctr" horzOverflow="overflow"/>
                </a:tc>
                <a:tc>
                  <a:txBody>
                    <a:bodyPr/>
                    <a:lstStyle/>
                    <a:p>
                      <a:pPr indent="144000" algn="l">
                        <a:defRPr sz="1800"/>
                      </a:pPr>
                      <a:r>
                        <a:rPr sz="1800">
                          <a:latin typeface="+mj-lt"/>
                        </a:rPr>
                        <a:t>This video explain about Classes, object and inheritance with real time example.</a:t>
                      </a:r>
                    </a:p>
                  </a:txBody>
                  <a:tcPr anchor="ctr" horzOverflow="overflow"/>
                </a:tc>
                <a:extLst>
                  <a:ext uri="{0D108BD9-81ED-4DB2-BD59-A6C34878D82A}">
                    <a16:rowId xmlns:a16="http://schemas.microsoft.com/office/drawing/2014/main" val="10003"/>
                  </a:ext>
                </a:extLst>
              </a:tr>
              <a:tr h="636225">
                <a:tc>
                  <a:txBody>
                    <a:bodyPr/>
                    <a:lstStyle/>
                    <a:p>
                      <a:pPr algn="l">
                        <a:defRPr sz="1800"/>
                      </a:pPr>
                      <a:r>
                        <a:rPr sz="1800">
                          <a:latin typeface="+mj-lt"/>
                        </a:rPr>
                        <a:t>Packages and interfaces</a:t>
                      </a:r>
                    </a:p>
                  </a:txBody>
                  <a:tcPr anchor="ctr" horzOverflow="overflow"/>
                </a:tc>
                <a:tc>
                  <a:txBody>
                    <a:bodyPr/>
                    <a:lstStyle/>
                    <a:p>
                      <a:pPr algn="l" defTabSz="457200">
                        <a:defRPr u="sng">
                          <a:uFill>
                            <a:solidFill>
                              <a:srgbClr val="000000"/>
                            </a:solidFill>
                          </a:uFill>
                          <a:latin typeface="Times New Roman"/>
                          <a:ea typeface="Times New Roman"/>
                          <a:cs typeface="Times New Roman"/>
                          <a:sym typeface="Times New Roman"/>
                        </a:defRPr>
                      </a:pPr>
                      <a:r>
                        <a:rPr sz="1800">
                          <a:uFill>
                            <a:solidFill>
                              <a:srgbClr val="0000FF"/>
                            </a:solidFill>
                          </a:uFill>
                          <a:latin typeface="+mj-lt"/>
                          <a:hlinkClick r:id="rId5"/>
                        </a:rPr>
                        <a:t>www.youtube.com/watch?v=Yaa3QroWe7Q</a:t>
                      </a:r>
                      <a:endParaRPr sz="1800">
                        <a:solidFill>
                          <a:srgbClr val="0000FF"/>
                        </a:solidFill>
                        <a:uFill>
                          <a:solidFill>
                            <a:srgbClr val="0000FF"/>
                          </a:solidFill>
                        </a:uFill>
                        <a:latin typeface="+mj-lt"/>
                        <a:hlinkClick r:id="rId5"/>
                      </a:endParaRPr>
                    </a:p>
                  </a:txBody>
                  <a:tcPr anchor="ctr" horzOverflow="overflow"/>
                </a:tc>
                <a:tc>
                  <a:txBody>
                    <a:bodyPr/>
                    <a:lstStyle/>
                    <a:p>
                      <a:pPr algn="l">
                        <a:defRPr sz="1800"/>
                      </a:pPr>
                      <a:r>
                        <a:rPr sz="1800" dirty="0">
                          <a:latin typeface="+mj-lt"/>
                        </a:rPr>
                        <a:t>All the insights about packages and interfaces are given in this video.</a:t>
                      </a:r>
                    </a:p>
                  </a:txBody>
                  <a:tcPr anchor="ctr" horzOverflow="overflow"/>
                </a:tc>
                <a:extLst>
                  <a:ext uri="{0D108BD9-81ED-4DB2-BD59-A6C34878D82A}">
                    <a16:rowId xmlns:a16="http://schemas.microsoft.com/office/drawing/2014/main" val="10004"/>
                  </a:ext>
                </a:extLst>
              </a:tr>
            </a:tbl>
          </a:graphicData>
        </a:graphic>
      </p:graphicFrame>
      <p:sp>
        <p:nvSpPr>
          <p:cNvPr id="718"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pic>
        <p:nvPicPr>
          <p:cNvPr id="6" name="Picture 7" descr="Picture 7"/>
          <p:cNvPicPr>
            <a:picLocks noChangeAspect="1"/>
          </p:cNvPicPr>
          <p:nvPr/>
        </p:nvPicPr>
        <p:blipFill>
          <a:blip r:embed="rId6"/>
          <a:stretch>
            <a:fillRect/>
          </a:stretch>
        </p:blipFill>
        <p:spPr>
          <a:xfrm>
            <a:off x="2320559" y="1274609"/>
            <a:ext cx="437462" cy="381001"/>
          </a:xfrm>
          <a:prstGeom prst="rect">
            <a:avLst/>
          </a:prstGeom>
          <a:ln w="12700">
            <a:miter lim="400000"/>
          </a:ln>
        </p:spPr>
      </p:pic>
      <p:sp>
        <p:nvSpPr>
          <p:cNvPr id="7"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Video Links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lide Number Placeholder 3"/>
          <p:cNvSpPr txBox="1">
            <a:spLocks noGrp="1"/>
          </p:cNvSpPr>
          <p:nvPr>
            <p:ph type="sldNum" sz="quarter" idx="12"/>
          </p:nvPr>
        </p:nvSpPr>
        <p:spPr>
          <a:xfrm>
            <a:off x="11679598" y="6404291"/>
            <a:ext cx="34390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108</a:t>
            </a:fld>
            <a:endParaRPr/>
          </a:p>
        </p:txBody>
      </p:sp>
      <p:graphicFrame>
        <p:nvGraphicFramePr>
          <p:cNvPr id="722" name="Table 6"/>
          <p:cNvGraphicFramePr/>
          <p:nvPr>
            <p:extLst>
              <p:ext uri="{D42A27DB-BD31-4B8C-83A1-F6EECF244321}">
                <p14:modId xmlns:p14="http://schemas.microsoft.com/office/powerpoint/2010/main" val="851394039"/>
              </p:ext>
            </p:extLst>
          </p:nvPr>
        </p:nvGraphicFramePr>
        <p:xfrm>
          <a:off x="1766790" y="1882611"/>
          <a:ext cx="8688425" cy="2307062"/>
        </p:xfrm>
        <a:graphic>
          <a:graphicData uri="http://schemas.openxmlformats.org/drawingml/2006/table">
            <a:tbl>
              <a:tblPr>
                <a:tableStyleId>{ED083AE6-46FA-4A59-8FB0-9F97EB10719F}</a:tableStyleId>
              </a:tblPr>
              <a:tblGrid>
                <a:gridCol w="2409425">
                  <a:extLst>
                    <a:ext uri="{9D8B030D-6E8A-4147-A177-3AD203B41FA5}">
                      <a16:colId xmlns:a16="http://schemas.microsoft.com/office/drawing/2014/main" val="20000"/>
                    </a:ext>
                  </a:extLst>
                </a:gridCol>
                <a:gridCol w="6279000">
                  <a:extLst>
                    <a:ext uri="{9D8B030D-6E8A-4147-A177-3AD203B41FA5}">
                      <a16:colId xmlns:a16="http://schemas.microsoft.com/office/drawing/2014/main" val="20001"/>
                    </a:ext>
                  </a:extLst>
                </a:gridCol>
              </a:tblGrid>
              <a:tr h="301031">
                <a:tc>
                  <a:txBody>
                    <a:bodyPr/>
                    <a:lstStyle/>
                    <a:p>
                      <a:pPr algn="l">
                        <a:defRPr sz="1800"/>
                      </a:pPr>
                      <a:r>
                        <a:rPr sz="1800" b="1" dirty="0">
                          <a:latin typeface="+mj-lt"/>
                        </a:rPr>
                        <a:t>Topics</a:t>
                      </a:r>
                    </a:p>
                  </a:txBody>
                  <a:tcPr anchor="ctr" horzOverflow="overflow">
                    <a:solidFill>
                      <a:schemeClr val="accent4"/>
                    </a:solidFill>
                  </a:tcPr>
                </a:tc>
                <a:tc>
                  <a:txBody>
                    <a:bodyPr/>
                    <a:lstStyle/>
                    <a:p>
                      <a:pPr algn="l">
                        <a:defRPr sz="1800"/>
                      </a:pPr>
                      <a:r>
                        <a:rPr sz="1800" b="1" dirty="0">
                          <a:latin typeface="+mj-lt"/>
                          <a:sym typeface="Times New Roman"/>
                        </a:rPr>
                        <a:t>URL</a:t>
                      </a:r>
                      <a:endParaRPr sz="1800" b="1" dirty="0">
                        <a:latin typeface="+mj-lt"/>
                        <a:ea typeface="Times New Roman"/>
                        <a:cs typeface="Times New Roman"/>
                        <a:sym typeface="Times New Roman"/>
                      </a:endParaRPr>
                    </a:p>
                  </a:txBody>
                  <a:tcPr anchor="ctr" horzOverflow="overflow">
                    <a:solidFill>
                      <a:schemeClr val="accent4"/>
                    </a:solidFill>
                  </a:tcPr>
                </a:tc>
                <a:extLst>
                  <a:ext uri="{0D108BD9-81ED-4DB2-BD59-A6C34878D82A}">
                    <a16:rowId xmlns:a16="http://schemas.microsoft.com/office/drawing/2014/main" val="10000"/>
                  </a:ext>
                </a:extLst>
              </a:tr>
              <a:tr h="537862">
                <a:tc>
                  <a:txBody>
                    <a:bodyPr/>
                    <a:lstStyle/>
                    <a:p>
                      <a:pPr algn="l">
                        <a:defRPr sz="1800"/>
                      </a:pPr>
                      <a:r>
                        <a:rPr sz="1800">
                          <a:latin typeface="+mj-lt"/>
                        </a:rPr>
                        <a:t>Classes and objects</a:t>
                      </a:r>
                    </a:p>
                  </a:txBody>
                  <a:tcPr anchor="ctr" horzOverflow="overflow"/>
                </a:tc>
                <a:tc>
                  <a:txBody>
                    <a:bodyPr/>
                    <a:lstStyle/>
                    <a:p>
                      <a:pPr algn="l">
                        <a:defRPr u="sng">
                          <a:solidFill>
                            <a:srgbClr val="0563C1"/>
                          </a:solidFill>
                          <a:uFill>
                            <a:solidFill>
                              <a:srgbClr val="0563C1"/>
                            </a:solidFill>
                          </a:uFill>
                          <a:latin typeface="Times New Roman"/>
                          <a:ea typeface="Times New Roman"/>
                          <a:cs typeface="Times New Roman"/>
                          <a:sym typeface="Times New Roman"/>
                        </a:defRPr>
                      </a:pPr>
                      <a:r>
                        <a:rPr sz="1800">
                          <a:uFill>
                            <a:solidFill>
                              <a:srgbClr val="0000FF"/>
                            </a:solidFill>
                          </a:uFill>
                          <a:latin typeface="+mj-lt"/>
                          <a:hlinkClick r:id="rId2"/>
                        </a:rPr>
                        <a:t>http://www.oracle.com/technetwork/java/javase/downloads/java-se-7-tutorial-2012-02-28-1536013.html</a:t>
                      </a:r>
                      <a:endParaRPr sz="1800">
                        <a:solidFill>
                          <a:srgbClr val="0000FF"/>
                        </a:solidFill>
                        <a:uFill>
                          <a:solidFill>
                            <a:srgbClr val="0000FF"/>
                          </a:solidFill>
                        </a:uFill>
                        <a:latin typeface="+mj-lt"/>
                        <a:hlinkClick r:id="rId2"/>
                      </a:endParaRPr>
                    </a:p>
                  </a:txBody>
                  <a:tcPr anchor="ctr" horzOverflow="overflow"/>
                </a:tc>
                <a:extLst>
                  <a:ext uri="{0D108BD9-81ED-4DB2-BD59-A6C34878D82A}">
                    <a16:rowId xmlns:a16="http://schemas.microsoft.com/office/drawing/2014/main" val="10001"/>
                  </a:ext>
                </a:extLst>
              </a:tr>
              <a:tr h="650611">
                <a:tc>
                  <a:txBody>
                    <a:bodyPr/>
                    <a:lstStyle/>
                    <a:p>
                      <a:pPr algn="l">
                        <a:defRPr sz="1800"/>
                      </a:pPr>
                      <a:r>
                        <a:rPr sz="1800">
                          <a:latin typeface="+mj-lt"/>
                        </a:rPr>
                        <a:t>Inheritance</a:t>
                      </a:r>
                    </a:p>
                  </a:txBody>
                  <a:tcPr anchor="ctr" horzOverflow="overflow"/>
                </a:tc>
                <a:tc>
                  <a:txBody>
                    <a:bodyPr/>
                    <a:lstStyle/>
                    <a:p>
                      <a:pPr algn="l">
                        <a:defRPr u="sng">
                          <a:solidFill>
                            <a:srgbClr val="0563C1"/>
                          </a:solidFill>
                          <a:uFill>
                            <a:solidFill>
                              <a:srgbClr val="0563C1"/>
                            </a:solidFill>
                          </a:uFill>
                          <a:latin typeface="Times New Roman"/>
                          <a:ea typeface="Times New Roman"/>
                          <a:cs typeface="Times New Roman"/>
                          <a:sym typeface="Times New Roman"/>
                        </a:defRPr>
                      </a:pPr>
                      <a:r>
                        <a:rPr sz="1800">
                          <a:uFill>
                            <a:solidFill>
                              <a:srgbClr val="0000FF"/>
                            </a:solidFill>
                          </a:uFill>
                          <a:latin typeface="+mj-lt"/>
                          <a:hlinkClick r:id="rId3"/>
                        </a:rPr>
                        <a:t>http://www.oracle.com/technetwork/java/javase/java-tutorial-downloads-2005894.html</a:t>
                      </a:r>
                      <a:endParaRPr sz="1800">
                        <a:solidFill>
                          <a:srgbClr val="0000FF"/>
                        </a:solidFill>
                        <a:uFill>
                          <a:solidFill>
                            <a:srgbClr val="0000FF"/>
                          </a:solidFill>
                        </a:uFill>
                        <a:latin typeface="+mj-lt"/>
                        <a:hlinkClick r:id="rId3"/>
                      </a:endParaRPr>
                    </a:p>
                  </a:txBody>
                  <a:tcPr anchor="ctr" horzOverflow="overflow"/>
                </a:tc>
                <a:extLst>
                  <a:ext uri="{0D108BD9-81ED-4DB2-BD59-A6C34878D82A}">
                    <a16:rowId xmlns:a16="http://schemas.microsoft.com/office/drawing/2014/main" val="10002"/>
                  </a:ext>
                </a:extLst>
              </a:tr>
              <a:tr h="650611">
                <a:tc>
                  <a:txBody>
                    <a:bodyPr/>
                    <a:lstStyle/>
                    <a:p>
                      <a:pPr algn="l">
                        <a:defRPr sz="1800"/>
                      </a:pPr>
                      <a:r>
                        <a:rPr sz="1800">
                          <a:latin typeface="+mj-lt"/>
                        </a:rPr>
                        <a:t>Packages and interfaces</a:t>
                      </a:r>
                    </a:p>
                  </a:txBody>
                  <a:tcPr anchor="ctr" horzOverflow="overflow"/>
                </a:tc>
                <a:tc>
                  <a:txBody>
                    <a:bodyPr/>
                    <a:lstStyle/>
                    <a:p>
                      <a:pPr algn="l">
                        <a:defRPr u="sng">
                          <a:solidFill>
                            <a:srgbClr val="0000FF"/>
                          </a:solidFill>
                          <a:latin typeface="Times New Roman"/>
                          <a:ea typeface="Times New Roman"/>
                          <a:cs typeface="Times New Roman"/>
                          <a:sym typeface="Times New Roman"/>
                        </a:defRPr>
                      </a:pPr>
                      <a:r>
                        <a:rPr sz="1800" dirty="0">
                          <a:latin typeface="+mj-lt"/>
                        </a:rPr>
                        <a:t> </a:t>
                      </a:r>
                      <a:r>
                        <a:rPr sz="1800" dirty="0">
                          <a:uFill>
                            <a:solidFill>
                              <a:srgbClr val="0000FF"/>
                            </a:solidFill>
                          </a:uFill>
                          <a:latin typeface="+mj-lt"/>
                          <a:hlinkClick r:id="rId4"/>
                        </a:rPr>
                        <a:t>http://greenteapress.com/thinkapjava/thinkapjava.pdf</a:t>
                      </a:r>
                    </a:p>
                  </a:txBody>
                  <a:tcPr anchor="ctr" horzOverflow="overflow"/>
                </a:tc>
                <a:extLst>
                  <a:ext uri="{0D108BD9-81ED-4DB2-BD59-A6C34878D82A}">
                    <a16:rowId xmlns:a16="http://schemas.microsoft.com/office/drawing/2014/main" val="10003"/>
                  </a:ext>
                </a:extLst>
              </a:tr>
            </a:tbl>
          </a:graphicData>
        </a:graphic>
      </p:graphicFrame>
      <p:sp>
        <p:nvSpPr>
          <p:cNvPr id="72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E-Book Links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lass classname…"/>
          <p:cNvSpPr txBox="1">
            <a:spLocks noGrp="1"/>
          </p:cNvSpPr>
          <p:nvPr>
            <p:ph idx="1"/>
          </p:nvPr>
        </p:nvSpPr>
        <p:spPr>
          <a:xfrm>
            <a:off x="1465523" y="1474235"/>
            <a:ext cx="3865601" cy="4930055"/>
          </a:xfrm>
          <a:prstGeom prst="rect">
            <a:avLst/>
          </a:prstGeom>
        </p:spPr>
        <p:txBody>
          <a:bodyPr>
            <a:noAutofit/>
          </a:bodyPr>
          <a:lstStyle/>
          <a:p>
            <a:pPr algn="just">
              <a:lnSpc>
                <a:spcPct val="135000"/>
              </a:lnSpc>
              <a:buSzTx/>
              <a:buNone/>
              <a:defRPr sz="1800">
                <a:latin typeface="Times New Roman"/>
                <a:ea typeface="Times New Roman"/>
                <a:cs typeface="Times New Roman"/>
                <a:sym typeface="Times New Roman"/>
              </a:defRPr>
            </a:pPr>
            <a:r>
              <a:rPr sz="2000" dirty="0"/>
              <a:t>class </a:t>
            </a:r>
            <a:r>
              <a:rPr sz="2000" dirty="0" err="1"/>
              <a:t>classname</a:t>
            </a:r>
            <a:r>
              <a:rPr sz="2000" dirty="0"/>
              <a:t> </a:t>
            </a:r>
          </a:p>
          <a:p>
            <a:pPr algn="just">
              <a:lnSpc>
                <a:spcPct val="135000"/>
              </a:lnSpc>
              <a:buSzTx/>
              <a:buNone/>
              <a:defRPr sz="1800">
                <a:latin typeface="Times New Roman"/>
                <a:ea typeface="Times New Roman"/>
                <a:cs typeface="Times New Roman"/>
                <a:sym typeface="Times New Roman"/>
              </a:defRPr>
            </a:pPr>
            <a:r>
              <a:rPr sz="2000" dirty="0"/>
              <a:t> {</a:t>
            </a:r>
          </a:p>
          <a:p>
            <a:pPr algn="just">
              <a:lnSpc>
                <a:spcPct val="135000"/>
              </a:lnSpc>
              <a:buSzTx/>
              <a:buNone/>
              <a:defRPr sz="1800">
                <a:latin typeface="Times New Roman"/>
                <a:ea typeface="Times New Roman"/>
                <a:cs typeface="Times New Roman"/>
                <a:sym typeface="Times New Roman"/>
              </a:defRPr>
            </a:pPr>
            <a:r>
              <a:rPr sz="2000" dirty="0"/>
              <a:t>   type instance-variable1;</a:t>
            </a:r>
          </a:p>
          <a:p>
            <a:pPr algn="just">
              <a:lnSpc>
                <a:spcPct val="135000"/>
              </a:lnSpc>
              <a:buSzTx/>
              <a:buNone/>
              <a:defRPr sz="1800">
                <a:latin typeface="Times New Roman"/>
                <a:ea typeface="Times New Roman"/>
                <a:cs typeface="Times New Roman"/>
                <a:sym typeface="Times New Roman"/>
              </a:defRPr>
            </a:pPr>
            <a:r>
              <a:rPr sz="2000" dirty="0"/>
              <a:t>   type instance-</a:t>
            </a:r>
            <a:r>
              <a:rPr sz="2000" dirty="0" err="1"/>
              <a:t>variableN</a:t>
            </a:r>
            <a:r>
              <a:rPr sz="2000" dirty="0"/>
              <a:t>;</a:t>
            </a:r>
          </a:p>
          <a:p>
            <a:pPr algn="just">
              <a:lnSpc>
                <a:spcPct val="135000"/>
              </a:lnSpc>
              <a:buSzTx/>
              <a:buNone/>
              <a:defRPr sz="1800">
                <a:latin typeface="Times New Roman"/>
                <a:ea typeface="Times New Roman"/>
                <a:cs typeface="Times New Roman"/>
                <a:sym typeface="Times New Roman"/>
              </a:defRPr>
            </a:pPr>
            <a:r>
              <a:rPr sz="2000" dirty="0"/>
              <a:t>   type method_name1(parameter-list) </a:t>
            </a:r>
          </a:p>
          <a:p>
            <a:pPr algn="just">
              <a:lnSpc>
                <a:spcPct val="135000"/>
              </a:lnSpc>
              <a:buSzTx/>
              <a:buNone/>
              <a:defRPr sz="1800">
                <a:latin typeface="Times New Roman"/>
                <a:ea typeface="Times New Roman"/>
                <a:cs typeface="Times New Roman"/>
                <a:sym typeface="Times New Roman"/>
              </a:defRPr>
            </a:pPr>
            <a:r>
              <a:rPr sz="2000" dirty="0"/>
              <a:t>   {  </a:t>
            </a:r>
          </a:p>
          <a:p>
            <a:pPr algn="just">
              <a:lnSpc>
                <a:spcPct val="135000"/>
              </a:lnSpc>
              <a:buSzTx/>
              <a:buNone/>
              <a:defRPr sz="1800">
                <a:latin typeface="Times New Roman"/>
                <a:ea typeface="Times New Roman"/>
                <a:cs typeface="Times New Roman"/>
                <a:sym typeface="Times New Roman"/>
              </a:defRPr>
            </a:pPr>
            <a:r>
              <a:rPr sz="2000" dirty="0"/>
              <a:t>    // body of method</a:t>
            </a:r>
          </a:p>
          <a:p>
            <a:pPr algn="just">
              <a:lnSpc>
                <a:spcPct val="135000"/>
              </a:lnSpc>
              <a:buSzTx/>
              <a:buNone/>
              <a:defRPr sz="1800">
                <a:latin typeface="Times New Roman"/>
                <a:ea typeface="Times New Roman"/>
                <a:cs typeface="Times New Roman"/>
                <a:sym typeface="Times New Roman"/>
              </a:defRPr>
            </a:pPr>
            <a:r>
              <a:rPr sz="2000" dirty="0"/>
              <a:t>    } </a:t>
            </a:r>
          </a:p>
          <a:p>
            <a:pPr algn="just">
              <a:lnSpc>
                <a:spcPct val="135000"/>
              </a:lnSpc>
              <a:buSzTx/>
              <a:buNone/>
              <a:defRPr sz="1800">
                <a:latin typeface="Times New Roman"/>
                <a:ea typeface="Times New Roman"/>
                <a:cs typeface="Times New Roman"/>
                <a:sym typeface="Times New Roman"/>
              </a:defRPr>
            </a:pPr>
            <a:r>
              <a:rPr sz="2000" dirty="0"/>
              <a:t> }</a:t>
            </a:r>
          </a:p>
        </p:txBody>
      </p:sp>
      <p:sp>
        <p:nvSpPr>
          <p:cNvPr id="18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84" name="Rectangle 3"/>
          <p:cNvSpPr txBox="1"/>
          <p:nvPr/>
        </p:nvSpPr>
        <p:spPr>
          <a:xfrm>
            <a:off x="6596950" y="1474235"/>
            <a:ext cx="4829422" cy="5459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public class Dog</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 </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String breed; </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a:t>
            </a:r>
            <a:r>
              <a:rPr sz="2000" dirty="0" err="1"/>
              <a:t>int</a:t>
            </a:r>
            <a:r>
              <a:rPr sz="2000" dirty="0"/>
              <a:t> </a:t>
            </a:r>
            <a:r>
              <a:rPr sz="2000" dirty="0" err="1"/>
              <a:t>ageC</a:t>
            </a:r>
            <a:r>
              <a:rPr sz="2000" dirty="0"/>
              <a:t>;</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String color;</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void barking()</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 } </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void hungry()</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 } </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void sleeping()</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 }</a:t>
            </a:r>
          </a:p>
          <a:p>
            <a:pPr marL="224026" indent="-224026" algn="just" defTabSz="896111">
              <a:lnSpc>
                <a:spcPct val="108000"/>
              </a:lnSpc>
              <a:spcBef>
                <a:spcPts val="900"/>
              </a:spcBef>
              <a:defRPr sz="1900">
                <a:latin typeface="Times New Roman"/>
                <a:ea typeface="Times New Roman"/>
                <a:cs typeface="Times New Roman"/>
                <a:sym typeface="Times New Roman"/>
              </a:defRPr>
            </a:pPr>
            <a:r>
              <a:rPr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A class can contain any of the following variable types.…"/>
          <p:cNvSpPr txBox="1">
            <a:spLocks noGrp="1"/>
          </p:cNvSpPr>
          <p:nvPr>
            <p:ph idx="1"/>
          </p:nvPr>
        </p:nvSpPr>
        <p:spPr>
          <a:xfrm>
            <a:off x="952595" y="1669928"/>
            <a:ext cx="10068677" cy="5611094"/>
          </a:xfrm>
          <a:prstGeom prst="rect">
            <a:avLst/>
          </a:prstGeom>
        </p:spPr>
        <p:txBody>
          <a:bodyPr/>
          <a:lstStyle/>
          <a:p>
            <a:pPr>
              <a:lnSpc>
                <a:spcPct val="150000"/>
              </a:lnSpc>
              <a:defRPr sz="2000" b="1">
                <a:latin typeface="Times New Roman"/>
                <a:ea typeface="Times New Roman"/>
                <a:cs typeface="Times New Roman"/>
                <a:sym typeface="Times New Roman"/>
              </a:defRPr>
            </a:pPr>
            <a:r>
              <a:rPr dirty="0"/>
              <a:t>Local variables: </a:t>
            </a:r>
            <a:r>
              <a:rPr b="0" dirty="0"/>
              <a:t>Variables defined inside methods, constructors or blocks are called as local variables. The variable will be declared and initialized within the method and the variable will be destroyed when the method has completed.</a:t>
            </a:r>
          </a:p>
          <a:p>
            <a:pPr>
              <a:lnSpc>
                <a:spcPct val="150000"/>
              </a:lnSpc>
              <a:defRPr sz="2000" b="1">
                <a:latin typeface="Times New Roman"/>
                <a:ea typeface="Times New Roman"/>
                <a:cs typeface="Times New Roman"/>
                <a:sym typeface="Times New Roman"/>
              </a:defRPr>
            </a:pPr>
            <a:r>
              <a:rPr dirty="0"/>
              <a:t>Instance variables: </a:t>
            </a:r>
            <a:r>
              <a:rPr b="0" dirty="0"/>
              <a:t>Instance variables are variables within a class but outside any method. These variables are initialized when the class is instantiated. Instance variables can be accessed from inside any method, constructor or blocks of that particular class.</a:t>
            </a:r>
          </a:p>
          <a:p>
            <a:pPr>
              <a:lnSpc>
                <a:spcPct val="150000"/>
              </a:lnSpc>
              <a:defRPr sz="2000" b="1">
                <a:latin typeface="Times New Roman"/>
                <a:ea typeface="Times New Roman"/>
                <a:cs typeface="Times New Roman"/>
                <a:sym typeface="Times New Roman"/>
              </a:defRPr>
            </a:pPr>
            <a:r>
              <a:rPr dirty="0"/>
              <a:t>Class variables: </a:t>
            </a:r>
            <a:r>
              <a:rPr b="0" dirty="0"/>
              <a:t>Class variables are variables declared within a class, outside any method, with the static keyword.</a:t>
            </a:r>
          </a:p>
        </p:txBody>
      </p:sp>
      <p:sp>
        <p:nvSpPr>
          <p:cNvPr id="18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A class can contain any of the following variable types: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reating an Object…"/>
          <p:cNvSpPr txBox="1">
            <a:spLocks noGrp="1"/>
          </p:cNvSpPr>
          <p:nvPr>
            <p:ph idx="1"/>
          </p:nvPr>
        </p:nvSpPr>
        <p:spPr>
          <a:xfrm>
            <a:off x="951553" y="1669928"/>
            <a:ext cx="10355076" cy="4957763"/>
          </a:xfrm>
          <a:prstGeom prst="rect">
            <a:avLst/>
          </a:prstGeom>
        </p:spPr>
        <p:txBody>
          <a:bodyPr/>
          <a:lstStyle/>
          <a:p>
            <a:pPr>
              <a:lnSpc>
                <a:spcPct val="150000"/>
              </a:lnSpc>
              <a:defRPr sz="2000">
                <a:latin typeface="Times New Roman"/>
                <a:ea typeface="Times New Roman"/>
                <a:cs typeface="Times New Roman"/>
                <a:sym typeface="Times New Roman"/>
              </a:defRPr>
            </a:pPr>
            <a:r>
              <a:rPr dirty="0"/>
              <a:t>As mentioned previously, a class provides the blueprints for objects. So, basically an object is created from a class. In Java, the new keyword is used to create new objects.</a:t>
            </a:r>
          </a:p>
          <a:p>
            <a:pPr marL="0" indent="0">
              <a:lnSpc>
                <a:spcPct val="150000"/>
              </a:lnSpc>
              <a:buSzTx/>
              <a:buNone/>
              <a:defRPr sz="2000">
                <a:latin typeface="Times New Roman"/>
                <a:ea typeface="Times New Roman"/>
                <a:cs typeface="Times New Roman"/>
                <a:sym typeface="Times New Roman"/>
              </a:defRPr>
            </a:pPr>
            <a:r>
              <a:rPr dirty="0"/>
              <a:t>There are three steps when creating an object from a class:</a:t>
            </a:r>
          </a:p>
          <a:p>
            <a:pPr lvl="1">
              <a:lnSpc>
                <a:spcPct val="150000"/>
              </a:lnSpc>
              <a:defRPr sz="2000" b="1">
                <a:latin typeface="Times New Roman"/>
                <a:ea typeface="Times New Roman"/>
                <a:cs typeface="Times New Roman"/>
                <a:sym typeface="Times New Roman"/>
              </a:defRPr>
            </a:pPr>
            <a:r>
              <a:rPr dirty="0"/>
              <a:t>Declaration: </a:t>
            </a:r>
            <a:r>
              <a:rPr b="0" dirty="0"/>
              <a:t>A variable declaration with a variable name with an object type.</a:t>
            </a:r>
          </a:p>
          <a:p>
            <a:pPr lvl="1">
              <a:lnSpc>
                <a:spcPct val="150000"/>
              </a:lnSpc>
              <a:defRPr sz="2000" b="1">
                <a:latin typeface="Times New Roman"/>
                <a:ea typeface="Times New Roman"/>
                <a:cs typeface="Times New Roman"/>
                <a:sym typeface="Times New Roman"/>
              </a:defRPr>
            </a:pPr>
            <a:r>
              <a:rPr dirty="0"/>
              <a:t>Instantiation: </a:t>
            </a:r>
            <a:r>
              <a:rPr b="0" dirty="0"/>
              <a:t>The 'new' keyword is used to create the object.</a:t>
            </a:r>
          </a:p>
          <a:p>
            <a:pPr lvl="1">
              <a:lnSpc>
                <a:spcPct val="150000"/>
              </a:lnSpc>
              <a:defRPr sz="2000" b="1">
                <a:latin typeface="Times New Roman"/>
                <a:ea typeface="Times New Roman"/>
                <a:cs typeface="Times New Roman"/>
                <a:sym typeface="Times New Roman"/>
              </a:defRPr>
            </a:pPr>
            <a:r>
              <a:rPr dirty="0"/>
              <a:t>Initialization: </a:t>
            </a:r>
            <a:r>
              <a:rPr b="0" dirty="0"/>
              <a:t>The 'new' keyword is followed by a call to a constructor. This call initializes the new object.</a:t>
            </a:r>
          </a:p>
        </p:txBody>
      </p:sp>
      <p:sp>
        <p:nvSpPr>
          <p:cNvPr id="19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Creating an 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reating an Object…"/>
          <p:cNvSpPr txBox="1">
            <a:spLocks noGrp="1"/>
          </p:cNvSpPr>
          <p:nvPr>
            <p:ph idx="1"/>
          </p:nvPr>
        </p:nvSpPr>
        <p:spPr>
          <a:xfrm>
            <a:off x="991300" y="1727987"/>
            <a:ext cx="10872541" cy="5569530"/>
          </a:xfrm>
          <a:prstGeom prst="rect">
            <a:avLst/>
          </a:prstGeom>
        </p:spPr>
        <p:txBody>
          <a:bodyPr>
            <a:normAutofit/>
          </a:bodyPr>
          <a:lstStyle/>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public class Dog</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 </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String breed; </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a:t>
            </a:r>
            <a:r>
              <a:rPr sz="2000" dirty="0" err="1"/>
              <a:t>int</a:t>
            </a:r>
            <a:r>
              <a:rPr sz="2000" dirty="0"/>
              <a:t> age;</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String color;</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void barking()</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 </a:t>
            </a:r>
          </a:p>
          <a:p>
            <a:pPr marL="0" lvl="1" indent="634744" algn="just" defTabSz="896111">
              <a:lnSpc>
                <a:spcPct val="108000"/>
              </a:lnSpc>
              <a:spcBef>
                <a:spcPts val="900"/>
              </a:spcBef>
              <a:buSzTx/>
              <a:buNone/>
              <a:defRPr sz="1900">
                <a:latin typeface="Times New Roman"/>
                <a:ea typeface="Times New Roman"/>
                <a:cs typeface="Times New Roman"/>
                <a:sym typeface="Times New Roman"/>
              </a:defRPr>
            </a:pPr>
            <a:r>
              <a:rPr sz="2000" dirty="0"/>
              <a:t>System.out.println ( “</a:t>
            </a:r>
            <a:r>
              <a:rPr lang="en-IN" sz="2000" dirty="0"/>
              <a:t>Bark</a:t>
            </a:r>
            <a:r>
              <a:rPr sz="2000" dirty="0"/>
              <a:t>”);</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 </a:t>
            </a:r>
          </a:p>
          <a:p>
            <a:pPr marL="224026" indent="-224026" algn="just" defTabSz="896111">
              <a:lnSpc>
                <a:spcPct val="108000"/>
              </a:lnSpc>
              <a:spcBef>
                <a:spcPts val="900"/>
              </a:spcBef>
              <a:buSzTx/>
              <a:buNone/>
              <a:defRPr sz="1900">
                <a:latin typeface="Times New Roman"/>
                <a:ea typeface="Times New Roman"/>
                <a:cs typeface="Times New Roman"/>
                <a:sym typeface="Times New Roman"/>
              </a:defRPr>
            </a:pPr>
            <a:r>
              <a:rPr sz="2000" dirty="0"/>
              <a:t>  }</a:t>
            </a:r>
          </a:p>
          <a:p>
            <a:pPr marL="224026" indent="-224026" algn="just" defTabSz="896111">
              <a:spcBef>
                <a:spcPts val="900"/>
              </a:spcBef>
              <a:buSzTx/>
              <a:buNone/>
              <a:defRPr sz="1900">
                <a:latin typeface="Times New Roman"/>
                <a:ea typeface="Times New Roman"/>
                <a:cs typeface="Times New Roman"/>
                <a:sym typeface="Times New Roman"/>
              </a:defRPr>
            </a:pPr>
            <a:r>
              <a:rPr sz="2000" dirty="0"/>
              <a:t>Dog </a:t>
            </a:r>
            <a:r>
              <a:rPr sz="2000" dirty="0" err="1"/>
              <a:t>myDog</a:t>
            </a:r>
            <a:r>
              <a:rPr sz="2000" dirty="0"/>
              <a:t> = new Dog();</a:t>
            </a:r>
          </a:p>
        </p:txBody>
      </p:sp>
      <p:sp>
        <p:nvSpPr>
          <p:cNvPr id="19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Creating an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ethods…"/>
          <p:cNvSpPr txBox="1">
            <a:spLocks noGrp="1"/>
          </p:cNvSpPr>
          <p:nvPr>
            <p:ph idx="1"/>
          </p:nvPr>
        </p:nvSpPr>
        <p:spPr>
          <a:xfrm>
            <a:off x="950426" y="1672224"/>
            <a:ext cx="10955596" cy="4957763"/>
          </a:xfrm>
          <a:prstGeom prst="rect">
            <a:avLst/>
          </a:prstGeom>
        </p:spPr>
        <p:txBody>
          <a:bodyPr/>
          <a:lstStyle/>
          <a:p>
            <a:pPr>
              <a:lnSpc>
                <a:spcPct val="150000"/>
              </a:lnSpc>
              <a:defRPr sz="2000">
                <a:latin typeface="Times New Roman"/>
                <a:ea typeface="Times New Roman"/>
                <a:cs typeface="Times New Roman"/>
                <a:sym typeface="Times New Roman"/>
              </a:defRPr>
            </a:pPr>
            <a:r>
              <a:rPr dirty="0"/>
              <a:t>Methods are similar to procedures, functions, or sub-routines.</a:t>
            </a:r>
          </a:p>
          <a:p>
            <a:pPr>
              <a:lnSpc>
                <a:spcPct val="150000"/>
              </a:lnSpc>
              <a:defRPr sz="2000">
                <a:latin typeface="Times New Roman"/>
                <a:ea typeface="Times New Roman"/>
                <a:cs typeface="Times New Roman"/>
                <a:sym typeface="Times New Roman"/>
              </a:defRPr>
            </a:pPr>
            <a:r>
              <a:rPr dirty="0"/>
              <a:t> Statements within a method execute only when the method is called.</a:t>
            </a:r>
          </a:p>
          <a:p>
            <a:pPr>
              <a:lnSpc>
                <a:spcPct val="150000"/>
              </a:lnSpc>
              <a:defRPr sz="2000">
                <a:latin typeface="Times New Roman"/>
                <a:ea typeface="Times New Roman"/>
                <a:cs typeface="Times New Roman"/>
                <a:sym typeface="Times New Roman"/>
              </a:defRPr>
            </a:pPr>
            <a:r>
              <a:rPr dirty="0"/>
              <a:t> To execute a method, you call it from another method.</a:t>
            </a:r>
          </a:p>
          <a:p>
            <a:pPr lvl="1">
              <a:lnSpc>
                <a:spcPct val="150000"/>
              </a:lnSpc>
              <a:spcBef>
                <a:spcPts val="500"/>
              </a:spcBef>
              <a:defRPr sz="2000">
                <a:latin typeface="Times New Roman"/>
                <a:ea typeface="Times New Roman"/>
                <a:cs typeface="Times New Roman"/>
                <a:sym typeface="Times New Roman"/>
              </a:defRPr>
            </a:pPr>
            <a:r>
              <a:rPr dirty="0"/>
              <a:t> “The calling method makes a method call.”</a:t>
            </a:r>
          </a:p>
        </p:txBody>
      </p:sp>
      <p:sp>
        <p:nvSpPr>
          <p:cNvPr id="19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ethod Declaration…"/>
          <p:cNvSpPr txBox="1">
            <a:spLocks noGrp="1"/>
          </p:cNvSpPr>
          <p:nvPr>
            <p:ph idx="1"/>
          </p:nvPr>
        </p:nvSpPr>
        <p:spPr>
          <a:xfrm>
            <a:off x="983459" y="1695023"/>
            <a:ext cx="11194027" cy="4916203"/>
          </a:xfrm>
          <a:prstGeom prst="rect">
            <a:avLst/>
          </a:prstGeom>
        </p:spPr>
        <p:txBody>
          <a:bodyPr/>
          <a:lstStyle/>
          <a:p>
            <a:pPr>
              <a:lnSpc>
                <a:spcPct val="150000"/>
              </a:lnSpc>
              <a:buSzTx/>
              <a:buNone/>
              <a:defRPr sz="2000">
                <a:latin typeface="Times New Roman"/>
                <a:ea typeface="Times New Roman"/>
                <a:cs typeface="Times New Roman"/>
                <a:sym typeface="Times New Roman"/>
              </a:defRPr>
            </a:pPr>
            <a:r>
              <a:rPr dirty="0"/>
              <a:t>Is the first line or header of a method it contains the following:</a:t>
            </a:r>
          </a:p>
          <a:p>
            <a:pPr marL="685800" lvl="1" indent="-228600">
              <a:lnSpc>
                <a:spcPct val="150000"/>
              </a:lnSpc>
              <a:spcBef>
                <a:spcPts val="500"/>
              </a:spcBef>
              <a:defRPr sz="2000">
                <a:latin typeface="Times New Roman"/>
                <a:ea typeface="Times New Roman"/>
                <a:cs typeface="Times New Roman"/>
                <a:sym typeface="Times New Roman"/>
              </a:defRPr>
            </a:pPr>
            <a:r>
              <a:rPr dirty="0"/>
              <a:t> Optional access modifiers.</a:t>
            </a:r>
          </a:p>
          <a:p>
            <a:pPr marL="685800" lvl="1" indent="-228600">
              <a:lnSpc>
                <a:spcPct val="150000"/>
              </a:lnSpc>
              <a:spcBef>
                <a:spcPts val="500"/>
              </a:spcBef>
              <a:defRPr sz="2000">
                <a:latin typeface="Times New Roman"/>
                <a:ea typeface="Times New Roman"/>
                <a:cs typeface="Times New Roman"/>
                <a:sym typeface="Times New Roman"/>
              </a:defRPr>
            </a:pPr>
            <a:r>
              <a:rPr dirty="0"/>
              <a:t> The return type for the method.</a:t>
            </a:r>
          </a:p>
          <a:p>
            <a:pPr marL="685800" lvl="1" indent="-228600">
              <a:lnSpc>
                <a:spcPct val="150000"/>
              </a:lnSpc>
              <a:spcBef>
                <a:spcPts val="500"/>
              </a:spcBef>
              <a:defRPr sz="2000">
                <a:latin typeface="Times New Roman"/>
                <a:ea typeface="Times New Roman"/>
                <a:cs typeface="Times New Roman"/>
                <a:sym typeface="Times New Roman"/>
              </a:defRPr>
            </a:pPr>
            <a:r>
              <a:rPr dirty="0"/>
              <a:t> The method name.</a:t>
            </a:r>
          </a:p>
          <a:p>
            <a:pPr marL="685800" lvl="1" indent="-228600">
              <a:lnSpc>
                <a:spcPct val="150000"/>
              </a:lnSpc>
              <a:spcBef>
                <a:spcPts val="500"/>
              </a:spcBef>
              <a:defRPr sz="2000">
                <a:latin typeface="Times New Roman"/>
                <a:ea typeface="Times New Roman"/>
                <a:cs typeface="Times New Roman"/>
                <a:sym typeface="Times New Roman"/>
              </a:defRPr>
            </a:pPr>
            <a:r>
              <a:rPr dirty="0"/>
              <a:t> An opening parenthesis.</a:t>
            </a:r>
          </a:p>
          <a:p>
            <a:pPr marL="685800" lvl="1" indent="-228600">
              <a:lnSpc>
                <a:spcPct val="150000"/>
              </a:lnSpc>
              <a:spcBef>
                <a:spcPts val="500"/>
              </a:spcBef>
              <a:defRPr sz="2000">
                <a:latin typeface="Times New Roman"/>
                <a:ea typeface="Times New Roman"/>
                <a:cs typeface="Times New Roman"/>
                <a:sym typeface="Times New Roman"/>
              </a:defRPr>
            </a:pPr>
            <a:r>
              <a:rPr dirty="0"/>
              <a:t> An optional list of method arguments separated by commas.</a:t>
            </a:r>
          </a:p>
          <a:p>
            <a:pPr marL="685800" lvl="1" indent="-228600">
              <a:lnSpc>
                <a:spcPct val="150000"/>
              </a:lnSpc>
              <a:spcBef>
                <a:spcPts val="500"/>
              </a:spcBef>
              <a:defRPr sz="2000">
                <a:latin typeface="Times New Roman"/>
                <a:ea typeface="Times New Roman"/>
                <a:cs typeface="Times New Roman"/>
                <a:sym typeface="Times New Roman"/>
              </a:defRPr>
            </a:pPr>
            <a:r>
              <a:rPr dirty="0"/>
              <a:t> A closing parenthesis.</a:t>
            </a:r>
          </a:p>
        </p:txBody>
      </p:sp>
      <p:sp>
        <p:nvSpPr>
          <p:cNvPr id="20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 Declaration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pic>
        <p:nvPicPr>
          <p:cNvPr id="208" name="Picture 1" descr="Picture 1"/>
          <p:cNvPicPr>
            <a:picLocks noChangeAspect="1"/>
          </p:cNvPicPr>
          <p:nvPr/>
        </p:nvPicPr>
        <p:blipFill>
          <a:blip r:embed="rId2"/>
          <a:stretch>
            <a:fillRect/>
          </a:stretch>
        </p:blipFill>
        <p:spPr>
          <a:xfrm>
            <a:off x="783233" y="1735766"/>
            <a:ext cx="10566940" cy="4199430"/>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Access Modifiers…"/>
          <p:cNvSpPr txBox="1">
            <a:spLocks noGrp="1"/>
          </p:cNvSpPr>
          <p:nvPr>
            <p:ph idx="1"/>
          </p:nvPr>
        </p:nvSpPr>
        <p:spPr>
          <a:xfrm>
            <a:off x="951151" y="1669928"/>
            <a:ext cx="10808368" cy="4902345"/>
          </a:xfrm>
          <a:prstGeom prst="rect">
            <a:avLst/>
          </a:prstGeom>
        </p:spPr>
        <p:txBody>
          <a:bodyPr/>
          <a:lstStyle/>
          <a:p>
            <a:pPr>
              <a:lnSpc>
                <a:spcPct val="150000"/>
              </a:lnSpc>
              <a:buSzTx/>
              <a:defRPr sz="2000" b="1">
                <a:latin typeface="Times New Roman"/>
                <a:ea typeface="Times New Roman"/>
                <a:cs typeface="Times New Roman"/>
                <a:sym typeface="Times New Roman"/>
              </a:defRPr>
            </a:pPr>
            <a:r>
              <a:rPr dirty="0"/>
              <a:t>Public</a:t>
            </a:r>
            <a:r>
              <a:rPr b="0" dirty="0"/>
              <a:t> – accessible anywhere.</a:t>
            </a:r>
          </a:p>
          <a:p>
            <a:pPr>
              <a:lnSpc>
                <a:spcPct val="150000"/>
              </a:lnSpc>
              <a:buSzTx/>
              <a:defRPr sz="2000" b="1">
                <a:latin typeface="Times New Roman"/>
                <a:ea typeface="Times New Roman"/>
                <a:cs typeface="Times New Roman"/>
                <a:sym typeface="Times New Roman"/>
              </a:defRPr>
            </a:pPr>
            <a:r>
              <a:rPr dirty="0"/>
              <a:t>Private</a:t>
            </a:r>
            <a:r>
              <a:rPr b="0" dirty="0"/>
              <a:t> – accessible only within the class in which it is defined.</a:t>
            </a:r>
          </a:p>
          <a:p>
            <a:pPr>
              <a:lnSpc>
                <a:spcPct val="150000"/>
              </a:lnSpc>
              <a:buSzTx/>
              <a:defRPr sz="2000" b="1">
                <a:latin typeface="Times New Roman"/>
                <a:ea typeface="Times New Roman"/>
                <a:cs typeface="Times New Roman"/>
                <a:sym typeface="Times New Roman"/>
              </a:defRPr>
            </a:pPr>
            <a:r>
              <a:rPr dirty="0"/>
              <a:t>Protected – </a:t>
            </a:r>
            <a:r>
              <a:rPr b="0" dirty="0"/>
              <a:t>allows members of a derived class to access members of its parent classes.</a:t>
            </a:r>
          </a:p>
          <a:p>
            <a:pPr>
              <a:lnSpc>
                <a:spcPct val="150000"/>
              </a:lnSpc>
              <a:buSzTx/>
              <a:defRPr sz="2000" b="1">
                <a:latin typeface="Times New Roman"/>
                <a:ea typeface="Times New Roman"/>
                <a:cs typeface="Times New Roman"/>
                <a:sym typeface="Times New Roman"/>
              </a:defRPr>
            </a:pPr>
            <a:r>
              <a:rPr dirty="0"/>
              <a:t>Static</a:t>
            </a:r>
            <a:r>
              <a:rPr b="0" dirty="0"/>
              <a:t> – does not require instantiation before it can be used and remains in place after use, without being destroyed.</a:t>
            </a:r>
          </a:p>
        </p:txBody>
      </p:sp>
      <p:sp>
        <p:nvSpPr>
          <p:cNvPr id="21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Access Modifiers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16" name="TextBox 8"/>
          <p:cNvSpPr txBox="1"/>
          <p:nvPr/>
        </p:nvSpPr>
        <p:spPr>
          <a:xfrm>
            <a:off x="896212" y="1767284"/>
            <a:ext cx="11117237" cy="51706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962526" lvl="2" indent="-200525">
              <a:buSzPct val="100000"/>
              <a:buChar char="•"/>
              <a:defRPr sz="2000">
                <a:solidFill>
                  <a:srgbClr val="020202"/>
                </a:solidFill>
                <a:latin typeface="Times New Roman"/>
                <a:ea typeface="Times New Roman"/>
                <a:cs typeface="Times New Roman"/>
                <a:sym typeface="Times New Roman"/>
              </a:defRPr>
            </a:pPr>
            <a:r>
              <a:rPr dirty="0"/>
              <a:t>main() method</a:t>
            </a:r>
          </a:p>
          <a:p>
            <a:pPr marL="962526" lvl="2" indent="-200525">
              <a:buSzPct val="100000"/>
              <a:buChar char="•"/>
              <a:defRPr sz="2000">
                <a:solidFill>
                  <a:srgbClr val="020202"/>
                </a:solidFill>
                <a:latin typeface="Times New Roman"/>
                <a:ea typeface="Times New Roman"/>
                <a:cs typeface="Times New Roman"/>
                <a:sym typeface="Times New Roman"/>
              </a:defRPr>
            </a:pPr>
            <a:r>
              <a:rPr dirty="0"/>
              <a:t>constructors</a:t>
            </a:r>
          </a:p>
          <a:p>
            <a:pPr>
              <a:defRPr sz="2000" u="sng">
                <a:solidFill>
                  <a:srgbClr val="020202"/>
                </a:solidFill>
                <a:latin typeface="Times New Roman"/>
                <a:ea typeface="Times New Roman"/>
                <a:cs typeface="Times New Roman"/>
                <a:sym typeface="Times New Roman"/>
              </a:defRPr>
            </a:pPr>
            <a:endParaRPr dirty="0"/>
          </a:p>
          <a:p>
            <a:pPr lvl="4">
              <a:defRPr sz="2000">
                <a:solidFill>
                  <a:srgbClr val="020202"/>
                </a:solidFill>
                <a:latin typeface="Times New Roman"/>
                <a:ea typeface="Times New Roman"/>
                <a:cs typeface="Times New Roman"/>
                <a:sym typeface="Times New Roman"/>
              </a:defRPr>
            </a:pPr>
            <a:r>
              <a:rPr dirty="0"/>
              <a:t>main() method</a:t>
            </a:r>
          </a:p>
          <a:p>
            <a:pPr marL="1257300" lvl="6" indent="-342900">
              <a:buSzPct val="100000"/>
              <a:buFont typeface="Arial"/>
              <a:buChar char="•"/>
              <a:defRPr sz="2000">
                <a:solidFill>
                  <a:srgbClr val="020202"/>
                </a:solidFill>
                <a:latin typeface="Times New Roman"/>
                <a:ea typeface="Times New Roman"/>
                <a:cs typeface="Times New Roman"/>
                <a:sym typeface="Times New Roman"/>
              </a:defRPr>
            </a:pPr>
            <a:r>
              <a:rPr dirty="0"/>
              <a:t>Execution starts from main() method</a:t>
            </a:r>
          </a:p>
          <a:p>
            <a:pPr marL="1257300" lvl="6" indent="-342900">
              <a:buSzPct val="100000"/>
              <a:buFont typeface="Arial"/>
              <a:buChar char="•"/>
              <a:defRPr sz="2000">
                <a:solidFill>
                  <a:srgbClr val="020202"/>
                </a:solidFill>
                <a:latin typeface="Times New Roman"/>
                <a:ea typeface="Times New Roman"/>
                <a:cs typeface="Times New Roman"/>
                <a:sym typeface="Times New Roman"/>
              </a:defRPr>
            </a:pPr>
            <a:r>
              <a:rPr dirty="0"/>
              <a:t>main is defined as</a:t>
            </a:r>
          </a:p>
          <a:p>
            <a:pPr lvl="4">
              <a:defRPr sz="2000">
                <a:solidFill>
                  <a:srgbClr val="020202"/>
                </a:solidFill>
                <a:latin typeface="Times New Roman"/>
                <a:ea typeface="Times New Roman"/>
                <a:cs typeface="Times New Roman"/>
                <a:sym typeface="Times New Roman"/>
              </a:defRPr>
            </a:pPr>
            <a:endParaRPr dirty="0"/>
          </a:p>
          <a:p>
            <a:pPr lvl="4">
              <a:defRPr sz="2000">
                <a:solidFill>
                  <a:srgbClr val="020202"/>
                </a:solidFill>
                <a:latin typeface="Times New Roman"/>
                <a:ea typeface="Times New Roman"/>
                <a:cs typeface="Times New Roman"/>
                <a:sym typeface="Times New Roman"/>
              </a:defRPr>
            </a:pPr>
            <a:r>
              <a:rPr dirty="0"/>
              <a:t>		</a:t>
            </a:r>
            <a:r>
              <a:rPr b="1" dirty="0"/>
              <a:t>public static void main(String[] </a:t>
            </a:r>
            <a:r>
              <a:rPr b="1" dirty="0" err="1"/>
              <a:t>args</a:t>
            </a:r>
            <a:r>
              <a:rPr b="1" dirty="0"/>
              <a:t>)</a:t>
            </a:r>
            <a:endParaRPr lang="en-US" b="1" dirty="0"/>
          </a:p>
          <a:p>
            <a:pPr lvl="4">
              <a:defRPr sz="2000">
                <a:solidFill>
                  <a:srgbClr val="020202"/>
                </a:solidFill>
                <a:latin typeface="Times New Roman"/>
                <a:ea typeface="Times New Roman"/>
                <a:cs typeface="Times New Roman"/>
                <a:sym typeface="Times New Roman"/>
              </a:defRPr>
            </a:pPr>
            <a:endParaRPr sz="1000" dirty="0"/>
          </a:p>
          <a:p>
            <a:pPr lvl="5" indent="457200">
              <a:lnSpc>
                <a:spcPct val="150000"/>
              </a:lnSpc>
              <a:defRPr sz="2000">
                <a:solidFill>
                  <a:srgbClr val="020202"/>
                </a:solidFill>
                <a:latin typeface="Times New Roman"/>
                <a:ea typeface="Times New Roman"/>
                <a:cs typeface="Times New Roman"/>
                <a:sym typeface="Times New Roman"/>
              </a:defRPr>
            </a:pPr>
            <a:r>
              <a:rPr dirty="0"/>
              <a:t>     </a:t>
            </a:r>
            <a:r>
              <a:rPr b="1" dirty="0"/>
              <a:t>public:</a:t>
            </a:r>
            <a:r>
              <a:rPr dirty="0"/>
              <a:t> so that it may be accessed outside the class by JVM</a:t>
            </a:r>
          </a:p>
          <a:p>
            <a:pPr lvl="5" indent="457200">
              <a:lnSpc>
                <a:spcPct val="150000"/>
              </a:lnSpc>
              <a:defRPr sz="2000">
                <a:solidFill>
                  <a:srgbClr val="020202"/>
                </a:solidFill>
                <a:latin typeface="Times New Roman"/>
                <a:ea typeface="Times New Roman"/>
                <a:cs typeface="Times New Roman"/>
                <a:sym typeface="Times New Roman"/>
              </a:defRPr>
            </a:pPr>
            <a:r>
              <a:rPr dirty="0"/>
              <a:t>     </a:t>
            </a:r>
            <a:r>
              <a:rPr b="1" dirty="0"/>
              <a:t>static:</a:t>
            </a:r>
            <a:r>
              <a:rPr dirty="0"/>
              <a:t> need not to create any instance (object) to call main() by JVM</a:t>
            </a:r>
          </a:p>
          <a:p>
            <a:pPr lvl="5" indent="457200">
              <a:lnSpc>
                <a:spcPct val="150000"/>
              </a:lnSpc>
              <a:defRPr sz="2000">
                <a:solidFill>
                  <a:srgbClr val="020202"/>
                </a:solidFill>
                <a:latin typeface="Times New Roman"/>
                <a:ea typeface="Times New Roman"/>
                <a:cs typeface="Times New Roman"/>
                <a:sym typeface="Times New Roman"/>
              </a:defRPr>
            </a:pPr>
            <a:r>
              <a:rPr dirty="0"/>
              <a:t>     </a:t>
            </a:r>
            <a:r>
              <a:rPr b="1" dirty="0"/>
              <a:t>void:</a:t>
            </a:r>
            <a:r>
              <a:rPr dirty="0"/>
              <a:t> does not return any value to JVM</a:t>
            </a:r>
          </a:p>
          <a:p>
            <a:pPr lvl="5" indent="457200">
              <a:lnSpc>
                <a:spcPct val="150000"/>
              </a:lnSpc>
              <a:defRPr sz="2000">
                <a:solidFill>
                  <a:srgbClr val="020202"/>
                </a:solidFill>
                <a:latin typeface="Times New Roman"/>
                <a:ea typeface="Times New Roman"/>
                <a:cs typeface="Times New Roman"/>
                <a:sym typeface="Times New Roman"/>
              </a:defRPr>
            </a:pPr>
            <a:r>
              <a:rPr dirty="0"/>
              <a:t>     </a:t>
            </a:r>
            <a:r>
              <a:rPr b="1" dirty="0"/>
              <a:t>main:</a:t>
            </a:r>
            <a:r>
              <a:rPr dirty="0"/>
              <a:t> registered name of the method to be called by JVM </a:t>
            </a:r>
          </a:p>
          <a:p>
            <a:pPr lvl="5" indent="457200">
              <a:lnSpc>
                <a:spcPct val="150000"/>
              </a:lnSpc>
              <a:defRPr sz="2000">
                <a:solidFill>
                  <a:srgbClr val="020202"/>
                </a:solidFill>
                <a:latin typeface="Times New Roman"/>
                <a:ea typeface="Times New Roman"/>
                <a:cs typeface="Times New Roman"/>
                <a:sym typeface="Times New Roman"/>
              </a:defRPr>
            </a:pPr>
            <a:r>
              <a:rPr dirty="0"/>
              <a:t>     </a:t>
            </a:r>
            <a:r>
              <a:rPr b="1" dirty="0"/>
              <a:t>String[] </a:t>
            </a:r>
            <a:r>
              <a:rPr b="1" dirty="0" err="1"/>
              <a:t>args</a:t>
            </a:r>
            <a:r>
              <a:rPr b="1" dirty="0"/>
              <a:t>:</a:t>
            </a:r>
            <a:r>
              <a:rPr dirty="0"/>
              <a:t> command line arguments of String type</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Special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ncapsulation…"/>
          <p:cNvSpPr txBox="1">
            <a:spLocks noGrp="1"/>
          </p:cNvSpPr>
          <p:nvPr>
            <p:ph idx="1"/>
          </p:nvPr>
        </p:nvSpPr>
        <p:spPr>
          <a:xfrm>
            <a:off x="957942" y="1671120"/>
            <a:ext cx="10319658" cy="5680366"/>
          </a:xfrm>
          <a:prstGeom prst="rect">
            <a:avLst/>
          </a:prstGeom>
        </p:spPr>
        <p:txBody>
          <a:bodyPr/>
          <a:lstStyle/>
          <a:p>
            <a:pPr>
              <a:lnSpc>
                <a:spcPct val="150000"/>
              </a:lnSpc>
              <a:defRPr sz="2000">
                <a:latin typeface="Times New Roman"/>
                <a:ea typeface="Times New Roman"/>
                <a:cs typeface="Times New Roman"/>
                <a:sym typeface="Times New Roman"/>
              </a:defRPr>
            </a:pPr>
            <a:r>
              <a:rPr dirty="0"/>
              <a:t>Encapsulation is an Object Oriented Programming concept that binds together the data and functions that manipulates the data, and keeps safe from outside interference and misuse. </a:t>
            </a:r>
          </a:p>
          <a:p>
            <a:pPr>
              <a:lnSpc>
                <a:spcPct val="150000"/>
              </a:lnSpc>
              <a:defRPr sz="2000">
                <a:latin typeface="Times New Roman"/>
                <a:ea typeface="Times New Roman"/>
                <a:cs typeface="Times New Roman"/>
                <a:sym typeface="Times New Roman"/>
              </a:defRPr>
            </a:pPr>
            <a:r>
              <a:rPr dirty="0"/>
              <a:t>Binding (or wrapping) code and data together into a single unit is known as encapsulation. For example: capsule, it is wrapped with different medicines.</a:t>
            </a:r>
          </a:p>
          <a:p>
            <a:pPr defTabSz="457200">
              <a:lnSpc>
                <a:spcPct val="150000"/>
              </a:lnSpc>
              <a:spcBef>
                <a:spcPts val="1300"/>
              </a:spcBef>
              <a:defRPr sz="2000">
                <a:latin typeface="Times New Roman"/>
                <a:ea typeface="Times New Roman"/>
                <a:cs typeface="Times New Roman"/>
                <a:sym typeface="Times New Roman"/>
              </a:defRPr>
            </a:pPr>
            <a:r>
              <a:rPr dirty="0"/>
              <a:t>A java class is the example of encapsulation. </a:t>
            </a:r>
          </a:p>
        </p:txBody>
      </p:sp>
      <p:sp>
        <p:nvSpPr>
          <p:cNvPr id="141" name="Slide Number Placeholder 3"/>
          <p:cNvSpPr txBox="1">
            <a:spLocks noGrp="1"/>
          </p:cNvSpPr>
          <p:nvPr>
            <p:ph type="sldNum" sz="quarter" idx="12"/>
          </p:nvPr>
        </p:nvSpPr>
        <p:spPr>
          <a:xfrm>
            <a:off x="11839439" y="6404290"/>
            <a:ext cx="184060"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solidFill>
                  <a:schemeClr val="tx1"/>
                </a:solidFill>
              </a:rPr>
              <a:t>Encapsulation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Method Overloading in Java…"/>
          <p:cNvSpPr txBox="1">
            <a:spLocks noGrp="1"/>
          </p:cNvSpPr>
          <p:nvPr>
            <p:ph idx="1"/>
          </p:nvPr>
        </p:nvSpPr>
        <p:spPr>
          <a:xfrm>
            <a:off x="947262" y="1703430"/>
            <a:ext cx="10812256" cy="4912043"/>
          </a:xfrm>
          <a:prstGeom prst="rect">
            <a:avLst/>
          </a:prstGeom>
        </p:spPr>
        <p:txBody>
          <a:bodyPr>
            <a:normAutofit/>
          </a:bodyPr>
          <a:lstStyle/>
          <a:p>
            <a:pPr defTabSz="443483">
              <a:lnSpc>
                <a:spcPct val="135000"/>
              </a:lnSpc>
              <a:spcBef>
                <a:spcPts val="900"/>
              </a:spcBef>
              <a:defRPr sz="1700">
                <a:latin typeface="Times New Roman"/>
                <a:ea typeface="Times New Roman"/>
                <a:cs typeface="Times New Roman"/>
                <a:sym typeface="Times New Roman"/>
              </a:defRPr>
            </a:pPr>
            <a:r>
              <a:rPr sz="2000" dirty="0"/>
              <a:t>If two or more method in a class have same name but different parameters, it is known as method overloading. Overloading always occur in the same class.</a:t>
            </a:r>
          </a:p>
          <a:p>
            <a:pPr defTabSz="443483">
              <a:lnSpc>
                <a:spcPct val="135000"/>
              </a:lnSpc>
              <a:spcBef>
                <a:spcPts val="900"/>
              </a:spcBef>
              <a:defRPr sz="1700">
                <a:latin typeface="Times New Roman"/>
                <a:ea typeface="Times New Roman"/>
                <a:cs typeface="Times New Roman"/>
                <a:sym typeface="Times New Roman"/>
              </a:defRPr>
            </a:pPr>
            <a:r>
              <a:rPr sz="2000" dirty="0"/>
              <a:t>Method overloading is one of the ways through which java supports polymorphism. </a:t>
            </a:r>
          </a:p>
          <a:p>
            <a:pPr defTabSz="443483">
              <a:lnSpc>
                <a:spcPct val="135000"/>
              </a:lnSpc>
              <a:spcBef>
                <a:spcPts val="900"/>
              </a:spcBef>
              <a:defRPr sz="1700">
                <a:latin typeface="Times New Roman"/>
                <a:ea typeface="Times New Roman"/>
                <a:cs typeface="Times New Roman"/>
                <a:sym typeface="Times New Roman"/>
              </a:defRPr>
            </a:pPr>
            <a:r>
              <a:rPr sz="2000" dirty="0"/>
              <a:t>Method overloading can be done by:</a:t>
            </a:r>
          </a:p>
          <a:p>
            <a:pPr marL="712470" lvl="1" indent="-342900" defTabSz="443483">
              <a:lnSpc>
                <a:spcPct val="135000"/>
              </a:lnSpc>
              <a:spcBef>
                <a:spcPts val="900"/>
              </a:spcBef>
              <a:defRPr sz="1700">
                <a:latin typeface="Times New Roman"/>
                <a:ea typeface="Times New Roman"/>
                <a:cs typeface="Times New Roman"/>
                <a:sym typeface="Times New Roman"/>
              </a:defRPr>
            </a:pPr>
            <a:r>
              <a:rPr sz="2000" dirty="0"/>
              <a:t>changing number of arguments. </a:t>
            </a:r>
          </a:p>
          <a:p>
            <a:pPr marL="712470" lvl="1" indent="-342900" defTabSz="443483">
              <a:lnSpc>
                <a:spcPct val="135000"/>
              </a:lnSpc>
              <a:spcBef>
                <a:spcPts val="900"/>
              </a:spcBef>
              <a:defRPr sz="1700">
                <a:latin typeface="Times New Roman"/>
                <a:ea typeface="Times New Roman"/>
                <a:cs typeface="Times New Roman"/>
                <a:sym typeface="Times New Roman"/>
              </a:defRPr>
            </a:pPr>
            <a:r>
              <a:rPr sz="2000" dirty="0"/>
              <a:t>by changing the data type of arguments. </a:t>
            </a:r>
          </a:p>
          <a:p>
            <a:pPr defTabSz="443483">
              <a:lnSpc>
                <a:spcPct val="135000"/>
              </a:lnSpc>
              <a:spcBef>
                <a:spcPts val="900"/>
              </a:spcBef>
              <a:defRPr sz="1700">
                <a:latin typeface="Times New Roman"/>
                <a:ea typeface="Times New Roman"/>
                <a:cs typeface="Times New Roman"/>
                <a:sym typeface="Times New Roman"/>
              </a:defRPr>
            </a:pPr>
            <a:r>
              <a:rPr sz="2000" dirty="0"/>
              <a:t>If two or more method have same name and same parameter list </a:t>
            </a:r>
            <a:r>
              <a:rPr sz="2000" b="1" dirty="0"/>
              <a:t>but differs in return type are not</a:t>
            </a:r>
            <a:r>
              <a:rPr sz="2000" dirty="0"/>
              <a:t> said to be overloaded method.</a:t>
            </a:r>
          </a:p>
          <a:p>
            <a:pPr defTabSz="443483">
              <a:lnSpc>
                <a:spcPct val="135000"/>
              </a:lnSpc>
              <a:spcBef>
                <a:spcPts val="900"/>
              </a:spcBef>
              <a:defRPr sz="1700">
                <a:latin typeface="Times New Roman"/>
                <a:ea typeface="Times New Roman"/>
                <a:cs typeface="Times New Roman"/>
                <a:sym typeface="Times New Roman"/>
              </a:defRPr>
            </a:pPr>
            <a:r>
              <a:rPr sz="2000" dirty="0"/>
              <a:t>Overloaded method can have different access modifiers.</a:t>
            </a:r>
          </a:p>
        </p:txBody>
      </p:sp>
      <p:sp>
        <p:nvSpPr>
          <p:cNvPr id="21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 Overloading in 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Method overloading by changing data type of arguments…"/>
          <p:cNvSpPr txBox="1">
            <a:spLocks noGrp="1"/>
          </p:cNvSpPr>
          <p:nvPr>
            <p:ph idx="1"/>
          </p:nvPr>
        </p:nvSpPr>
        <p:spPr>
          <a:xfrm>
            <a:off x="999679" y="1668237"/>
            <a:ext cx="11028284" cy="5435888"/>
          </a:xfrm>
          <a:prstGeom prst="rect">
            <a:avLst/>
          </a:prstGeom>
        </p:spPr>
        <p:txBody>
          <a:bodyPr numCol="2" spcCol="577316">
            <a:normAutofit/>
          </a:bodyPr>
          <a:lstStyle/>
          <a:p>
            <a:pPr marL="0" indent="0" defTabSz="374904">
              <a:lnSpc>
                <a:spcPct val="150000"/>
              </a:lnSpc>
              <a:spcBef>
                <a:spcPts val="400"/>
              </a:spcBef>
              <a:buSzTx/>
              <a:buNone/>
              <a:defRPr sz="1700">
                <a:latin typeface="Times New Roman"/>
                <a:ea typeface="Times New Roman"/>
                <a:cs typeface="Times New Roman"/>
                <a:sym typeface="Times New Roman"/>
              </a:defRPr>
            </a:pPr>
            <a:r>
              <a:rPr sz="2000" dirty="0"/>
              <a:t>class Calculate</a:t>
            </a:r>
          </a:p>
          <a:p>
            <a:pPr marL="0" indent="0" defTabSz="374904">
              <a:lnSpc>
                <a:spcPct val="150000"/>
              </a:lnSpc>
              <a:spcBef>
                <a:spcPts val="400"/>
              </a:spcBef>
              <a:buSzTx/>
              <a:buNone/>
              <a:defRPr sz="1700">
                <a:latin typeface="Times New Roman"/>
                <a:ea typeface="Times New Roman"/>
                <a:cs typeface="Times New Roman"/>
                <a:sym typeface="Times New Roman"/>
              </a:defRPr>
            </a:pPr>
            <a:r>
              <a:rPr sz="2000" dirty="0"/>
              <a:t>{</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void sum (</a:t>
            </a:r>
            <a:r>
              <a:rPr sz="2000" dirty="0" err="1"/>
              <a:t>int</a:t>
            </a:r>
            <a:r>
              <a:rPr sz="2000" dirty="0"/>
              <a:t> a, </a:t>
            </a:r>
            <a:r>
              <a:rPr sz="2000" dirty="0" err="1"/>
              <a:t>int</a:t>
            </a:r>
            <a:r>
              <a:rPr sz="2000" dirty="0"/>
              <a:t> b)</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p>
          <a:p>
            <a:pPr marL="0" lvl="2" indent="187452" defTabSz="374904">
              <a:lnSpc>
                <a:spcPct val="150000"/>
              </a:lnSpc>
              <a:spcBef>
                <a:spcPts val="400"/>
              </a:spcBef>
              <a:buSzTx/>
              <a:buNone/>
              <a:defRPr sz="1700">
                <a:latin typeface="Times New Roman"/>
                <a:ea typeface="Times New Roman"/>
                <a:cs typeface="Times New Roman"/>
                <a:sym typeface="Times New Roman"/>
              </a:defRPr>
            </a:pPr>
            <a:r>
              <a:rPr sz="2000" dirty="0"/>
              <a:t>  </a:t>
            </a:r>
            <a:r>
              <a:rPr sz="2000" dirty="0" err="1"/>
              <a:t>System.out.println</a:t>
            </a:r>
            <a:r>
              <a:rPr sz="2000" dirty="0"/>
              <a:t>("sum is"+(</a:t>
            </a:r>
            <a:r>
              <a:rPr sz="2000" dirty="0" err="1"/>
              <a:t>a+b</a:t>
            </a:r>
            <a:r>
              <a:rPr sz="2000" dirty="0"/>
              <a:t>)) ;</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void sum (float a, float b)</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p>
          <a:p>
            <a:pPr marL="0" lvl="2" indent="187452" defTabSz="374904">
              <a:lnSpc>
                <a:spcPct val="150000"/>
              </a:lnSpc>
              <a:spcBef>
                <a:spcPts val="400"/>
              </a:spcBef>
              <a:buSzTx/>
              <a:buNone/>
              <a:defRPr sz="1700">
                <a:latin typeface="Times New Roman"/>
                <a:ea typeface="Times New Roman"/>
                <a:cs typeface="Times New Roman"/>
                <a:sym typeface="Times New Roman"/>
              </a:defRPr>
            </a:pPr>
            <a:r>
              <a:rPr sz="2000" dirty="0"/>
              <a:t>  </a:t>
            </a:r>
            <a:r>
              <a:rPr sz="2000" dirty="0" err="1"/>
              <a:t>System.out.println</a:t>
            </a:r>
            <a:r>
              <a:rPr sz="2000" dirty="0"/>
              <a:t>("sum is"+(</a:t>
            </a:r>
            <a:r>
              <a:rPr sz="2000" dirty="0" err="1"/>
              <a:t>a+b</a:t>
            </a:r>
            <a:r>
              <a:rPr sz="2000" dirty="0"/>
              <a:t>));</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p>
          <a:p>
            <a:pPr marL="0" indent="0" defTabSz="374904">
              <a:lnSpc>
                <a:spcPct val="150000"/>
              </a:lnSpc>
              <a:spcBef>
                <a:spcPts val="400"/>
              </a:spcBef>
              <a:buSzTx/>
              <a:buNone/>
              <a:defRPr sz="1700">
                <a:latin typeface="Times New Roman"/>
                <a:ea typeface="Times New Roman"/>
                <a:cs typeface="Times New Roman"/>
                <a:sym typeface="Times New Roman"/>
              </a:defRPr>
            </a:pPr>
            <a:r>
              <a:rPr sz="2000" dirty="0"/>
              <a:t> public static void main (String[] </a:t>
            </a:r>
            <a:r>
              <a:rPr sz="2000" dirty="0" err="1"/>
              <a:t>args</a:t>
            </a:r>
            <a:r>
              <a:rPr sz="2000" dirty="0"/>
              <a:t>)</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Calculate  </a:t>
            </a:r>
            <a:r>
              <a:rPr sz="2000" dirty="0" err="1"/>
              <a:t>cal</a:t>
            </a:r>
            <a:r>
              <a:rPr sz="2000" dirty="0"/>
              <a:t> = new Calculate();</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r>
              <a:rPr sz="2000" dirty="0" err="1"/>
              <a:t>cal.sum</a:t>
            </a:r>
            <a:r>
              <a:rPr sz="2000" dirty="0"/>
              <a:t> (8,5);      //sum(</a:t>
            </a:r>
            <a:r>
              <a:rPr sz="2000" dirty="0" err="1"/>
              <a:t>int</a:t>
            </a:r>
            <a:r>
              <a:rPr sz="2000" dirty="0"/>
              <a:t> a, </a:t>
            </a:r>
            <a:r>
              <a:rPr sz="2000" dirty="0" err="1"/>
              <a:t>int</a:t>
            </a:r>
            <a:r>
              <a:rPr sz="2000" dirty="0"/>
              <a:t> b) is method is called.</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r>
              <a:rPr sz="2000" dirty="0" err="1"/>
              <a:t>cal.sum</a:t>
            </a:r>
            <a:r>
              <a:rPr sz="2000" dirty="0"/>
              <a:t> (4.6f, 3.8f); //sum(float a, float b) is called.</a:t>
            </a:r>
          </a:p>
          <a:p>
            <a:pPr marL="0" lvl="1" indent="93726" defTabSz="374904">
              <a:lnSpc>
                <a:spcPct val="150000"/>
              </a:lnSpc>
              <a:spcBef>
                <a:spcPts val="400"/>
              </a:spcBef>
              <a:buSzTx/>
              <a:buNone/>
              <a:defRPr sz="1700">
                <a:latin typeface="Times New Roman"/>
                <a:ea typeface="Times New Roman"/>
                <a:cs typeface="Times New Roman"/>
                <a:sym typeface="Times New Roman"/>
              </a:defRPr>
            </a:pPr>
            <a:r>
              <a:rPr sz="2000" dirty="0"/>
              <a:t> }</a:t>
            </a:r>
          </a:p>
          <a:p>
            <a:pPr marL="0" indent="0" defTabSz="374904">
              <a:lnSpc>
                <a:spcPct val="150000"/>
              </a:lnSpc>
              <a:spcBef>
                <a:spcPts val="400"/>
              </a:spcBef>
              <a:buSzTx/>
              <a:buNone/>
              <a:defRPr sz="1700">
                <a:latin typeface="Times New Roman"/>
                <a:ea typeface="Times New Roman"/>
                <a:cs typeface="Times New Roman"/>
                <a:sym typeface="Times New Roman"/>
              </a:defRPr>
            </a:pPr>
            <a:r>
              <a:rPr sz="2000" dirty="0"/>
              <a:t>}</a:t>
            </a:r>
          </a:p>
        </p:txBody>
      </p:sp>
      <p:sp>
        <p:nvSpPr>
          <p:cNvPr id="22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 overloading by changing data type of arguments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Method overloading by changing number of arguments…"/>
          <p:cNvSpPr txBox="1">
            <a:spLocks noGrp="1"/>
          </p:cNvSpPr>
          <p:nvPr>
            <p:ph idx="1"/>
          </p:nvPr>
        </p:nvSpPr>
        <p:spPr>
          <a:xfrm>
            <a:off x="996958" y="1669928"/>
            <a:ext cx="10919271" cy="5114972"/>
          </a:xfrm>
          <a:prstGeom prst="rect">
            <a:avLst/>
          </a:prstGeom>
        </p:spPr>
        <p:txBody>
          <a:bodyPr numCol="2" spcCol="577316">
            <a:noAutofit/>
          </a:bodyPr>
          <a:lstStyle/>
          <a:p>
            <a:pPr marL="0" indent="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class Calculate</a:t>
            </a:r>
          </a:p>
          <a:p>
            <a:pPr marL="0" indent="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void area (</a:t>
            </a:r>
            <a:r>
              <a:rPr sz="2000" dirty="0" err="1"/>
              <a:t>int</a:t>
            </a:r>
            <a:r>
              <a:rPr sz="2000" dirty="0"/>
              <a:t> l, </a:t>
            </a:r>
            <a:r>
              <a:rPr sz="2000" dirty="0" err="1"/>
              <a:t>int</a:t>
            </a:r>
            <a:r>
              <a:rPr sz="2000" dirty="0"/>
              <a:t> b)</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p>
          <a:p>
            <a:pPr marL="0" lvl="2" indent="2286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r>
              <a:rPr sz="2000" dirty="0" err="1"/>
              <a:t>System.out.println</a:t>
            </a:r>
            <a:r>
              <a:rPr sz="2000" dirty="0"/>
              <a:t> ("Area is”+ ( l * b ) ) ;</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 </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void area (</a:t>
            </a:r>
            <a:r>
              <a:rPr sz="2000" dirty="0" err="1"/>
              <a:t>int</a:t>
            </a:r>
            <a:r>
              <a:rPr sz="2000" dirty="0"/>
              <a:t> l, </a:t>
            </a:r>
            <a:r>
              <a:rPr sz="2000" dirty="0" err="1"/>
              <a:t>int</a:t>
            </a:r>
            <a:r>
              <a:rPr sz="2000" dirty="0"/>
              <a:t> b, </a:t>
            </a:r>
            <a:r>
              <a:rPr sz="2000" dirty="0" err="1"/>
              <a:t>int</a:t>
            </a:r>
            <a:r>
              <a:rPr sz="2000" dirty="0"/>
              <a:t> h)</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p>
          <a:p>
            <a:pPr marL="0" lvl="2" indent="2286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r>
              <a:rPr sz="2000" dirty="0" err="1"/>
              <a:t>System.out.println</a:t>
            </a:r>
            <a:r>
              <a:rPr sz="2000" dirty="0"/>
              <a:t> ("Area is”+(l * b * h) );</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public static void main (String[] </a:t>
            </a:r>
            <a:r>
              <a:rPr sz="2000" dirty="0" err="1"/>
              <a:t>args</a:t>
            </a:r>
            <a:r>
              <a:rPr sz="2000" dirty="0"/>
              <a:t>)</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Calculate  </a:t>
            </a:r>
            <a:r>
              <a:rPr sz="2000" dirty="0" err="1"/>
              <a:t>cal</a:t>
            </a:r>
            <a:r>
              <a:rPr sz="2000" dirty="0"/>
              <a:t> = new Calculate();</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r>
              <a:rPr sz="2000" dirty="0" err="1"/>
              <a:t>cal.area</a:t>
            </a:r>
            <a:r>
              <a:rPr sz="2000" dirty="0"/>
              <a:t>(8,5);      //area(</a:t>
            </a:r>
            <a:r>
              <a:rPr sz="2000" dirty="0" err="1"/>
              <a:t>int</a:t>
            </a:r>
            <a:r>
              <a:rPr sz="2000" dirty="0"/>
              <a:t> l, </a:t>
            </a:r>
            <a:r>
              <a:rPr sz="2000" dirty="0" err="1"/>
              <a:t>int</a:t>
            </a:r>
            <a:r>
              <a:rPr sz="2000" dirty="0"/>
              <a:t> b) is method is called.</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r>
              <a:rPr sz="2000" dirty="0" err="1"/>
              <a:t>cal.area</a:t>
            </a:r>
            <a:r>
              <a:rPr sz="2000" dirty="0"/>
              <a:t> (4, 6, 2); //area(</a:t>
            </a:r>
            <a:r>
              <a:rPr sz="2000" dirty="0" err="1"/>
              <a:t>int</a:t>
            </a:r>
            <a:r>
              <a:rPr sz="2000" dirty="0"/>
              <a:t> l, </a:t>
            </a:r>
            <a:r>
              <a:rPr sz="2000" dirty="0" err="1"/>
              <a:t>int</a:t>
            </a:r>
            <a:r>
              <a:rPr sz="2000" dirty="0"/>
              <a:t> b, </a:t>
            </a:r>
            <a:r>
              <a:rPr sz="2000" dirty="0" err="1"/>
              <a:t>int</a:t>
            </a:r>
            <a:r>
              <a:rPr sz="2000" dirty="0"/>
              <a:t> h) is called.</a:t>
            </a:r>
          </a:p>
          <a:p>
            <a:pPr marL="0" lvl="1" indent="11430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 }</a:t>
            </a:r>
          </a:p>
          <a:p>
            <a:pPr marL="0" indent="0" defTabSz="457200">
              <a:lnSpc>
                <a:spcPct val="150000"/>
              </a:lnSpc>
              <a:spcBef>
                <a:spcPts val="500"/>
              </a:spcBef>
              <a:buSzTx/>
              <a:buNone/>
              <a:defRPr sz="1800">
                <a:solidFill>
                  <a:srgbClr val="161616"/>
                </a:solidFill>
                <a:latin typeface="Times New Roman"/>
                <a:ea typeface="Times New Roman"/>
                <a:cs typeface="Times New Roman"/>
                <a:sym typeface="Times New Roman"/>
              </a:defRPr>
            </a:pPr>
            <a:r>
              <a:rPr sz="2000" dirty="0"/>
              <a:t>}</a:t>
            </a:r>
          </a:p>
        </p:txBody>
      </p:sp>
      <p:sp>
        <p:nvSpPr>
          <p:cNvPr id="22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 overloading by changing data type of arguments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232" name="Straight Connector 11"/>
          <p:cNvSpPr/>
          <p:nvPr/>
        </p:nvSpPr>
        <p:spPr>
          <a:xfrm>
            <a:off x="-1" y="6727371"/>
            <a:ext cx="12192002" cy="38782"/>
          </a:xfrm>
          <a:prstGeom prst="line">
            <a:avLst/>
          </a:prstGeom>
          <a:ln w="28575">
            <a:solidFill>
              <a:schemeClr val="accent2"/>
            </a:solidFill>
            <a:miter/>
          </a:ln>
        </p:spPr>
        <p:txBody>
          <a:bodyPr lIns="45718" tIns="45718" rIns="45718" bIns="45718"/>
          <a:lstStyle/>
          <a:p>
            <a:endParaRPr/>
          </a:p>
        </p:txBody>
      </p:sp>
      <p:sp>
        <p:nvSpPr>
          <p:cNvPr id="233" name="TextBox 8"/>
          <p:cNvSpPr txBox="1"/>
          <p:nvPr/>
        </p:nvSpPr>
        <p:spPr>
          <a:xfrm>
            <a:off x="952259" y="1661468"/>
            <a:ext cx="10807259" cy="2631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342900" indent="-342900">
              <a:lnSpc>
                <a:spcPct val="150000"/>
              </a:lnSpc>
              <a:buSzPct val="100000"/>
              <a:buFont typeface="Arial" panose="020B0604020202020204" pitchFamily="34" charset="0"/>
              <a:buChar char="•"/>
              <a:defRPr sz="2100">
                <a:solidFill>
                  <a:srgbClr val="141414"/>
                </a:solidFill>
                <a:latin typeface="Times New Roman"/>
                <a:ea typeface="Times New Roman"/>
                <a:cs typeface="Times New Roman"/>
                <a:sym typeface="Times New Roman"/>
              </a:defRPr>
            </a:pPr>
            <a:r>
              <a:rPr sz="2000" dirty="0"/>
              <a:t>Constructors are a special kind of methods that are invoked to construct objects.</a:t>
            </a:r>
          </a:p>
          <a:p>
            <a:pPr marL="342900" indent="-342900">
              <a:lnSpc>
                <a:spcPct val="150000"/>
              </a:lnSpc>
              <a:buSzPct val="100000"/>
              <a:buFont typeface="Arial" panose="020B0604020202020204" pitchFamily="34" charset="0"/>
              <a:buChar char="•"/>
              <a:defRPr sz="2100">
                <a:solidFill>
                  <a:srgbClr val="020406"/>
                </a:solidFill>
                <a:latin typeface="Times New Roman"/>
                <a:ea typeface="Times New Roman"/>
                <a:cs typeface="Times New Roman"/>
                <a:sym typeface="Times New Roman"/>
              </a:defRPr>
            </a:pPr>
            <a:r>
              <a:rPr sz="2000" dirty="0"/>
              <a:t>Constructors are invoked using the new operator when an object is created.</a:t>
            </a:r>
          </a:p>
          <a:p>
            <a:pPr>
              <a:lnSpc>
                <a:spcPct val="150000"/>
              </a:lnSpc>
              <a:defRPr sz="2100">
                <a:solidFill>
                  <a:srgbClr val="020406"/>
                </a:solidFill>
                <a:latin typeface="Times New Roman"/>
                <a:ea typeface="Times New Roman"/>
                <a:cs typeface="Times New Roman"/>
                <a:sym typeface="Times New Roman"/>
              </a:defRPr>
            </a:pPr>
            <a:endParaRPr sz="1000" dirty="0"/>
          </a:p>
          <a:p>
            <a:pPr>
              <a:lnSpc>
                <a:spcPct val="150000"/>
              </a:lnSpc>
              <a:defRPr sz="2100" b="1">
                <a:solidFill>
                  <a:srgbClr val="020406"/>
                </a:solidFill>
                <a:latin typeface="Times New Roman"/>
                <a:ea typeface="Times New Roman"/>
                <a:cs typeface="Times New Roman"/>
                <a:sym typeface="Times New Roman"/>
              </a:defRPr>
            </a:pPr>
            <a:r>
              <a:rPr sz="2000" dirty="0"/>
              <a:t>Rules for Constructor creation</a:t>
            </a:r>
          </a:p>
          <a:p>
            <a:pPr marL="342900" lvl="4" indent="-342900">
              <a:lnSpc>
                <a:spcPct val="150000"/>
              </a:lnSpc>
              <a:buSzPct val="100000"/>
              <a:buFont typeface="Arial" panose="020B0604020202020204" pitchFamily="34" charset="0"/>
              <a:buChar char="•"/>
              <a:defRPr sz="2100">
                <a:solidFill>
                  <a:srgbClr val="141414"/>
                </a:solidFill>
                <a:latin typeface="Times New Roman"/>
                <a:ea typeface="Times New Roman"/>
                <a:cs typeface="Times New Roman"/>
                <a:sym typeface="Times New Roman"/>
              </a:defRPr>
            </a:pPr>
            <a:r>
              <a:rPr sz="2000" dirty="0"/>
              <a:t>Constructors must have the same name as the class itself. </a:t>
            </a:r>
          </a:p>
          <a:p>
            <a:pPr marL="342900" lvl="4" indent="-342900">
              <a:lnSpc>
                <a:spcPct val="150000"/>
              </a:lnSpc>
              <a:buSzPct val="100000"/>
              <a:buFont typeface="Arial" panose="020B0604020202020204" pitchFamily="34" charset="0"/>
              <a:buChar char="•"/>
              <a:defRPr sz="2100">
                <a:solidFill>
                  <a:srgbClr val="141414"/>
                </a:solidFill>
                <a:latin typeface="Times New Roman"/>
                <a:ea typeface="Times New Roman"/>
                <a:cs typeface="Times New Roman"/>
                <a:sym typeface="Times New Roman"/>
              </a:defRPr>
            </a:pPr>
            <a:r>
              <a:rPr sz="2000" dirty="0"/>
              <a:t>Constructors do not have a return type—</a:t>
            </a:r>
            <a:r>
              <a:rPr sz="2000" b="1" u="sng" dirty="0"/>
              <a:t>not even void</a:t>
            </a:r>
            <a:r>
              <a:rPr sz="2000" dirty="0"/>
              <a:t>. </a:t>
            </a:r>
          </a:p>
        </p:txBody>
      </p:sp>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Constructors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ypes of Java Constructors…"/>
          <p:cNvSpPr txBox="1">
            <a:spLocks noGrp="1"/>
          </p:cNvSpPr>
          <p:nvPr>
            <p:ph idx="1"/>
          </p:nvPr>
        </p:nvSpPr>
        <p:spPr>
          <a:xfrm>
            <a:off x="810414" y="1612064"/>
            <a:ext cx="10773820" cy="2942448"/>
          </a:xfrm>
          <a:prstGeom prst="rect">
            <a:avLst/>
          </a:prstGeom>
        </p:spPr>
        <p:txBody>
          <a:bodyPr>
            <a:normAutofit/>
          </a:bodyPr>
          <a:lstStyle/>
          <a:p>
            <a:pPr marL="482600" indent="-342900" defTabSz="457200">
              <a:lnSpc>
                <a:spcPts val="4200"/>
              </a:lnSpc>
              <a:spcBef>
                <a:spcPts val="0"/>
              </a:spcBef>
              <a:defRPr sz="1800">
                <a:solidFill>
                  <a:srgbClr val="252830"/>
                </a:solidFill>
                <a:latin typeface="Times New Roman"/>
                <a:ea typeface="Times New Roman"/>
                <a:cs typeface="Times New Roman"/>
                <a:sym typeface="Times New Roman"/>
              </a:defRPr>
            </a:pPr>
            <a:r>
              <a:rPr sz="2000" dirty="0">
                <a:solidFill>
                  <a:schemeClr val="tx1"/>
                </a:solidFill>
              </a:rPr>
              <a:t>No-</a:t>
            </a:r>
            <a:r>
              <a:rPr sz="2000" dirty="0" err="1">
                <a:solidFill>
                  <a:schemeClr val="tx1"/>
                </a:solidFill>
              </a:rPr>
              <a:t>Arg</a:t>
            </a:r>
            <a:r>
              <a:rPr sz="2000" dirty="0">
                <a:solidFill>
                  <a:schemeClr val="tx1"/>
                </a:solidFill>
              </a:rPr>
              <a:t> Constructor - a constructor that does not accept any arguments.</a:t>
            </a:r>
          </a:p>
          <a:p>
            <a:pPr marL="482600" indent="-342900" defTabSz="457200">
              <a:lnSpc>
                <a:spcPts val="4200"/>
              </a:lnSpc>
              <a:spcBef>
                <a:spcPts val="0"/>
              </a:spcBef>
              <a:defRPr sz="1800">
                <a:solidFill>
                  <a:srgbClr val="252830"/>
                </a:solidFill>
                <a:latin typeface="Times New Roman"/>
                <a:ea typeface="Times New Roman"/>
                <a:cs typeface="Times New Roman"/>
                <a:sym typeface="Times New Roman"/>
              </a:defRPr>
            </a:pPr>
            <a:r>
              <a:rPr sz="2000" dirty="0">
                <a:solidFill>
                  <a:schemeClr val="tx1"/>
                </a:solidFill>
              </a:rPr>
              <a:t>Default Constructor - a constructor that is automatically created by the Java compiler if it is not explicitly defined.</a:t>
            </a:r>
          </a:p>
          <a:p>
            <a:pPr marL="482600" indent="-342900" defTabSz="457200">
              <a:lnSpc>
                <a:spcPts val="4200"/>
              </a:lnSpc>
              <a:spcBef>
                <a:spcPts val="0"/>
              </a:spcBef>
              <a:defRPr sz="1800">
                <a:solidFill>
                  <a:srgbClr val="252830"/>
                </a:solidFill>
                <a:latin typeface="Times New Roman"/>
                <a:ea typeface="Times New Roman"/>
                <a:cs typeface="Times New Roman"/>
                <a:sym typeface="Times New Roman"/>
              </a:defRPr>
            </a:pPr>
            <a:r>
              <a:rPr sz="2000" dirty="0" err="1">
                <a:solidFill>
                  <a:schemeClr val="tx1"/>
                </a:solidFill>
              </a:rPr>
              <a:t>Parameterised</a:t>
            </a:r>
            <a:r>
              <a:rPr sz="2000" dirty="0">
                <a:solidFill>
                  <a:schemeClr val="tx1"/>
                </a:solidFill>
              </a:rPr>
              <a:t> constructor - used to specify specific values of variables in object.</a:t>
            </a:r>
          </a:p>
        </p:txBody>
      </p:sp>
      <p:sp>
        <p:nvSpPr>
          <p:cNvPr id="23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238" name="TextBox 2"/>
          <p:cNvSpPr txBox="1"/>
          <p:nvPr/>
        </p:nvSpPr>
        <p:spPr>
          <a:xfrm>
            <a:off x="1613837" y="4191655"/>
            <a:ext cx="3925616" cy="3727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000" u="sng">
                <a:solidFill>
                  <a:srgbClr val="020202"/>
                </a:solidFill>
                <a:latin typeface="Times New Roman"/>
                <a:ea typeface="Times New Roman"/>
                <a:cs typeface="Times New Roman"/>
                <a:sym typeface="Times New Roman"/>
              </a:defRPr>
            </a:lvl1pPr>
          </a:lstStyle>
          <a:p>
            <a:r>
              <a:t>No argument Constructor</a:t>
            </a:r>
          </a:p>
        </p:txBody>
      </p:sp>
      <p:sp>
        <p:nvSpPr>
          <p:cNvPr id="239" name="TextBox 10"/>
          <p:cNvSpPr txBox="1"/>
          <p:nvPr/>
        </p:nvSpPr>
        <p:spPr>
          <a:xfrm>
            <a:off x="7110744" y="4185081"/>
            <a:ext cx="4009700" cy="3727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000" u="sng">
                <a:solidFill>
                  <a:srgbClr val="020202"/>
                </a:solidFill>
                <a:latin typeface="Times New Roman"/>
                <a:ea typeface="Times New Roman"/>
                <a:cs typeface="Times New Roman"/>
                <a:sym typeface="Times New Roman"/>
              </a:defRPr>
            </a:lvl1pPr>
          </a:lstStyle>
          <a:p>
            <a:r>
              <a:t>Parameterised Constructor</a:t>
            </a:r>
          </a:p>
        </p:txBody>
      </p:sp>
      <p:sp>
        <p:nvSpPr>
          <p:cNvPr id="240" name="Rectangle 7"/>
          <p:cNvSpPr txBox="1"/>
          <p:nvPr/>
        </p:nvSpPr>
        <p:spPr>
          <a:xfrm>
            <a:off x="2985438" y="4750410"/>
            <a:ext cx="1576554" cy="1249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2000" b="1">
                <a:solidFill>
                  <a:srgbClr val="020202"/>
                </a:solidFill>
                <a:latin typeface="Times New Roman"/>
                <a:ea typeface="Times New Roman"/>
                <a:cs typeface="Times New Roman"/>
                <a:sym typeface="Times New Roman"/>
              </a:defRPr>
            </a:pPr>
            <a:r>
              <a:t>Circle() </a:t>
            </a:r>
          </a:p>
          <a:p>
            <a:pPr>
              <a:defRPr sz="2000" b="1">
                <a:solidFill>
                  <a:srgbClr val="020202"/>
                </a:solidFill>
                <a:latin typeface="Times New Roman"/>
                <a:ea typeface="Times New Roman"/>
                <a:cs typeface="Times New Roman"/>
                <a:sym typeface="Times New Roman"/>
              </a:defRPr>
            </a:pPr>
            <a:r>
              <a:t>{                   </a:t>
            </a:r>
          </a:p>
          <a:p>
            <a:pPr>
              <a:defRPr sz="2000" b="1">
                <a:solidFill>
                  <a:srgbClr val="020202"/>
                </a:solidFill>
                <a:latin typeface="Times New Roman"/>
                <a:ea typeface="Times New Roman"/>
                <a:cs typeface="Times New Roman"/>
                <a:sym typeface="Times New Roman"/>
              </a:defRPr>
            </a:pPr>
            <a:endParaRPr/>
          </a:p>
          <a:p>
            <a:pPr>
              <a:defRPr sz="2000" b="1">
                <a:solidFill>
                  <a:srgbClr val="020202"/>
                </a:solidFill>
                <a:latin typeface="Times New Roman"/>
                <a:ea typeface="Times New Roman"/>
                <a:cs typeface="Times New Roman"/>
                <a:sym typeface="Times New Roman"/>
              </a:defRPr>
            </a:pPr>
            <a:r>
              <a:t>}</a:t>
            </a:r>
          </a:p>
        </p:txBody>
      </p:sp>
      <p:sp>
        <p:nvSpPr>
          <p:cNvPr id="241" name="Rectangle 15"/>
          <p:cNvSpPr txBox="1"/>
          <p:nvPr/>
        </p:nvSpPr>
        <p:spPr>
          <a:xfrm>
            <a:off x="7868805" y="4690121"/>
            <a:ext cx="4024150" cy="12490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2000" b="1">
                <a:solidFill>
                  <a:srgbClr val="020202"/>
                </a:solidFill>
                <a:latin typeface="Times New Roman"/>
                <a:ea typeface="Times New Roman"/>
                <a:cs typeface="Times New Roman"/>
                <a:sym typeface="Times New Roman"/>
              </a:defRPr>
            </a:pPr>
            <a:r>
              <a:t>Circle(double newRadius) </a:t>
            </a:r>
          </a:p>
          <a:p>
            <a:pPr>
              <a:defRPr sz="2000" b="1">
                <a:solidFill>
                  <a:srgbClr val="020202"/>
                </a:solidFill>
                <a:latin typeface="Times New Roman"/>
                <a:ea typeface="Times New Roman"/>
                <a:cs typeface="Times New Roman"/>
                <a:sym typeface="Times New Roman"/>
              </a:defRPr>
            </a:pPr>
            <a:r>
              <a:t>{  </a:t>
            </a:r>
          </a:p>
          <a:p>
            <a:pPr>
              <a:defRPr sz="2000" b="1">
                <a:solidFill>
                  <a:srgbClr val="020202"/>
                </a:solidFill>
                <a:latin typeface="Times New Roman"/>
                <a:ea typeface="Times New Roman"/>
                <a:cs typeface="Times New Roman"/>
                <a:sym typeface="Times New Roman"/>
              </a:defRPr>
            </a:pPr>
            <a:r>
              <a:t>        radius = newRadius;</a:t>
            </a:r>
          </a:p>
          <a:p>
            <a:pPr>
              <a:defRPr sz="2000" b="1">
                <a:solidFill>
                  <a:srgbClr val="020202"/>
                </a:solidFill>
                <a:latin typeface="Times New Roman"/>
                <a:ea typeface="Times New Roman"/>
                <a:cs typeface="Times New Roman"/>
                <a:sym typeface="Times New Roman"/>
              </a:defRPr>
            </a:pPr>
            <a:r>
              <a:t>}</a:t>
            </a:r>
          </a:p>
        </p:txBody>
      </p:sp>
      <p:sp>
        <p:nvSpPr>
          <p:cNvPr id="9"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Types of Java Constructors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
        <p:nvSpPr>
          <p:cNvPr id="245" name="TextBox 8"/>
          <p:cNvSpPr txBox="1"/>
          <p:nvPr/>
        </p:nvSpPr>
        <p:spPr>
          <a:xfrm>
            <a:off x="995802" y="1647915"/>
            <a:ext cx="10763716" cy="24006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lnSpc>
                <a:spcPct val="150000"/>
              </a:lnSpc>
              <a:buSzPct val="100000"/>
              <a:defRPr sz="2300">
                <a:solidFill>
                  <a:srgbClr val="050505"/>
                </a:solidFill>
                <a:latin typeface="Times New Roman"/>
                <a:ea typeface="Times New Roman"/>
                <a:cs typeface="Times New Roman"/>
                <a:sym typeface="Times New Roman"/>
              </a:defRPr>
            </a:pPr>
            <a:r>
              <a:rPr sz="2000" dirty="0"/>
              <a:t>new </a:t>
            </a:r>
            <a:r>
              <a:rPr sz="2000" dirty="0" err="1"/>
              <a:t>ClassName</a:t>
            </a:r>
            <a:r>
              <a:rPr sz="2000" dirty="0"/>
              <a:t>();</a:t>
            </a:r>
            <a:endParaRPr lang="en-US" sz="2000" dirty="0"/>
          </a:p>
          <a:p>
            <a:pPr lvl="1" indent="457200">
              <a:lnSpc>
                <a:spcPct val="150000"/>
              </a:lnSpc>
              <a:defRPr sz="2300">
                <a:solidFill>
                  <a:srgbClr val="050505"/>
                </a:solidFill>
                <a:latin typeface="Times New Roman"/>
                <a:ea typeface="Times New Roman"/>
                <a:cs typeface="Times New Roman"/>
                <a:sym typeface="Times New Roman"/>
              </a:defRPr>
            </a:pPr>
            <a:endParaRPr lang="en-US" sz="2000" dirty="0"/>
          </a:p>
          <a:p>
            <a:pPr lvl="1" indent="457200">
              <a:lnSpc>
                <a:spcPct val="150000"/>
              </a:lnSpc>
              <a:defRPr sz="2300">
                <a:solidFill>
                  <a:srgbClr val="050505"/>
                </a:solidFill>
                <a:latin typeface="Times New Roman"/>
                <a:ea typeface="Times New Roman"/>
                <a:cs typeface="Times New Roman"/>
                <a:sym typeface="Times New Roman"/>
              </a:defRPr>
            </a:pPr>
            <a:r>
              <a:rPr sz="2000" dirty="0"/>
              <a:t>Example:</a:t>
            </a:r>
          </a:p>
          <a:p>
            <a:pPr lvl="1" indent="457200">
              <a:lnSpc>
                <a:spcPct val="150000"/>
              </a:lnSpc>
              <a:defRPr sz="2300">
                <a:solidFill>
                  <a:srgbClr val="050505"/>
                </a:solidFill>
                <a:latin typeface="Times New Roman"/>
                <a:ea typeface="Times New Roman"/>
                <a:cs typeface="Times New Roman"/>
                <a:sym typeface="Times New Roman"/>
              </a:defRPr>
            </a:pPr>
            <a:r>
              <a:rPr sz="2000" dirty="0"/>
              <a:t>             new Circle();         // creating object using no argument constructor</a:t>
            </a:r>
          </a:p>
          <a:p>
            <a:pPr lvl="1" indent="457200">
              <a:lnSpc>
                <a:spcPct val="150000"/>
              </a:lnSpc>
              <a:defRPr sz="2300">
                <a:solidFill>
                  <a:srgbClr val="050505"/>
                </a:solidFill>
                <a:latin typeface="Times New Roman"/>
                <a:ea typeface="Times New Roman"/>
                <a:cs typeface="Times New Roman"/>
                <a:sym typeface="Times New Roman"/>
              </a:defRPr>
            </a:pPr>
            <a:r>
              <a:rPr sz="2000" dirty="0"/>
              <a:t>             new Circle(5.0);   // creating object using parameterized constructor</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sz="2400" dirty="0"/>
              <a:t>Constructors are invoked using the new operator when an object is created.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Default Constructors…"/>
          <p:cNvSpPr txBox="1">
            <a:spLocks noGrp="1"/>
          </p:cNvSpPr>
          <p:nvPr>
            <p:ph idx="1"/>
          </p:nvPr>
        </p:nvSpPr>
        <p:spPr>
          <a:xfrm>
            <a:off x="346542" y="1830113"/>
            <a:ext cx="11546331" cy="5114972"/>
          </a:xfrm>
          <a:prstGeom prst="rect">
            <a:avLst/>
          </a:prstGeom>
        </p:spPr>
        <p:txBody>
          <a:bodyPr>
            <a:normAutofit lnSpcReduction="10000"/>
          </a:bodyPr>
          <a:lstStyle/>
          <a:p>
            <a:pPr marL="0" lvl="1" indent="6477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Class Dog </a:t>
            </a:r>
            <a:endParaRPr b="1" dirty="0">
              <a:solidFill>
                <a:schemeClr val="tx1"/>
              </a:solidFill>
            </a:endParaRPr>
          </a:p>
          <a:p>
            <a:pPr marL="0" lvl="1" indent="6477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a:t>
            </a: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Dog ( )</a:t>
            </a: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a:t>
            </a:r>
            <a:endParaRPr b="1" dirty="0">
              <a:solidFill>
                <a:schemeClr val="tx1"/>
              </a:solidFill>
            </a:endParaRPr>
          </a:p>
          <a:p>
            <a:pPr marL="0" lvl="3" indent="1625600">
              <a:lnSpc>
                <a:spcPct val="100000"/>
              </a:lnSpc>
              <a:buSzTx/>
              <a:buNone/>
              <a:defRPr sz="2000">
                <a:solidFill>
                  <a:srgbClr val="060606"/>
                </a:solidFill>
                <a:latin typeface="Times New Roman"/>
                <a:ea typeface="Times New Roman"/>
                <a:cs typeface="Times New Roman"/>
                <a:sym typeface="Times New Roman"/>
              </a:defRPr>
            </a:pPr>
            <a:r>
              <a:rPr dirty="0" err="1">
                <a:solidFill>
                  <a:schemeClr val="tx1"/>
                </a:solidFill>
              </a:rPr>
              <a:t>System.out.println</a:t>
            </a:r>
            <a:r>
              <a:rPr dirty="0">
                <a:solidFill>
                  <a:schemeClr val="tx1"/>
                </a:solidFill>
              </a:rPr>
              <a:t> (“ Dog object is created );</a:t>
            </a: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a:t>
            </a: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Public static void main ( String </a:t>
            </a:r>
            <a:r>
              <a:rPr dirty="0" err="1">
                <a:solidFill>
                  <a:schemeClr val="tx1"/>
                </a:solidFill>
              </a:rPr>
              <a:t>args</a:t>
            </a:r>
            <a:r>
              <a:rPr dirty="0">
                <a:solidFill>
                  <a:schemeClr val="tx1"/>
                </a:solidFill>
              </a:rPr>
              <a:t> [ ] )</a:t>
            </a: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a:t>
            </a:r>
            <a:endParaRPr b="1" dirty="0">
              <a:solidFill>
                <a:schemeClr val="tx1"/>
              </a:solidFill>
            </a:endParaRPr>
          </a:p>
          <a:p>
            <a:pPr marL="0" lvl="3" indent="16256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Dog d = new Dog ( );</a:t>
            </a:r>
            <a:endParaRPr b="1" dirty="0">
              <a:solidFill>
                <a:schemeClr val="tx1"/>
              </a:solidFill>
            </a:endParaRPr>
          </a:p>
          <a:p>
            <a:pPr marL="0" lvl="2" indent="11430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a:t>
            </a:r>
            <a:endParaRPr b="1" dirty="0">
              <a:solidFill>
                <a:schemeClr val="tx1"/>
              </a:solidFill>
            </a:endParaRPr>
          </a:p>
          <a:p>
            <a:pPr marL="0" lvl="1" indent="647700">
              <a:lnSpc>
                <a:spcPct val="100000"/>
              </a:lnSpc>
              <a:buSzTx/>
              <a:buNone/>
              <a:defRPr sz="2000">
                <a:solidFill>
                  <a:srgbClr val="060606"/>
                </a:solidFill>
                <a:latin typeface="Times New Roman"/>
                <a:ea typeface="Times New Roman"/>
                <a:cs typeface="Times New Roman"/>
                <a:sym typeface="Times New Roman"/>
              </a:defRPr>
            </a:pPr>
            <a:r>
              <a:rPr dirty="0">
                <a:solidFill>
                  <a:schemeClr val="tx1"/>
                </a:solidFill>
              </a:rPr>
              <a:t>}</a:t>
            </a:r>
          </a:p>
        </p:txBody>
      </p:sp>
      <p:sp>
        <p:nvSpPr>
          <p:cNvPr id="247"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Default Constructors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arameterised Constructors :…"/>
          <p:cNvSpPr txBox="1">
            <a:spLocks noGrp="1"/>
          </p:cNvSpPr>
          <p:nvPr>
            <p:ph idx="1"/>
          </p:nvPr>
        </p:nvSpPr>
        <p:spPr>
          <a:xfrm>
            <a:off x="985165" y="1766496"/>
            <a:ext cx="10774353" cy="5091504"/>
          </a:xfrm>
          <a:prstGeom prst="rect">
            <a:avLst/>
          </a:prstGeom>
        </p:spPr>
        <p:txBody>
          <a:bodyPr numCol="2" spcCol="577316">
            <a:normAutofit/>
          </a:bodyPr>
          <a:lstStyle/>
          <a:p>
            <a:pPr marL="0" indent="0" defTabSz="196595">
              <a:lnSpc>
                <a:spcPct val="108000"/>
              </a:lnSpc>
              <a:spcBef>
                <a:spcPts val="0"/>
              </a:spcBef>
              <a:buSzTx/>
              <a:buNone/>
              <a:defRPr sz="1800" b="1">
                <a:solidFill>
                  <a:srgbClr val="030303"/>
                </a:solidFill>
                <a:latin typeface="Times New Roman"/>
                <a:ea typeface="Times New Roman"/>
                <a:cs typeface="Times New Roman"/>
                <a:sym typeface="Times New Roman"/>
              </a:defRPr>
            </a:pPr>
            <a:r>
              <a:rPr sz="2000" dirty="0"/>
              <a:t>class</a:t>
            </a:r>
            <a:r>
              <a:rPr sz="2000" b="0" dirty="0"/>
              <a:t> Student</a:t>
            </a:r>
          </a:p>
          <a:p>
            <a:pPr marL="0" indent="0"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p>
          <a:p>
            <a:pPr marL="0" lvl="1" indent="98297"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r>
              <a:rPr sz="2000" b="1" dirty="0" err="1"/>
              <a:t>int</a:t>
            </a:r>
            <a:r>
              <a:rPr sz="2000" dirty="0"/>
              <a:t> id;  </a:t>
            </a:r>
          </a:p>
          <a:p>
            <a:pPr marL="0" lvl="1" indent="98297"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String name;  </a:t>
            </a:r>
          </a:p>
          <a:p>
            <a:pPr marL="0" indent="0"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p>
          <a:p>
            <a:pPr marL="0" lvl="2" indent="196595"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Student (</a:t>
            </a:r>
            <a:r>
              <a:rPr sz="2000" b="1" dirty="0" err="1"/>
              <a:t>int</a:t>
            </a:r>
            <a:r>
              <a:rPr sz="2000" dirty="0"/>
              <a:t> </a:t>
            </a:r>
            <a:r>
              <a:rPr sz="2000" dirty="0" err="1"/>
              <a:t>i,String</a:t>
            </a:r>
            <a:r>
              <a:rPr sz="2000" dirty="0"/>
              <a:t> n)</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id = </a:t>
            </a:r>
            <a:r>
              <a:rPr sz="2000" dirty="0" err="1"/>
              <a:t>i</a:t>
            </a:r>
            <a:r>
              <a:rPr sz="2000" dirty="0"/>
              <a:t>;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name = n;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a:t>
            </a:r>
          </a:p>
          <a:p>
            <a:pPr marL="0" lvl="1" indent="98297" defTabSz="196595">
              <a:lnSpc>
                <a:spcPct val="108000"/>
              </a:lnSpc>
              <a:spcBef>
                <a:spcPts val="0"/>
              </a:spcBef>
              <a:buSzTx/>
              <a:buNone/>
              <a:defRPr sz="1800">
                <a:solidFill>
                  <a:srgbClr val="030303"/>
                </a:solidFill>
                <a:latin typeface="Times New Roman"/>
                <a:ea typeface="Times New Roman"/>
                <a:cs typeface="Times New Roman"/>
                <a:sym typeface="Times New Roman"/>
              </a:defRPr>
            </a:pPr>
            <a:endParaRPr sz="2000" dirty="0"/>
          </a:p>
          <a:p>
            <a:pPr marL="0" lvl="2" indent="196595"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r>
              <a:rPr sz="2000" b="1" dirty="0"/>
              <a:t>void</a:t>
            </a:r>
            <a:r>
              <a:rPr sz="2000" dirty="0"/>
              <a:t> display()</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a:t>
            </a:r>
          </a:p>
          <a:p>
            <a:pPr marL="0" lvl="4" indent="393191"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err="1"/>
              <a:t>System.out.println</a:t>
            </a:r>
            <a:r>
              <a:rPr sz="2000" dirty="0"/>
              <a:t>(id+" “+name);</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p>
          <a:p>
            <a:pPr marL="0" indent="0"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r>
              <a:rPr sz="2000" b="1" dirty="0"/>
              <a:t>public</a:t>
            </a:r>
            <a:r>
              <a:rPr sz="2000" dirty="0"/>
              <a:t> </a:t>
            </a:r>
            <a:r>
              <a:rPr sz="2000" b="1" dirty="0"/>
              <a:t>static</a:t>
            </a:r>
            <a:r>
              <a:rPr sz="2000" dirty="0"/>
              <a:t> </a:t>
            </a:r>
            <a:r>
              <a:rPr sz="2000" b="1" dirty="0"/>
              <a:t>void</a:t>
            </a:r>
            <a:r>
              <a:rPr sz="2000" dirty="0"/>
              <a:t> main (String </a:t>
            </a:r>
            <a:r>
              <a:rPr sz="2000" dirty="0" err="1"/>
              <a:t>args</a:t>
            </a:r>
            <a:r>
              <a:rPr sz="2000" dirty="0"/>
              <a:t> [ ]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Student4 s1 = </a:t>
            </a:r>
            <a:r>
              <a:rPr sz="2000" b="1" dirty="0"/>
              <a:t>new</a:t>
            </a:r>
            <a:r>
              <a:rPr sz="2000" dirty="0"/>
              <a:t> Student4(111,"Karan");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Student4 s2 = </a:t>
            </a:r>
            <a:r>
              <a:rPr sz="2000" b="1" dirty="0"/>
              <a:t>new</a:t>
            </a:r>
            <a:r>
              <a:rPr sz="2000" dirty="0"/>
              <a:t> Student4(222,"Aryan");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s1.display();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s2.display();  </a:t>
            </a:r>
          </a:p>
          <a:p>
            <a:pPr marL="0" lvl="3" indent="294893"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  </a:t>
            </a:r>
          </a:p>
          <a:p>
            <a:pPr marL="0" indent="0" defTabSz="196595">
              <a:lnSpc>
                <a:spcPct val="108000"/>
              </a:lnSpc>
              <a:spcBef>
                <a:spcPts val="0"/>
              </a:spcBef>
              <a:buSzTx/>
              <a:buNone/>
              <a:defRPr sz="1800">
                <a:solidFill>
                  <a:srgbClr val="030303"/>
                </a:solidFill>
                <a:latin typeface="Times New Roman"/>
                <a:ea typeface="Times New Roman"/>
                <a:cs typeface="Times New Roman"/>
                <a:sym typeface="Times New Roman"/>
              </a:defRPr>
            </a:pPr>
            <a:r>
              <a:rPr sz="2000" dirty="0"/>
              <a:t>} </a:t>
            </a:r>
          </a:p>
        </p:txBody>
      </p:sp>
      <p:sp>
        <p:nvSpPr>
          <p:cNvPr id="25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Parameterised Constructors: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onstructor Overloading in Java…"/>
          <p:cNvSpPr txBox="1">
            <a:spLocks noGrp="1"/>
          </p:cNvSpPr>
          <p:nvPr>
            <p:ph idx="1"/>
          </p:nvPr>
        </p:nvSpPr>
        <p:spPr>
          <a:xfrm>
            <a:off x="945397" y="1670408"/>
            <a:ext cx="10129004" cy="4912043"/>
          </a:xfrm>
          <a:prstGeom prst="rect">
            <a:avLst/>
          </a:prstGeom>
        </p:spPr>
        <p:txBody>
          <a:bodyPr/>
          <a:lstStyle/>
          <a:p>
            <a:pPr>
              <a:lnSpc>
                <a:spcPct val="150000"/>
              </a:lnSpc>
              <a:defRPr sz="2000">
                <a:latin typeface="Times New Roman"/>
                <a:ea typeface="Times New Roman"/>
                <a:cs typeface="Times New Roman"/>
                <a:sym typeface="Times New Roman"/>
              </a:defRPr>
            </a:pPr>
            <a:r>
              <a:rPr dirty="0"/>
              <a:t>Like methods, a constructor can also be overloaded. </a:t>
            </a:r>
          </a:p>
          <a:p>
            <a:pPr>
              <a:lnSpc>
                <a:spcPct val="150000"/>
              </a:lnSpc>
              <a:defRPr sz="2000">
                <a:latin typeface="Times New Roman"/>
                <a:ea typeface="Times New Roman"/>
                <a:cs typeface="Times New Roman"/>
                <a:sym typeface="Times New Roman"/>
              </a:defRPr>
            </a:pPr>
            <a:r>
              <a:rPr dirty="0"/>
              <a:t>Overloaded constructors are differentiated on the basis of their type of parameters or number of parameters.</a:t>
            </a:r>
          </a:p>
          <a:p>
            <a:pPr>
              <a:lnSpc>
                <a:spcPct val="150000"/>
              </a:lnSpc>
              <a:defRPr sz="2000">
                <a:latin typeface="Times New Roman"/>
                <a:ea typeface="Times New Roman"/>
                <a:cs typeface="Times New Roman"/>
                <a:sym typeface="Times New Roman"/>
              </a:defRPr>
            </a:pPr>
            <a:r>
              <a:rPr dirty="0"/>
              <a:t>Constructor overloading is not much different than method overloading. In case of method overloading you have multiple methods with same name but different signature, whereas in Constructor overloading you have multiple constructor with different signature but only difference is that Constructor doesn't have return type in Java.</a:t>
            </a:r>
          </a:p>
        </p:txBody>
      </p:sp>
      <p:sp>
        <p:nvSpPr>
          <p:cNvPr id="25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Constructor Overloading in 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lass Student {…"/>
          <p:cNvSpPr txBox="1">
            <a:spLocks noGrp="1"/>
          </p:cNvSpPr>
          <p:nvPr>
            <p:ph idx="1"/>
          </p:nvPr>
        </p:nvSpPr>
        <p:spPr>
          <a:xfrm>
            <a:off x="614521" y="1249885"/>
            <a:ext cx="11137132" cy="5361335"/>
          </a:xfrm>
          <a:prstGeom prst="rect">
            <a:avLst/>
          </a:prstGeom>
        </p:spPr>
        <p:txBody>
          <a:bodyPr numCol="2" spcCol="50989">
            <a:noAutofit/>
          </a:bodyPr>
          <a:lstStyle/>
          <a:p>
            <a:pPr marL="0" indent="0" defTabSz="877822">
              <a:lnSpc>
                <a:spcPct val="100000"/>
              </a:lnSpc>
              <a:spcBef>
                <a:spcPts val="900"/>
              </a:spcBef>
              <a:buSzTx/>
              <a:buNone/>
              <a:defRPr sz="1700" b="1">
                <a:latin typeface="Times New Roman"/>
                <a:ea typeface="Times New Roman"/>
                <a:cs typeface="Times New Roman"/>
                <a:sym typeface="Times New Roman"/>
              </a:defRPr>
            </a:pPr>
            <a:r>
              <a:rPr sz="2000" dirty="0"/>
              <a:t>class</a:t>
            </a:r>
            <a:r>
              <a:rPr sz="2000" b="0" dirty="0"/>
              <a:t> Student {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a:t>
            </a:r>
            <a:r>
              <a:rPr sz="2000" b="1" dirty="0" err="1"/>
              <a:t>int</a:t>
            </a:r>
            <a:r>
              <a:rPr sz="2000" dirty="0"/>
              <a:t> id;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String name;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a:t>
            </a:r>
            <a:r>
              <a:rPr sz="2000" b="1" dirty="0" err="1"/>
              <a:t>int</a:t>
            </a:r>
            <a:r>
              <a:rPr sz="2000" dirty="0"/>
              <a:t> age;</a:t>
            </a:r>
          </a:p>
          <a:p>
            <a:pPr marL="0" indent="0" defTabSz="877822">
              <a:lnSpc>
                <a:spcPct val="100000"/>
              </a:lnSpc>
              <a:spcBef>
                <a:spcPts val="900"/>
              </a:spcBef>
              <a:buSzTx/>
              <a:buNone/>
              <a:defRPr sz="1700">
                <a:latin typeface="Times New Roman"/>
                <a:ea typeface="Times New Roman"/>
                <a:cs typeface="Times New Roman"/>
                <a:sym typeface="Times New Roman"/>
              </a:defRPr>
            </a:pPr>
            <a:endParaRPr sz="2000" dirty="0"/>
          </a:p>
          <a:p>
            <a:pPr marL="0" lvl="1" indent="612647" defTabSz="877822">
              <a:lnSpc>
                <a:spcPct val="100000"/>
              </a:lnSpc>
              <a:spcBef>
                <a:spcPts val="900"/>
              </a:spcBef>
              <a:buSzTx/>
              <a:buNone/>
              <a:defRPr sz="1700">
                <a:latin typeface="Times New Roman"/>
                <a:ea typeface="Times New Roman"/>
                <a:cs typeface="Times New Roman"/>
                <a:sym typeface="Times New Roman"/>
              </a:defRPr>
            </a:pPr>
            <a:r>
              <a:rPr sz="2000" dirty="0"/>
              <a:t>Student (</a:t>
            </a:r>
            <a:r>
              <a:rPr sz="2000" b="1" dirty="0" err="1"/>
              <a:t>int</a:t>
            </a:r>
            <a:r>
              <a:rPr sz="2000" dirty="0"/>
              <a:t> </a:t>
            </a:r>
            <a:r>
              <a:rPr sz="2000" dirty="0" err="1"/>
              <a:t>i,String</a:t>
            </a:r>
            <a:r>
              <a:rPr sz="2000" dirty="0"/>
              <a:t> n){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r>
              <a:rPr sz="2000" dirty="0"/>
              <a:t>    id = </a:t>
            </a:r>
            <a:r>
              <a:rPr sz="2000" dirty="0" err="1"/>
              <a:t>i</a:t>
            </a:r>
            <a:r>
              <a:rPr sz="2000" dirty="0"/>
              <a:t>;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r>
              <a:rPr sz="2000" dirty="0"/>
              <a:t>    name = n;  }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endParaRPr sz="2000" dirty="0"/>
          </a:p>
          <a:p>
            <a:pPr marL="0" lvl="1" indent="603504" defTabSz="877822">
              <a:lnSpc>
                <a:spcPct val="100000"/>
              </a:lnSpc>
              <a:spcBef>
                <a:spcPts val="900"/>
              </a:spcBef>
              <a:buSzTx/>
              <a:buNone/>
              <a:defRPr sz="1700">
                <a:latin typeface="Times New Roman"/>
                <a:ea typeface="Times New Roman"/>
                <a:cs typeface="Times New Roman"/>
                <a:sym typeface="Times New Roman"/>
              </a:defRPr>
            </a:pPr>
            <a:r>
              <a:rPr sz="2000" dirty="0"/>
              <a:t>    Student (</a:t>
            </a:r>
            <a:r>
              <a:rPr sz="2000" b="1" dirty="0" err="1"/>
              <a:t>int</a:t>
            </a:r>
            <a:r>
              <a:rPr sz="2000" dirty="0"/>
              <a:t> </a:t>
            </a:r>
            <a:r>
              <a:rPr sz="2000" dirty="0" err="1"/>
              <a:t>i,String</a:t>
            </a:r>
            <a:r>
              <a:rPr sz="2000" dirty="0"/>
              <a:t> </a:t>
            </a:r>
            <a:r>
              <a:rPr sz="2000" dirty="0" err="1"/>
              <a:t>n,</a:t>
            </a:r>
            <a:r>
              <a:rPr sz="2000" b="1" dirty="0" err="1"/>
              <a:t>int</a:t>
            </a:r>
            <a:r>
              <a:rPr sz="2000" dirty="0"/>
              <a:t> a){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r>
              <a:rPr sz="2000" dirty="0"/>
              <a:t>    id = </a:t>
            </a:r>
            <a:r>
              <a:rPr sz="2000" dirty="0" err="1"/>
              <a:t>i</a:t>
            </a:r>
            <a:r>
              <a:rPr sz="2000" dirty="0"/>
              <a:t>;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r>
              <a:rPr sz="2000" dirty="0"/>
              <a:t>    name = n;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r>
              <a:rPr sz="2000" dirty="0"/>
              <a:t>    age=a;    }  </a:t>
            </a:r>
          </a:p>
          <a:p>
            <a:pPr marL="0" lvl="2" indent="1075333" defTabSz="877822">
              <a:lnSpc>
                <a:spcPct val="100000"/>
              </a:lnSpc>
              <a:spcBef>
                <a:spcPts val="900"/>
              </a:spcBef>
              <a:buSzTx/>
              <a:buNone/>
              <a:defRPr sz="1700">
                <a:latin typeface="Times New Roman"/>
                <a:ea typeface="Times New Roman"/>
                <a:cs typeface="Times New Roman"/>
                <a:sym typeface="Times New Roman"/>
              </a:defRPr>
            </a:pPr>
            <a:endParaRPr sz="2000" dirty="0"/>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a:t>
            </a:r>
            <a:r>
              <a:rPr sz="2000" b="1" dirty="0"/>
              <a:t>void</a:t>
            </a:r>
            <a:r>
              <a:rPr sz="2000" dirty="0"/>
              <a:t> display( ){</a:t>
            </a:r>
          </a:p>
          <a:p>
            <a:pPr marL="0" lvl="1" indent="603504" defTabSz="877822">
              <a:lnSpc>
                <a:spcPct val="100000"/>
              </a:lnSpc>
              <a:spcBef>
                <a:spcPts val="900"/>
              </a:spcBef>
              <a:buSzTx/>
              <a:buNone/>
              <a:defRPr sz="1700">
                <a:latin typeface="Times New Roman"/>
                <a:ea typeface="Times New Roman"/>
                <a:cs typeface="Times New Roman"/>
                <a:sym typeface="Times New Roman"/>
              </a:defRPr>
            </a:pPr>
            <a:r>
              <a:rPr sz="2000" dirty="0" err="1"/>
              <a:t>System.out.println</a:t>
            </a:r>
            <a:r>
              <a:rPr sz="2000" dirty="0"/>
              <a:t>(id+" "+name+" "+age);}  </a:t>
            </a:r>
          </a:p>
          <a:p>
            <a:pPr marL="0" lvl="1" indent="603504" defTabSz="877822">
              <a:lnSpc>
                <a:spcPct val="100000"/>
              </a:lnSpc>
              <a:spcBef>
                <a:spcPts val="900"/>
              </a:spcBef>
              <a:buSzTx/>
              <a:buNone/>
              <a:defRPr sz="1700">
                <a:latin typeface="Times New Roman"/>
                <a:ea typeface="Times New Roman"/>
                <a:cs typeface="Times New Roman"/>
                <a:sym typeface="Times New Roman"/>
              </a:defRPr>
            </a:pPr>
            <a:endParaRPr sz="2000" dirty="0"/>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a:t>
            </a:r>
            <a:r>
              <a:rPr sz="2000" b="1" dirty="0"/>
              <a:t>public</a:t>
            </a:r>
            <a:r>
              <a:rPr sz="2000" dirty="0"/>
              <a:t> </a:t>
            </a:r>
            <a:r>
              <a:rPr sz="2000" b="1" dirty="0"/>
              <a:t>static</a:t>
            </a:r>
            <a:r>
              <a:rPr sz="2000" dirty="0"/>
              <a:t> </a:t>
            </a:r>
            <a:r>
              <a:rPr sz="2000" b="1" dirty="0"/>
              <a:t>void</a:t>
            </a:r>
            <a:r>
              <a:rPr sz="2000" dirty="0"/>
              <a:t> main(String </a:t>
            </a:r>
            <a:r>
              <a:rPr sz="2000" dirty="0" err="1"/>
              <a:t>args</a:t>
            </a:r>
            <a:r>
              <a:rPr sz="2000" dirty="0"/>
              <a:t>[]){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Student s1 = </a:t>
            </a:r>
            <a:r>
              <a:rPr sz="2000" b="1" dirty="0"/>
              <a:t>new</a:t>
            </a:r>
            <a:r>
              <a:rPr sz="2000" dirty="0"/>
              <a:t> Student5(111,"Karan");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Student s2 = </a:t>
            </a:r>
            <a:r>
              <a:rPr sz="2000" b="1" dirty="0"/>
              <a:t>new</a:t>
            </a:r>
            <a:r>
              <a:rPr sz="2000" dirty="0"/>
              <a:t> Student5(222,"Aryan",25);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s1.display();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s2.display();   } </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 }  </a:t>
            </a:r>
          </a:p>
          <a:p>
            <a:pPr marL="0" indent="0" defTabSz="877822">
              <a:lnSpc>
                <a:spcPct val="100000"/>
              </a:lnSpc>
              <a:spcBef>
                <a:spcPts val="900"/>
              </a:spcBef>
              <a:buSzTx/>
              <a:buNone/>
              <a:defRPr sz="1700">
                <a:latin typeface="Times New Roman"/>
                <a:ea typeface="Times New Roman"/>
                <a:cs typeface="Times New Roman"/>
                <a:sym typeface="Times New Roman"/>
              </a:defRPr>
            </a:pPr>
            <a:endParaRPr sz="2000" dirty="0"/>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OUTPUT:</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111 Karan 0</a:t>
            </a:r>
          </a:p>
          <a:p>
            <a:pPr marL="0" indent="0" defTabSz="877822">
              <a:lnSpc>
                <a:spcPct val="100000"/>
              </a:lnSpc>
              <a:spcBef>
                <a:spcPts val="900"/>
              </a:spcBef>
              <a:buSzTx/>
              <a:buNone/>
              <a:defRPr sz="1700">
                <a:latin typeface="Times New Roman"/>
                <a:ea typeface="Times New Roman"/>
                <a:cs typeface="Times New Roman"/>
                <a:sym typeface="Times New Roman"/>
              </a:defRPr>
            </a:pPr>
            <a:r>
              <a:rPr sz="2000" dirty="0"/>
              <a:t>222 Aryan 25</a:t>
            </a:r>
          </a:p>
        </p:txBody>
      </p:sp>
      <p:sp>
        <p:nvSpPr>
          <p:cNvPr id="259"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Data Abstraction…"/>
          <p:cNvSpPr txBox="1">
            <a:spLocks noGrp="1"/>
          </p:cNvSpPr>
          <p:nvPr>
            <p:ph idx="1"/>
          </p:nvPr>
        </p:nvSpPr>
        <p:spPr>
          <a:xfrm>
            <a:off x="951429" y="1669929"/>
            <a:ext cx="10761598" cy="5500258"/>
          </a:xfrm>
          <a:prstGeom prst="rect">
            <a:avLst/>
          </a:prstGeom>
        </p:spPr>
        <p:txBody>
          <a:bodyPr/>
          <a:lstStyle/>
          <a:p>
            <a:pPr>
              <a:lnSpc>
                <a:spcPct val="150000"/>
              </a:lnSpc>
              <a:defRPr sz="2000">
                <a:latin typeface="Times New Roman"/>
                <a:ea typeface="Times New Roman"/>
                <a:cs typeface="Times New Roman"/>
                <a:sym typeface="Times New Roman"/>
              </a:defRPr>
            </a:pPr>
            <a:r>
              <a:rPr dirty="0"/>
              <a:t>Data abstraction refers to providing only essential information to the outside world and hiding their background details, i.e., to represent the needed information in program without presenting the details.</a:t>
            </a:r>
          </a:p>
          <a:p>
            <a:pPr>
              <a:lnSpc>
                <a:spcPct val="150000"/>
              </a:lnSpc>
              <a:defRPr sz="2000">
                <a:latin typeface="Times New Roman"/>
                <a:ea typeface="Times New Roman"/>
                <a:cs typeface="Times New Roman"/>
                <a:sym typeface="Times New Roman"/>
              </a:defRPr>
            </a:pPr>
            <a:r>
              <a:rPr dirty="0"/>
              <a:t> It is a programming (and design) technique that relies on the separation of interface and implementation.</a:t>
            </a:r>
          </a:p>
          <a:p>
            <a:pPr>
              <a:lnSpc>
                <a:spcPct val="150000"/>
              </a:lnSpc>
              <a:defRPr sz="2000">
                <a:latin typeface="Times New Roman"/>
                <a:ea typeface="Times New Roman"/>
                <a:cs typeface="Times New Roman"/>
                <a:sym typeface="Times New Roman"/>
              </a:defRPr>
            </a:pPr>
            <a:r>
              <a:rPr dirty="0"/>
              <a:t>For example: Phone call, we don't know the internal processing. </a:t>
            </a:r>
          </a:p>
          <a:p>
            <a:pPr>
              <a:lnSpc>
                <a:spcPct val="150000"/>
              </a:lnSpc>
              <a:defRPr sz="2000">
                <a:latin typeface="Times New Roman"/>
                <a:ea typeface="Times New Roman"/>
                <a:cs typeface="Times New Roman"/>
                <a:sym typeface="Times New Roman"/>
              </a:defRPr>
            </a:pPr>
            <a:r>
              <a:rPr dirty="0"/>
              <a:t>In java, we use abstract class and interface to achieve abstraction.</a:t>
            </a:r>
          </a:p>
        </p:txBody>
      </p:sp>
      <p:sp>
        <p:nvSpPr>
          <p:cNvPr id="145" name="Slide Number Placeholder 3"/>
          <p:cNvSpPr txBox="1">
            <a:spLocks noGrp="1"/>
          </p:cNvSpPr>
          <p:nvPr>
            <p:ph type="sldNum" sz="quarter" idx="12"/>
          </p:nvPr>
        </p:nvSpPr>
        <p:spPr>
          <a:xfrm>
            <a:off x="11839439" y="6404290"/>
            <a:ext cx="184060"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Data Abstraction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graphicFrame>
        <p:nvGraphicFramePr>
          <p:cNvPr id="266" name="Table 3"/>
          <p:cNvGraphicFramePr/>
          <p:nvPr>
            <p:extLst>
              <p:ext uri="{D42A27DB-BD31-4B8C-83A1-F6EECF244321}">
                <p14:modId xmlns:p14="http://schemas.microsoft.com/office/powerpoint/2010/main" val="1892742161"/>
              </p:ext>
            </p:extLst>
          </p:nvPr>
        </p:nvGraphicFramePr>
        <p:xfrm>
          <a:off x="1192733" y="1996732"/>
          <a:ext cx="9890760" cy="3818534"/>
        </p:xfrm>
        <a:graphic>
          <a:graphicData uri="http://schemas.openxmlformats.org/drawingml/2006/table">
            <a:tbl>
              <a:tblPr>
                <a:tableStyleId>{ED083AE6-46FA-4A59-8FB0-9F97EB10719F}</a:tableStyleId>
              </a:tblPr>
              <a:tblGrid>
                <a:gridCol w="4859724">
                  <a:extLst>
                    <a:ext uri="{9D8B030D-6E8A-4147-A177-3AD203B41FA5}">
                      <a16:colId xmlns:a16="http://schemas.microsoft.com/office/drawing/2014/main" val="20000"/>
                    </a:ext>
                  </a:extLst>
                </a:gridCol>
                <a:gridCol w="5031036">
                  <a:extLst>
                    <a:ext uri="{9D8B030D-6E8A-4147-A177-3AD203B41FA5}">
                      <a16:colId xmlns:a16="http://schemas.microsoft.com/office/drawing/2014/main" val="20001"/>
                    </a:ext>
                  </a:extLst>
                </a:gridCol>
              </a:tblGrid>
              <a:tr h="354787">
                <a:tc>
                  <a:txBody>
                    <a:bodyPr/>
                    <a:lstStyle/>
                    <a:p>
                      <a:pPr algn="l">
                        <a:defRPr sz="1800"/>
                      </a:pPr>
                      <a:r>
                        <a:rPr sz="2000" b="1">
                          <a:latin typeface="+mj-lt"/>
                          <a:sym typeface="Times New Roman"/>
                        </a:rPr>
                        <a:t>Java Constructor</a:t>
                      </a:r>
                      <a:endParaRPr sz="2000" b="1">
                        <a:latin typeface="+mj-lt"/>
                        <a:ea typeface="Times New Roman"/>
                        <a:cs typeface="Times New Roman"/>
                        <a:sym typeface="Times New Roman"/>
                      </a:endParaRPr>
                    </a:p>
                  </a:txBody>
                  <a:tcPr anchor="ctr" horzOverflow="overflow">
                    <a:solidFill>
                      <a:schemeClr val="accent4"/>
                    </a:solidFill>
                  </a:tcPr>
                </a:tc>
                <a:tc>
                  <a:txBody>
                    <a:bodyPr/>
                    <a:lstStyle/>
                    <a:p>
                      <a:pPr algn="l">
                        <a:defRPr sz="1800"/>
                      </a:pPr>
                      <a:r>
                        <a:rPr sz="2000" b="1" dirty="0">
                          <a:latin typeface="+mj-lt"/>
                          <a:sym typeface="Times New Roman"/>
                        </a:rPr>
                        <a:t>Java Method</a:t>
                      </a:r>
                      <a:endParaRPr sz="2000" b="1" dirty="0">
                        <a:latin typeface="+mj-lt"/>
                        <a:ea typeface="Times New Roman"/>
                        <a:cs typeface="Times New Roman"/>
                        <a:sym typeface="Times New Roman"/>
                      </a:endParaRPr>
                    </a:p>
                  </a:txBody>
                  <a:tcPr anchor="ctr" horzOverflow="overflow">
                    <a:solidFill>
                      <a:schemeClr val="accent4"/>
                    </a:solidFill>
                  </a:tcPr>
                </a:tc>
                <a:extLst>
                  <a:ext uri="{0D108BD9-81ED-4DB2-BD59-A6C34878D82A}">
                    <a16:rowId xmlns:a16="http://schemas.microsoft.com/office/drawing/2014/main" val="10000"/>
                  </a:ext>
                </a:extLst>
              </a:tr>
              <a:tr h="618134">
                <a:tc>
                  <a:txBody>
                    <a:bodyPr/>
                    <a:lstStyle/>
                    <a:p>
                      <a:pPr algn="l">
                        <a:defRPr sz="1800"/>
                      </a:pPr>
                      <a:r>
                        <a:rPr sz="2000" dirty="0">
                          <a:latin typeface="+mj-lt"/>
                          <a:sym typeface="Times New Roman"/>
                        </a:rPr>
                        <a:t>Constructor is used to initialize the state of an object.</a:t>
                      </a:r>
                      <a:endParaRPr sz="2000" dirty="0">
                        <a:latin typeface="+mj-lt"/>
                        <a:ea typeface="Times New Roman"/>
                        <a:cs typeface="Times New Roman"/>
                        <a:sym typeface="Times New Roman"/>
                      </a:endParaRPr>
                    </a:p>
                  </a:txBody>
                  <a:tcPr anchor="ctr" horzOverflow="overflow"/>
                </a:tc>
                <a:tc>
                  <a:txBody>
                    <a:bodyPr/>
                    <a:lstStyle/>
                    <a:p>
                      <a:pPr algn="l">
                        <a:defRPr sz="1800"/>
                      </a:pPr>
                      <a:r>
                        <a:rPr sz="2000">
                          <a:latin typeface="+mj-lt"/>
                          <a:sym typeface="Times New Roman"/>
                        </a:rPr>
                        <a:t>Method is used to expose behaviour of an object.</a:t>
                      </a:r>
                      <a:endParaRPr sz="20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1"/>
                  </a:ext>
                </a:extLst>
              </a:tr>
              <a:tr h="618134">
                <a:tc>
                  <a:txBody>
                    <a:bodyPr/>
                    <a:lstStyle/>
                    <a:p>
                      <a:pPr algn="l">
                        <a:defRPr sz="1800"/>
                      </a:pPr>
                      <a:r>
                        <a:rPr sz="2000">
                          <a:latin typeface="+mj-lt"/>
                          <a:sym typeface="Times New Roman"/>
                        </a:rPr>
                        <a:t>Constructor must not have return type.</a:t>
                      </a:r>
                      <a:endParaRPr sz="2000">
                        <a:latin typeface="+mj-lt"/>
                        <a:ea typeface="Times New Roman"/>
                        <a:cs typeface="Times New Roman"/>
                        <a:sym typeface="Times New Roman"/>
                      </a:endParaRPr>
                    </a:p>
                  </a:txBody>
                  <a:tcPr anchor="ctr" horzOverflow="overflow"/>
                </a:tc>
                <a:tc>
                  <a:txBody>
                    <a:bodyPr/>
                    <a:lstStyle/>
                    <a:p>
                      <a:pPr algn="l">
                        <a:defRPr sz="1800"/>
                      </a:pPr>
                      <a:r>
                        <a:rPr sz="2000">
                          <a:latin typeface="+mj-lt"/>
                          <a:sym typeface="Times New Roman"/>
                        </a:rPr>
                        <a:t>Method must have return type.</a:t>
                      </a:r>
                      <a:endParaRPr sz="20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2"/>
                  </a:ext>
                </a:extLst>
              </a:tr>
              <a:tr h="354787">
                <a:tc>
                  <a:txBody>
                    <a:bodyPr/>
                    <a:lstStyle/>
                    <a:p>
                      <a:pPr algn="l">
                        <a:defRPr sz="1800"/>
                      </a:pPr>
                      <a:r>
                        <a:rPr sz="2000">
                          <a:latin typeface="+mj-lt"/>
                          <a:sym typeface="Times New Roman"/>
                        </a:rPr>
                        <a:t>Constructor is invoked implicitly.</a:t>
                      </a:r>
                      <a:endParaRPr sz="2000">
                        <a:latin typeface="+mj-lt"/>
                        <a:ea typeface="Times New Roman"/>
                        <a:cs typeface="Times New Roman"/>
                        <a:sym typeface="Times New Roman"/>
                      </a:endParaRPr>
                    </a:p>
                  </a:txBody>
                  <a:tcPr anchor="ctr" horzOverflow="overflow"/>
                </a:tc>
                <a:tc>
                  <a:txBody>
                    <a:bodyPr/>
                    <a:lstStyle/>
                    <a:p>
                      <a:pPr algn="l">
                        <a:defRPr sz="1800"/>
                      </a:pPr>
                      <a:r>
                        <a:rPr sz="2000">
                          <a:latin typeface="+mj-lt"/>
                          <a:sym typeface="Times New Roman"/>
                        </a:rPr>
                        <a:t>Method is invoked explicitly.</a:t>
                      </a:r>
                      <a:endParaRPr sz="20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3"/>
                  </a:ext>
                </a:extLst>
              </a:tr>
              <a:tr h="881482">
                <a:tc>
                  <a:txBody>
                    <a:bodyPr/>
                    <a:lstStyle/>
                    <a:p>
                      <a:pPr algn="l">
                        <a:defRPr sz="1800"/>
                      </a:pPr>
                      <a:r>
                        <a:rPr sz="2000">
                          <a:latin typeface="+mj-lt"/>
                          <a:sym typeface="Times New Roman"/>
                        </a:rPr>
                        <a:t>The java compiler provides a default constructor if you do not have any constructor.</a:t>
                      </a:r>
                      <a:endParaRPr sz="2000">
                        <a:latin typeface="+mj-lt"/>
                        <a:ea typeface="Times New Roman"/>
                        <a:cs typeface="Times New Roman"/>
                        <a:sym typeface="Times New Roman"/>
                      </a:endParaRPr>
                    </a:p>
                  </a:txBody>
                  <a:tcPr anchor="ctr" horzOverflow="overflow"/>
                </a:tc>
                <a:tc>
                  <a:txBody>
                    <a:bodyPr/>
                    <a:lstStyle/>
                    <a:p>
                      <a:pPr algn="l">
                        <a:defRPr sz="1800"/>
                      </a:pPr>
                      <a:r>
                        <a:rPr sz="2000">
                          <a:latin typeface="+mj-lt"/>
                          <a:sym typeface="Times New Roman"/>
                        </a:rPr>
                        <a:t>Method is not provided by compiler in any case.</a:t>
                      </a:r>
                      <a:endParaRPr sz="20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4"/>
                  </a:ext>
                </a:extLst>
              </a:tr>
              <a:tr h="618134">
                <a:tc>
                  <a:txBody>
                    <a:bodyPr/>
                    <a:lstStyle/>
                    <a:p>
                      <a:pPr algn="l">
                        <a:defRPr sz="1800"/>
                      </a:pPr>
                      <a:r>
                        <a:rPr sz="2000">
                          <a:latin typeface="+mj-lt"/>
                          <a:sym typeface="Times New Roman"/>
                        </a:rPr>
                        <a:t>Constructor name must be same as the class name.</a:t>
                      </a:r>
                      <a:endParaRPr sz="2000">
                        <a:latin typeface="+mj-lt"/>
                        <a:ea typeface="Times New Roman"/>
                        <a:cs typeface="Times New Roman"/>
                        <a:sym typeface="Times New Roman"/>
                      </a:endParaRPr>
                    </a:p>
                  </a:txBody>
                  <a:tcPr anchor="ctr" horzOverflow="overflow"/>
                </a:tc>
                <a:tc>
                  <a:txBody>
                    <a:bodyPr/>
                    <a:lstStyle/>
                    <a:p>
                      <a:pPr algn="l">
                        <a:defRPr sz="1800"/>
                      </a:pPr>
                      <a:r>
                        <a:rPr sz="2000" dirty="0">
                          <a:latin typeface="+mj-lt"/>
                          <a:sym typeface="Times New Roman"/>
                        </a:rPr>
                        <a:t>Method name may or may not be same as class name.</a:t>
                      </a:r>
                      <a:endParaRPr sz="2000" dirty="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5"/>
                  </a:ext>
                </a:extLst>
              </a:tr>
            </a:tbl>
          </a:graphicData>
        </a:graphic>
      </p:graphicFrame>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Differences between Java Constructor and Java Method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is” keyword…"/>
          <p:cNvSpPr txBox="1">
            <a:spLocks noGrp="1"/>
          </p:cNvSpPr>
          <p:nvPr>
            <p:ph idx="1"/>
          </p:nvPr>
        </p:nvSpPr>
        <p:spPr>
          <a:xfrm>
            <a:off x="637456" y="1177363"/>
            <a:ext cx="11120288" cy="5338606"/>
          </a:xfrm>
          <a:prstGeom prst="rect">
            <a:avLst/>
          </a:prstGeom>
        </p:spPr>
        <p:txBody>
          <a:bodyPr>
            <a:noAutofit/>
          </a:bodyPr>
          <a:lstStyle/>
          <a:p>
            <a:pPr marL="0" indent="0" algn="just" defTabSz="747064">
              <a:lnSpc>
                <a:spcPct val="150000"/>
              </a:lnSpc>
              <a:spcBef>
                <a:spcPts val="700"/>
              </a:spcBef>
              <a:buSzTx/>
              <a:buNone/>
              <a:defRPr sz="1900" b="1">
                <a:latin typeface="Times New Roman"/>
                <a:ea typeface="Times New Roman"/>
                <a:cs typeface="Times New Roman"/>
                <a:sym typeface="Times New Roman"/>
              </a:defRPr>
            </a:pPr>
            <a:r>
              <a:rPr sz="1800" dirty="0"/>
              <a:t>“this” keyword</a:t>
            </a:r>
          </a:p>
          <a:p>
            <a:pPr marL="163829" indent="-163829" defTabSz="747064">
              <a:lnSpc>
                <a:spcPct val="100000"/>
              </a:lnSpc>
              <a:spcBef>
                <a:spcPts val="700"/>
              </a:spcBef>
              <a:buFontTx/>
              <a:defRPr sz="1615">
                <a:latin typeface="Times New Roman"/>
                <a:ea typeface="Times New Roman"/>
                <a:cs typeface="Times New Roman"/>
                <a:sym typeface="Times New Roman"/>
              </a:defRPr>
            </a:pPr>
            <a:r>
              <a:rPr sz="1800" dirty="0"/>
              <a:t>‘this’ keyword refers to current object inside method or constructors.</a:t>
            </a:r>
          </a:p>
          <a:p>
            <a:pPr marL="163829" indent="-163829" defTabSz="747064">
              <a:lnSpc>
                <a:spcPct val="100000"/>
              </a:lnSpc>
              <a:spcBef>
                <a:spcPts val="700"/>
              </a:spcBef>
              <a:buFontTx/>
              <a:defRPr sz="1615">
                <a:latin typeface="Times New Roman"/>
                <a:ea typeface="Times New Roman"/>
                <a:cs typeface="Times New Roman"/>
                <a:sym typeface="Times New Roman"/>
              </a:defRPr>
            </a:pPr>
            <a:r>
              <a:rPr sz="1800" dirty="0"/>
              <a:t>Used to</a:t>
            </a:r>
          </a:p>
          <a:p>
            <a:pPr marL="475106" lvl="1" indent="-163829" defTabSz="747064">
              <a:lnSpc>
                <a:spcPct val="100000"/>
              </a:lnSpc>
              <a:spcBef>
                <a:spcPts val="700"/>
              </a:spcBef>
              <a:buFontTx/>
              <a:defRPr sz="1615">
                <a:latin typeface="Times New Roman"/>
                <a:ea typeface="Times New Roman"/>
                <a:cs typeface="Times New Roman"/>
                <a:sym typeface="Times New Roman"/>
              </a:defRPr>
            </a:pPr>
            <a:r>
              <a:rPr sz="1800" dirty="0"/>
              <a:t>To refer to hidden data field of class.</a:t>
            </a:r>
          </a:p>
          <a:p>
            <a:pPr marL="475106" lvl="1" indent="-163829" defTabSz="747064">
              <a:lnSpc>
                <a:spcPct val="100000"/>
              </a:lnSpc>
              <a:spcBef>
                <a:spcPts val="700"/>
              </a:spcBef>
              <a:buFontTx/>
              <a:defRPr sz="1615">
                <a:latin typeface="Times New Roman"/>
                <a:ea typeface="Times New Roman"/>
                <a:cs typeface="Times New Roman"/>
                <a:sym typeface="Times New Roman"/>
              </a:defRPr>
            </a:pPr>
            <a:r>
              <a:rPr sz="1800" dirty="0"/>
              <a:t>To enable a constructor to invoke other. Constructor of same class</a:t>
            </a:r>
          </a:p>
          <a:p>
            <a:pPr marL="0" lvl="1" indent="186766" defTabSz="747064">
              <a:lnSpc>
                <a:spcPct val="100000"/>
              </a:lnSpc>
              <a:spcBef>
                <a:spcPts val="700"/>
              </a:spcBef>
              <a:buSzTx/>
              <a:buNone/>
              <a:defRPr sz="1615">
                <a:latin typeface="Times New Roman"/>
                <a:ea typeface="Times New Roman"/>
                <a:cs typeface="Times New Roman"/>
                <a:sym typeface="Times New Roman"/>
              </a:defRPr>
            </a:pPr>
            <a:endParaRPr sz="1800" dirty="0"/>
          </a:p>
          <a:p>
            <a:pPr marL="0" indent="0" defTabSz="747064">
              <a:spcBef>
                <a:spcPts val="700"/>
              </a:spcBef>
              <a:buSzTx/>
              <a:buNone/>
              <a:defRPr sz="1615">
                <a:latin typeface="Times New Roman"/>
                <a:ea typeface="Times New Roman"/>
                <a:cs typeface="Times New Roman"/>
                <a:sym typeface="Times New Roman"/>
              </a:defRPr>
            </a:pPr>
            <a:r>
              <a:rPr sz="1800" dirty="0"/>
              <a:t>class Box</a:t>
            </a:r>
          </a:p>
          <a:p>
            <a:pPr marL="0" indent="0" defTabSz="747064">
              <a:spcBef>
                <a:spcPts val="700"/>
              </a:spcBef>
              <a:buSzTx/>
              <a:buNone/>
              <a:defRPr sz="1615">
                <a:latin typeface="Times New Roman"/>
                <a:ea typeface="Times New Roman"/>
                <a:cs typeface="Times New Roman"/>
                <a:sym typeface="Times New Roman"/>
              </a:defRPr>
            </a:pPr>
            <a:r>
              <a:rPr sz="1800" dirty="0"/>
              <a:t> {</a:t>
            </a:r>
          </a:p>
          <a:p>
            <a:pPr marL="0" indent="0" defTabSz="747064">
              <a:spcBef>
                <a:spcPts val="700"/>
              </a:spcBef>
              <a:buSzTx/>
              <a:buNone/>
              <a:defRPr sz="1615">
                <a:latin typeface="Times New Roman"/>
                <a:ea typeface="Times New Roman"/>
                <a:cs typeface="Times New Roman"/>
                <a:sym typeface="Times New Roman"/>
              </a:defRPr>
            </a:pPr>
            <a:r>
              <a:rPr sz="1800" dirty="0"/>
              <a:t>  Double width, height, depth;</a:t>
            </a:r>
          </a:p>
          <a:p>
            <a:pPr marL="0" indent="0" defTabSz="747064">
              <a:spcBef>
                <a:spcPts val="700"/>
              </a:spcBef>
              <a:buSzTx/>
              <a:buNone/>
              <a:defRPr sz="1615">
                <a:latin typeface="Times New Roman"/>
                <a:ea typeface="Times New Roman"/>
                <a:cs typeface="Times New Roman"/>
                <a:sym typeface="Times New Roman"/>
              </a:defRPr>
            </a:pPr>
            <a:r>
              <a:rPr sz="1800" dirty="0"/>
              <a:t>  Box (double w, double h, double d)</a:t>
            </a:r>
          </a:p>
          <a:p>
            <a:pPr marL="0" indent="0" defTabSz="747064">
              <a:spcBef>
                <a:spcPts val="700"/>
              </a:spcBef>
              <a:buSzTx/>
              <a:buNone/>
              <a:defRPr sz="1615">
                <a:latin typeface="Times New Roman"/>
                <a:ea typeface="Times New Roman"/>
                <a:cs typeface="Times New Roman"/>
                <a:sym typeface="Times New Roman"/>
              </a:defRPr>
            </a:pPr>
            <a:r>
              <a:rPr sz="1800" dirty="0"/>
              <a:t>  {</a:t>
            </a:r>
          </a:p>
          <a:p>
            <a:pPr marL="0" indent="0" defTabSz="747064">
              <a:spcBef>
                <a:spcPts val="700"/>
              </a:spcBef>
              <a:buSzTx/>
              <a:buNone/>
              <a:defRPr sz="1615">
                <a:latin typeface="Times New Roman"/>
                <a:ea typeface="Times New Roman"/>
                <a:cs typeface="Times New Roman"/>
                <a:sym typeface="Times New Roman"/>
              </a:defRPr>
            </a:pPr>
            <a:r>
              <a:rPr sz="1800" dirty="0"/>
              <a:t>   </a:t>
            </a:r>
            <a:r>
              <a:rPr sz="1800" dirty="0" err="1"/>
              <a:t>this.width</a:t>
            </a:r>
            <a:r>
              <a:rPr sz="1800" dirty="0"/>
              <a:t> = w;</a:t>
            </a:r>
          </a:p>
          <a:p>
            <a:pPr marL="0" indent="0" defTabSz="747064">
              <a:spcBef>
                <a:spcPts val="700"/>
              </a:spcBef>
              <a:buSzTx/>
              <a:buNone/>
              <a:defRPr sz="1615">
                <a:latin typeface="Times New Roman"/>
                <a:ea typeface="Times New Roman"/>
                <a:cs typeface="Times New Roman"/>
                <a:sym typeface="Times New Roman"/>
              </a:defRPr>
            </a:pPr>
            <a:r>
              <a:rPr sz="1800" dirty="0"/>
              <a:t>   </a:t>
            </a:r>
            <a:r>
              <a:rPr sz="1800" dirty="0" err="1"/>
              <a:t>this.height</a:t>
            </a:r>
            <a:r>
              <a:rPr sz="1800" dirty="0"/>
              <a:t> = h;</a:t>
            </a:r>
          </a:p>
          <a:p>
            <a:pPr marL="0" indent="0" defTabSz="747064">
              <a:spcBef>
                <a:spcPts val="700"/>
              </a:spcBef>
              <a:buSzTx/>
              <a:buNone/>
              <a:defRPr sz="1615">
                <a:latin typeface="Times New Roman"/>
                <a:ea typeface="Times New Roman"/>
                <a:cs typeface="Times New Roman"/>
                <a:sym typeface="Times New Roman"/>
              </a:defRPr>
            </a:pPr>
            <a:r>
              <a:rPr sz="1800" dirty="0"/>
              <a:t>   </a:t>
            </a:r>
            <a:r>
              <a:rPr sz="1800" dirty="0" err="1"/>
              <a:t>this.depth</a:t>
            </a:r>
            <a:r>
              <a:rPr sz="1800" dirty="0"/>
              <a:t> = d;</a:t>
            </a:r>
          </a:p>
          <a:p>
            <a:pPr marL="0" indent="0" defTabSz="747064">
              <a:spcBef>
                <a:spcPts val="700"/>
              </a:spcBef>
              <a:buSzTx/>
              <a:buNone/>
              <a:defRPr sz="1615">
                <a:latin typeface="Times New Roman"/>
                <a:ea typeface="Times New Roman"/>
                <a:cs typeface="Times New Roman"/>
                <a:sym typeface="Times New Roman"/>
              </a:defRPr>
            </a:pPr>
            <a:r>
              <a:rPr sz="1800" dirty="0"/>
              <a:t>  }</a:t>
            </a:r>
          </a:p>
          <a:p>
            <a:pPr marL="0" indent="0" defTabSz="747064">
              <a:spcBef>
                <a:spcPts val="700"/>
              </a:spcBef>
              <a:buSzTx/>
              <a:buNone/>
              <a:defRPr sz="1615">
                <a:latin typeface="Times New Roman"/>
                <a:ea typeface="Times New Roman"/>
                <a:cs typeface="Times New Roman"/>
                <a:sym typeface="Times New Roman"/>
              </a:defRPr>
            </a:pPr>
            <a:r>
              <a:rPr sz="1800" dirty="0"/>
              <a:t>}</a:t>
            </a:r>
          </a:p>
        </p:txBody>
      </p:sp>
      <p:sp>
        <p:nvSpPr>
          <p:cNvPr id="26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Object Class…"/>
          <p:cNvSpPr txBox="1">
            <a:spLocks noGrp="1"/>
          </p:cNvSpPr>
          <p:nvPr>
            <p:ph idx="1"/>
          </p:nvPr>
        </p:nvSpPr>
        <p:spPr>
          <a:xfrm>
            <a:off x="946756" y="1669928"/>
            <a:ext cx="11120285" cy="4912043"/>
          </a:xfrm>
          <a:prstGeom prst="rect">
            <a:avLst/>
          </a:prstGeom>
        </p:spPr>
        <p:txBody>
          <a:bodyPr/>
          <a:lstStyle/>
          <a:p>
            <a:pPr defTabSz="457200">
              <a:lnSpc>
                <a:spcPct val="150000"/>
              </a:lnSpc>
              <a:defRPr sz="2000" b="1">
                <a:latin typeface="Times New Roman"/>
                <a:ea typeface="Times New Roman"/>
                <a:cs typeface="Times New Roman"/>
                <a:sym typeface="Times New Roman"/>
              </a:defRPr>
            </a:pPr>
            <a:r>
              <a:rPr dirty="0"/>
              <a:t>Object</a:t>
            </a:r>
            <a:r>
              <a:rPr b="0" dirty="0"/>
              <a:t> class is present in </a:t>
            </a:r>
            <a:r>
              <a:rPr dirty="0" err="1"/>
              <a:t>java.lang</a:t>
            </a:r>
            <a:r>
              <a:rPr b="0" dirty="0"/>
              <a:t> package. </a:t>
            </a:r>
          </a:p>
          <a:p>
            <a:pPr defTabSz="457200">
              <a:lnSpc>
                <a:spcPct val="150000"/>
              </a:lnSpc>
              <a:defRPr sz="2000">
                <a:latin typeface="Times New Roman"/>
                <a:ea typeface="Times New Roman"/>
                <a:cs typeface="Times New Roman"/>
                <a:sym typeface="Times New Roman"/>
              </a:defRPr>
            </a:pPr>
            <a:r>
              <a:rPr dirty="0"/>
              <a:t>Every class in Java is directly or indirectly derived from the </a:t>
            </a:r>
            <a:r>
              <a:rPr b="1" dirty="0"/>
              <a:t>Object</a:t>
            </a:r>
            <a:r>
              <a:rPr dirty="0"/>
              <a:t> class. </a:t>
            </a:r>
          </a:p>
          <a:p>
            <a:pPr defTabSz="457200">
              <a:lnSpc>
                <a:spcPct val="150000"/>
              </a:lnSpc>
              <a:defRPr sz="2000">
                <a:latin typeface="Times New Roman"/>
                <a:ea typeface="Times New Roman"/>
                <a:cs typeface="Times New Roman"/>
                <a:sym typeface="Times New Roman"/>
              </a:defRPr>
            </a:pPr>
            <a:r>
              <a:rPr dirty="0"/>
              <a:t>If a Class does not extend any other class then it is direct child class of </a:t>
            </a:r>
            <a:r>
              <a:rPr b="1" dirty="0"/>
              <a:t>Object</a:t>
            </a:r>
            <a:r>
              <a:rPr dirty="0"/>
              <a:t> and if extends other class then it is an indirectly derived. Therefore the Object class methods are available to all Java classes. </a:t>
            </a:r>
          </a:p>
          <a:p>
            <a:pPr defTabSz="457200">
              <a:lnSpc>
                <a:spcPct val="150000"/>
              </a:lnSpc>
              <a:defRPr sz="2000">
                <a:latin typeface="Times New Roman"/>
                <a:ea typeface="Times New Roman"/>
                <a:cs typeface="Times New Roman"/>
                <a:sym typeface="Times New Roman"/>
              </a:defRPr>
            </a:pPr>
            <a:r>
              <a:rPr dirty="0"/>
              <a:t>Hence Object class acts as a root of inheritance hierarchy in any Java Program.</a:t>
            </a:r>
          </a:p>
        </p:txBody>
      </p:sp>
      <p:sp>
        <p:nvSpPr>
          <p:cNvPr id="27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Object Class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sp>
        <p:nvSpPr>
          <p:cNvPr id="278" name="1. Which of these class is super class of every class in Java?…"/>
          <p:cNvSpPr txBox="1"/>
          <p:nvPr/>
        </p:nvSpPr>
        <p:spPr>
          <a:xfrm>
            <a:off x="945867" y="1828692"/>
            <a:ext cx="9721365"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90000"/>
              </a:lnSpc>
              <a:spcBef>
                <a:spcPts val="1000"/>
              </a:spcBef>
              <a:buFont typeface="+mj-lt"/>
              <a:buAutoNum type="arabicPeriod"/>
              <a:defRPr sz="2000">
                <a:latin typeface="Times New Roman"/>
                <a:ea typeface="Times New Roman"/>
                <a:cs typeface="Times New Roman"/>
                <a:sym typeface="Times New Roman"/>
              </a:defRPr>
            </a:pPr>
            <a:r>
              <a:rPr dirty="0"/>
              <a:t>Which of these class is super class of every class in Java?</a:t>
            </a:r>
            <a:endParaRPr lang="en-US" dirty="0"/>
          </a:p>
        </p:txBody>
      </p:sp>
      <p:sp>
        <p:nvSpPr>
          <p:cNvPr id="6"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2" name="Rectangle 1"/>
          <p:cNvSpPr/>
          <p:nvPr/>
        </p:nvSpPr>
        <p:spPr>
          <a:xfrm>
            <a:off x="2269476" y="2348390"/>
            <a:ext cx="6096000" cy="3448188"/>
          </a:xfrm>
          <a:prstGeom prst="rect">
            <a:avLst/>
          </a:prstGeom>
        </p:spPr>
        <p:txBody>
          <a:bodyPr>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String class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Object class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Abstract class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err="1"/>
              <a:t>ArrayList</a:t>
            </a:r>
            <a:r>
              <a:rPr lang="en-IN" dirty="0"/>
              <a:t> class</a:t>
            </a:r>
          </a:p>
          <a:p>
            <a:pPr>
              <a:lnSpc>
                <a:spcPct val="150000"/>
              </a:lnSpc>
              <a:spcBef>
                <a:spcPts val="1000"/>
              </a:spcBef>
              <a:defRPr sz="2000">
                <a:latin typeface="Times New Roman"/>
                <a:ea typeface="Times New Roman"/>
                <a:cs typeface="Times New Roman"/>
                <a:sym typeface="Times New Roman"/>
              </a:defRPr>
            </a:pPr>
            <a:endParaRPr lang="en-IN" dirty="0"/>
          </a:p>
          <a:p>
            <a:pPr>
              <a:lnSpc>
                <a:spcPct val="150000"/>
              </a:lnSpc>
              <a:spcBef>
                <a:spcPts val="1000"/>
              </a:spcBef>
              <a:defRPr sz="2000">
                <a:latin typeface="Times New Roman"/>
                <a:ea typeface="Times New Roman"/>
                <a:cs typeface="Times New Roman"/>
                <a:sym typeface="Times New Roman"/>
              </a:defRPr>
            </a:pPr>
            <a:r>
              <a:rPr lang="en-IN" b="1" dirty="0"/>
              <a:t>Answer:  Object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
        <p:nvSpPr>
          <p:cNvPr id="282"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dirty="0"/>
              <a:t>Self Assessment Questions</a:t>
            </a:r>
          </a:p>
        </p:txBody>
      </p:sp>
      <p:sp>
        <p:nvSpPr>
          <p:cNvPr id="283" name="2. What is the return type of a method that does not returns any value?…"/>
          <p:cNvSpPr txBox="1"/>
          <p:nvPr/>
        </p:nvSpPr>
        <p:spPr>
          <a:xfrm>
            <a:off x="945866" y="1828693"/>
            <a:ext cx="9721365" cy="3693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90000"/>
              </a:lnSpc>
              <a:spcBef>
                <a:spcPts val="1000"/>
              </a:spcBef>
              <a:buFont typeface="+mj-lt"/>
              <a:buAutoNum type="arabicPeriod" startAt="2"/>
              <a:defRPr sz="2000">
                <a:latin typeface="Times New Roman"/>
                <a:ea typeface="Times New Roman"/>
                <a:cs typeface="Times New Roman"/>
                <a:sym typeface="Times New Roman"/>
              </a:defRPr>
            </a:pPr>
            <a:r>
              <a:rPr dirty="0"/>
              <a:t>What is the return type of a method that does not returns any value? </a:t>
            </a:r>
          </a:p>
        </p:txBody>
      </p:sp>
      <p:sp>
        <p:nvSpPr>
          <p:cNvPr id="2" name="Rectangle 1"/>
          <p:cNvSpPr/>
          <p:nvPr/>
        </p:nvSpPr>
        <p:spPr>
          <a:xfrm>
            <a:off x="2269476" y="2348393"/>
            <a:ext cx="6096000" cy="3503523"/>
          </a:xfrm>
          <a:prstGeom prst="rect">
            <a:avLst/>
          </a:prstGeom>
        </p:spPr>
        <p:txBody>
          <a:bodyPr>
            <a:spAutoFit/>
          </a:bodyPr>
          <a:lstStyle/>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err="1"/>
              <a:t>int</a:t>
            </a:r>
            <a:endParaRPr lang="en-IN" dirty="0"/>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 float </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void </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double </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endParaRPr lang="en-IN" b="1" dirty="0"/>
          </a:p>
          <a:p>
            <a:pPr>
              <a:lnSpc>
                <a:spcPct val="150000"/>
              </a:lnSpc>
              <a:spcBef>
                <a:spcPts val="1000"/>
              </a:spcBef>
              <a:buSzPct val="100000"/>
              <a:defRPr sz="2000">
                <a:latin typeface="Times New Roman"/>
                <a:ea typeface="Times New Roman"/>
                <a:cs typeface="Times New Roman"/>
                <a:sym typeface="Times New Roman"/>
              </a:defRPr>
            </a:pPr>
            <a:r>
              <a:rPr lang="en-IN" b="1" dirty="0"/>
              <a:t>Answer: void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
        <p:nvSpPr>
          <p:cNvPr id="287"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288" name="3. What is the process of defining more than one method in a class differentiated by method signature?…"/>
          <p:cNvSpPr txBox="1"/>
          <p:nvPr/>
        </p:nvSpPr>
        <p:spPr>
          <a:xfrm>
            <a:off x="945865" y="1801396"/>
            <a:ext cx="11050517" cy="400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457200" indent="-457200">
              <a:spcBef>
                <a:spcPts val="1000"/>
              </a:spcBef>
              <a:buFont typeface="+mj-lt"/>
              <a:buAutoNum type="arabicPeriod" startAt="3"/>
              <a:defRPr sz="2000">
                <a:latin typeface="Times New Roman"/>
                <a:ea typeface="Times New Roman"/>
                <a:cs typeface="Times New Roman"/>
                <a:sym typeface="Times New Roman"/>
              </a:defRPr>
            </a:pPr>
            <a:r>
              <a:rPr dirty="0"/>
              <a:t>What is the process of defining more than one method in a class differentiated by method signature? </a:t>
            </a:r>
            <a:endParaRPr lang="en-US" dirty="0"/>
          </a:p>
        </p:txBody>
      </p:sp>
      <p:sp>
        <p:nvSpPr>
          <p:cNvPr id="2" name="Rectangle 1"/>
          <p:cNvSpPr/>
          <p:nvPr/>
        </p:nvSpPr>
        <p:spPr>
          <a:xfrm>
            <a:off x="2269476" y="2348713"/>
            <a:ext cx="6096000" cy="3503523"/>
          </a:xfrm>
          <a:prstGeom prst="rect">
            <a:avLst/>
          </a:prstGeom>
        </p:spPr>
        <p:txBody>
          <a:bodyPr>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Function overriding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Function overloading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Function doubling</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None of the mentioned</a:t>
            </a:r>
          </a:p>
          <a:p>
            <a:pPr>
              <a:lnSpc>
                <a:spcPct val="150000"/>
              </a:lnSpc>
              <a:spcBef>
                <a:spcPts val="1000"/>
              </a:spcBef>
              <a:defRPr sz="2000">
                <a:latin typeface="Times New Roman"/>
                <a:ea typeface="Times New Roman"/>
                <a:cs typeface="Times New Roman"/>
                <a:sym typeface="Times New Roman"/>
              </a:defRPr>
            </a:pPr>
            <a:endParaRPr lang="en-IN" dirty="0"/>
          </a:p>
          <a:p>
            <a:pPr>
              <a:lnSpc>
                <a:spcPct val="150000"/>
              </a:lnSpc>
              <a:spcBef>
                <a:spcPts val="1000"/>
              </a:spcBef>
              <a:defRPr sz="2000">
                <a:latin typeface="Times New Roman"/>
                <a:ea typeface="Times New Roman"/>
                <a:cs typeface="Times New Roman"/>
                <a:sym typeface="Times New Roman"/>
              </a:defRPr>
            </a:pPr>
            <a:r>
              <a:rPr lang="en-IN" b="1" dirty="0"/>
              <a:t>Answer: Function overloading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
        <p:nvSpPr>
          <p:cNvPr id="292"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293" name="4. Which method can be defined only once in a program?…"/>
          <p:cNvSpPr txBox="1"/>
          <p:nvPr/>
        </p:nvSpPr>
        <p:spPr>
          <a:xfrm>
            <a:off x="945866" y="1705861"/>
            <a:ext cx="9721365"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4"/>
              <a:defRPr sz="2000">
                <a:latin typeface="Times New Roman"/>
                <a:ea typeface="Times New Roman"/>
                <a:cs typeface="Times New Roman"/>
                <a:sym typeface="Times New Roman"/>
              </a:defRPr>
            </a:pPr>
            <a:r>
              <a:rPr dirty="0"/>
              <a:t>Which method can be defined only once in a program? </a:t>
            </a:r>
            <a:endParaRPr lang="en-US" dirty="0"/>
          </a:p>
        </p:txBody>
      </p:sp>
      <p:sp>
        <p:nvSpPr>
          <p:cNvPr id="2" name="Rectangle 1"/>
          <p:cNvSpPr/>
          <p:nvPr/>
        </p:nvSpPr>
        <p:spPr>
          <a:xfrm>
            <a:off x="2269476" y="2340512"/>
            <a:ext cx="6096000" cy="3503523"/>
          </a:xfrm>
          <a:prstGeom prst="rect">
            <a:avLst/>
          </a:prstGeom>
        </p:spPr>
        <p:txBody>
          <a:bodyPr>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main method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finalize method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static method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private method </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endParaRPr lang="en-IN" dirty="0"/>
          </a:p>
          <a:p>
            <a:pPr>
              <a:lnSpc>
                <a:spcPct val="150000"/>
              </a:lnSpc>
              <a:spcBef>
                <a:spcPts val="1000"/>
              </a:spcBef>
              <a:defRPr sz="2000">
                <a:latin typeface="Times New Roman"/>
                <a:ea typeface="Times New Roman"/>
                <a:cs typeface="Times New Roman"/>
                <a:sym typeface="Times New Roman"/>
              </a:defRPr>
            </a:pPr>
            <a:r>
              <a:rPr lang="en-IN" b="1" dirty="0">
                <a:solidFill>
                  <a:schemeClr val="tx1"/>
                </a:solidFill>
              </a:rPr>
              <a:t>Answer: main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
        <p:nvSpPr>
          <p:cNvPr id="297"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298" name="5. Which of these statements is incorrect?…"/>
          <p:cNvSpPr txBox="1"/>
          <p:nvPr/>
        </p:nvSpPr>
        <p:spPr>
          <a:xfrm>
            <a:off x="945866" y="1828692"/>
            <a:ext cx="9721365" cy="1179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90000"/>
              </a:lnSpc>
              <a:spcBef>
                <a:spcPts val="1000"/>
              </a:spcBef>
              <a:buFont typeface="+mj-lt"/>
              <a:buAutoNum type="arabicPeriod" startAt="5"/>
              <a:defRPr sz="2000">
                <a:latin typeface="Times New Roman"/>
                <a:ea typeface="Times New Roman"/>
                <a:cs typeface="Times New Roman"/>
                <a:sym typeface="Times New Roman"/>
              </a:defRPr>
            </a:pPr>
            <a:r>
              <a:rPr dirty="0"/>
              <a:t>Which of these statements is incorrect? </a:t>
            </a:r>
            <a:r>
              <a:rPr lang="en-US" dirty="0"/>
              <a:t> </a:t>
            </a:r>
            <a:endParaRPr dirty="0"/>
          </a:p>
          <a:p>
            <a:pPr marL="267368" indent="-267368">
              <a:lnSpc>
                <a:spcPct val="90000"/>
              </a:lnSpc>
              <a:spcBef>
                <a:spcPts val="1000"/>
              </a:spcBef>
              <a:buSzPct val="100000"/>
              <a:buAutoNum type="alphaLcPeriod"/>
              <a:defRPr sz="2000">
                <a:latin typeface="Times New Roman"/>
                <a:ea typeface="Times New Roman"/>
                <a:cs typeface="Times New Roman"/>
                <a:sym typeface="Times New Roman"/>
              </a:defRPr>
            </a:pPr>
            <a:endParaRPr dirty="0"/>
          </a:p>
          <a:p>
            <a:pPr>
              <a:lnSpc>
                <a:spcPct val="90000"/>
              </a:lnSpc>
              <a:spcBef>
                <a:spcPts val="1000"/>
              </a:spcBef>
              <a:defRPr sz="2000">
                <a:latin typeface="Times New Roman"/>
                <a:ea typeface="Times New Roman"/>
                <a:cs typeface="Times New Roman"/>
                <a:sym typeface="Times New Roman"/>
              </a:defRPr>
            </a:pPr>
            <a:endParaRPr dirty="0"/>
          </a:p>
        </p:txBody>
      </p:sp>
      <p:sp>
        <p:nvSpPr>
          <p:cNvPr id="2" name="Rectangle 1"/>
          <p:cNvSpPr/>
          <p:nvPr/>
        </p:nvSpPr>
        <p:spPr>
          <a:xfrm>
            <a:off x="2260980" y="2336707"/>
            <a:ext cx="9999260" cy="3503523"/>
          </a:xfrm>
          <a:prstGeom prst="rect">
            <a:avLst/>
          </a:prstGeom>
        </p:spPr>
        <p:txBody>
          <a:bodyPr wrap="square">
            <a:spAutoFit/>
          </a:bodyPr>
          <a:lstStyle/>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All object of a class are allotted memory for the all the variables defined in the class.</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If a function is defined public it can be accessed by object of other class by inheritance.</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Main() method must be made public.</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t>All object of a class are allotted memory for the methods defined in the class. </a:t>
            </a:r>
          </a:p>
          <a:p>
            <a:pPr marL="457200"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endParaRPr lang="en-IN" dirty="0"/>
          </a:p>
          <a:p>
            <a:pPr>
              <a:lnSpc>
                <a:spcPct val="150000"/>
              </a:lnSpc>
              <a:spcBef>
                <a:spcPts val="1000"/>
              </a:spcBef>
              <a:buSzPct val="100000"/>
              <a:defRPr sz="2000">
                <a:latin typeface="Times New Roman"/>
                <a:ea typeface="Times New Roman"/>
                <a:cs typeface="Times New Roman"/>
                <a:sym typeface="Times New Roman"/>
              </a:defRPr>
            </a:pPr>
            <a:r>
              <a:rPr lang="en-IN" b="1" dirty="0"/>
              <a:t>Answer: All object of a class are allotted memory for the methods defined in the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302"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303" name="6. Which of the following is a method having same name as that of it’s class?…"/>
          <p:cNvSpPr txBox="1"/>
          <p:nvPr/>
        </p:nvSpPr>
        <p:spPr>
          <a:xfrm>
            <a:off x="938571" y="1705862"/>
            <a:ext cx="9721364"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6"/>
              <a:defRPr sz="2000">
                <a:latin typeface="Times New Roman"/>
                <a:ea typeface="Times New Roman"/>
                <a:cs typeface="Times New Roman"/>
                <a:sym typeface="Times New Roman"/>
              </a:defRPr>
            </a:pPr>
            <a:r>
              <a:rPr dirty="0"/>
              <a:t>Which of the following is a method having same name as that of it’s class? </a:t>
            </a:r>
            <a:endParaRPr lang="en-US" dirty="0"/>
          </a:p>
        </p:txBody>
      </p:sp>
      <p:sp>
        <p:nvSpPr>
          <p:cNvPr id="2" name="Rectangle 1"/>
          <p:cNvSpPr/>
          <p:nvPr/>
        </p:nvSpPr>
        <p:spPr>
          <a:xfrm>
            <a:off x="2269476" y="2354540"/>
            <a:ext cx="6096000" cy="3503523"/>
          </a:xfrm>
          <a:prstGeom prst="rect">
            <a:avLst/>
          </a:prstGeom>
        </p:spPr>
        <p:txBody>
          <a:bodyPr>
            <a:spAutoFit/>
          </a:bodyPr>
          <a:lstStyle/>
          <a:p>
            <a:pPr marL="457200" lvl="1"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Finalize</a:t>
            </a:r>
          </a:p>
          <a:p>
            <a:pPr marL="457200" lvl="1"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Delete</a:t>
            </a:r>
          </a:p>
          <a:p>
            <a:pPr marL="457200" lvl="1"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Class</a:t>
            </a:r>
          </a:p>
          <a:p>
            <a:pPr marL="457200" lvl="1"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constructor </a:t>
            </a:r>
          </a:p>
          <a:p>
            <a:pPr lvl="1">
              <a:lnSpc>
                <a:spcPct val="150000"/>
              </a:lnSpc>
              <a:spcBef>
                <a:spcPts val="1000"/>
              </a:spcBef>
              <a:defRPr sz="2000">
                <a:latin typeface="Times New Roman"/>
                <a:ea typeface="Times New Roman"/>
                <a:cs typeface="Times New Roman"/>
                <a:sym typeface="Times New Roman"/>
              </a:defRPr>
            </a:pPr>
            <a:endParaRPr lang="en-IN" dirty="0"/>
          </a:p>
          <a:p>
            <a:pPr lvl="1">
              <a:lnSpc>
                <a:spcPct val="150000"/>
              </a:lnSpc>
              <a:spcBef>
                <a:spcPts val="1000"/>
              </a:spcBef>
              <a:defRPr sz="2000">
                <a:latin typeface="Times New Roman"/>
                <a:ea typeface="Times New Roman"/>
                <a:cs typeface="Times New Roman"/>
                <a:sym typeface="Times New Roman"/>
              </a:defRPr>
            </a:pPr>
            <a:r>
              <a:rPr lang="en-IN" b="1" dirty="0"/>
              <a:t>Answer: constructor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Inheritance…"/>
          <p:cNvSpPr txBox="1">
            <a:spLocks noGrp="1"/>
          </p:cNvSpPr>
          <p:nvPr>
            <p:ph idx="1"/>
          </p:nvPr>
        </p:nvSpPr>
        <p:spPr>
          <a:xfrm>
            <a:off x="951221" y="1670408"/>
            <a:ext cx="10616666" cy="4912043"/>
          </a:xfrm>
          <a:prstGeom prst="rect">
            <a:avLst/>
          </a:prstGeom>
        </p:spPr>
        <p:txBody>
          <a:bodyPr>
            <a:noAutofit/>
          </a:bodyPr>
          <a:lstStyle/>
          <a:p>
            <a:pPr marL="342899" indent="-342899">
              <a:lnSpc>
                <a:spcPct val="150000"/>
              </a:lnSpc>
              <a:spcBef>
                <a:spcPts val="700"/>
              </a:spcBef>
              <a:defRPr sz="2100" b="1">
                <a:solidFill>
                  <a:srgbClr val="040404"/>
                </a:solidFill>
                <a:latin typeface="Times New Roman"/>
                <a:ea typeface="Times New Roman"/>
                <a:cs typeface="Times New Roman"/>
                <a:sym typeface="Times New Roman"/>
              </a:defRPr>
            </a:pPr>
            <a:r>
              <a:rPr sz="2000" dirty="0">
                <a:latin typeface="Times New Roman" panose="02020603050405020304" pitchFamily="18" charset="0"/>
                <a:cs typeface="Times New Roman" panose="02020603050405020304" pitchFamily="18" charset="0"/>
              </a:rPr>
              <a:t>Inheritance in java</a:t>
            </a:r>
            <a:r>
              <a:rPr sz="2000" b="0" dirty="0">
                <a:latin typeface="Times New Roman" panose="02020603050405020304" pitchFamily="18" charset="0"/>
                <a:cs typeface="Times New Roman" panose="02020603050405020304" pitchFamily="18" charset="0"/>
              </a:rPr>
              <a:t> is a mechanism in which one object acquires all the properties and behaviors of parent object.</a:t>
            </a:r>
          </a:p>
          <a:p>
            <a:pPr marL="342899" indent="-342899">
              <a:lnSpc>
                <a:spcPct val="150000"/>
              </a:lnSpc>
              <a:spcBef>
                <a:spcPts val="700"/>
              </a:spcBef>
              <a:defRPr sz="2100">
                <a:solidFill>
                  <a:srgbClr val="040404"/>
                </a:solidFill>
                <a:latin typeface="Times New Roman"/>
                <a:ea typeface="Times New Roman"/>
                <a:cs typeface="Times New Roman"/>
                <a:sym typeface="Times New Roman"/>
              </a:defRPr>
            </a:pPr>
            <a:r>
              <a:rPr sz="2000" dirty="0">
                <a:latin typeface="Times New Roman" panose="02020603050405020304" pitchFamily="18" charset="0"/>
                <a:cs typeface="Times New Roman" panose="02020603050405020304" pitchFamily="18" charset="0"/>
              </a:rPr>
              <a:t>The idea behind inheritance in java is that you can create new classes that are built upon existing classes. </a:t>
            </a:r>
          </a:p>
          <a:p>
            <a:pPr marL="342899" indent="-342899">
              <a:lnSpc>
                <a:spcPct val="150000"/>
              </a:lnSpc>
              <a:spcBef>
                <a:spcPts val="700"/>
              </a:spcBef>
              <a:defRPr sz="2100">
                <a:solidFill>
                  <a:srgbClr val="040404"/>
                </a:solidFill>
                <a:latin typeface="Times New Roman"/>
                <a:ea typeface="Times New Roman"/>
                <a:cs typeface="Times New Roman"/>
                <a:sym typeface="Times New Roman"/>
              </a:defRPr>
            </a:pPr>
            <a:r>
              <a:rPr sz="2000" dirty="0">
                <a:latin typeface="Times New Roman" panose="02020603050405020304" pitchFamily="18" charset="0"/>
                <a:cs typeface="Times New Roman" panose="02020603050405020304" pitchFamily="18" charset="0"/>
              </a:rPr>
              <a:t>When you inherit from an existing class, you can reuse methods and fields of parent class, and you can add new methods and fields also.</a:t>
            </a:r>
          </a:p>
          <a:p>
            <a:pPr marL="309561" indent="-309561" defTabSz="414337">
              <a:lnSpc>
                <a:spcPct val="150000"/>
              </a:lnSpc>
              <a:spcBef>
                <a:spcPts val="1200"/>
              </a:spcBef>
              <a:buClr>
                <a:srgbClr val="000000"/>
              </a:buClr>
              <a:buFont typeface="Times New Roman"/>
              <a:defRPr sz="2100">
                <a:solidFill>
                  <a:srgbClr val="040404"/>
                </a:solidFill>
                <a:latin typeface="Times New Roman"/>
                <a:ea typeface="Times New Roman"/>
                <a:cs typeface="Times New Roman"/>
                <a:sym typeface="Times New Roman"/>
              </a:defRPr>
            </a:pPr>
            <a:r>
              <a:rPr sz="2000" dirty="0">
                <a:latin typeface="Times New Roman" panose="02020603050405020304" pitchFamily="18" charset="0"/>
                <a:cs typeface="Times New Roman" panose="02020603050405020304" pitchFamily="18" charset="0"/>
              </a:rPr>
              <a:t>Inheritance defines an is-a relationship between a super-class and its subclasses. It means that the subclass (child) is a more specific version of the super-class (parent). </a:t>
            </a:r>
          </a:p>
          <a:p>
            <a:pPr marL="309561" indent="-309561" defTabSz="414337">
              <a:lnSpc>
                <a:spcPct val="150000"/>
              </a:lnSpc>
              <a:spcBef>
                <a:spcPts val="1200"/>
              </a:spcBef>
              <a:buClr>
                <a:srgbClr val="000000"/>
              </a:buClr>
              <a:buFont typeface="Times New Roman"/>
              <a:defRPr sz="2100">
                <a:solidFill>
                  <a:srgbClr val="040404"/>
                </a:solidFill>
                <a:latin typeface="Times New Roman"/>
                <a:ea typeface="Times New Roman"/>
                <a:cs typeface="Times New Roman"/>
                <a:sym typeface="Times New Roman"/>
              </a:defRPr>
            </a:pPr>
            <a:r>
              <a:rPr sz="2000" dirty="0">
                <a:latin typeface="Times New Roman" panose="02020603050405020304" pitchFamily="18" charset="0"/>
                <a:cs typeface="Times New Roman" panose="02020603050405020304" pitchFamily="18" charset="0"/>
              </a:rPr>
              <a:t>The inheritance relationship is transitive: if class y extends class x, and a class z extends class y, then z will also inherit from class x.</a:t>
            </a:r>
          </a:p>
          <a:p>
            <a:pPr marL="342899" indent="-342899">
              <a:lnSpc>
                <a:spcPct val="150000"/>
              </a:lnSpc>
              <a:spcBef>
                <a:spcPts val="700"/>
              </a:spcBef>
              <a:defRPr sz="2100"/>
            </a:pPr>
            <a:r>
              <a:rPr sz="2000" dirty="0">
                <a:latin typeface="Times New Roman" panose="02020603050405020304" pitchFamily="18" charset="0"/>
                <a:cs typeface="Times New Roman" panose="02020603050405020304" pitchFamily="18" charset="0"/>
              </a:rPr>
              <a:t>Inheritance is </a:t>
            </a:r>
            <a:r>
              <a:rPr sz="2000" dirty="0" err="1">
                <a:latin typeface="Times New Roman" panose="02020603050405020304" pitchFamily="18" charset="0"/>
                <a:cs typeface="Times New Roman" panose="02020603050405020304" pitchFamily="18" charset="0"/>
              </a:rPr>
              <a:t>uni</a:t>
            </a:r>
            <a:r>
              <a:rPr sz="2000" dirty="0">
                <a:latin typeface="Times New Roman" panose="02020603050405020304" pitchFamily="18" charset="0"/>
                <a:cs typeface="Times New Roman" panose="02020603050405020304" pitchFamily="18" charset="0"/>
              </a:rPr>
              <a:t>-directional. For example House is a Building. But Building is not a House.</a:t>
            </a:r>
          </a:p>
        </p:txBody>
      </p:sp>
      <p:sp>
        <p:nvSpPr>
          <p:cNvPr id="30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Inheritance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heritance…"/>
          <p:cNvSpPr txBox="1">
            <a:spLocks noGrp="1"/>
          </p:cNvSpPr>
          <p:nvPr>
            <p:ph idx="1"/>
          </p:nvPr>
        </p:nvSpPr>
        <p:spPr>
          <a:xfrm>
            <a:off x="947261" y="1669928"/>
            <a:ext cx="10780282" cy="5500258"/>
          </a:xfrm>
          <a:prstGeom prst="rect">
            <a:avLst/>
          </a:prstGeom>
        </p:spPr>
        <p:txBody>
          <a:bodyPr/>
          <a:lstStyle/>
          <a:p>
            <a:pPr>
              <a:lnSpc>
                <a:spcPct val="150000"/>
              </a:lnSpc>
              <a:defRPr sz="2000">
                <a:latin typeface="Times New Roman"/>
                <a:ea typeface="Times New Roman"/>
                <a:cs typeface="Times New Roman"/>
                <a:sym typeface="Times New Roman"/>
              </a:defRPr>
            </a:pPr>
            <a:r>
              <a:rPr dirty="0"/>
              <a:t>When one object acquires all the properties and behavior's of parent object, it is known as inheritance. </a:t>
            </a:r>
          </a:p>
          <a:p>
            <a:pPr>
              <a:lnSpc>
                <a:spcPct val="150000"/>
              </a:lnSpc>
              <a:defRPr sz="2000">
                <a:latin typeface="Times New Roman"/>
                <a:ea typeface="Times New Roman"/>
                <a:cs typeface="Times New Roman"/>
                <a:sym typeface="Times New Roman"/>
              </a:defRPr>
            </a:pPr>
            <a:r>
              <a:rPr dirty="0"/>
              <a:t>It provides code reusability. </a:t>
            </a:r>
          </a:p>
          <a:p>
            <a:pPr>
              <a:lnSpc>
                <a:spcPct val="150000"/>
              </a:lnSpc>
              <a:defRPr sz="2000">
                <a:latin typeface="Times New Roman"/>
                <a:ea typeface="Times New Roman"/>
                <a:cs typeface="Times New Roman"/>
                <a:sym typeface="Times New Roman"/>
              </a:defRPr>
            </a:pPr>
            <a:r>
              <a:rPr dirty="0"/>
              <a:t>It is used to achieve runtime polymorphism.</a:t>
            </a:r>
          </a:p>
          <a:p>
            <a:pPr>
              <a:lnSpc>
                <a:spcPct val="150000"/>
              </a:lnSpc>
              <a:defRPr sz="2000">
                <a:latin typeface="Times New Roman"/>
                <a:ea typeface="Times New Roman"/>
                <a:cs typeface="Times New Roman"/>
                <a:sym typeface="Times New Roman"/>
              </a:defRPr>
            </a:pPr>
            <a:r>
              <a:rPr dirty="0"/>
              <a:t>The idea of inheritance implements the is a relationship. For example, mammal IS-A animal, dog IS-A mammal hence dog IS-A animal as well and so on.</a:t>
            </a:r>
          </a:p>
        </p:txBody>
      </p:sp>
      <p:sp>
        <p:nvSpPr>
          <p:cNvPr id="149" name="Slide Number Placeholder 3"/>
          <p:cNvSpPr txBox="1">
            <a:spLocks noGrp="1"/>
          </p:cNvSpPr>
          <p:nvPr>
            <p:ph type="sldNum" sz="quarter" idx="12"/>
          </p:nvPr>
        </p:nvSpPr>
        <p:spPr>
          <a:xfrm>
            <a:off x="11839439" y="6404290"/>
            <a:ext cx="184060"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solidFill>
                  <a:schemeClr val="tx1"/>
                </a:solidFill>
              </a:rPr>
              <a:t>Inheritance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yntax of Java Inheritance…"/>
          <p:cNvSpPr txBox="1">
            <a:spLocks noGrp="1"/>
          </p:cNvSpPr>
          <p:nvPr>
            <p:ph idx="1"/>
          </p:nvPr>
        </p:nvSpPr>
        <p:spPr>
          <a:xfrm>
            <a:off x="756709" y="1659888"/>
            <a:ext cx="11120285" cy="4912043"/>
          </a:xfrm>
          <a:prstGeom prst="rect">
            <a:avLst/>
          </a:prstGeom>
        </p:spPr>
        <p:txBody>
          <a:bodyPr>
            <a:normAutofit/>
          </a:bodyPr>
          <a:lstStyle/>
          <a:p>
            <a:pPr marL="0" lvl="1" indent="228600">
              <a:lnSpc>
                <a:spcPct val="150000"/>
              </a:lnSpc>
              <a:spcBef>
                <a:spcPts val="700"/>
              </a:spcBef>
              <a:buSzTx/>
              <a:buNone/>
              <a:defRPr sz="2100" b="1">
                <a:latin typeface="Times New Roman"/>
                <a:ea typeface="Times New Roman"/>
                <a:cs typeface="Times New Roman"/>
                <a:sym typeface="Times New Roman"/>
              </a:defRPr>
            </a:pPr>
            <a:r>
              <a:rPr sz="2000" dirty="0"/>
              <a:t>class</a:t>
            </a:r>
            <a:r>
              <a:rPr sz="2000" b="0" dirty="0"/>
              <a:t> Subclass-name </a:t>
            </a:r>
            <a:r>
              <a:rPr sz="2000" dirty="0"/>
              <a:t>extends</a:t>
            </a:r>
            <a:r>
              <a:rPr sz="2000" b="0" dirty="0"/>
              <a:t> Superclass-name  </a:t>
            </a:r>
          </a:p>
          <a:p>
            <a:pPr marL="0" lvl="1" indent="228600">
              <a:lnSpc>
                <a:spcPct val="150000"/>
              </a:lnSpc>
              <a:spcBef>
                <a:spcPts val="700"/>
              </a:spcBef>
              <a:buSzTx/>
              <a:buNone/>
              <a:defRPr sz="2100">
                <a:latin typeface="Times New Roman"/>
                <a:ea typeface="Times New Roman"/>
                <a:cs typeface="Times New Roman"/>
                <a:sym typeface="Times New Roman"/>
              </a:defRPr>
            </a:pPr>
            <a:r>
              <a:rPr sz="2000" dirty="0"/>
              <a:t>{  </a:t>
            </a:r>
          </a:p>
          <a:p>
            <a:pPr marL="0" lvl="4" indent="914400">
              <a:lnSpc>
                <a:spcPct val="150000"/>
              </a:lnSpc>
              <a:spcBef>
                <a:spcPts val="700"/>
              </a:spcBef>
              <a:buSzTx/>
              <a:buNone/>
              <a:defRPr sz="2100">
                <a:latin typeface="Times New Roman"/>
                <a:ea typeface="Times New Roman"/>
                <a:cs typeface="Times New Roman"/>
                <a:sym typeface="Times New Roman"/>
              </a:defRPr>
            </a:pPr>
            <a:r>
              <a:rPr sz="2000" dirty="0"/>
              <a:t>   //methods and fields  </a:t>
            </a:r>
          </a:p>
          <a:p>
            <a:pPr marL="0" lvl="1" indent="228600">
              <a:lnSpc>
                <a:spcPct val="150000"/>
              </a:lnSpc>
              <a:spcBef>
                <a:spcPts val="700"/>
              </a:spcBef>
              <a:buSzTx/>
              <a:buNone/>
              <a:defRPr sz="2100">
                <a:latin typeface="Times New Roman"/>
                <a:ea typeface="Times New Roman"/>
                <a:cs typeface="Times New Roman"/>
                <a:sym typeface="Times New Roman"/>
              </a:defRPr>
            </a:pPr>
            <a:r>
              <a:rPr sz="2000" dirty="0"/>
              <a:t>}</a:t>
            </a:r>
          </a:p>
          <a:p>
            <a:pPr marL="0" lvl="1" indent="228600">
              <a:lnSpc>
                <a:spcPct val="150000"/>
              </a:lnSpc>
              <a:spcBef>
                <a:spcPts val="700"/>
              </a:spcBef>
              <a:buSzTx/>
              <a:buNone/>
              <a:defRPr sz="2100">
                <a:latin typeface="Times New Roman"/>
                <a:ea typeface="Times New Roman"/>
                <a:cs typeface="Times New Roman"/>
                <a:sym typeface="Times New Roman"/>
              </a:defRPr>
            </a:pPr>
            <a:r>
              <a:rPr sz="2000" dirty="0"/>
              <a:t>  </a:t>
            </a:r>
          </a:p>
          <a:p>
            <a:pPr marL="705851" lvl="1" indent="-210551">
              <a:lnSpc>
                <a:spcPct val="150000"/>
              </a:lnSpc>
              <a:spcBef>
                <a:spcPts val="700"/>
              </a:spcBef>
              <a:buFontTx/>
              <a:defRPr sz="2100">
                <a:latin typeface="Times New Roman"/>
                <a:ea typeface="Times New Roman"/>
                <a:cs typeface="Times New Roman"/>
                <a:sym typeface="Times New Roman"/>
              </a:defRPr>
            </a:pPr>
            <a:r>
              <a:rPr sz="2000" dirty="0"/>
              <a:t>The </a:t>
            </a:r>
            <a:r>
              <a:rPr sz="2000" b="1" dirty="0"/>
              <a:t>extends keyword</a:t>
            </a:r>
            <a:r>
              <a:rPr sz="2000" dirty="0"/>
              <a:t> indicates that you are making a new class that derives from an existing class.</a:t>
            </a:r>
          </a:p>
          <a:p>
            <a:pPr marL="705851" lvl="1" indent="-210551">
              <a:lnSpc>
                <a:spcPct val="150000"/>
              </a:lnSpc>
              <a:spcBef>
                <a:spcPts val="700"/>
              </a:spcBef>
              <a:buFontTx/>
              <a:defRPr sz="2100">
                <a:latin typeface="Times New Roman"/>
                <a:ea typeface="Times New Roman"/>
                <a:cs typeface="Times New Roman"/>
                <a:sym typeface="Times New Roman"/>
              </a:defRPr>
            </a:pPr>
            <a:r>
              <a:rPr sz="2000" dirty="0"/>
              <a:t>In the terminology of Java, a class that is inherited is called a super class. The new class is called a subclass.</a:t>
            </a:r>
          </a:p>
        </p:txBody>
      </p:sp>
      <p:sp>
        <p:nvSpPr>
          <p:cNvPr id="31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
        <p:nvSpPr>
          <p:cNvPr id="31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Syntax of Java Inheritance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
        <p:nvSpPr>
          <p:cNvPr id="31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grpSp>
        <p:nvGrpSpPr>
          <p:cNvPr id="2" name="Group 1"/>
          <p:cNvGrpSpPr/>
          <p:nvPr/>
        </p:nvGrpSpPr>
        <p:grpSpPr>
          <a:xfrm>
            <a:off x="1997227" y="1742788"/>
            <a:ext cx="7919845" cy="4556413"/>
            <a:chOff x="2142370" y="1539588"/>
            <a:chExt cx="7198655" cy="4141501"/>
          </a:xfrm>
        </p:grpSpPr>
        <p:grpSp>
          <p:nvGrpSpPr>
            <p:cNvPr id="318" name="Shape"/>
            <p:cNvGrpSpPr/>
            <p:nvPr/>
          </p:nvGrpSpPr>
          <p:grpSpPr>
            <a:xfrm>
              <a:off x="4062040" y="1539588"/>
              <a:ext cx="2538169" cy="861063"/>
              <a:chOff x="0" y="0"/>
              <a:chExt cx="2538167" cy="861062"/>
            </a:xfrm>
          </p:grpSpPr>
          <p:sp>
            <p:nvSpPr>
              <p:cNvPr id="316" name="Rectangle"/>
              <p:cNvSpPr/>
              <p:nvPr/>
            </p:nvSpPr>
            <p:spPr>
              <a:xfrm>
                <a:off x="0" y="0"/>
                <a:ext cx="2538167" cy="861062"/>
              </a:xfrm>
              <a:prstGeom prst="rect">
                <a:avLst/>
              </a:prstGeom>
              <a:solidFill>
                <a:srgbClr val="FFFFFF"/>
              </a:solidFill>
              <a:ln w="50800" cap="flat">
                <a:solidFill>
                  <a:srgbClr val="030507"/>
                </a:solidFill>
                <a:prstDash val="solid"/>
                <a:miter lim="400000"/>
              </a:ln>
              <a:effectLst/>
            </p:spPr>
            <p:txBody>
              <a:bodyPr wrap="square" lIns="45718" tIns="45718" rIns="45718" bIns="45718" numCol="1" anchor="ctr">
                <a:noAutofit/>
              </a:bodyPr>
              <a:lstStyle/>
              <a:p>
                <a:pPr indent="914400">
                  <a:defRPr>
                    <a:latin typeface="+mj-lt"/>
                    <a:ea typeface="+mj-ea"/>
                    <a:cs typeface="+mj-cs"/>
                    <a:sym typeface="Calibri"/>
                  </a:defRPr>
                </a:pPr>
                <a:endParaRPr sz="2000" b="1">
                  <a:latin typeface="+mj-lt"/>
                </a:endParaRPr>
              </a:p>
            </p:txBody>
          </p:sp>
          <p:sp>
            <p:nvSpPr>
              <p:cNvPr id="317" name="Shape"/>
              <p:cNvSpPr txBox="1"/>
              <p:nvPr/>
            </p:nvSpPr>
            <p:spPr>
              <a:xfrm>
                <a:off x="0" y="248695"/>
                <a:ext cx="2538167" cy="3636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lvl="2" indent="914400">
                  <a:defRPr>
                    <a:latin typeface="+mj-lt"/>
                    <a:ea typeface="+mj-ea"/>
                    <a:cs typeface="+mj-cs"/>
                    <a:sym typeface="Calibri"/>
                  </a:defRPr>
                </a:pPr>
                <a:r>
                  <a:rPr sz="2000" b="1">
                    <a:latin typeface="+mj-lt"/>
                  </a:rPr>
                  <a:t>Shape</a:t>
                </a:r>
              </a:p>
            </p:txBody>
          </p:sp>
        </p:grpSp>
        <p:grpSp>
          <p:nvGrpSpPr>
            <p:cNvPr id="321" name="Circle"/>
            <p:cNvGrpSpPr/>
            <p:nvPr/>
          </p:nvGrpSpPr>
          <p:grpSpPr>
            <a:xfrm>
              <a:off x="2142370" y="3301226"/>
              <a:ext cx="2538168" cy="861064"/>
              <a:chOff x="0" y="0"/>
              <a:chExt cx="2538167" cy="861062"/>
            </a:xfrm>
          </p:grpSpPr>
          <p:sp>
            <p:nvSpPr>
              <p:cNvPr id="319" name="Rectangle"/>
              <p:cNvSpPr/>
              <p:nvPr/>
            </p:nvSpPr>
            <p:spPr>
              <a:xfrm>
                <a:off x="0" y="0"/>
                <a:ext cx="2538167" cy="861062"/>
              </a:xfrm>
              <a:prstGeom prst="rect">
                <a:avLst/>
              </a:prstGeom>
              <a:solidFill>
                <a:srgbClr val="FFFFFF"/>
              </a:solidFill>
              <a:ln w="50800" cap="flat">
                <a:solidFill>
                  <a:srgbClr val="030507"/>
                </a:solidFill>
                <a:prstDash val="solid"/>
                <a:miter lim="400000"/>
              </a:ln>
              <a:effectLst/>
            </p:spPr>
            <p:txBody>
              <a:bodyPr wrap="square" lIns="45718" tIns="45718" rIns="45718" bIns="45718" numCol="1" anchor="ctr">
                <a:noAutofit/>
              </a:bodyPr>
              <a:lstStyle/>
              <a:p>
                <a:pPr indent="914400">
                  <a:defRPr>
                    <a:latin typeface="+mj-lt"/>
                    <a:ea typeface="+mj-ea"/>
                    <a:cs typeface="+mj-cs"/>
                    <a:sym typeface="Calibri"/>
                  </a:defRPr>
                </a:pPr>
                <a:endParaRPr sz="2000" b="1">
                  <a:latin typeface="+mj-lt"/>
                </a:endParaRPr>
              </a:p>
            </p:txBody>
          </p:sp>
          <p:sp>
            <p:nvSpPr>
              <p:cNvPr id="320" name="Circle"/>
              <p:cNvSpPr txBox="1"/>
              <p:nvPr/>
            </p:nvSpPr>
            <p:spPr>
              <a:xfrm>
                <a:off x="0" y="248696"/>
                <a:ext cx="2538167" cy="3636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lvl="2" indent="914400">
                  <a:defRPr>
                    <a:latin typeface="+mj-lt"/>
                    <a:ea typeface="+mj-ea"/>
                    <a:cs typeface="+mj-cs"/>
                    <a:sym typeface="Calibri"/>
                  </a:defRPr>
                </a:pPr>
                <a:r>
                  <a:rPr sz="2000" b="1">
                    <a:latin typeface="+mj-lt"/>
                  </a:rPr>
                  <a:t>Circle</a:t>
                </a:r>
              </a:p>
            </p:txBody>
          </p:sp>
        </p:grpSp>
        <p:grpSp>
          <p:nvGrpSpPr>
            <p:cNvPr id="324" name="Rectangle"/>
            <p:cNvGrpSpPr/>
            <p:nvPr/>
          </p:nvGrpSpPr>
          <p:grpSpPr>
            <a:xfrm>
              <a:off x="6802856" y="3301226"/>
              <a:ext cx="2538169" cy="861064"/>
              <a:chOff x="0" y="0"/>
              <a:chExt cx="2538167" cy="861062"/>
            </a:xfrm>
          </p:grpSpPr>
          <p:sp>
            <p:nvSpPr>
              <p:cNvPr id="322" name="Rectangle"/>
              <p:cNvSpPr/>
              <p:nvPr/>
            </p:nvSpPr>
            <p:spPr>
              <a:xfrm>
                <a:off x="0" y="0"/>
                <a:ext cx="2538167" cy="861062"/>
              </a:xfrm>
              <a:prstGeom prst="rect">
                <a:avLst/>
              </a:prstGeom>
              <a:solidFill>
                <a:srgbClr val="FFFFFF"/>
              </a:solidFill>
              <a:ln w="50800" cap="flat">
                <a:solidFill>
                  <a:srgbClr val="030507"/>
                </a:solidFill>
                <a:prstDash val="solid"/>
                <a:miter lim="400000"/>
              </a:ln>
              <a:effectLst/>
            </p:spPr>
            <p:txBody>
              <a:bodyPr wrap="square" lIns="45718" tIns="45718" rIns="45718" bIns="45718" numCol="1" anchor="ctr">
                <a:noAutofit/>
              </a:bodyPr>
              <a:lstStyle/>
              <a:p>
                <a:pPr indent="914400">
                  <a:defRPr>
                    <a:latin typeface="+mj-lt"/>
                    <a:ea typeface="+mj-ea"/>
                    <a:cs typeface="+mj-cs"/>
                    <a:sym typeface="Calibri"/>
                  </a:defRPr>
                </a:pPr>
                <a:endParaRPr sz="2000" b="1">
                  <a:latin typeface="+mj-lt"/>
                </a:endParaRPr>
              </a:p>
            </p:txBody>
          </p:sp>
          <p:sp>
            <p:nvSpPr>
              <p:cNvPr id="323" name="Rectangle"/>
              <p:cNvSpPr txBox="1"/>
              <p:nvPr/>
            </p:nvSpPr>
            <p:spPr>
              <a:xfrm>
                <a:off x="0" y="248696"/>
                <a:ext cx="2538167" cy="3636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lvl="2" indent="914400">
                  <a:defRPr>
                    <a:latin typeface="+mj-lt"/>
                    <a:ea typeface="+mj-ea"/>
                    <a:cs typeface="+mj-cs"/>
                    <a:sym typeface="Calibri"/>
                  </a:defRPr>
                </a:pPr>
                <a:r>
                  <a:rPr sz="2000" b="1">
                    <a:latin typeface="+mj-lt"/>
                  </a:rPr>
                  <a:t>Rectangle</a:t>
                </a:r>
              </a:p>
            </p:txBody>
          </p:sp>
        </p:grpSp>
        <p:grpSp>
          <p:nvGrpSpPr>
            <p:cNvPr id="327" name="Square"/>
            <p:cNvGrpSpPr/>
            <p:nvPr/>
          </p:nvGrpSpPr>
          <p:grpSpPr>
            <a:xfrm>
              <a:off x="6802856" y="4820025"/>
              <a:ext cx="2538169" cy="861064"/>
              <a:chOff x="0" y="0"/>
              <a:chExt cx="2538167" cy="861062"/>
            </a:xfrm>
          </p:grpSpPr>
          <p:sp>
            <p:nvSpPr>
              <p:cNvPr id="325" name="Rectangle"/>
              <p:cNvSpPr/>
              <p:nvPr/>
            </p:nvSpPr>
            <p:spPr>
              <a:xfrm>
                <a:off x="0" y="0"/>
                <a:ext cx="2538167" cy="861062"/>
              </a:xfrm>
              <a:prstGeom prst="rect">
                <a:avLst/>
              </a:prstGeom>
              <a:solidFill>
                <a:srgbClr val="FFFFFF"/>
              </a:solidFill>
              <a:ln w="50800" cap="flat">
                <a:solidFill>
                  <a:srgbClr val="030507"/>
                </a:solidFill>
                <a:prstDash val="solid"/>
                <a:miter lim="400000"/>
              </a:ln>
              <a:effectLst/>
            </p:spPr>
            <p:txBody>
              <a:bodyPr wrap="square" lIns="45718" tIns="45718" rIns="45718" bIns="45718" numCol="1" anchor="ctr">
                <a:noAutofit/>
              </a:bodyPr>
              <a:lstStyle/>
              <a:p>
                <a:pPr indent="914400">
                  <a:defRPr>
                    <a:latin typeface="+mj-lt"/>
                    <a:ea typeface="+mj-ea"/>
                    <a:cs typeface="+mj-cs"/>
                    <a:sym typeface="Calibri"/>
                  </a:defRPr>
                </a:pPr>
                <a:endParaRPr sz="2000" b="1">
                  <a:latin typeface="+mj-lt"/>
                </a:endParaRPr>
              </a:p>
            </p:txBody>
          </p:sp>
          <p:sp>
            <p:nvSpPr>
              <p:cNvPr id="326" name="Square"/>
              <p:cNvSpPr txBox="1"/>
              <p:nvPr/>
            </p:nvSpPr>
            <p:spPr>
              <a:xfrm>
                <a:off x="0" y="248696"/>
                <a:ext cx="2538167" cy="3636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lvl="2" indent="914400">
                  <a:defRPr>
                    <a:latin typeface="+mj-lt"/>
                    <a:ea typeface="+mj-ea"/>
                    <a:cs typeface="+mj-cs"/>
                    <a:sym typeface="Calibri"/>
                  </a:defRPr>
                </a:pPr>
                <a:r>
                  <a:rPr sz="2000" b="1">
                    <a:latin typeface="+mj-lt"/>
                  </a:rPr>
                  <a:t>Square</a:t>
                </a:r>
              </a:p>
            </p:txBody>
          </p:sp>
        </p:grpSp>
        <p:sp>
          <p:nvSpPr>
            <p:cNvPr id="328" name="Line"/>
            <p:cNvSpPr/>
            <p:nvPr/>
          </p:nvSpPr>
          <p:spPr>
            <a:xfrm flipV="1">
              <a:off x="3594984" y="2414056"/>
              <a:ext cx="869273" cy="869273"/>
            </a:xfrm>
            <a:prstGeom prst="line">
              <a:avLst/>
            </a:prstGeom>
            <a:ln w="50800">
              <a:solidFill>
                <a:srgbClr val="030507"/>
              </a:solidFill>
              <a:miter lim="400000"/>
              <a:tailEnd type="triangle"/>
            </a:ln>
          </p:spPr>
          <p:txBody>
            <a:bodyPr lIns="45718" tIns="45718" rIns="45718" bIns="45718"/>
            <a:lstStyle/>
            <a:p>
              <a:endParaRPr sz="2000" b="1">
                <a:latin typeface="+mj-lt"/>
              </a:endParaRPr>
            </a:p>
          </p:txBody>
        </p:sp>
        <p:sp>
          <p:nvSpPr>
            <p:cNvPr id="329" name="Line"/>
            <p:cNvSpPr/>
            <p:nvPr/>
          </p:nvSpPr>
          <p:spPr>
            <a:xfrm flipH="1" flipV="1">
              <a:off x="6374947" y="2414056"/>
              <a:ext cx="869273" cy="869273"/>
            </a:xfrm>
            <a:prstGeom prst="line">
              <a:avLst/>
            </a:prstGeom>
            <a:ln w="50800">
              <a:solidFill>
                <a:srgbClr val="030507"/>
              </a:solidFill>
              <a:miter lim="400000"/>
              <a:tailEnd type="triangle"/>
            </a:ln>
          </p:spPr>
          <p:txBody>
            <a:bodyPr lIns="45718" tIns="45718" rIns="45718" bIns="45718"/>
            <a:lstStyle/>
            <a:p>
              <a:endParaRPr sz="2000" b="1">
                <a:latin typeface="+mj-lt"/>
              </a:endParaRPr>
            </a:p>
          </p:txBody>
        </p:sp>
        <p:sp>
          <p:nvSpPr>
            <p:cNvPr id="330" name="Line"/>
            <p:cNvSpPr/>
            <p:nvPr/>
          </p:nvSpPr>
          <p:spPr>
            <a:xfrm flipV="1">
              <a:off x="8071939" y="4103569"/>
              <a:ext cx="2" cy="687592"/>
            </a:xfrm>
            <a:prstGeom prst="line">
              <a:avLst/>
            </a:prstGeom>
            <a:ln w="50800">
              <a:solidFill>
                <a:srgbClr val="030507"/>
              </a:solidFill>
              <a:miter lim="400000"/>
              <a:tailEnd type="triangle"/>
            </a:ln>
          </p:spPr>
          <p:txBody>
            <a:bodyPr lIns="45718" tIns="45718" rIns="45718" bIns="45718"/>
            <a:lstStyle/>
            <a:p>
              <a:endParaRPr sz="2000" b="1">
                <a:latin typeface="+mj-lt"/>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lass Shape…"/>
          <p:cNvSpPr txBox="1">
            <a:spLocks noGrp="1"/>
          </p:cNvSpPr>
          <p:nvPr>
            <p:ph idx="1"/>
          </p:nvPr>
        </p:nvSpPr>
        <p:spPr>
          <a:xfrm>
            <a:off x="674914" y="1236308"/>
            <a:ext cx="10248180" cy="4941889"/>
          </a:xfrm>
          <a:prstGeom prst="rect">
            <a:avLst/>
          </a:prstGeom>
        </p:spPr>
        <p:txBody>
          <a:bodyPr lIns="0" tIns="0" rIns="0" bIns="0" numCol="2" spcCol="512408">
            <a:normAutofit/>
          </a:bodyPr>
          <a:lstStyle/>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class Shape </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t>
            </a:r>
            <a:r>
              <a:rPr sz="2000" dirty="0" err="1"/>
              <a:t>int</a:t>
            </a:r>
            <a:r>
              <a:rPr sz="2000" dirty="0"/>
              <a:t> area ( )</a:t>
            </a:r>
          </a:p>
          <a:p>
            <a:pPr marL="0" lvl="1" indent="534357"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endParaRPr sz="2000" dirty="0"/>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class Rectangle extends Shape</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t>
            </a:r>
            <a:r>
              <a:rPr sz="2000" dirty="0" err="1"/>
              <a:t>int</a:t>
            </a:r>
            <a:r>
              <a:rPr sz="2000" dirty="0"/>
              <a:t> area() </a:t>
            </a:r>
          </a:p>
          <a:p>
            <a:pPr marL="0" lvl="3" indent="1247837"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area = length * width;}</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t>
            </a:r>
            <a:r>
              <a:rPr sz="2000" dirty="0" err="1"/>
              <a:t>int</a:t>
            </a:r>
            <a:r>
              <a:rPr sz="2000" dirty="0"/>
              <a:t> length;             </a:t>
            </a:r>
          </a:p>
          <a:p>
            <a:pPr marL="0" lvl="2" indent="875371"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t>
            </a:r>
            <a:r>
              <a:rPr sz="2000" dirty="0" err="1"/>
              <a:t>int</a:t>
            </a:r>
            <a:r>
              <a:rPr sz="2000" dirty="0"/>
              <a:t> width;</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endParaRPr sz="2000" dirty="0"/>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endParaRPr sz="2000" dirty="0"/>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class Square extends Rectangle  </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t>
            </a:r>
            <a:r>
              <a:rPr sz="2000" dirty="0" err="1"/>
              <a:t>int</a:t>
            </a:r>
            <a:r>
              <a:rPr sz="2000" dirty="0"/>
              <a:t> area() {…}</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			   </a:t>
            </a:r>
            <a:r>
              <a:rPr sz="2000" dirty="0" err="1"/>
              <a:t>int</a:t>
            </a:r>
            <a:r>
              <a:rPr sz="2000" dirty="0"/>
              <a:t> length;              </a:t>
            </a:r>
          </a:p>
          <a:p>
            <a:pPr marL="0" lvl="2" indent="875371"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err="1"/>
              <a:t>int</a:t>
            </a:r>
            <a:r>
              <a:rPr sz="2000" dirty="0"/>
              <a:t> width = length;</a:t>
            </a:r>
          </a:p>
          <a:p>
            <a:pPr marL="234822" indent="-234822" defTabSz="356329">
              <a:lnSpc>
                <a:spcPct val="120000"/>
              </a:lnSpc>
              <a:spcBef>
                <a:spcPts val="0"/>
              </a:spcBef>
              <a:buSzTx/>
              <a:buNone/>
              <a:defRPr sz="1900">
                <a:solidFill>
                  <a:srgbClr val="040404"/>
                </a:solidFill>
                <a:latin typeface="Times New Roman"/>
                <a:ea typeface="Times New Roman"/>
                <a:cs typeface="Times New Roman"/>
                <a:sym typeface="Times New Roman"/>
              </a:defRPr>
            </a:pPr>
            <a:r>
              <a:rPr sz="2000" dirty="0"/>
              <a:t>}</a:t>
            </a:r>
          </a:p>
        </p:txBody>
      </p:sp>
      <p:sp>
        <p:nvSpPr>
          <p:cNvPr id="33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
        <p:nvSpPr>
          <p:cNvPr id="33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ypes of Inheritance:…"/>
          <p:cNvSpPr txBox="1">
            <a:spLocks noGrp="1"/>
          </p:cNvSpPr>
          <p:nvPr>
            <p:ph idx="1"/>
          </p:nvPr>
        </p:nvSpPr>
        <p:spPr>
          <a:xfrm>
            <a:off x="950685" y="1672528"/>
            <a:ext cx="8229601" cy="4525965"/>
          </a:xfrm>
          <a:prstGeom prst="rect">
            <a:avLst/>
          </a:prstGeom>
        </p:spPr>
        <p:txBody>
          <a:bodyPr>
            <a:normAutofit/>
          </a:bodyPr>
          <a:lstStyle/>
          <a:p>
            <a:pPr>
              <a:lnSpc>
                <a:spcPct val="150000"/>
              </a:lnSpc>
              <a:spcBef>
                <a:spcPts val="700"/>
              </a:spcBef>
              <a:defRPr sz="2100">
                <a:latin typeface="Times New Roman"/>
                <a:ea typeface="Times New Roman"/>
                <a:cs typeface="Times New Roman"/>
                <a:sym typeface="Times New Roman"/>
              </a:defRPr>
            </a:pPr>
            <a:r>
              <a:rPr sz="2000" dirty="0"/>
              <a:t>Single inheritance</a:t>
            </a:r>
          </a:p>
          <a:p>
            <a:pPr>
              <a:lnSpc>
                <a:spcPct val="150000"/>
              </a:lnSpc>
              <a:spcBef>
                <a:spcPts val="700"/>
              </a:spcBef>
              <a:defRPr sz="2100">
                <a:latin typeface="Times New Roman"/>
                <a:ea typeface="Times New Roman"/>
                <a:cs typeface="Times New Roman"/>
                <a:sym typeface="Times New Roman"/>
              </a:defRPr>
            </a:pPr>
            <a:r>
              <a:rPr sz="2000" dirty="0"/>
              <a:t>Multilevel inheritance</a:t>
            </a:r>
          </a:p>
          <a:p>
            <a:pPr>
              <a:lnSpc>
                <a:spcPct val="150000"/>
              </a:lnSpc>
              <a:spcBef>
                <a:spcPts val="700"/>
              </a:spcBef>
              <a:defRPr sz="2100">
                <a:latin typeface="Times New Roman"/>
                <a:ea typeface="Times New Roman"/>
                <a:cs typeface="Times New Roman"/>
                <a:sym typeface="Times New Roman"/>
              </a:defRPr>
            </a:pPr>
            <a:r>
              <a:rPr sz="2000" dirty="0"/>
              <a:t>Hierarchical inheritance</a:t>
            </a:r>
          </a:p>
          <a:p>
            <a:pPr>
              <a:lnSpc>
                <a:spcPct val="150000"/>
              </a:lnSpc>
              <a:spcBef>
                <a:spcPts val="700"/>
              </a:spcBef>
              <a:defRPr sz="2100">
                <a:latin typeface="Times New Roman"/>
                <a:ea typeface="Times New Roman"/>
                <a:cs typeface="Times New Roman"/>
                <a:sym typeface="Times New Roman"/>
              </a:defRPr>
            </a:pPr>
            <a:r>
              <a:rPr sz="2000" dirty="0"/>
              <a:t>Multiple inheritance</a:t>
            </a:r>
          </a:p>
          <a:p>
            <a:pPr>
              <a:lnSpc>
                <a:spcPct val="150000"/>
              </a:lnSpc>
              <a:spcBef>
                <a:spcPts val="700"/>
              </a:spcBef>
              <a:defRPr sz="2100">
                <a:latin typeface="Times New Roman"/>
                <a:ea typeface="Times New Roman"/>
                <a:cs typeface="Times New Roman"/>
                <a:sym typeface="Times New Roman"/>
              </a:defRPr>
            </a:pPr>
            <a:r>
              <a:rPr sz="2000" dirty="0"/>
              <a:t>Hybrid inheritance</a:t>
            </a:r>
          </a:p>
        </p:txBody>
      </p:sp>
      <p:sp>
        <p:nvSpPr>
          <p:cNvPr id="33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sp>
        <p:nvSpPr>
          <p:cNvPr id="33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Types of Inheritance: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
        <p:nvSpPr>
          <p:cNvPr id="34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pic>
        <p:nvPicPr>
          <p:cNvPr id="342" name="C:\Users\AMAR\Desktop\typesofinheritance.jpg" descr="C:\Users\AMAR\Desktop\typesofinheritance.jpg"/>
          <p:cNvPicPr>
            <a:picLocks noChangeAspect="1"/>
          </p:cNvPicPr>
          <p:nvPr/>
        </p:nvPicPr>
        <p:blipFill>
          <a:blip r:embed="rId2"/>
          <a:stretch>
            <a:fillRect/>
          </a:stretch>
        </p:blipFill>
        <p:spPr>
          <a:xfrm>
            <a:off x="2076225" y="1797167"/>
            <a:ext cx="8378990" cy="4876362"/>
          </a:xfrm>
          <a:prstGeom prst="rect">
            <a:avLst/>
          </a:prstGeom>
          <a:ln w="12700">
            <a:miter lim="400000"/>
          </a:ln>
        </p:spPr>
      </p:pic>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Can be implemented by using class and object.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
        <p:nvSpPr>
          <p:cNvPr id="346"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pic>
        <p:nvPicPr>
          <p:cNvPr id="347" name="C:\Users\AMAR\Desktop\multiple.jpg" descr="C:\Users\AMAR\Desktop\multiple.jpg"/>
          <p:cNvPicPr>
            <a:picLocks noChangeAspect="1"/>
          </p:cNvPicPr>
          <p:nvPr/>
        </p:nvPicPr>
        <p:blipFill>
          <a:blip r:embed="rId2"/>
          <a:stretch>
            <a:fillRect/>
          </a:stretch>
        </p:blipFill>
        <p:spPr>
          <a:xfrm>
            <a:off x="1913679" y="1800393"/>
            <a:ext cx="8681749" cy="4873136"/>
          </a:xfrm>
          <a:prstGeom prst="rect">
            <a:avLst/>
          </a:prstGeom>
          <a:ln w="12700">
            <a:miter lim="400000"/>
          </a:ln>
        </p:spPr>
      </p:pic>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Can be implemented by using interface.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
        <p:nvSpPr>
          <p:cNvPr id="35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52" name="Single Inheritance:…"/>
          <p:cNvSpPr txBox="1"/>
          <p:nvPr/>
        </p:nvSpPr>
        <p:spPr>
          <a:xfrm>
            <a:off x="992649" y="1772560"/>
            <a:ext cx="11199351" cy="5480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numCol="2" spcCol="559967"/>
          <a:lstStyle/>
          <a:p>
            <a:pPr algn="just" defTabSz="457200">
              <a:defRPr b="1">
                <a:solidFill>
                  <a:srgbClr val="0B0B0B"/>
                </a:solidFill>
                <a:latin typeface="Times New Roman"/>
                <a:ea typeface="Times New Roman"/>
                <a:cs typeface="Times New Roman"/>
                <a:sym typeface="Times New Roman"/>
              </a:defRPr>
            </a:pPr>
            <a:r>
              <a:rPr sz="2000" dirty="0"/>
              <a:t>class</a:t>
            </a:r>
            <a:r>
              <a:rPr sz="2000" b="0" dirty="0"/>
              <a:t> Animal</a:t>
            </a:r>
          </a:p>
          <a:p>
            <a:pPr algn="just" defTabSz="457200">
              <a:defRPr>
                <a:solidFill>
                  <a:srgbClr val="0B0B0B"/>
                </a:solidFill>
                <a:latin typeface="Times New Roman"/>
                <a:ea typeface="Times New Roman"/>
                <a:cs typeface="Times New Roman"/>
                <a:sym typeface="Times New Roman"/>
              </a:defRPr>
            </a:pPr>
            <a:r>
              <a:rPr sz="2000" dirty="0"/>
              <a:t>{  </a:t>
            </a:r>
          </a:p>
          <a:p>
            <a:pPr lvl="2" indent="457200" algn="just" defTabSz="457200">
              <a:defRPr b="1">
                <a:solidFill>
                  <a:srgbClr val="0B0B0B"/>
                </a:solidFill>
                <a:latin typeface="Times New Roman"/>
                <a:ea typeface="Times New Roman"/>
                <a:cs typeface="Times New Roman"/>
                <a:sym typeface="Times New Roman"/>
              </a:defRPr>
            </a:pPr>
            <a:r>
              <a:rPr sz="2000" dirty="0"/>
              <a:t>void</a:t>
            </a:r>
            <a:r>
              <a:rPr sz="2000" b="0" dirty="0"/>
              <a:t> eat()</a:t>
            </a:r>
          </a:p>
          <a:p>
            <a:pPr lvl="4" indent="914400" algn="just" defTabSz="457200">
              <a:defRPr>
                <a:solidFill>
                  <a:srgbClr val="0B0B0B"/>
                </a:solidFill>
                <a:latin typeface="Times New Roman"/>
                <a:ea typeface="Times New Roman"/>
                <a:cs typeface="Times New Roman"/>
                <a:sym typeface="Times New Roman"/>
              </a:defRPr>
            </a:pPr>
            <a:r>
              <a:rPr sz="2000" dirty="0"/>
              <a:t>{.    </a:t>
            </a:r>
          </a:p>
          <a:p>
            <a:pPr lvl="7" indent="914400" algn="just" defTabSz="457200">
              <a:defRPr>
                <a:solidFill>
                  <a:srgbClr val="0B0B0B"/>
                </a:solidFill>
                <a:latin typeface="Times New Roman"/>
                <a:ea typeface="Times New Roman"/>
                <a:cs typeface="Times New Roman"/>
                <a:sym typeface="Times New Roman"/>
              </a:defRPr>
            </a:pPr>
            <a:r>
              <a:rPr sz="2000" dirty="0" err="1"/>
              <a:t>System.out.println</a:t>
            </a:r>
            <a:r>
              <a:rPr sz="2000" dirty="0"/>
              <a:t>(“eating…”);    </a:t>
            </a:r>
          </a:p>
          <a:p>
            <a:pPr lvl="7" indent="914400" algn="just" defTabSz="457200">
              <a:defRPr>
                <a:solidFill>
                  <a:srgbClr val="0B0B0B"/>
                </a:solidFill>
                <a:latin typeface="Times New Roman"/>
                <a:ea typeface="Times New Roman"/>
                <a:cs typeface="Times New Roman"/>
                <a:sym typeface="Times New Roman"/>
              </a:defRPr>
            </a:pPr>
            <a:r>
              <a:rPr sz="2000" dirty="0"/>
              <a:t>}  </a:t>
            </a:r>
          </a:p>
          <a:p>
            <a:pPr algn="just" defTabSz="457200">
              <a:defRPr>
                <a:solidFill>
                  <a:srgbClr val="0B0B0B"/>
                </a:solidFill>
                <a:latin typeface="Times New Roman"/>
                <a:ea typeface="Times New Roman"/>
                <a:cs typeface="Times New Roman"/>
                <a:sym typeface="Times New Roman"/>
              </a:defRPr>
            </a:pPr>
            <a:r>
              <a:rPr sz="2000" dirty="0"/>
              <a:t>}  </a:t>
            </a:r>
          </a:p>
          <a:p>
            <a:pPr algn="just" defTabSz="457200">
              <a:defRPr>
                <a:solidFill>
                  <a:srgbClr val="0B0B0B"/>
                </a:solidFill>
                <a:latin typeface="Times New Roman"/>
                <a:ea typeface="Times New Roman"/>
                <a:cs typeface="Times New Roman"/>
                <a:sym typeface="Times New Roman"/>
              </a:defRPr>
            </a:pPr>
            <a:endParaRPr sz="2000" dirty="0"/>
          </a:p>
          <a:p>
            <a:pPr algn="just" defTabSz="457200">
              <a:defRPr b="1">
                <a:solidFill>
                  <a:srgbClr val="0B0B0B"/>
                </a:solidFill>
                <a:latin typeface="Times New Roman"/>
                <a:ea typeface="Times New Roman"/>
                <a:cs typeface="Times New Roman"/>
                <a:sym typeface="Times New Roman"/>
              </a:defRPr>
            </a:pPr>
            <a:r>
              <a:rPr sz="2000" dirty="0"/>
              <a:t>class</a:t>
            </a:r>
            <a:r>
              <a:rPr sz="2000" b="0" dirty="0"/>
              <a:t> Dog </a:t>
            </a:r>
            <a:r>
              <a:rPr sz="2000" dirty="0"/>
              <a:t>extends</a:t>
            </a:r>
            <a:r>
              <a:rPr sz="2000" b="0" dirty="0"/>
              <a:t> Animal</a:t>
            </a:r>
          </a:p>
          <a:p>
            <a:pPr algn="just" defTabSz="457200">
              <a:defRPr>
                <a:solidFill>
                  <a:srgbClr val="0B0B0B"/>
                </a:solidFill>
                <a:latin typeface="Times New Roman"/>
                <a:ea typeface="Times New Roman"/>
                <a:cs typeface="Times New Roman"/>
                <a:sym typeface="Times New Roman"/>
              </a:defRPr>
            </a:pPr>
            <a:r>
              <a:rPr sz="2000" dirty="0"/>
              <a:t>{  </a:t>
            </a:r>
          </a:p>
          <a:p>
            <a:pPr lvl="2" indent="457200" algn="just" defTabSz="457200">
              <a:defRPr b="1">
                <a:solidFill>
                  <a:srgbClr val="0B0B0B"/>
                </a:solidFill>
                <a:latin typeface="Times New Roman"/>
                <a:ea typeface="Times New Roman"/>
                <a:cs typeface="Times New Roman"/>
                <a:sym typeface="Times New Roman"/>
              </a:defRPr>
            </a:pPr>
            <a:r>
              <a:rPr sz="2000" dirty="0"/>
              <a:t>void</a:t>
            </a:r>
            <a:r>
              <a:rPr sz="2000" b="0" dirty="0"/>
              <a:t> bark()</a:t>
            </a:r>
          </a:p>
          <a:p>
            <a:pPr lvl="4" indent="914400" algn="just" defTabSz="457200">
              <a:defRPr>
                <a:solidFill>
                  <a:srgbClr val="0B0B0B"/>
                </a:solidFill>
                <a:latin typeface="Times New Roman"/>
                <a:ea typeface="Times New Roman"/>
                <a:cs typeface="Times New Roman"/>
                <a:sym typeface="Times New Roman"/>
              </a:defRPr>
            </a:pPr>
            <a:r>
              <a:rPr sz="2000" dirty="0"/>
              <a:t>{.   </a:t>
            </a:r>
          </a:p>
          <a:p>
            <a:pPr lvl="4" indent="914400" algn="just" defTabSz="457200">
              <a:defRPr>
                <a:solidFill>
                  <a:srgbClr val="0B0B0B"/>
                </a:solidFill>
                <a:latin typeface="Times New Roman"/>
                <a:ea typeface="Times New Roman"/>
                <a:cs typeface="Times New Roman"/>
                <a:sym typeface="Times New Roman"/>
              </a:defRPr>
            </a:pPr>
            <a:r>
              <a:rPr sz="2000" dirty="0" err="1"/>
              <a:t>System.out.println</a:t>
            </a:r>
            <a:r>
              <a:rPr sz="2000" dirty="0"/>
              <a:t>(“barking…");    </a:t>
            </a:r>
          </a:p>
          <a:p>
            <a:pPr lvl="4" indent="914400" algn="just" defTabSz="457200">
              <a:defRPr>
                <a:solidFill>
                  <a:srgbClr val="0B0B0B"/>
                </a:solidFill>
                <a:latin typeface="Times New Roman"/>
                <a:ea typeface="Times New Roman"/>
                <a:cs typeface="Times New Roman"/>
                <a:sym typeface="Times New Roman"/>
              </a:defRPr>
            </a:pPr>
            <a:r>
              <a:rPr sz="2000" dirty="0"/>
              <a:t>}  </a:t>
            </a:r>
          </a:p>
          <a:p>
            <a:pPr algn="just" defTabSz="457200">
              <a:defRPr>
                <a:solidFill>
                  <a:srgbClr val="0B0B0B"/>
                </a:solidFill>
                <a:latin typeface="Times New Roman"/>
                <a:ea typeface="Times New Roman"/>
                <a:cs typeface="Times New Roman"/>
                <a:sym typeface="Times New Roman"/>
              </a:defRPr>
            </a:pPr>
            <a:r>
              <a:rPr sz="2000" dirty="0"/>
              <a:t>}  </a:t>
            </a:r>
          </a:p>
          <a:p>
            <a:pPr algn="just" defTabSz="457200">
              <a:defRPr>
                <a:solidFill>
                  <a:srgbClr val="0B0B0B"/>
                </a:solidFill>
                <a:latin typeface="Times New Roman"/>
                <a:ea typeface="Times New Roman"/>
                <a:cs typeface="Times New Roman"/>
                <a:sym typeface="Times New Roman"/>
              </a:defRPr>
            </a:pPr>
            <a:endParaRPr sz="2000" dirty="0"/>
          </a:p>
          <a:p>
            <a:pPr algn="just" defTabSz="457200">
              <a:defRPr>
                <a:solidFill>
                  <a:srgbClr val="0B0B0B"/>
                </a:solidFill>
                <a:latin typeface="Times New Roman"/>
                <a:ea typeface="Times New Roman"/>
                <a:cs typeface="Times New Roman"/>
                <a:sym typeface="Times New Roman"/>
              </a:defRPr>
            </a:pPr>
            <a:endParaRPr sz="2000" dirty="0"/>
          </a:p>
          <a:p>
            <a:pPr algn="just" defTabSz="457200">
              <a:defRPr b="1">
                <a:solidFill>
                  <a:srgbClr val="0B0B0B"/>
                </a:solidFill>
                <a:latin typeface="Times New Roman"/>
                <a:ea typeface="Times New Roman"/>
                <a:cs typeface="Times New Roman"/>
                <a:sym typeface="Times New Roman"/>
              </a:defRPr>
            </a:pPr>
            <a:r>
              <a:rPr sz="2000" dirty="0"/>
              <a:t>class</a:t>
            </a:r>
            <a:r>
              <a:rPr sz="2000" b="0" dirty="0"/>
              <a:t> </a:t>
            </a:r>
            <a:r>
              <a:rPr sz="2000" b="0" dirty="0" err="1"/>
              <a:t>TestInheritance</a:t>
            </a:r>
            <a:endParaRPr sz="2000" b="0" dirty="0"/>
          </a:p>
          <a:p>
            <a:pPr algn="just" defTabSz="457200">
              <a:defRPr>
                <a:solidFill>
                  <a:srgbClr val="0B0B0B"/>
                </a:solidFill>
                <a:latin typeface="Times New Roman"/>
                <a:ea typeface="Times New Roman"/>
                <a:cs typeface="Times New Roman"/>
                <a:sym typeface="Times New Roman"/>
              </a:defRPr>
            </a:pPr>
            <a:r>
              <a:rPr sz="2000" dirty="0"/>
              <a:t>{  </a:t>
            </a:r>
          </a:p>
          <a:p>
            <a:pPr lvl="2" indent="457200" algn="just" defTabSz="457200">
              <a:defRPr b="1">
                <a:solidFill>
                  <a:srgbClr val="0B0B0B"/>
                </a:solidFill>
                <a:latin typeface="Times New Roman"/>
                <a:ea typeface="Times New Roman"/>
                <a:cs typeface="Times New Roman"/>
                <a:sym typeface="Times New Roman"/>
              </a:defRPr>
            </a:pPr>
            <a:r>
              <a:rPr sz="2000" dirty="0"/>
              <a:t>public</a:t>
            </a:r>
            <a:r>
              <a:rPr sz="2000" b="0" dirty="0"/>
              <a:t> </a:t>
            </a:r>
            <a:r>
              <a:rPr sz="2000" dirty="0"/>
              <a:t>static</a:t>
            </a:r>
            <a:r>
              <a:rPr sz="2000" b="0" dirty="0"/>
              <a:t> </a:t>
            </a:r>
            <a:r>
              <a:rPr sz="2000" dirty="0"/>
              <a:t>void</a:t>
            </a:r>
            <a:r>
              <a:rPr sz="2000" b="0" dirty="0"/>
              <a:t> main(String </a:t>
            </a:r>
            <a:r>
              <a:rPr sz="2000" b="0" dirty="0" err="1"/>
              <a:t>args</a:t>
            </a:r>
            <a:r>
              <a:rPr sz="2000" b="0" dirty="0"/>
              <a:t>[])</a:t>
            </a:r>
          </a:p>
          <a:p>
            <a:pPr lvl="2" indent="457200" algn="just" defTabSz="457200">
              <a:defRPr>
                <a:solidFill>
                  <a:srgbClr val="0B0B0B"/>
                </a:solidFill>
                <a:latin typeface="Times New Roman"/>
                <a:ea typeface="Times New Roman"/>
                <a:cs typeface="Times New Roman"/>
                <a:sym typeface="Times New Roman"/>
              </a:defRPr>
            </a:pPr>
            <a:r>
              <a:rPr sz="2000" dirty="0"/>
              <a:t>{  </a:t>
            </a:r>
          </a:p>
          <a:p>
            <a:pPr lvl="3" indent="685800" algn="just" defTabSz="457200">
              <a:defRPr>
                <a:solidFill>
                  <a:srgbClr val="0B0B0B"/>
                </a:solidFill>
                <a:latin typeface="Times New Roman"/>
                <a:ea typeface="Times New Roman"/>
                <a:cs typeface="Times New Roman"/>
                <a:sym typeface="Times New Roman"/>
              </a:defRPr>
            </a:pPr>
            <a:r>
              <a:rPr sz="2000" dirty="0"/>
              <a:t>Dog d=</a:t>
            </a:r>
            <a:r>
              <a:rPr sz="2000" b="1" dirty="0"/>
              <a:t>new</a:t>
            </a:r>
            <a:r>
              <a:rPr sz="2000" dirty="0"/>
              <a:t> Dog();  </a:t>
            </a:r>
          </a:p>
          <a:p>
            <a:pPr lvl="3" indent="685800" algn="just" defTabSz="457200">
              <a:defRPr>
                <a:solidFill>
                  <a:srgbClr val="0B0B0B"/>
                </a:solidFill>
                <a:latin typeface="Times New Roman"/>
                <a:ea typeface="Times New Roman"/>
                <a:cs typeface="Times New Roman"/>
                <a:sym typeface="Times New Roman"/>
              </a:defRPr>
            </a:pPr>
            <a:r>
              <a:rPr sz="2000" dirty="0" err="1"/>
              <a:t>d.bark</a:t>
            </a:r>
            <a:r>
              <a:rPr sz="2000" dirty="0"/>
              <a:t>();  </a:t>
            </a:r>
          </a:p>
          <a:p>
            <a:pPr lvl="3" indent="685800" algn="just" defTabSz="457200">
              <a:defRPr>
                <a:solidFill>
                  <a:srgbClr val="0B0B0B"/>
                </a:solidFill>
                <a:latin typeface="Times New Roman"/>
                <a:ea typeface="Times New Roman"/>
                <a:cs typeface="Times New Roman"/>
                <a:sym typeface="Times New Roman"/>
              </a:defRPr>
            </a:pPr>
            <a:r>
              <a:rPr sz="2000" dirty="0" err="1"/>
              <a:t>d.eat</a:t>
            </a:r>
            <a:r>
              <a:rPr sz="2000" dirty="0"/>
              <a:t>();  </a:t>
            </a:r>
          </a:p>
          <a:p>
            <a:pPr lvl="2" indent="457200" algn="just" defTabSz="457200">
              <a:defRPr>
                <a:solidFill>
                  <a:srgbClr val="0B0B0B"/>
                </a:solidFill>
                <a:latin typeface="Times New Roman"/>
                <a:ea typeface="Times New Roman"/>
                <a:cs typeface="Times New Roman"/>
                <a:sym typeface="Times New Roman"/>
              </a:defRPr>
            </a:pPr>
            <a:r>
              <a:rPr sz="2000" dirty="0"/>
              <a:t>}</a:t>
            </a:r>
          </a:p>
          <a:p>
            <a:pPr algn="just" defTabSz="457200">
              <a:defRPr>
                <a:solidFill>
                  <a:srgbClr val="0B0B0B"/>
                </a:solidFill>
                <a:latin typeface="Times New Roman"/>
                <a:ea typeface="Times New Roman"/>
                <a:cs typeface="Times New Roman"/>
                <a:sym typeface="Times New Roman"/>
              </a:defRPr>
            </a:pPr>
            <a:r>
              <a:rPr sz="2000" dirty="0"/>
              <a:t>}  </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Single Inheritance: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
        <p:nvSpPr>
          <p:cNvPr id="35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56" name="Multilevel Inheritance:…"/>
          <p:cNvSpPr txBox="1"/>
          <p:nvPr/>
        </p:nvSpPr>
        <p:spPr>
          <a:xfrm>
            <a:off x="984794" y="1658072"/>
            <a:ext cx="11516315" cy="5243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numCol="2" spcCol="575815"/>
          <a:lstStyle/>
          <a:p>
            <a:pPr algn="just" defTabSz="457200">
              <a:lnSpc>
                <a:spcPct val="150000"/>
              </a:lnSpc>
              <a:defRPr sz="2000" b="1">
                <a:solidFill>
                  <a:srgbClr val="0B0B0B"/>
                </a:solidFill>
                <a:latin typeface="Times New Roman"/>
                <a:ea typeface="Times New Roman"/>
                <a:cs typeface="Times New Roman"/>
                <a:sym typeface="Times New Roman"/>
              </a:defRPr>
            </a:pPr>
            <a:r>
              <a:rPr sz="2000" dirty="0"/>
              <a:t>class Animal</a:t>
            </a:r>
          </a:p>
          <a:p>
            <a:pPr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dirty="0"/>
              <a:t>void</a:t>
            </a:r>
            <a:r>
              <a:rPr sz="2000" b="0" dirty="0"/>
              <a:t> eat().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a:t>{</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err="1"/>
              <a:t>System.out.println</a:t>
            </a:r>
            <a:r>
              <a:rPr sz="2000" b="0" dirty="0"/>
              <a:t> ( “eating...");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a:t>}  </a:t>
            </a:r>
          </a:p>
          <a:p>
            <a:pPr algn="just" defTabSz="457200">
              <a:lnSpc>
                <a:spcPts val="2300"/>
              </a:lnSpc>
              <a:defRPr sz="1700" b="1">
                <a:solidFill>
                  <a:srgbClr val="0B0B0B"/>
                </a:solidFill>
                <a:latin typeface="Times New Roman"/>
                <a:ea typeface="Times New Roman"/>
                <a:cs typeface="Times New Roman"/>
                <a:sym typeface="Times New Roman"/>
              </a:defRPr>
            </a:pPr>
            <a:r>
              <a:rPr sz="2000" dirty="0"/>
              <a:t>class</a:t>
            </a:r>
            <a:r>
              <a:rPr sz="2000" b="0" dirty="0"/>
              <a:t> Dog </a:t>
            </a:r>
            <a:r>
              <a:rPr sz="2000" dirty="0"/>
              <a:t>extends</a:t>
            </a:r>
            <a:r>
              <a:rPr sz="2000" b="0" dirty="0"/>
              <a:t> Animal</a:t>
            </a:r>
          </a:p>
          <a:p>
            <a:pPr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dirty="0"/>
              <a:t>void</a:t>
            </a:r>
            <a:r>
              <a:rPr sz="2000" b="0" dirty="0"/>
              <a:t> bark()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err="1"/>
              <a:t>System.out.println</a:t>
            </a:r>
            <a:r>
              <a:rPr sz="2000" b="0" dirty="0"/>
              <a:t> (“barking...");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a:t>}  </a:t>
            </a:r>
          </a:p>
          <a:p>
            <a:pPr algn="just" defTabSz="457200">
              <a:lnSpc>
                <a:spcPts val="2300"/>
              </a:lnSpc>
              <a:defRPr sz="1700" b="1">
                <a:solidFill>
                  <a:srgbClr val="0B0B0B"/>
                </a:solidFill>
                <a:latin typeface="Times New Roman"/>
                <a:ea typeface="Times New Roman"/>
                <a:cs typeface="Times New Roman"/>
                <a:sym typeface="Times New Roman"/>
              </a:defRPr>
            </a:pPr>
            <a:r>
              <a:rPr sz="2000" dirty="0"/>
              <a:t>class</a:t>
            </a:r>
            <a:r>
              <a:rPr sz="2000" b="0" dirty="0"/>
              <a:t> </a:t>
            </a:r>
            <a:r>
              <a:rPr sz="2000" b="0" dirty="0" err="1"/>
              <a:t>BabyDog</a:t>
            </a:r>
            <a:r>
              <a:rPr sz="2000" b="0" dirty="0"/>
              <a:t> </a:t>
            </a:r>
            <a:r>
              <a:rPr sz="2000" dirty="0"/>
              <a:t>extends</a:t>
            </a:r>
            <a:r>
              <a:rPr sz="2000" b="0" dirty="0"/>
              <a:t> Dog</a:t>
            </a:r>
          </a:p>
          <a:p>
            <a:pPr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lvl="1" indent="228600" algn="just" defTabSz="457200">
              <a:lnSpc>
                <a:spcPts val="2300"/>
              </a:lnSpc>
              <a:defRPr sz="1700" b="1">
                <a:solidFill>
                  <a:srgbClr val="0B0B0B"/>
                </a:solidFill>
                <a:latin typeface="Times New Roman"/>
                <a:ea typeface="Times New Roman"/>
                <a:cs typeface="Times New Roman"/>
                <a:sym typeface="Times New Roman"/>
              </a:defRPr>
            </a:pPr>
            <a:endParaRPr lang="en-US" sz="2000" dirty="0"/>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dirty="0"/>
              <a:t>void</a:t>
            </a:r>
            <a:r>
              <a:rPr sz="2000" b="0" dirty="0"/>
              <a:t> weep()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a:t>{</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err="1"/>
              <a:t>System.out.println</a:t>
            </a:r>
            <a:r>
              <a:rPr sz="2000" b="0" dirty="0"/>
              <a:t> (“weeping...");  </a:t>
            </a:r>
          </a:p>
          <a:p>
            <a:pPr lvl="1" indent="228600"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a:t>}  </a:t>
            </a:r>
          </a:p>
          <a:p>
            <a:pPr algn="just" defTabSz="457200">
              <a:lnSpc>
                <a:spcPts val="2300"/>
              </a:lnSpc>
              <a:defRPr sz="1700" b="1">
                <a:solidFill>
                  <a:srgbClr val="0B0B0B"/>
                </a:solidFill>
                <a:latin typeface="Times New Roman"/>
                <a:ea typeface="Times New Roman"/>
                <a:cs typeface="Times New Roman"/>
                <a:sym typeface="Times New Roman"/>
              </a:defRPr>
            </a:pPr>
            <a:r>
              <a:rPr sz="2000" dirty="0"/>
              <a:t>class</a:t>
            </a:r>
            <a:r>
              <a:rPr sz="2000" b="0" dirty="0"/>
              <a:t> TestInheritance2</a:t>
            </a:r>
          </a:p>
          <a:p>
            <a:pPr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algn="just" defTabSz="457200">
              <a:lnSpc>
                <a:spcPts val="2300"/>
              </a:lnSpc>
              <a:defRPr sz="1700" b="1">
                <a:solidFill>
                  <a:srgbClr val="0B0B0B"/>
                </a:solidFill>
                <a:latin typeface="Times New Roman"/>
                <a:ea typeface="Times New Roman"/>
                <a:cs typeface="Times New Roman"/>
                <a:sym typeface="Times New Roman"/>
              </a:defRPr>
            </a:pPr>
            <a:r>
              <a:rPr sz="2000" dirty="0"/>
              <a:t>public</a:t>
            </a:r>
            <a:r>
              <a:rPr sz="2000" b="0" dirty="0"/>
              <a:t> </a:t>
            </a:r>
            <a:r>
              <a:rPr sz="2000" dirty="0"/>
              <a:t>static</a:t>
            </a:r>
            <a:r>
              <a:rPr sz="2000" b="0" dirty="0"/>
              <a:t> </a:t>
            </a:r>
            <a:r>
              <a:rPr sz="2000" dirty="0"/>
              <a:t>void</a:t>
            </a:r>
            <a:r>
              <a:rPr sz="2000" b="0" dirty="0"/>
              <a:t> main(String </a:t>
            </a:r>
            <a:r>
              <a:rPr sz="2000" b="0" dirty="0" err="1"/>
              <a:t>args</a:t>
            </a:r>
            <a:r>
              <a:rPr sz="2000" b="0" dirty="0"/>
              <a:t>[])</a:t>
            </a:r>
          </a:p>
          <a:p>
            <a:pPr algn="just" defTabSz="457200">
              <a:lnSpc>
                <a:spcPts val="2300"/>
              </a:lnSpc>
              <a:defRPr sz="1700" b="1">
                <a:solidFill>
                  <a:srgbClr val="0B0B0B"/>
                </a:solidFill>
                <a:latin typeface="Times New Roman"/>
                <a:ea typeface="Times New Roman"/>
                <a:cs typeface="Times New Roman"/>
                <a:sym typeface="Times New Roman"/>
              </a:defRPr>
            </a:pPr>
            <a:r>
              <a:rPr sz="2000" b="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err="1"/>
              <a:t>BabyDog</a:t>
            </a:r>
            <a:r>
              <a:rPr sz="2000" dirty="0"/>
              <a:t> d=</a:t>
            </a:r>
            <a:r>
              <a:rPr sz="2000" b="1" dirty="0"/>
              <a:t>new</a:t>
            </a:r>
            <a:r>
              <a:rPr sz="2000" dirty="0"/>
              <a:t> </a:t>
            </a:r>
            <a:r>
              <a:rPr sz="2000" dirty="0" err="1"/>
              <a:t>BabyDog</a:t>
            </a:r>
            <a:r>
              <a:rPr sz="200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err="1"/>
              <a:t>d.weep</a:t>
            </a:r>
            <a:r>
              <a:rPr sz="200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err="1"/>
              <a:t>d.bark</a:t>
            </a:r>
            <a:r>
              <a:rPr sz="200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err="1"/>
              <a:t>d.eat</a:t>
            </a:r>
            <a:r>
              <a:rPr sz="2000" dirty="0"/>
              <a:t>();  </a:t>
            </a:r>
          </a:p>
          <a:p>
            <a:pPr algn="just" defTabSz="457200">
              <a:lnSpc>
                <a:spcPts val="2300"/>
              </a:lnSpc>
              <a:defRPr sz="1700">
                <a:solidFill>
                  <a:srgbClr val="0B0B0B"/>
                </a:solidFill>
                <a:latin typeface="Times New Roman"/>
                <a:ea typeface="Times New Roman"/>
                <a:cs typeface="Times New Roman"/>
                <a:sym typeface="Times New Roman"/>
              </a:defRPr>
            </a:pPr>
            <a:r>
              <a:rPr sz="2000" dirty="0"/>
              <a:t>}</a:t>
            </a:r>
          </a:p>
          <a:p>
            <a:pPr algn="just" defTabSz="457200">
              <a:lnSpc>
                <a:spcPts val="2300"/>
              </a:lnSpc>
              <a:defRPr sz="1700">
                <a:solidFill>
                  <a:srgbClr val="0B0B0B"/>
                </a:solidFill>
                <a:latin typeface="Times New Roman"/>
                <a:ea typeface="Times New Roman"/>
                <a:cs typeface="Times New Roman"/>
                <a:sym typeface="Times New Roman"/>
              </a:defRPr>
            </a:pPr>
            <a:r>
              <a:rPr sz="2000" dirty="0"/>
              <a:t>}  </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Multilevel Inheritance: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
        <p:nvSpPr>
          <p:cNvPr id="35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60" name="Hierarchical Inheritance:…"/>
          <p:cNvSpPr txBox="1"/>
          <p:nvPr/>
        </p:nvSpPr>
        <p:spPr>
          <a:xfrm>
            <a:off x="996060" y="1766482"/>
            <a:ext cx="11330876" cy="52850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numCol="2" spcCol="566543"/>
          <a:lstStyle/>
          <a:p>
            <a:pPr algn="just" defTabSz="457200">
              <a:lnSpc>
                <a:spcPct val="120000"/>
              </a:lnSpc>
              <a:defRPr sz="1700" b="1">
                <a:solidFill>
                  <a:srgbClr val="060606"/>
                </a:solidFill>
                <a:latin typeface="Times New Roman"/>
                <a:ea typeface="Times New Roman"/>
                <a:cs typeface="Times New Roman"/>
                <a:sym typeface="Times New Roman"/>
              </a:defRPr>
            </a:pPr>
            <a:r>
              <a:rPr dirty="0"/>
              <a:t>class</a:t>
            </a:r>
            <a:r>
              <a:rPr b="0" dirty="0"/>
              <a:t> Animal</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lvl="8" defTabSz="457200">
              <a:lnSpc>
                <a:spcPct val="120000"/>
              </a:lnSpc>
              <a:defRPr sz="1700" b="1">
                <a:solidFill>
                  <a:srgbClr val="060606"/>
                </a:solidFill>
                <a:latin typeface="Times New Roman"/>
                <a:ea typeface="Times New Roman"/>
                <a:cs typeface="Times New Roman"/>
                <a:sym typeface="Times New Roman"/>
              </a:defRPr>
            </a:pPr>
            <a:r>
              <a:rPr dirty="0"/>
              <a:t>void</a:t>
            </a:r>
            <a:r>
              <a:rPr b="0" dirty="0"/>
              <a:t> eat()</a:t>
            </a:r>
          </a:p>
          <a:p>
            <a:pPr lvl="8" defTabSz="457200">
              <a:lnSpc>
                <a:spcPct val="120000"/>
              </a:lnSpc>
              <a:defRPr sz="1700" b="1">
                <a:solidFill>
                  <a:srgbClr val="060606"/>
                </a:solidFill>
                <a:latin typeface="Times New Roman"/>
                <a:ea typeface="Times New Roman"/>
                <a:cs typeface="Times New Roman"/>
                <a:sym typeface="Times New Roman"/>
              </a:defRPr>
            </a:pPr>
            <a:r>
              <a:rPr b="0" dirty="0"/>
              <a:t>{</a:t>
            </a:r>
          </a:p>
          <a:p>
            <a:pPr lvl="8" defTabSz="457200">
              <a:lnSpc>
                <a:spcPct val="120000"/>
              </a:lnSpc>
              <a:defRPr sz="1700" b="1">
                <a:solidFill>
                  <a:srgbClr val="060606"/>
                </a:solidFill>
                <a:latin typeface="Times New Roman"/>
                <a:ea typeface="Times New Roman"/>
                <a:cs typeface="Times New Roman"/>
                <a:sym typeface="Times New Roman"/>
              </a:defRPr>
            </a:pPr>
            <a:r>
              <a:rPr b="0" dirty="0" err="1"/>
              <a:t>System.out.println</a:t>
            </a:r>
            <a:r>
              <a:rPr b="0" dirty="0"/>
              <a:t>(“eating...");</a:t>
            </a:r>
          </a:p>
          <a:p>
            <a:pPr lvl="8"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a:t>}  </a:t>
            </a:r>
          </a:p>
          <a:p>
            <a:pPr algn="just" defTabSz="457200">
              <a:lnSpc>
                <a:spcPct val="120000"/>
              </a:lnSpc>
              <a:defRPr sz="1700" b="1">
                <a:solidFill>
                  <a:srgbClr val="060606"/>
                </a:solidFill>
                <a:latin typeface="Times New Roman"/>
                <a:ea typeface="Times New Roman"/>
                <a:cs typeface="Times New Roman"/>
                <a:sym typeface="Times New Roman"/>
              </a:defRPr>
            </a:pPr>
            <a:r>
              <a:rPr dirty="0"/>
              <a:t>class</a:t>
            </a:r>
            <a:r>
              <a:rPr b="0" dirty="0"/>
              <a:t> Dog </a:t>
            </a:r>
            <a:r>
              <a:rPr dirty="0"/>
              <a:t>extends</a:t>
            </a:r>
            <a:r>
              <a:rPr b="0" dirty="0"/>
              <a:t> Animal</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b="1">
                <a:solidFill>
                  <a:srgbClr val="060606"/>
                </a:solidFill>
                <a:latin typeface="Times New Roman"/>
                <a:ea typeface="Times New Roman"/>
                <a:cs typeface="Times New Roman"/>
                <a:sym typeface="Times New Roman"/>
              </a:defRPr>
            </a:pPr>
            <a:r>
              <a:rPr dirty="0"/>
              <a:t>void</a:t>
            </a:r>
            <a:r>
              <a:rPr b="0" dirty="0"/>
              <a:t> bark()</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a:t>
            </a:r>
          </a:p>
          <a:p>
            <a:pPr algn="just" defTabSz="457200">
              <a:lnSpc>
                <a:spcPct val="120000"/>
              </a:lnSpc>
              <a:defRPr sz="1700" b="1">
                <a:solidFill>
                  <a:srgbClr val="060606"/>
                </a:solidFill>
                <a:latin typeface="Times New Roman"/>
                <a:ea typeface="Times New Roman"/>
                <a:cs typeface="Times New Roman"/>
                <a:sym typeface="Times New Roman"/>
              </a:defRPr>
            </a:pPr>
            <a:r>
              <a:rPr b="0" dirty="0" err="1"/>
              <a:t>System.out.println</a:t>
            </a:r>
            <a:r>
              <a:rPr b="0" dirty="0"/>
              <a:t>(“barking...");</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a:t>}  </a:t>
            </a:r>
          </a:p>
          <a:p>
            <a:pPr algn="just" defTabSz="457200">
              <a:lnSpc>
                <a:spcPct val="120000"/>
              </a:lnSpc>
              <a:defRPr sz="1700" b="1">
                <a:solidFill>
                  <a:srgbClr val="060606"/>
                </a:solidFill>
                <a:latin typeface="Times New Roman"/>
                <a:ea typeface="Times New Roman"/>
                <a:cs typeface="Times New Roman"/>
                <a:sym typeface="Times New Roman"/>
              </a:defRPr>
            </a:pPr>
            <a:r>
              <a:rPr dirty="0"/>
              <a:t>class</a:t>
            </a:r>
            <a:r>
              <a:rPr b="0" dirty="0"/>
              <a:t> Cat </a:t>
            </a:r>
            <a:r>
              <a:rPr dirty="0"/>
              <a:t>extends</a:t>
            </a:r>
            <a:r>
              <a:rPr b="0" dirty="0"/>
              <a:t> Animal</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b="1">
                <a:solidFill>
                  <a:srgbClr val="060606"/>
                </a:solidFill>
                <a:latin typeface="Times New Roman"/>
                <a:ea typeface="Times New Roman"/>
                <a:cs typeface="Times New Roman"/>
                <a:sym typeface="Times New Roman"/>
              </a:defRPr>
            </a:pPr>
            <a:r>
              <a:rPr dirty="0"/>
              <a:t>void</a:t>
            </a:r>
            <a:r>
              <a:rPr b="0" dirty="0"/>
              <a:t> meow()</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a:t>
            </a:r>
          </a:p>
          <a:p>
            <a:pPr algn="just" defTabSz="457200">
              <a:lnSpc>
                <a:spcPct val="120000"/>
              </a:lnSpc>
              <a:defRPr sz="1700" b="1">
                <a:solidFill>
                  <a:srgbClr val="060606"/>
                </a:solidFill>
                <a:latin typeface="Times New Roman"/>
                <a:ea typeface="Times New Roman"/>
                <a:cs typeface="Times New Roman"/>
                <a:sym typeface="Times New Roman"/>
              </a:defRPr>
            </a:pPr>
            <a:r>
              <a:rPr b="0" dirty="0" err="1"/>
              <a:t>System.out.println</a:t>
            </a:r>
            <a:r>
              <a:rPr b="0" dirty="0"/>
              <a:t>(“meowing...");</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a:t>}  </a:t>
            </a:r>
          </a:p>
          <a:p>
            <a:pPr algn="just" defTabSz="457200">
              <a:lnSpc>
                <a:spcPct val="120000"/>
              </a:lnSpc>
              <a:defRPr sz="1700" b="1">
                <a:solidFill>
                  <a:srgbClr val="060606"/>
                </a:solidFill>
                <a:latin typeface="Times New Roman"/>
                <a:ea typeface="Times New Roman"/>
                <a:cs typeface="Times New Roman"/>
                <a:sym typeface="Times New Roman"/>
              </a:defRPr>
            </a:pPr>
            <a:r>
              <a:rPr dirty="0"/>
              <a:t>class</a:t>
            </a:r>
            <a:r>
              <a:rPr b="0" dirty="0"/>
              <a:t> TestInheritance3</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b="1">
                <a:solidFill>
                  <a:srgbClr val="060606"/>
                </a:solidFill>
                <a:latin typeface="Times New Roman"/>
                <a:ea typeface="Times New Roman"/>
                <a:cs typeface="Times New Roman"/>
                <a:sym typeface="Times New Roman"/>
              </a:defRPr>
            </a:pPr>
            <a:r>
              <a:rPr dirty="0"/>
              <a:t>public</a:t>
            </a:r>
            <a:r>
              <a:rPr b="0" dirty="0"/>
              <a:t> </a:t>
            </a:r>
            <a:r>
              <a:rPr dirty="0"/>
              <a:t>static</a:t>
            </a:r>
            <a:r>
              <a:rPr b="0" dirty="0"/>
              <a:t> </a:t>
            </a:r>
            <a:r>
              <a:rPr dirty="0"/>
              <a:t>void</a:t>
            </a:r>
            <a:r>
              <a:rPr b="0" dirty="0"/>
              <a:t> main(String </a:t>
            </a:r>
            <a:r>
              <a:rPr b="0" dirty="0" err="1"/>
              <a:t>args</a:t>
            </a:r>
            <a:r>
              <a:rPr b="0" dirty="0"/>
              <a:t>[])</a:t>
            </a:r>
          </a:p>
          <a:p>
            <a:pPr algn="just" defTabSz="457200">
              <a:lnSpc>
                <a:spcPct val="120000"/>
              </a:lnSpc>
              <a:defRPr sz="1700" b="1">
                <a:solidFill>
                  <a:srgbClr val="060606"/>
                </a:solidFill>
                <a:latin typeface="Times New Roman"/>
                <a:ea typeface="Times New Roman"/>
                <a:cs typeface="Times New Roman"/>
                <a:sym typeface="Times New Roman"/>
              </a:defRPr>
            </a:pPr>
            <a:r>
              <a:rPr b="0"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a:t>Cat c=</a:t>
            </a:r>
            <a:r>
              <a:rPr b="1" dirty="0"/>
              <a:t>new</a:t>
            </a:r>
            <a:r>
              <a:rPr dirty="0"/>
              <a:t> Cat();  </a:t>
            </a:r>
          </a:p>
          <a:p>
            <a:pPr algn="just" defTabSz="457200">
              <a:lnSpc>
                <a:spcPct val="120000"/>
              </a:lnSpc>
              <a:defRPr sz="1700">
                <a:solidFill>
                  <a:srgbClr val="060606"/>
                </a:solidFill>
                <a:latin typeface="Times New Roman"/>
                <a:ea typeface="Times New Roman"/>
                <a:cs typeface="Times New Roman"/>
                <a:sym typeface="Times New Roman"/>
              </a:defRPr>
            </a:pPr>
            <a:r>
              <a:rPr dirty="0" err="1"/>
              <a:t>c.meow</a:t>
            </a:r>
            <a:r>
              <a:rPr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err="1"/>
              <a:t>c.eat</a:t>
            </a:r>
            <a:r>
              <a:rPr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a:t>//</a:t>
            </a:r>
            <a:r>
              <a:rPr dirty="0" err="1"/>
              <a:t>c.bark</a:t>
            </a:r>
            <a:r>
              <a:rPr dirty="0"/>
              <a:t>();//</a:t>
            </a:r>
            <a:r>
              <a:rPr dirty="0" err="1"/>
              <a:t>C.T.Error</a:t>
            </a:r>
            <a:r>
              <a:rPr dirty="0"/>
              <a:t>  </a:t>
            </a:r>
          </a:p>
          <a:p>
            <a:pPr algn="just" defTabSz="457200">
              <a:lnSpc>
                <a:spcPct val="120000"/>
              </a:lnSpc>
              <a:defRPr sz="1700">
                <a:solidFill>
                  <a:srgbClr val="060606"/>
                </a:solidFill>
                <a:latin typeface="Times New Roman"/>
                <a:ea typeface="Times New Roman"/>
                <a:cs typeface="Times New Roman"/>
                <a:sym typeface="Times New Roman"/>
              </a:defRPr>
            </a:pPr>
            <a:r>
              <a:rPr dirty="0"/>
              <a:t>}</a:t>
            </a:r>
          </a:p>
          <a:p>
            <a:pPr algn="just" defTabSz="457200">
              <a:lnSpc>
                <a:spcPct val="120000"/>
              </a:lnSpc>
              <a:defRPr sz="1700">
                <a:solidFill>
                  <a:srgbClr val="060606"/>
                </a:solidFill>
                <a:latin typeface="Times New Roman"/>
                <a:ea typeface="Times New Roman"/>
                <a:cs typeface="Times New Roman"/>
                <a:sym typeface="Times New Roman"/>
              </a:defRPr>
            </a:pPr>
            <a:r>
              <a:rPr dirty="0"/>
              <a:t>}  </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Hierarchical Inheritance: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
        <p:nvSpPr>
          <p:cNvPr id="36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64" name="Multiple Inheritance:…"/>
          <p:cNvSpPr txBox="1"/>
          <p:nvPr/>
        </p:nvSpPr>
        <p:spPr>
          <a:xfrm>
            <a:off x="959713" y="1671768"/>
            <a:ext cx="10390458" cy="3785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309561" indent="-309561" defTabSz="414337">
              <a:lnSpc>
                <a:spcPct val="150000"/>
              </a:lnSpc>
              <a:spcBef>
                <a:spcPts val="1200"/>
              </a:spcBef>
              <a:buClr>
                <a:srgbClr val="000000"/>
              </a:buClr>
              <a:buSzPct val="100000"/>
              <a:buFont typeface="Times New Roman"/>
              <a:buChar char="•"/>
              <a:defRPr sz="2500">
                <a:latin typeface="Times New Roman"/>
                <a:ea typeface="Times New Roman"/>
                <a:cs typeface="Times New Roman"/>
                <a:sym typeface="Times New Roman"/>
              </a:defRPr>
            </a:pPr>
            <a:r>
              <a:rPr sz="2000" dirty="0"/>
              <a:t>The mechanism of inheriting the features of more than one base class into a single class is known as multiple inheritance.</a:t>
            </a:r>
          </a:p>
          <a:p>
            <a:pPr marL="309561" indent="-309561" defTabSz="414337">
              <a:lnSpc>
                <a:spcPct val="150000"/>
              </a:lnSpc>
              <a:spcBef>
                <a:spcPts val="1200"/>
              </a:spcBef>
              <a:buClr>
                <a:srgbClr val="000000"/>
              </a:buClr>
              <a:buSzPct val="100000"/>
              <a:buFont typeface="Times New Roman"/>
              <a:buChar char="•"/>
              <a:defRPr sz="2500">
                <a:latin typeface="Times New Roman"/>
                <a:ea typeface="Times New Roman"/>
                <a:cs typeface="Times New Roman"/>
                <a:sym typeface="Times New Roman"/>
              </a:defRPr>
            </a:pPr>
            <a:r>
              <a:rPr sz="2000" dirty="0"/>
              <a:t>To reduce the complexity and simplify the language, multiple inheritance is not supported in java.</a:t>
            </a:r>
          </a:p>
          <a:p>
            <a:pPr marL="309561" indent="-309561" defTabSz="414337">
              <a:lnSpc>
                <a:spcPct val="150000"/>
              </a:lnSpc>
              <a:spcBef>
                <a:spcPts val="1200"/>
              </a:spcBef>
              <a:buClr>
                <a:srgbClr val="000000"/>
              </a:buClr>
              <a:buSzPct val="100000"/>
              <a:buFont typeface="Times New Roman"/>
              <a:buChar char="•"/>
              <a:defRPr sz="2500">
                <a:latin typeface="Times New Roman"/>
                <a:ea typeface="Times New Roman"/>
                <a:cs typeface="Times New Roman"/>
                <a:sym typeface="Times New Roman"/>
              </a:defRPr>
            </a:pPr>
            <a:r>
              <a:rPr sz="2000" dirty="0"/>
              <a:t> Java does not support multiple inheritance but the multiple inheritance can be achieved by using the interface.</a:t>
            </a:r>
          </a:p>
          <a:p>
            <a:pPr marL="309561" indent="-309561" defTabSz="414337">
              <a:lnSpc>
                <a:spcPct val="150000"/>
              </a:lnSpc>
              <a:spcBef>
                <a:spcPts val="1200"/>
              </a:spcBef>
              <a:buClr>
                <a:srgbClr val="000000"/>
              </a:buClr>
              <a:buSzPct val="100000"/>
              <a:buFont typeface="Times New Roman"/>
              <a:buChar char="•"/>
              <a:defRPr sz="2500">
                <a:latin typeface="Times New Roman"/>
                <a:ea typeface="Times New Roman"/>
                <a:cs typeface="Times New Roman"/>
                <a:sym typeface="Times New Roman"/>
              </a:defRPr>
            </a:pPr>
            <a:r>
              <a:rPr sz="2000" dirty="0"/>
              <a:t>In Java Multiple Inheritance can be achieved through use of Interfaces by implementing more than one interfaces in a class.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Multiple Inheritance: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olymorphism…"/>
          <p:cNvSpPr txBox="1">
            <a:spLocks noGrp="1"/>
          </p:cNvSpPr>
          <p:nvPr>
            <p:ph idx="1"/>
          </p:nvPr>
        </p:nvSpPr>
        <p:spPr>
          <a:xfrm>
            <a:off x="958676" y="1667949"/>
            <a:ext cx="10216044" cy="5500258"/>
          </a:xfrm>
          <a:prstGeom prst="rect">
            <a:avLst/>
          </a:prstGeom>
        </p:spPr>
        <p:txBody>
          <a:bodyPr>
            <a:normAutofit/>
          </a:bodyPr>
          <a:lstStyle/>
          <a:p>
            <a:pPr>
              <a:lnSpc>
                <a:spcPct val="150000"/>
              </a:lnSpc>
              <a:defRPr sz="2000">
                <a:latin typeface="Times New Roman"/>
                <a:ea typeface="Times New Roman"/>
                <a:cs typeface="Times New Roman"/>
                <a:sym typeface="Times New Roman"/>
              </a:defRPr>
            </a:pPr>
            <a:r>
              <a:rPr sz="2000" dirty="0"/>
              <a:t>When one task is performed by different ways i.e., known as polymorphism. For example: to convince the customer differently, to draw something e.g. shape or rectangle etc.</a:t>
            </a:r>
          </a:p>
          <a:p>
            <a:pPr>
              <a:lnSpc>
                <a:spcPct val="150000"/>
              </a:lnSpc>
              <a:defRPr sz="2000">
                <a:latin typeface="Times New Roman"/>
                <a:ea typeface="Times New Roman"/>
                <a:cs typeface="Times New Roman"/>
                <a:sym typeface="Times New Roman"/>
              </a:defRPr>
            </a:pPr>
            <a:r>
              <a:rPr sz="2000" dirty="0"/>
              <a:t> In java, we use method overloading and method overriding to achieve polymorphism.</a:t>
            </a:r>
          </a:p>
          <a:p>
            <a:pPr>
              <a:lnSpc>
                <a:spcPct val="150000"/>
              </a:lnSpc>
              <a:defRPr sz="2000">
                <a:latin typeface="Times New Roman"/>
                <a:ea typeface="Times New Roman"/>
                <a:cs typeface="Times New Roman"/>
                <a:sym typeface="Times New Roman"/>
              </a:defRPr>
            </a:pPr>
            <a:r>
              <a:rPr sz="2000" dirty="0"/>
              <a:t> Another example can be to speak something e.g. cat speaks meow, dog barks woof etc.</a:t>
            </a:r>
          </a:p>
        </p:txBody>
      </p:sp>
      <p:sp>
        <p:nvSpPr>
          <p:cNvPr id="153"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Polymorphism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
        <p:nvSpPr>
          <p:cNvPr id="36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68" name="‘SUPER’ keyword…"/>
          <p:cNvSpPr txBox="1"/>
          <p:nvPr/>
        </p:nvSpPr>
        <p:spPr>
          <a:xfrm>
            <a:off x="949582" y="1668442"/>
            <a:ext cx="10632818" cy="34778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342900" indent="-342900" defTabSz="414337">
              <a:lnSpc>
                <a:spcPct val="150000"/>
              </a:lnSpc>
              <a:spcBef>
                <a:spcPts val="1200"/>
              </a:spcBef>
              <a:buClr>
                <a:srgbClr val="000000"/>
              </a:buClr>
              <a:buSzPct val="100000"/>
              <a:buFont typeface="Arial" panose="020B0604020202020204" pitchFamily="34" charset="0"/>
              <a:buChar char="•"/>
              <a:defRPr sz="2500">
                <a:latin typeface="Times New Roman"/>
                <a:ea typeface="Times New Roman"/>
                <a:cs typeface="Times New Roman"/>
                <a:sym typeface="Times New Roman"/>
              </a:defRPr>
            </a:pPr>
            <a:r>
              <a:rPr sz="2000" dirty="0"/>
              <a:t>A subclass inherits the accessible data fields and methods from its superclass, but the constructors are not inherited in the subclass.</a:t>
            </a:r>
          </a:p>
          <a:p>
            <a:pPr marL="342900" indent="-342900" defTabSz="414337">
              <a:lnSpc>
                <a:spcPct val="150000"/>
              </a:lnSpc>
              <a:spcBef>
                <a:spcPts val="1200"/>
              </a:spcBef>
              <a:buClr>
                <a:srgbClr val="000000"/>
              </a:buClr>
              <a:buSzPct val="100000"/>
              <a:buFont typeface="Arial" panose="020B0604020202020204" pitchFamily="34" charset="0"/>
              <a:buChar char="•"/>
              <a:defRPr sz="2500">
                <a:latin typeface="Times New Roman"/>
                <a:ea typeface="Times New Roman"/>
                <a:cs typeface="Times New Roman"/>
                <a:sym typeface="Times New Roman"/>
              </a:defRPr>
            </a:pPr>
            <a:r>
              <a:rPr sz="2000" dirty="0"/>
              <a:t>They can only be invoked from constructors of the subclasses using the keyword super.</a:t>
            </a:r>
          </a:p>
          <a:p>
            <a:pPr marL="342900" indent="-342900" defTabSz="414337">
              <a:lnSpc>
                <a:spcPct val="150000"/>
              </a:lnSpc>
              <a:spcBef>
                <a:spcPts val="1200"/>
              </a:spcBef>
              <a:buClr>
                <a:srgbClr val="000000"/>
              </a:buClr>
              <a:buSzPct val="100000"/>
              <a:buFont typeface="Arial" panose="020B0604020202020204" pitchFamily="34" charset="0"/>
              <a:buChar char="•"/>
              <a:defRPr sz="2500">
                <a:latin typeface="Times New Roman"/>
                <a:ea typeface="Times New Roman"/>
                <a:cs typeface="Times New Roman"/>
                <a:sym typeface="Times New Roman"/>
              </a:defRPr>
            </a:pPr>
            <a:r>
              <a:rPr sz="2000" dirty="0"/>
              <a:t>The keyword super refers to the superclass of the class in which super appears.</a:t>
            </a:r>
          </a:p>
          <a:p>
            <a:pPr lvl="3" indent="228600" defTabSz="414337">
              <a:lnSpc>
                <a:spcPct val="150000"/>
              </a:lnSpc>
              <a:spcBef>
                <a:spcPts val="1200"/>
              </a:spcBef>
              <a:defRPr sz="2500">
                <a:latin typeface="Times New Roman"/>
                <a:ea typeface="Times New Roman"/>
                <a:cs typeface="Times New Roman"/>
                <a:sym typeface="Times New Roman"/>
              </a:defRPr>
            </a:pPr>
            <a:r>
              <a:rPr lang="en-US" sz="2000" dirty="0"/>
              <a:t>	</a:t>
            </a:r>
            <a:r>
              <a:rPr sz="2000" dirty="0"/>
              <a:t>Syntax: super (arguments)</a:t>
            </a:r>
          </a:p>
          <a:p>
            <a:pPr lvl="3" indent="228600" defTabSz="414337">
              <a:lnSpc>
                <a:spcPct val="150000"/>
              </a:lnSpc>
              <a:spcBef>
                <a:spcPts val="1200"/>
              </a:spcBef>
              <a:defRPr sz="2500">
                <a:latin typeface="Times New Roman"/>
                <a:ea typeface="Times New Roman"/>
                <a:cs typeface="Times New Roman"/>
                <a:sym typeface="Times New Roman"/>
              </a:defRPr>
            </a:pPr>
            <a:r>
              <a:rPr lang="en-US" sz="2000" dirty="0"/>
              <a:t>	</a:t>
            </a:r>
            <a:r>
              <a:rPr sz="2000" dirty="0"/>
              <a:t>EXAMPLE: SuperDemo.java</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‘SUPER’ keyword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class Vehicle…"/>
          <p:cNvSpPr txBox="1">
            <a:spLocks noGrp="1"/>
          </p:cNvSpPr>
          <p:nvPr>
            <p:ph idx="1"/>
          </p:nvPr>
        </p:nvSpPr>
        <p:spPr>
          <a:xfrm>
            <a:off x="632785" y="1213973"/>
            <a:ext cx="11229830" cy="5322888"/>
          </a:xfrm>
          <a:prstGeom prst="rect">
            <a:avLst/>
          </a:prstGeom>
        </p:spPr>
        <p:txBody>
          <a:bodyPr lIns="0" tIns="0" rIns="0" bIns="0" numCol="2" spcCol="561491">
            <a:normAutofit/>
          </a:bodyPr>
          <a:lstStyle/>
          <a:p>
            <a:pPr marL="290988" indent="-290988" defTabSz="389477">
              <a:lnSpc>
                <a:spcPct val="140000"/>
              </a:lnSpc>
              <a:spcBef>
                <a:spcPts val="0"/>
              </a:spcBef>
              <a:buSzTx/>
              <a:buNone/>
              <a:defRPr sz="1700" b="1">
                <a:latin typeface="Times New Roman"/>
                <a:ea typeface="Times New Roman"/>
                <a:cs typeface="Times New Roman"/>
                <a:sym typeface="Times New Roman"/>
              </a:defRPr>
            </a:pPr>
            <a:r>
              <a:rPr sz="2000" dirty="0"/>
              <a:t>class</a:t>
            </a:r>
            <a:r>
              <a:rPr sz="2000" b="0" dirty="0"/>
              <a:t> Vehicle</a:t>
            </a:r>
          </a:p>
          <a:p>
            <a:pPr marL="290988" indent="-290988" defTabSz="389477">
              <a:lnSpc>
                <a:spcPct val="140000"/>
              </a:lnSpc>
              <a:spcBef>
                <a:spcPts val="0"/>
              </a:spcBef>
              <a:buSzTx/>
              <a:buNone/>
              <a:defRPr sz="1700">
                <a:latin typeface="Times New Roman"/>
                <a:ea typeface="Times New Roman"/>
                <a:cs typeface="Times New Roman"/>
                <a:sym typeface="Times New Roman"/>
              </a:defRPr>
            </a:pPr>
            <a:r>
              <a:rPr sz="2000" dirty="0"/>
              <a:t>{  </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Vehicle()</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a:t>{</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err="1"/>
              <a:t>System.out.println</a:t>
            </a:r>
            <a:r>
              <a:rPr sz="2000" dirty="0"/>
              <a:t>("Vehicle is created”);</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a:t>}  </a:t>
            </a:r>
          </a:p>
          <a:p>
            <a:pPr marL="290988" indent="-290988" defTabSz="389477">
              <a:lnSpc>
                <a:spcPct val="140000"/>
              </a:lnSpc>
              <a:spcBef>
                <a:spcPts val="0"/>
              </a:spcBef>
              <a:buSzTx/>
              <a:buNone/>
              <a:defRPr sz="1700">
                <a:latin typeface="Times New Roman"/>
                <a:ea typeface="Times New Roman"/>
                <a:cs typeface="Times New Roman"/>
                <a:sym typeface="Times New Roman"/>
              </a:defRPr>
            </a:pPr>
            <a:r>
              <a:rPr sz="2000" dirty="0"/>
              <a:t>}  </a:t>
            </a:r>
          </a:p>
          <a:p>
            <a:pPr marL="290988" indent="-290988" defTabSz="389477">
              <a:lnSpc>
                <a:spcPct val="140000"/>
              </a:lnSpc>
              <a:spcBef>
                <a:spcPts val="0"/>
              </a:spcBef>
              <a:buSzTx/>
              <a:buNone/>
              <a:defRPr sz="1700" b="1">
                <a:latin typeface="Times New Roman"/>
                <a:ea typeface="Times New Roman"/>
                <a:cs typeface="Times New Roman"/>
                <a:sym typeface="Times New Roman"/>
              </a:defRPr>
            </a:pPr>
            <a:r>
              <a:rPr sz="2000" dirty="0"/>
              <a:t>class</a:t>
            </a:r>
            <a:r>
              <a:rPr sz="2000" b="0" dirty="0"/>
              <a:t> Bike </a:t>
            </a:r>
            <a:r>
              <a:rPr sz="2000" dirty="0"/>
              <a:t>extends</a:t>
            </a:r>
            <a:r>
              <a:rPr sz="2000" b="0" dirty="0"/>
              <a:t> Vehicle</a:t>
            </a:r>
          </a:p>
          <a:p>
            <a:pPr marL="290988" indent="-290988" defTabSz="389477">
              <a:lnSpc>
                <a:spcPct val="140000"/>
              </a:lnSpc>
              <a:spcBef>
                <a:spcPts val="0"/>
              </a:spcBef>
              <a:buSzTx/>
              <a:buNone/>
              <a:defRPr sz="1700" b="1">
                <a:latin typeface="Times New Roman"/>
                <a:ea typeface="Times New Roman"/>
                <a:cs typeface="Times New Roman"/>
                <a:sym typeface="Times New Roman"/>
              </a:defRPr>
            </a:pPr>
            <a:r>
              <a:rPr sz="2000" b="0" dirty="0"/>
              <a:t>{  </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Bike()</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a:t>{  </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a:t>//will invoke parent class constructor  </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b="1" dirty="0"/>
              <a:t>super</a:t>
            </a:r>
            <a:r>
              <a:rPr sz="2000" dirty="0"/>
              <a:t>();</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a:t>  </a:t>
            </a:r>
            <a:r>
              <a:rPr sz="2000" dirty="0" err="1"/>
              <a:t>System.out.println</a:t>
            </a:r>
            <a:r>
              <a:rPr sz="2000" dirty="0"/>
              <a:t>("Bike is created");  </a:t>
            </a:r>
          </a:p>
          <a:p>
            <a:pPr marL="290988" lvl="2" indent="817721" defTabSz="389477">
              <a:lnSpc>
                <a:spcPct val="140000"/>
              </a:lnSpc>
              <a:spcBef>
                <a:spcPts val="0"/>
              </a:spcBef>
              <a:buSzTx/>
              <a:buNone/>
              <a:defRPr sz="1700">
                <a:latin typeface="Times New Roman"/>
                <a:ea typeface="Times New Roman"/>
                <a:cs typeface="Times New Roman"/>
                <a:sym typeface="Times New Roman"/>
              </a:defRPr>
            </a:pPr>
            <a:r>
              <a:rPr sz="2000" dirty="0"/>
              <a:t>  }  </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a:t>
            </a:r>
            <a:r>
              <a:rPr sz="2000" b="1" dirty="0"/>
              <a:t>public</a:t>
            </a:r>
            <a:r>
              <a:rPr sz="2000" dirty="0"/>
              <a:t> </a:t>
            </a:r>
            <a:r>
              <a:rPr sz="2000" b="1" dirty="0"/>
              <a:t>static</a:t>
            </a:r>
            <a:r>
              <a:rPr sz="2000" dirty="0"/>
              <a:t> </a:t>
            </a:r>
            <a:r>
              <a:rPr sz="2000" b="1" dirty="0"/>
              <a:t>void</a:t>
            </a:r>
            <a:r>
              <a:rPr sz="2000" dirty="0"/>
              <a:t> main(String </a:t>
            </a:r>
            <a:r>
              <a:rPr sz="2000" dirty="0" err="1"/>
              <a:t>args</a:t>
            </a:r>
            <a:r>
              <a:rPr sz="2000" dirty="0"/>
              <a:t>[])</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Bike b=</a:t>
            </a:r>
            <a:r>
              <a:rPr sz="2000" b="1" dirty="0"/>
              <a:t>new</a:t>
            </a:r>
            <a:r>
              <a:rPr sz="2000" dirty="0"/>
              <a:t> Bike();  </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  </a:t>
            </a:r>
          </a:p>
          <a:p>
            <a:pPr marL="290988" lvl="1" indent="328136" defTabSz="389477">
              <a:lnSpc>
                <a:spcPct val="140000"/>
              </a:lnSpc>
              <a:spcBef>
                <a:spcPts val="0"/>
              </a:spcBef>
              <a:buSzTx/>
              <a:buNone/>
              <a:defRPr sz="1700">
                <a:latin typeface="Times New Roman"/>
                <a:ea typeface="Times New Roman"/>
                <a:cs typeface="Times New Roman"/>
                <a:sym typeface="Times New Roman"/>
              </a:defRPr>
            </a:pPr>
            <a:r>
              <a:rPr sz="2000" dirty="0"/>
              <a:t>}  </a:t>
            </a:r>
          </a:p>
        </p:txBody>
      </p:sp>
      <p:sp>
        <p:nvSpPr>
          <p:cNvPr id="37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51</a:t>
            </a:fld>
            <a:endParaRPr/>
          </a:p>
        </p:txBody>
      </p:sp>
      <p:sp>
        <p:nvSpPr>
          <p:cNvPr id="37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superclass constructor call must be the first statement in the body of subclass constructor.…"/>
          <p:cNvSpPr txBox="1">
            <a:spLocks noGrp="1"/>
          </p:cNvSpPr>
          <p:nvPr>
            <p:ph idx="1"/>
          </p:nvPr>
        </p:nvSpPr>
        <p:spPr>
          <a:xfrm>
            <a:off x="668088" y="1161232"/>
            <a:ext cx="10725626" cy="5170488"/>
          </a:xfrm>
          <a:prstGeom prst="rect">
            <a:avLst/>
          </a:prstGeom>
        </p:spPr>
        <p:txBody>
          <a:bodyPr lIns="0" tIns="0" rIns="0" bIns="0">
            <a:normAutofit/>
          </a:bodyPr>
          <a:lstStyle/>
          <a:p>
            <a:pPr defTabSz="414337">
              <a:lnSpc>
                <a:spcPct val="150000"/>
              </a:lnSpc>
              <a:spcBef>
                <a:spcPts val="1200"/>
              </a:spcBef>
              <a:buClr>
                <a:srgbClr val="000000"/>
              </a:buClr>
              <a:defRPr sz="2100">
                <a:latin typeface="Times New Roman"/>
                <a:ea typeface="Times New Roman"/>
                <a:cs typeface="Times New Roman"/>
                <a:sym typeface="Times New Roman"/>
              </a:defRPr>
            </a:pPr>
            <a:r>
              <a:rPr sz="2000" dirty="0"/>
              <a:t>The superclass constructor call must be the first statement in the body of subclass constructor.</a:t>
            </a:r>
          </a:p>
          <a:p>
            <a:pPr defTabSz="414337">
              <a:lnSpc>
                <a:spcPct val="150000"/>
              </a:lnSpc>
              <a:spcBef>
                <a:spcPts val="1200"/>
              </a:spcBef>
              <a:buClr>
                <a:srgbClr val="000000"/>
              </a:buClr>
              <a:defRPr sz="2100">
                <a:latin typeface="Times New Roman"/>
                <a:ea typeface="Times New Roman"/>
                <a:cs typeface="Times New Roman"/>
                <a:sym typeface="Times New Roman"/>
              </a:defRPr>
            </a:pPr>
            <a:r>
              <a:rPr sz="2000" dirty="0"/>
              <a:t>If one doesn't insert super, the compiler implicitly inserts supers(); at the beginning of the subclass’ default constructor to call the superclass’ default constructor.</a:t>
            </a:r>
          </a:p>
          <a:p>
            <a:pPr defTabSz="414337">
              <a:lnSpc>
                <a:spcPct val="150000"/>
              </a:lnSpc>
              <a:spcBef>
                <a:spcPts val="1200"/>
              </a:spcBef>
              <a:buClr>
                <a:srgbClr val="000000"/>
              </a:buClr>
              <a:defRPr sz="2100">
                <a:latin typeface="Times New Roman"/>
                <a:ea typeface="Times New Roman"/>
                <a:cs typeface="Times New Roman"/>
                <a:sym typeface="Times New Roman"/>
              </a:defRPr>
            </a:pPr>
            <a:r>
              <a:rPr sz="2000" dirty="0"/>
              <a:t>When we create an instance of the subclass, it invokes the constructor of all the super-classes along with inheritance chain.</a:t>
            </a:r>
          </a:p>
          <a:p>
            <a:pPr defTabSz="414337">
              <a:lnSpc>
                <a:spcPct val="150000"/>
              </a:lnSpc>
              <a:spcBef>
                <a:spcPts val="1200"/>
              </a:spcBef>
              <a:buClr>
                <a:srgbClr val="000000"/>
              </a:buClr>
              <a:defRPr sz="2100">
                <a:latin typeface="Times New Roman"/>
                <a:ea typeface="Times New Roman"/>
                <a:cs typeface="Times New Roman"/>
                <a:sym typeface="Times New Roman"/>
              </a:defRPr>
            </a:pPr>
            <a:r>
              <a:rPr sz="2000" dirty="0"/>
              <a:t>A superclass constructor can only called from subclass constructor. Any other subclass method cannot call it.</a:t>
            </a:r>
          </a:p>
          <a:p>
            <a:pPr defTabSz="414337">
              <a:lnSpc>
                <a:spcPct val="150000"/>
              </a:lnSpc>
              <a:spcBef>
                <a:spcPts val="1200"/>
              </a:spcBef>
              <a:buClr>
                <a:srgbClr val="000000"/>
              </a:buClr>
              <a:defRPr sz="2100" b="1">
                <a:latin typeface="Times New Roman"/>
                <a:ea typeface="Times New Roman"/>
                <a:cs typeface="Times New Roman"/>
                <a:sym typeface="Times New Roman"/>
              </a:defRPr>
            </a:pPr>
            <a:r>
              <a:rPr sz="2000" dirty="0"/>
              <a:t>This is used to call another constructor of same class, super is used to call constructor of its super class.</a:t>
            </a:r>
          </a:p>
        </p:txBody>
      </p:sp>
      <p:sp>
        <p:nvSpPr>
          <p:cNvPr id="37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52</a:t>
            </a:fld>
            <a:endParaRPr/>
          </a:p>
        </p:txBody>
      </p:sp>
      <p:sp>
        <p:nvSpPr>
          <p:cNvPr id="37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53</a:t>
            </a:fld>
            <a:endParaRPr/>
          </a:p>
        </p:txBody>
      </p:sp>
      <p:sp>
        <p:nvSpPr>
          <p:cNvPr id="37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80" name="Usage of java super Keyword:…"/>
          <p:cNvSpPr txBox="1"/>
          <p:nvPr/>
        </p:nvSpPr>
        <p:spPr>
          <a:xfrm>
            <a:off x="954038" y="1553816"/>
            <a:ext cx="10515600" cy="18451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20578" indent="-220578" defTabSz="828675">
              <a:lnSpc>
                <a:spcPct val="200000"/>
              </a:lnSpc>
              <a:buSzPct val="100000"/>
              <a:buChar char="•"/>
              <a:defRPr sz="2200">
                <a:latin typeface="Times New Roman"/>
                <a:ea typeface="Times New Roman"/>
                <a:cs typeface="Times New Roman"/>
                <a:sym typeface="Times New Roman"/>
              </a:defRPr>
            </a:pPr>
            <a:r>
              <a:rPr sz="2000" dirty="0"/>
              <a:t>super is used to refer immediate parent class instance variable.</a:t>
            </a:r>
          </a:p>
          <a:p>
            <a:pPr marL="220578" indent="-220578" defTabSz="828675">
              <a:lnSpc>
                <a:spcPct val="200000"/>
              </a:lnSpc>
              <a:buSzPct val="100000"/>
              <a:buChar char="•"/>
              <a:defRPr sz="2200">
                <a:latin typeface="Times New Roman"/>
                <a:ea typeface="Times New Roman"/>
                <a:cs typeface="Times New Roman"/>
                <a:sym typeface="Times New Roman"/>
              </a:defRPr>
            </a:pPr>
            <a:r>
              <a:rPr sz="2000" dirty="0"/>
              <a:t>super() is used to invoke immediate parent class constructor.</a:t>
            </a:r>
          </a:p>
          <a:p>
            <a:pPr marL="220578" indent="-220578" defTabSz="828675">
              <a:lnSpc>
                <a:spcPct val="200000"/>
              </a:lnSpc>
              <a:buSzPct val="100000"/>
              <a:buChar char="•"/>
              <a:defRPr sz="2200">
                <a:latin typeface="Times New Roman"/>
                <a:ea typeface="Times New Roman"/>
                <a:cs typeface="Times New Roman"/>
                <a:sym typeface="Times New Roman"/>
              </a:defRPr>
            </a:pPr>
            <a:r>
              <a:rPr sz="2000" dirty="0"/>
              <a:t>super is used to invoke immediate parent class method.</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Usage of java super Keyword: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uper is used to refer immediate parent class instance variable.…"/>
          <p:cNvSpPr txBox="1">
            <a:spLocks noGrp="1"/>
          </p:cNvSpPr>
          <p:nvPr>
            <p:ph idx="1"/>
          </p:nvPr>
        </p:nvSpPr>
        <p:spPr>
          <a:xfrm>
            <a:off x="1001987" y="1767868"/>
            <a:ext cx="11233555" cy="5322224"/>
          </a:xfrm>
          <a:prstGeom prst="rect">
            <a:avLst/>
          </a:prstGeom>
        </p:spPr>
        <p:txBody>
          <a:bodyPr numCol="2" spcCol="561677">
            <a:normAutofit/>
          </a:bodyPr>
          <a:lstStyle/>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class Vehicle</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r>
              <a:rPr sz="2000" b="1" dirty="0" err="1"/>
              <a:t>int</a:t>
            </a:r>
            <a:r>
              <a:rPr sz="2000" dirty="0"/>
              <a:t> speed=50;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class Bike extends Vehicle</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r>
              <a:rPr sz="2000" b="1" dirty="0" err="1"/>
              <a:t>int</a:t>
            </a:r>
            <a:r>
              <a:rPr sz="2000" dirty="0"/>
              <a:t> speed=100;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r>
              <a:rPr sz="2000" b="1" dirty="0"/>
              <a:t>void</a:t>
            </a:r>
            <a:r>
              <a:rPr sz="2000" dirty="0"/>
              <a:t> display()</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//will print speed of Vehicle now  </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r>
              <a:rPr sz="2000" dirty="0" err="1"/>
              <a:t>System.out.println</a:t>
            </a:r>
            <a:r>
              <a:rPr sz="2000" dirty="0"/>
              <a:t>(</a:t>
            </a:r>
            <a:r>
              <a:rPr sz="2000" b="1" dirty="0" err="1"/>
              <a:t>super</a:t>
            </a:r>
            <a:r>
              <a:rPr sz="2000" dirty="0" err="1"/>
              <a:t>.speed</a:t>
            </a:r>
            <a:r>
              <a:rPr sz="2000" dirty="0"/>
              <a:t>);</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  </a:t>
            </a:r>
          </a:p>
          <a:p>
            <a:pPr marL="0" indent="0" defTabSz="813816">
              <a:lnSpc>
                <a:spcPct val="100000"/>
              </a:lnSpc>
              <a:spcBef>
                <a:spcPts val="800"/>
              </a:spcBef>
              <a:buSzTx/>
              <a:buNone/>
              <a:defRPr sz="1800">
                <a:latin typeface="Times New Roman"/>
                <a:ea typeface="Times New Roman"/>
                <a:cs typeface="Times New Roman"/>
                <a:sym typeface="Times New Roman"/>
              </a:defRPr>
            </a:pPr>
            <a:endParaRPr sz="2000" dirty="0"/>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p>
          <a:p>
            <a:pPr marL="0" lvl="1" indent="628650" defTabSz="813816">
              <a:lnSpc>
                <a:spcPct val="100000"/>
              </a:lnSpc>
              <a:spcBef>
                <a:spcPts val="800"/>
              </a:spcBef>
              <a:buSzTx/>
              <a:buNone/>
              <a:defRPr sz="1800">
                <a:latin typeface="Times New Roman"/>
                <a:ea typeface="Times New Roman"/>
                <a:cs typeface="Times New Roman"/>
                <a:sym typeface="Times New Roman"/>
              </a:defRPr>
            </a:pPr>
            <a:r>
              <a:rPr sz="2000" b="1" dirty="0"/>
              <a:t>public</a:t>
            </a:r>
            <a:r>
              <a:rPr sz="2000" dirty="0"/>
              <a:t> </a:t>
            </a:r>
            <a:r>
              <a:rPr sz="2000" b="1" dirty="0"/>
              <a:t>static</a:t>
            </a:r>
            <a:r>
              <a:rPr sz="2000" dirty="0"/>
              <a:t> </a:t>
            </a:r>
            <a:r>
              <a:rPr sz="2000" b="1" dirty="0"/>
              <a:t>void</a:t>
            </a:r>
            <a:r>
              <a:rPr sz="2000" dirty="0"/>
              <a:t> main(String </a:t>
            </a:r>
            <a:r>
              <a:rPr sz="2000" dirty="0" err="1"/>
              <a:t>args</a:t>
            </a:r>
            <a:r>
              <a:rPr sz="2000" dirty="0"/>
              <a:t>[])</a:t>
            </a:r>
          </a:p>
          <a:p>
            <a:pPr marL="0" lvl="1" indent="628650" defTabSz="813816">
              <a:lnSpc>
                <a:spcPct val="100000"/>
              </a:lnSpc>
              <a:spcBef>
                <a:spcPts val="800"/>
              </a:spcBef>
              <a:buSzTx/>
              <a:buNone/>
              <a:defRPr sz="1800">
                <a:latin typeface="Times New Roman"/>
                <a:ea typeface="Times New Roman"/>
                <a:cs typeface="Times New Roman"/>
                <a:sym typeface="Times New Roman"/>
              </a:defRPr>
            </a:pPr>
            <a:r>
              <a:rPr sz="2000" dirty="0"/>
              <a:t>{  </a:t>
            </a:r>
          </a:p>
          <a:p>
            <a:pPr marL="0" lvl="1" indent="628650" defTabSz="813816">
              <a:lnSpc>
                <a:spcPct val="100000"/>
              </a:lnSpc>
              <a:spcBef>
                <a:spcPts val="800"/>
              </a:spcBef>
              <a:buSzTx/>
              <a:buNone/>
              <a:defRPr sz="1800">
                <a:latin typeface="Times New Roman"/>
                <a:ea typeface="Times New Roman"/>
                <a:cs typeface="Times New Roman"/>
                <a:sym typeface="Times New Roman"/>
              </a:defRPr>
            </a:pPr>
            <a:r>
              <a:rPr sz="2000" dirty="0"/>
              <a:t>   Bike b=</a:t>
            </a:r>
            <a:r>
              <a:rPr sz="2000" b="1" dirty="0"/>
              <a:t>new</a:t>
            </a:r>
            <a:r>
              <a:rPr sz="2000" dirty="0"/>
              <a:t> Bike();  </a:t>
            </a:r>
          </a:p>
          <a:p>
            <a:pPr marL="0" lvl="1" indent="628650" defTabSz="813816">
              <a:lnSpc>
                <a:spcPct val="100000"/>
              </a:lnSpc>
              <a:spcBef>
                <a:spcPts val="800"/>
              </a:spcBef>
              <a:buSzTx/>
              <a:buNone/>
              <a:defRPr sz="1800">
                <a:latin typeface="Times New Roman"/>
                <a:ea typeface="Times New Roman"/>
                <a:cs typeface="Times New Roman"/>
                <a:sym typeface="Times New Roman"/>
              </a:defRPr>
            </a:pPr>
            <a:r>
              <a:rPr sz="2000" dirty="0"/>
              <a:t>   </a:t>
            </a:r>
            <a:r>
              <a:rPr sz="2000" dirty="0" err="1"/>
              <a:t>b.display</a:t>
            </a:r>
            <a:r>
              <a:rPr sz="2000" dirty="0"/>
              <a:t>(); </a:t>
            </a:r>
          </a:p>
          <a:p>
            <a:pPr marL="0" lvl="1" indent="628650" defTabSz="813816">
              <a:lnSpc>
                <a:spcPct val="100000"/>
              </a:lnSpc>
              <a:spcBef>
                <a:spcPts val="800"/>
              </a:spcBef>
              <a:buSzTx/>
              <a:buNone/>
              <a:defRPr sz="1800">
                <a:latin typeface="Times New Roman"/>
                <a:ea typeface="Times New Roman"/>
                <a:cs typeface="Times New Roman"/>
                <a:sym typeface="Times New Roman"/>
              </a:defRPr>
            </a:pPr>
            <a:r>
              <a:rPr sz="2000" dirty="0"/>
              <a:t>}</a:t>
            </a:r>
          </a:p>
          <a:p>
            <a:pPr marL="0" indent="0" defTabSz="813816">
              <a:lnSpc>
                <a:spcPct val="100000"/>
              </a:lnSpc>
              <a:spcBef>
                <a:spcPts val="800"/>
              </a:spcBef>
              <a:buSzTx/>
              <a:buNone/>
              <a:defRPr sz="1800">
                <a:latin typeface="Times New Roman"/>
                <a:ea typeface="Times New Roman"/>
                <a:cs typeface="Times New Roman"/>
                <a:sym typeface="Times New Roman"/>
              </a:defRPr>
            </a:pPr>
            <a:r>
              <a:rPr sz="2000" dirty="0"/>
              <a:t>}  </a:t>
            </a:r>
          </a:p>
        </p:txBody>
      </p:sp>
      <p:sp>
        <p:nvSpPr>
          <p:cNvPr id="38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54</a:t>
            </a:fld>
            <a:endParaRPr/>
          </a:p>
        </p:txBody>
      </p:sp>
      <p:sp>
        <p:nvSpPr>
          <p:cNvPr id="38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a:t>
            </a:r>
            <a:r>
              <a:rPr lang="en-IN" b="1" dirty="0"/>
              <a:t>uper is used to refer immediate parent class instance variable.</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uper is used to invoke parent class constructor.…"/>
          <p:cNvSpPr txBox="1">
            <a:spLocks noGrp="1"/>
          </p:cNvSpPr>
          <p:nvPr>
            <p:ph idx="1"/>
          </p:nvPr>
        </p:nvSpPr>
        <p:spPr>
          <a:xfrm>
            <a:off x="991280" y="1760036"/>
            <a:ext cx="11032219" cy="4913494"/>
          </a:xfrm>
          <a:prstGeom prst="rect">
            <a:avLst/>
          </a:prstGeom>
        </p:spPr>
        <p:txBody>
          <a:bodyPr numCol="2" spcCol="579120">
            <a:normAutofit/>
          </a:bodyPr>
          <a:lstStyle/>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class Vehicle</a:t>
            </a:r>
          </a:p>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a:t>
            </a:r>
          </a:p>
          <a:p>
            <a:pPr marL="0" lvl="2" indent="283463" defTabSz="566927">
              <a:lnSpc>
                <a:spcPct val="100000"/>
              </a:lnSpc>
              <a:spcBef>
                <a:spcPts val="600"/>
              </a:spcBef>
              <a:buSzTx/>
              <a:buNone/>
              <a:defRPr sz="1800">
                <a:latin typeface="Times New Roman"/>
                <a:ea typeface="Times New Roman"/>
                <a:cs typeface="Times New Roman"/>
                <a:sym typeface="Times New Roman"/>
              </a:defRPr>
            </a:pPr>
            <a:r>
              <a:rPr sz="2000" dirty="0"/>
              <a:t> Vehicle()</a:t>
            </a:r>
          </a:p>
          <a:p>
            <a:pPr marL="0" lvl="2" indent="283463" defTabSz="566927">
              <a:lnSpc>
                <a:spcPct val="100000"/>
              </a:lnSpc>
              <a:spcBef>
                <a:spcPts val="600"/>
              </a:spcBef>
              <a:buSzTx/>
              <a:buNone/>
              <a:defRPr sz="1800">
                <a:latin typeface="Times New Roman"/>
                <a:ea typeface="Times New Roman"/>
                <a:cs typeface="Times New Roman"/>
                <a:sym typeface="Times New Roman"/>
              </a:defRPr>
            </a:pPr>
            <a:r>
              <a:rPr sz="2000" dirty="0"/>
              <a:t>{        </a:t>
            </a:r>
          </a:p>
          <a:p>
            <a:pPr marL="0" lvl="2" indent="283463" defTabSz="566927">
              <a:lnSpc>
                <a:spcPct val="100000"/>
              </a:lnSpc>
              <a:spcBef>
                <a:spcPts val="600"/>
              </a:spcBef>
              <a:buSzTx/>
              <a:buNone/>
              <a:defRPr sz="1800">
                <a:latin typeface="Times New Roman"/>
                <a:ea typeface="Times New Roman"/>
                <a:cs typeface="Times New Roman"/>
                <a:sym typeface="Times New Roman"/>
              </a:defRPr>
            </a:pPr>
            <a:r>
              <a:rPr sz="2000" dirty="0" err="1"/>
              <a:t>System.out.println</a:t>
            </a:r>
            <a:r>
              <a:rPr sz="2000" dirty="0"/>
              <a:t>("Vehicle is created”);      </a:t>
            </a:r>
          </a:p>
          <a:p>
            <a:pPr marL="0" lvl="2" indent="283463" defTabSz="566927">
              <a:lnSpc>
                <a:spcPct val="100000"/>
              </a:lnSpc>
              <a:spcBef>
                <a:spcPts val="600"/>
              </a:spcBef>
              <a:buSzTx/>
              <a:buNone/>
              <a:defRPr sz="1800">
                <a:latin typeface="Times New Roman"/>
                <a:ea typeface="Times New Roman"/>
                <a:cs typeface="Times New Roman"/>
                <a:sym typeface="Times New Roman"/>
              </a:defRPr>
            </a:pPr>
            <a:r>
              <a:rPr sz="2000" dirty="0"/>
              <a:t>}   </a:t>
            </a:r>
          </a:p>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   </a:t>
            </a:r>
          </a:p>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class Bike extends Vehicle</a:t>
            </a:r>
          </a:p>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Bike()</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a:t>
            </a:r>
            <a:r>
              <a:rPr sz="2000" b="1" dirty="0"/>
              <a:t>super</a:t>
            </a:r>
            <a:r>
              <a:rPr sz="2000" dirty="0"/>
              <a:t>();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//will invoke parent class constructor  </a:t>
            </a:r>
          </a:p>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      </a:t>
            </a:r>
            <a:r>
              <a:rPr sz="2000" dirty="0" err="1"/>
              <a:t>System.out.println</a:t>
            </a:r>
            <a:r>
              <a:rPr sz="2000" dirty="0"/>
              <a:t>("Bike is created");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endParaRPr sz="2000" dirty="0"/>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b="1" dirty="0"/>
              <a:t>public</a:t>
            </a:r>
            <a:r>
              <a:rPr sz="2000" dirty="0"/>
              <a:t> </a:t>
            </a:r>
            <a:r>
              <a:rPr sz="2000" b="1" dirty="0"/>
              <a:t>static</a:t>
            </a:r>
            <a:r>
              <a:rPr sz="2000" dirty="0"/>
              <a:t> </a:t>
            </a:r>
            <a:r>
              <a:rPr sz="2000" b="1" dirty="0"/>
              <a:t>void</a:t>
            </a:r>
            <a:r>
              <a:rPr sz="2000" dirty="0"/>
              <a:t> main(String </a:t>
            </a:r>
            <a:r>
              <a:rPr sz="2000" dirty="0" err="1"/>
              <a:t>args</a:t>
            </a:r>
            <a:r>
              <a:rPr sz="2000" dirty="0"/>
              <a:t>[])</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Bike b=</a:t>
            </a:r>
            <a:r>
              <a:rPr sz="2000" b="1" dirty="0"/>
              <a:t>new</a:t>
            </a:r>
            <a:r>
              <a:rPr sz="2000" dirty="0"/>
              <a:t> Bike();   </a:t>
            </a:r>
          </a:p>
          <a:p>
            <a:pPr marL="0" lvl="1" indent="141731" defTabSz="566927">
              <a:lnSpc>
                <a:spcPct val="100000"/>
              </a:lnSpc>
              <a:spcBef>
                <a:spcPts val="600"/>
              </a:spcBef>
              <a:buSzTx/>
              <a:buNone/>
              <a:defRPr sz="1800">
                <a:latin typeface="Times New Roman"/>
                <a:ea typeface="Times New Roman"/>
                <a:cs typeface="Times New Roman"/>
                <a:sym typeface="Times New Roman"/>
              </a:defRPr>
            </a:pPr>
            <a:r>
              <a:rPr sz="2000" dirty="0"/>
              <a:t> }  </a:t>
            </a:r>
          </a:p>
          <a:p>
            <a:pPr marL="0" indent="0" defTabSz="566927">
              <a:lnSpc>
                <a:spcPct val="100000"/>
              </a:lnSpc>
              <a:spcBef>
                <a:spcPts val="600"/>
              </a:spcBef>
              <a:buSzTx/>
              <a:buNone/>
              <a:defRPr sz="1800">
                <a:latin typeface="Times New Roman"/>
                <a:ea typeface="Times New Roman"/>
                <a:cs typeface="Times New Roman"/>
                <a:sym typeface="Times New Roman"/>
              </a:defRPr>
            </a:pPr>
            <a:r>
              <a:rPr sz="2000" dirty="0"/>
              <a:t>}</a:t>
            </a:r>
          </a:p>
        </p:txBody>
      </p:sp>
      <p:sp>
        <p:nvSpPr>
          <p:cNvPr id="38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55</a:t>
            </a:fld>
            <a:endParaRPr/>
          </a:p>
        </p:txBody>
      </p:sp>
      <p:sp>
        <p:nvSpPr>
          <p:cNvPr id="38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a:t>
            </a:r>
            <a:r>
              <a:rPr lang="en-IN" b="1" dirty="0"/>
              <a:t>uper is used to invoke parent class constructor.</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uper can be used to invoke parent class method…"/>
          <p:cNvSpPr txBox="1">
            <a:spLocks noGrp="1"/>
          </p:cNvSpPr>
          <p:nvPr>
            <p:ph idx="1"/>
          </p:nvPr>
        </p:nvSpPr>
        <p:spPr>
          <a:xfrm>
            <a:off x="1005793" y="1766499"/>
            <a:ext cx="11036684" cy="5235975"/>
          </a:xfrm>
          <a:prstGeom prst="rect">
            <a:avLst/>
          </a:prstGeom>
        </p:spPr>
        <p:txBody>
          <a:bodyPr numCol="2" spcCol="574040">
            <a:normAutofit/>
          </a:bodyPr>
          <a:lstStyle/>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class Person{  </a:t>
            </a:r>
          </a:p>
          <a:p>
            <a:pPr marL="0" lvl="3" indent="480059" defTabSz="640079">
              <a:lnSpc>
                <a:spcPct val="100000"/>
              </a:lnSpc>
              <a:spcBef>
                <a:spcPts val="700"/>
              </a:spcBef>
              <a:buSzTx/>
              <a:buNone/>
              <a:defRPr sz="1800">
                <a:latin typeface="Times New Roman"/>
                <a:ea typeface="Times New Roman"/>
                <a:cs typeface="Times New Roman"/>
                <a:sym typeface="Times New Roman"/>
              </a:defRPr>
            </a:pPr>
            <a:r>
              <a:rPr sz="2000" dirty="0"/>
              <a:t>void message()</a:t>
            </a:r>
          </a:p>
          <a:p>
            <a:pPr marL="0" lvl="3" indent="480059"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lvl="3" indent="480059" defTabSz="640079">
              <a:lnSpc>
                <a:spcPct val="100000"/>
              </a:lnSpc>
              <a:spcBef>
                <a:spcPts val="700"/>
              </a:spcBef>
              <a:buSzTx/>
              <a:buNone/>
              <a:defRPr sz="1800">
                <a:latin typeface="Times New Roman"/>
                <a:ea typeface="Times New Roman"/>
                <a:cs typeface="Times New Roman"/>
                <a:sym typeface="Times New Roman"/>
              </a:defRPr>
            </a:pPr>
            <a:r>
              <a:rPr sz="2000" dirty="0" err="1"/>
              <a:t>System.out.println</a:t>
            </a:r>
            <a:r>
              <a:rPr sz="2000" dirty="0"/>
              <a:t>(“welcome”);       </a:t>
            </a:r>
          </a:p>
          <a:p>
            <a:pPr marL="0" lvl="3" indent="480059"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indent="0" defTabSz="640079">
              <a:lnSpc>
                <a:spcPct val="100000"/>
              </a:lnSpc>
              <a:spcBef>
                <a:spcPts val="700"/>
              </a:spcBef>
              <a:buSzTx/>
              <a:buNone/>
              <a:defRPr sz="1800">
                <a:latin typeface="Times New Roman"/>
                <a:ea typeface="Times New Roman"/>
                <a:cs typeface="Times New Roman"/>
                <a:sym typeface="Times New Roman"/>
              </a:defRPr>
            </a:pPr>
            <a:endParaRPr sz="2000" dirty="0"/>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class Student extends Person</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lvl="3" indent="480059" defTabSz="640079">
              <a:lnSpc>
                <a:spcPct val="100000"/>
              </a:lnSpc>
              <a:spcBef>
                <a:spcPts val="700"/>
              </a:spcBef>
              <a:buSzTx/>
              <a:buNone/>
              <a:defRPr sz="1800">
                <a:latin typeface="Times New Roman"/>
                <a:ea typeface="Times New Roman"/>
                <a:cs typeface="Times New Roman"/>
                <a:sym typeface="Times New Roman"/>
              </a:defRPr>
            </a:pPr>
            <a:r>
              <a:rPr sz="2000" dirty="0"/>
              <a:t>void message()</a:t>
            </a:r>
          </a:p>
          <a:p>
            <a:pPr marL="0" lvl="4" indent="640079"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lvl="4" indent="640079" defTabSz="640079">
              <a:lnSpc>
                <a:spcPct val="100000"/>
              </a:lnSpc>
              <a:spcBef>
                <a:spcPts val="700"/>
              </a:spcBef>
              <a:buSzTx/>
              <a:buNone/>
              <a:defRPr sz="1800">
                <a:latin typeface="Times New Roman"/>
                <a:ea typeface="Times New Roman"/>
                <a:cs typeface="Times New Roman"/>
                <a:sym typeface="Times New Roman"/>
              </a:defRPr>
            </a:pPr>
            <a:r>
              <a:rPr sz="2000" dirty="0" err="1"/>
              <a:t>System.out.println</a:t>
            </a:r>
            <a:r>
              <a:rPr sz="2000" dirty="0"/>
              <a:t>(“welcome to java”);         </a:t>
            </a:r>
          </a:p>
          <a:p>
            <a:pPr marL="0" lvl="4" indent="640079" defTabSz="640079">
              <a:lnSpc>
                <a:spcPct val="100000"/>
              </a:lnSpc>
              <a:spcBef>
                <a:spcPts val="700"/>
              </a:spcBef>
              <a:buSzTx/>
              <a:buNone/>
              <a:defRPr sz="1800">
                <a:latin typeface="Times New Roman"/>
                <a:ea typeface="Times New Roman"/>
                <a:cs typeface="Times New Roman"/>
                <a:sym typeface="Times New Roman"/>
              </a:defRPr>
            </a:pPr>
            <a:endParaRPr lang="en-US" sz="2000" dirty="0"/>
          </a:p>
          <a:p>
            <a:pPr marL="0" lvl="4" indent="640079"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  void display()</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  </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message();                        </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//will invoke current class message() method  </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err="1"/>
              <a:t>super.message</a:t>
            </a:r>
            <a:r>
              <a:rPr sz="2000" dirty="0"/>
              <a:t>();               //will invoke parent class message() method  </a:t>
            </a:r>
          </a:p>
          <a:p>
            <a:pPr marL="0" indent="0" defTabSz="640079">
              <a:lnSpc>
                <a:spcPct val="100000"/>
              </a:lnSpc>
              <a:spcBef>
                <a:spcPts val="700"/>
              </a:spcBef>
              <a:buSzTx/>
              <a:buNone/>
              <a:defRPr sz="1800">
                <a:latin typeface="Times New Roman"/>
                <a:ea typeface="Times New Roman"/>
                <a:cs typeface="Times New Roman"/>
                <a:sym typeface="Times New Roman"/>
              </a:defRPr>
            </a:pPr>
            <a:r>
              <a:rPr sz="2000" dirty="0"/>
              <a:t>}   </a:t>
            </a:r>
          </a:p>
        </p:txBody>
      </p:sp>
      <p:sp>
        <p:nvSpPr>
          <p:cNvPr id="39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56</a:t>
            </a:fld>
            <a:endParaRPr/>
          </a:p>
        </p:txBody>
      </p:sp>
      <p:sp>
        <p:nvSpPr>
          <p:cNvPr id="39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Super can be used to invoke parent class method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Method Overriding…"/>
          <p:cNvSpPr txBox="1">
            <a:spLocks noGrp="1"/>
          </p:cNvSpPr>
          <p:nvPr>
            <p:ph idx="1"/>
          </p:nvPr>
        </p:nvSpPr>
        <p:spPr>
          <a:xfrm>
            <a:off x="1004434" y="1712152"/>
            <a:ext cx="10621509" cy="4789491"/>
          </a:xfrm>
          <a:prstGeom prst="rect">
            <a:avLst/>
          </a:prstGeom>
        </p:spPr>
        <p:txBody>
          <a:bodyPr lIns="0" tIns="0" rIns="0" bIns="0">
            <a:normAutofit/>
          </a:bodyPr>
          <a:lstStyle/>
          <a:p>
            <a:pPr defTabSz="414337">
              <a:lnSpc>
                <a:spcPct val="150000"/>
              </a:lnSpc>
              <a:spcBef>
                <a:spcPts val="0"/>
              </a:spcBef>
              <a:buClr>
                <a:srgbClr val="000000"/>
              </a:buClr>
              <a:defRPr sz="2000">
                <a:latin typeface="Times New Roman"/>
                <a:ea typeface="Times New Roman"/>
                <a:cs typeface="Times New Roman"/>
                <a:sym typeface="Times New Roman"/>
              </a:defRPr>
            </a:pPr>
            <a:r>
              <a:rPr sz="2000" dirty="0"/>
              <a:t>Method overriding means having a </a:t>
            </a:r>
            <a:r>
              <a:rPr sz="2000" b="1" dirty="0"/>
              <a:t>different implementation of the same method</a:t>
            </a:r>
            <a:r>
              <a:rPr sz="2000" dirty="0"/>
              <a:t> in the </a:t>
            </a:r>
            <a:r>
              <a:rPr sz="2000" b="1" dirty="0"/>
              <a:t>inherited class</a:t>
            </a:r>
            <a:r>
              <a:rPr sz="2000" dirty="0"/>
              <a:t>. </a:t>
            </a:r>
          </a:p>
          <a:p>
            <a:pPr defTabSz="414337">
              <a:lnSpc>
                <a:spcPct val="150000"/>
              </a:lnSpc>
              <a:spcBef>
                <a:spcPts val="0"/>
              </a:spcBef>
              <a:buClr>
                <a:srgbClr val="000000"/>
              </a:buClr>
              <a:defRPr sz="2000">
                <a:latin typeface="Times New Roman"/>
                <a:ea typeface="Times New Roman"/>
                <a:cs typeface="Times New Roman"/>
                <a:sym typeface="Times New Roman"/>
              </a:defRPr>
            </a:pPr>
            <a:r>
              <a:rPr sz="2000" dirty="0"/>
              <a:t>These two methods would have the </a:t>
            </a:r>
            <a:r>
              <a:rPr sz="2000" b="1" dirty="0"/>
              <a:t>same signature, but different implementation</a:t>
            </a:r>
            <a:r>
              <a:rPr sz="2000" dirty="0"/>
              <a:t>. </a:t>
            </a:r>
          </a:p>
          <a:p>
            <a:pPr defTabSz="414337">
              <a:lnSpc>
                <a:spcPct val="150000"/>
              </a:lnSpc>
              <a:spcBef>
                <a:spcPts val="0"/>
              </a:spcBef>
              <a:buClr>
                <a:srgbClr val="000000"/>
              </a:buClr>
              <a:defRPr sz="2000">
                <a:latin typeface="Times New Roman"/>
                <a:ea typeface="Times New Roman"/>
                <a:cs typeface="Times New Roman"/>
                <a:sym typeface="Times New Roman"/>
              </a:defRPr>
            </a:pPr>
            <a:r>
              <a:rPr sz="2000" dirty="0"/>
              <a:t>One of these would exist in the </a:t>
            </a:r>
            <a:r>
              <a:rPr sz="2000" b="1" dirty="0"/>
              <a:t>base class</a:t>
            </a:r>
            <a:r>
              <a:rPr sz="2000" dirty="0"/>
              <a:t> and another in the </a:t>
            </a:r>
            <a:r>
              <a:rPr sz="2000" b="1" dirty="0"/>
              <a:t>derived class</a:t>
            </a:r>
            <a:r>
              <a:rPr sz="2000" dirty="0"/>
              <a:t>. These cannot exist in the same class.</a:t>
            </a:r>
          </a:p>
          <a:p>
            <a:pPr marL="0" indent="0" defTabSz="414337">
              <a:lnSpc>
                <a:spcPct val="150000"/>
              </a:lnSpc>
              <a:spcBef>
                <a:spcPts val="0"/>
              </a:spcBef>
              <a:buClr>
                <a:srgbClr val="000000"/>
              </a:buClr>
              <a:buNone/>
              <a:defRPr sz="2000">
                <a:latin typeface="Times New Roman"/>
                <a:ea typeface="Times New Roman"/>
                <a:cs typeface="Times New Roman"/>
                <a:sym typeface="Times New Roman"/>
              </a:defRPr>
            </a:pPr>
            <a:endParaRPr sz="1000" dirty="0"/>
          </a:p>
          <a:p>
            <a:pPr marL="0" indent="0" defTabSz="414337">
              <a:lnSpc>
                <a:spcPct val="150000"/>
              </a:lnSpc>
              <a:spcBef>
                <a:spcPts val="0"/>
              </a:spcBef>
              <a:buSzTx/>
              <a:buNone/>
              <a:defRPr sz="2200" b="1">
                <a:latin typeface="Times New Roman"/>
                <a:ea typeface="Times New Roman"/>
                <a:cs typeface="Times New Roman"/>
                <a:sym typeface="Times New Roman"/>
              </a:defRPr>
            </a:pPr>
            <a:r>
              <a:rPr sz="2000" dirty="0"/>
              <a:t>Usage:</a:t>
            </a:r>
          </a:p>
          <a:p>
            <a:pPr marL="757238" lvl="1" indent="-342900" defTabSz="414337">
              <a:lnSpc>
                <a:spcPct val="150000"/>
              </a:lnSpc>
              <a:spcBef>
                <a:spcPts val="0"/>
              </a:spcBef>
              <a:buClr>
                <a:srgbClr val="000000"/>
              </a:buClr>
              <a:defRPr sz="2000">
                <a:latin typeface="Times New Roman"/>
                <a:ea typeface="Times New Roman"/>
                <a:cs typeface="Times New Roman"/>
                <a:sym typeface="Times New Roman"/>
              </a:defRPr>
            </a:pPr>
            <a:r>
              <a:rPr sz="2000" dirty="0"/>
              <a:t>Method overriding is used to provide specific implementation of a method that is already provided by its super class.</a:t>
            </a:r>
          </a:p>
          <a:p>
            <a:pPr marL="757238" lvl="1" indent="-342900" defTabSz="414337">
              <a:lnSpc>
                <a:spcPct val="150000"/>
              </a:lnSpc>
              <a:spcBef>
                <a:spcPts val="0"/>
              </a:spcBef>
              <a:buClr>
                <a:srgbClr val="000000"/>
              </a:buClr>
              <a:defRPr sz="2000">
                <a:latin typeface="Times New Roman"/>
                <a:ea typeface="Times New Roman"/>
                <a:cs typeface="Times New Roman"/>
                <a:sym typeface="Times New Roman"/>
              </a:defRPr>
            </a:pPr>
            <a:r>
              <a:rPr sz="2000" dirty="0"/>
              <a:t>Method overriding is used for runtime polymorphism.</a:t>
            </a:r>
          </a:p>
        </p:txBody>
      </p:sp>
      <p:sp>
        <p:nvSpPr>
          <p:cNvPr id="39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57</a:t>
            </a:fld>
            <a:endParaRPr/>
          </a:p>
        </p:txBody>
      </p:sp>
      <p:sp>
        <p:nvSpPr>
          <p:cNvPr id="39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 Overriding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Method Overriding rules…"/>
          <p:cNvSpPr txBox="1">
            <a:spLocks noGrp="1"/>
          </p:cNvSpPr>
          <p:nvPr>
            <p:ph idx="1"/>
          </p:nvPr>
        </p:nvSpPr>
        <p:spPr>
          <a:xfrm>
            <a:off x="1001485" y="1705876"/>
            <a:ext cx="11277600" cy="4789491"/>
          </a:xfrm>
          <a:prstGeom prst="rect">
            <a:avLst/>
          </a:prstGeom>
        </p:spPr>
        <p:txBody>
          <a:bodyPr lIns="0" tIns="0" rIns="0" bIns="0"/>
          <a:lstStyle/>
          <a:p>
            <a:pPr>
              <a:lnSpc>
                <a:spcPct val="150000"/>
              </a:lnSpc>
              <a:defRPr sz="2000">
                <a:latin typeface="Times New Roman"/>
                <a:ea typeface="Times New Roman"/>
                <a:cs typeface="Times New Roman"/>
                <a:sym typeface="Times New Roman"/>
              </a:defRPr>
            </a:pPr>
            <a:r>
              <a:rPr dirty="0"/>
              <a:t>Method must have same name as in the parent class.</a:t>
            </a:r>
          </a:p>
          <a:p>
            <a:pPr>
              <a:lnSpc>
                <a:spcPct val="150000"/>
              </a:lnSpc>
              <a:defRPr sz="2000">
                <a:latin typeface="Times New Roman"/>
                <a:ea typeface="Times New Roman"/>
                <a:cs typeface="Times New Roman"/>
                <a:sym typeface="Times New Roman"/>
              </a:defRPr>
            </a:pPr>
            <a:r>
              <a:rPr dirty="0"/>
              <a:t>Method must have same parameter as in the parent class.</a:t>
            </a:r>
          </a:p>
          <a:p>
            <a:pPr>
              <a:lnSpc>
                <a:spcPct val="150000"/>
              </a:lnSpc>
              <a:defRPr sz="2000">
                <a:latin typeface="Times New Roman"/>
                <a:ea typeface="Times New Roman"/>
                <a:cs typeface="Times New Roman"/>
                <a:sym typeface="Times New Roman"/>
              </a:defRPr>
            </a:pPr>
            <a:r>
              <a:rPr dirty="0"/>
              <a:t>Method must be IS-A relationship (inheritance).</a:t>
            </a:r>
          </a:p>
        </p:txBody>
      </p:sp>
      <p:sp>
        <p:nvSpPr>
          <p:cNvPr id="39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58</a:t>
            </a:fld>
            <a:endParaRPr/>
          </a:p>
        </p:txBody>
      </p:sp>
      <p:sp>
        <p:nvSpPr>
          <p:cNvPr id="39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Method Overriding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lass Vehicle…"/>
          <p:cNvSpPr txBox="1">
            <a:spLocks noGrp="1"/>
          </p:cNvSpPr>
          <p:nvPr>
            <p:ph idx="1"/>
          </p:nvPr>
        </p:nvSpPr>
        <p:spPr>
          <a:xfrm>
            <a:off x="631372" y="1216749"/>
            <a:ext cx="10878457" cy="5351188"/>
          </a:xfrm>
          <a:prstGeom prst="rect">
            <a:avLst/>
          </a:prstGeom>
        </p:spPr>
        <p:txBody>
          <a:bodyPr numCol="2" spcCol="563880">
            <a:normAutofit/>
          </a:bodyPr>
          <a:lstStyle/>
          <a:p>
            <a:pPr marL="0" indent="0" defTabSz="877822">
              <a:lnSpc>
                <a:spcPct val="100000"/>
              </a:lnSpc>
              <a:spcBef>
                <a:spcPts val="900"/>
              </a:spcBef>
              <a:buSzTx/>
              <a:buNone/>
              <a:defRPr sz="1800">
                <a:latin typeface="Times New Roman"/>
                <a:ea typeface="Times New Roman"/>
                <a:cs typeface="Times New Roman"/>
                <a:sym typeface="Times New Roman"/>
              </a:defRPr>
            </a:pPr>
            <a:r>
              <a:rPr sz="2000" dirty="0"/>
              <a:t>class Vehicle</a:t>
            </a:r>
          </a:p>
          <a:p>
            <a:pPr marL="0" indent="0"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void run()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err="1"/>
              <a:t>System.out.println</a:t>
            </a:r>
            <a:r>
              <a:rPr sz="2000" dirty="0"/>
              <a:t> ("Vehicle is running”);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indent="0"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indent="0" defTabSz="877822">
              <a:lnSpc>
                <a:spcPct val="100000"/>
              </a:lnSpc>
              <a:spcBef>
                <a:spcPts val="900"/>
              </a:spcBef>
              <a:buSzTx/>
              <a:buNone/>
              <a:defRPr sz="1800">
                <a:latin typeface="Times New Roman"/>
                <a:ea typeface="Times New Roman"/>
                <a:cs typeface="Times New Roman"/>
                <a:sym typeface="Times New Roman"/>
              </a:defRPr>
            </a:pPr>
            <a:endParaRPr sz="2000" dirty="0"/>
          </a:p>
          <a:p>
            <a:pPr marL="0" indent="0" defTabSz="877822">
              <a:lnSpc>
                <a:spcPct val="100000"/>
              </a:lnSpc>
              <a:spcBef>
                <a:spcPts val="900"/>
              </a:spcBef>
              <a:buSzTx/>
              <a:buNone/>
              <a:defRPr sz="1800">
                <a:latin typeface="Times New Roman"/>
                <a:ea typeface="Times New Roman"/>
                <a:cs typeface="Times New Roman"/>
                <a:sym typeface="Times New Roman"/>
              </a:defRPr>
            </a:pPr>
            <a:r>
              <a:rPr sz="2000" dirty="0"/>
              <a:t>class Bike extends Vehicle</a:t>
            </a:r>
          </a:p>
          <a:p>
            <a:pPr marL="0" indent="0"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void run()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err="1"/>
              <a:t>System.out.println</a:t>
            </a:r>
            <a:r>
              <a:rPr sz="2000" dirty="0"/>
              <a:t>("Bike is running safely”);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public static void main(String </a:t>
            </a:r>
            <a:r>
              <a:rPr sz="2000" dirty="0" err="1"/>
              <a:t>args</a:t>
            </a:r>
            <a:r>
              <a:rPr sz="2000" dirty="0"/>
              <a:t>[])</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lvl="4" indent="877822" defTabSz="877822">
              <a:lnSpc>
                <a:spcPct val="100000"/>
              </a:lnSpc>
              <a:spcBef>
                <a:spcPts val="900"/>
              </a:spcBef>
              <a:buSzTx/>
              <a:buNone/>
              <a:defRPr sz="1800">
                <a:latin typeface="Times New Roman"/>
                <a:ea typeface="Times New Roman"/>
                <a:cs typeface="Times New Roman"/>
                <a:sym typeface="Times New Roman"/>
              </a:defRPr>
            </a:pPr>
            <a:r>
              <a:rPr sz="2000" dirty="0"/>
              <a:t>Bike </a:t>
            </a:r>
            <a:r>
              <a:rPr sz="2000" dirty="0" err="1"/>
              <a:t>obj</a:t>
            </a:r>
            <a:r>
              <a:rPr sz="2000" dirty="0"/>
              <a:t> = </a:t>
            </a:r>
            <a:r>
              <a:rPr sz="2000" b="1" dirty="0"/>
              <a:t>new</a:t>
            </a:r>
            <a:r>
              <a:rPr sz="2000" dirty="0"/>
              <a:t> Bike();  </a:t>
            </a:r>
          </a:p>
          <a:p>
            <a:pPr marL="0" lvl="4" indent="877822" defTabSz="877822">
              <a:lnSpc>
                <a:spcPct val="100000"/>
              </a:lnSpc>
              <a:spcBef>
                <a:spcPts val="900"/>
              </a:spcBef>
              <a:buSzTx/>
              <a:buNone/>
              <a:defRPr sz="1800">
                <a:latin typeface="Times New Roman"/>
                <a:ea typeface="Times New Roman"/>
                <a:cs typeface="Times New Roman"/>
                <a:sym typeface="Times New Roman"/>
              </a:defRPr>
            </a:pPr>
            <a:r>
              <a:rPr sz="2000" dirty="0" err="1"/>
              <a:t>obj.run</a:t>
            </a:r>
            <a:r>
              <a:rPr sz="2000" dirty="0"/>
              <a:t>();  </a:t>
            </a:r>
          </a:p>
          <a:p>
            <a:pPr marL="0" lvl="2" indent="438911" defTabSz="877822">
              <a:lnSpc>
                <a:spcPct val="100000"/>
              </a:lnSpc>
              <a:spcBef>
                <a:spcPts val="900"/>
              </a:spcBef>
              <a:buSzTx/>
              <a:buNone/>
              <a:defRPr sz="1800">
                <a:latin typeface="Times New Roman"/>
                <a:ea typeface="Times New Roman"/>
                <a:cs typeface="Times New Roman"/>
                <a:sym typeface="Times New Roman"/>
              </a:defRPr>
            </a:pPr>
            <a:r>
              <a:rPr sz="2000" dirty="0"/>
              <a:t>}  </a:t>
            </a:r>
          </a:p>
          <a:p>
            <a:pPr marL="0" indent="0" defTabSz="877822">
              <a:lnSpc>
                <a:spcPct val="100000"/>
              </a:lnSpc>
              <a:spcBef>
                <a:spcPts val="900"/>
              </a:spcBef>
              <a:buSzTx/>
              <a:buNone/>
              <a:defRPr sz="1800">
                <a:latin typeface="Times New Roman"/>
                <a:ea typeface="Times New Roman"/>
                <a:cs typeface="Times New Roman"/>
                <a:sym typeface="Times New Roman"/>
              </a:defRPr>
            </a:pPr>
            <a:r>
              <a:rPr sz="2000" dirty="0"/>
              <a:t>}</a:t>
            </a:r>
          </a:p>
        </p:txBody>
      </p:sp>
      <p:sp>
        <p:nvSpPr>
          <p:cNvPr id="40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59</a:t>
            </a:fld>
            <a:endParaRPr/>
          </a:p>
        </p:txBody>
      </p:sp>
      <p:sp>
        <p:nvSpPr>
          <p:cNvPr id="40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What is an Object?…"/>
          <p:cNvSpPr txBox="1">
            <a:spLocks noGrp="1"/>
          </p:cNvSpPr>
          <p:nvPr>
            <p:ph idx="1"/>
          </p:nvPr>
        </p:nvSpPr>
        <p:spPr>
          <a:xfrm>
            <a:off x="957178" y="1692819"/>
            <a:ext cx="11085300" cy="4980711"/>
          </a:xfrm>
          <a:prstGeom prst="rect">
            <a:avLst/>
          </a:prstGeom>
        </p:spPr>
        <p:txBody>
          <a:bodyPr>
            <a:normAutofit fontScale="92500"/>
          </a:bodyPr>
          <a:lstStyle/>
          <a:p>
            <a:pPr defTabSz="824422">
              <a:lnSpc>
                <a:spcPct val="150000"/>
              </a:lnSpc>
              <a:spcBef>
                <a:spcPts val="800"/>
              </a:spcBef>
              <a:defRPr sz="1960">
                <a:latin typeface="Times New Roman"/>
                <a:ea typeface="Times New Roman"/>
                <a:cs typeface="Times New Roman"/>
                <a:sym typeface="Times New Roman"/>
              </a:defRPr>
            </a:pPr>
            <a:r>
              <a:rPr sz="2000" dirty="0"/>
              <a:t>An entity that has state and behavior is known as an object e.g. chair, bike, marker, pen, table, car etc. </a:t>
            </a:r>
          </a:p>
          <a:p>
            <a:pPr defTabSz="824422">
              <a:lnSpc>
                <a:spcPct val="150000"/>
              </a:lnSpc>
              <a:spcBef>
                <a:spcPts val="800"/>
              </a:spcBef>
              <a:defRPr sz="1960">
                <a:latin typeface="Times New Roman"/>
                <a:ea typeface="Times New Roman"/>
                <a:cs typeface="Times New Roman"/>
                <a:sym typeface="Times New Roman"/>
              </a:defRPr>
            </a:pPr>
            <a:r>
              <a:rPr sz="2000" dirty="0"/>
              <a:t> It can be physical or logical (tangible and intangible). The example of intangible object is banking system</a:t>
            </a:r>
          </a:p>
          <a:p>
            <a:pPr defTabSz="824422">
              <a:lnSpc>
                <a:spcPct val="150000"/>
              </a:lnSpc>
              <a:spcBef>
                <a:spcPts val="800"/>
              </a:spcBef>
              <a:defRPr sz="1960">
                <a:latin typeface="Times New Roman"/>
                <a:ea typeface="Times New Roman"/>
                <a:cs typeface="Times New Roman"/>
                <a:sym typeface="Times New Roman"/>
              </a:defRPr>
            </a:pPr>
            <a:r>
              <a:rPr sz="2000" dirty="0"/>
              <a:t> An object has three characteristics:</a:t>
            </a:r>
          </a:p>
          <a:p>
            <a:pPr marL="755113" lvl="1" indent="-342900" defTabSz="824422">
              <a:lnSpc>
                <a:spcPct val="150000"/>
              </a:lnSpc>
              <a:spcBef>
                <a:spcPts val="800"/>
              </a:spcBef>
              <a:defRPr sz="1960">
                <a:latin typeface="Times New Roman"/>
                <a:ea typeface="Times New Roman"/>
                <a:cs typeface="Times New Roman"/>
                <a:sym typeface="Times New Roman"/>
              </a:defRPr>
            </a:pPr>
            <a:r>
              <a:rPr sz="2000" dirty="0"/>
              <a:t>State: Value of the object. It is represented by attributes of object. </a:t>
            </a:r>
          </a:p>
          <a:p>
            <a:pPr marL="755113" lvl="1" indent="-342900" defTabSz="824422">
              <a:lnSpc>
                <a:spcPct val="150000"/>
              </a:lnSpc>
              <a:spcBef>
                <a:spcPts val="800"/>
              </a:spcBef>
              <a:defRPr sz="1960">
                <a:latin typeface="Times New Roman"/>
                <a:ea typeface="Times New Roman"/>
                <a:cs typeface="Times New Roman"/>
                <a:sym typeface="Times New Roman"/>
              </a:defRPr>
            </a:pPr>
            <a:r>
              <a:rPr sz="2000" dirty="0"/>
              <a:t>Behavior: Functionality of object. It is represented by methods of object.</a:t>
            </a:r>
          </a:p>
          <a:p>
            <a:pPr marL="755113" lvl="1" indent="-342900" defTabSz="824422">
              <a:lnSpc>
                <a:spcPct val="150000"/>
              </a:lnSpc>
              <a:spcBef>
                <a:spcPts val="800"/>
              </a:spcBef>
              <a:defRPr sz="1960">
                <a:latin typeface="Times New Roman"/>
                <a:ea typeface="Times New Roman"/>
                <a:cs typeface="Times New Roman"/>
                <a:sym typeface="Times New Roman"/>
              </a:defRPr>
            </a:pPr>
            <a:r>
              <a:rPr sz="2000" dirty="0"/>
              <a:t>Identity: It gives unique name to object and enable one object to interact with other objects.</a:t>
            </a:r>
          </a:p>
          <a:p>
            <a:pPr marL="0" indent="0" defTabSz="824422">
              <a:lnSpc>
                <a:spcPct val="150000"/>
              </a:lnSpc>
              <a:spcBef>
                <a:spcPts val="800"/>
              </a:spcBef>
              <a:buNone/>
              <a:defRPr sz="1960">
                <a:latin typeface="Times New Roman"/>
                <a:ea typeface="Times New Roman"/>
                <a:cs typeface="Times New Roman"/>
                <a:sym typeface="Times New Roman"/>
              </a:defRPr>
            </a:pPr>
            <a:r>
              <a:rPr lang="en-US" sz="2000" dirty="0"/>
              <a:t>	</a:t>
            </a:r>
            <a:r>
              <a:rPr sz="2000" dirty="0"/>
              <a:t>For example, Pen is an object. Its name is Reynolds, color is white etc. known as its state. It is used to </a:t>
            </a:r>
            <a:r>
              <a:rPr lang="en-US" sz="2000" dirty="0"/>
              <a:t>	</a:t>
            </a:r>
            <a:r>
              <a:rPr sz="2000" dirty="0"/>
              <a:t>write, so writing is its behavior.</a:t>
            </a:r>
          </a:p>
          <a:p>
            <a:pPr defTabSz="824422">
              <a:lnSpc>
                <a:spcPct val="150000"/>
              </a:lnSpc>
              <a:spcBef>
                <a:spcPts val="800"/>
              </a:spcBef>
              <a:defRPr sz="1960">
                <a:latin typeface="Times New Roman"/>
                <a:ea typeface="Times New Roman"/>
                <a:cs typeface="Times New Roman"/>
                <a:sym typeface="Times New Roman"/>
              </a:defRPr>
            </a:pPr>
            <a:r>
              <a:rPr sz="2000" dirty="0"/>
              <a:t> In OOP terms an object is an instance of a class.</a:t>
            </a:r>
          </a:p>
        </p:txBody>
      </p:sp>
      <p:sp>
        <p:nvSpPr>
          <p:cNvPr id="157" name="Slide Number Placeholder 3"/>
          <p:cNvSpPr txBox="1">
            <a:spLocks noGrp="1"/>
          </p:cNvSpPr>
          <p:nvPr>
            <p:ph type="sldNum" sz="quarter" idx="12"/>
          </p:nvPr>
        </p:nvSpPr>
        <p:spPr>
          <a:xfrm>
            <a:off x="11759518" y="6404291"/>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What is an Object?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60</a:t>
            </a:fld>
            <a:endParaRPr/>
          </a:p>
        </p:txBody>
      </p:sp>
      <p:sp>
        <p:nvSpPr>
          <p:cNvPr id="40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graphicFrame>
        <p:nvGraphicFramePr>
          <p:cNvPr id="408" name="Table"/>
          <p:cNvGraphicFramePr/>
          <p:nvPr>
            <p:extLst>
              <p:ext uri="{D42A27DB-BD31-4B8C-83A1-F6EECF244321}">
                <p14:modId xmlns:p14="http://schemas.microsoft.com/office/powerpoint/2010/main" val="1316317066"/>
              </p:ext>
            </p:extLst>
          </p:nvPr>
        </p:nvGraphicFramePr>
        <p:xfrm>
          <a:off x="1074057" y="1432240"/>
          <a:ext cx="10130971" cy="5106669"/>
        </p:xfrm>
        <a:graphic>
          <a:graphicData uri="http://schemas.openxmlformats.org/drawingml/2006/table">
            <a:tbl>
              <a:tblPr>
                <a:tableStyleId>{ED083AE6-46FA-4A59-8FB0-9F97EB10719F}</a:tableStyleId>
              </a:tblPr>
              <a:tblGrid>
                <a:gridCol w="521112">
                  <a:extLst>
                    <a:ext uri="{9D8B030D-6E8A-4147-A177-3AD203B41FA5}">
                      <a16:colId xmlns:a16="http://schemas.microsoft.com/office/drawing/2014/main" val="20000"/>
                    </a:ext>
                  </a:extLst>
                </a:gridCol>
                <a:gridCol w="4744180">
                  <a:extLst>
                    <a:ext uri="{9D8B030D-6E8A-4147-A177-3AD203B41FA5}">
                      <a16:colId xmlns:a16="http://schemas.microsoft.com/office/drawing/2014/main" val="20001"/>
                    </a:ext>
                  </a:extLst>
                </a:gridCol>
                <a:gridCol w="4865679">
                  <a:extLst>
                    <a:ext uri="{9D8B030D-6E8A-4147-A177-3AD203B41FA5}">
                      <a16:colId xmlns:a16="http://schemas.microsoft.com/office/drawing/2014/main" val="20002"/>
                    </a:ext>
                  </a:extLst>
                </a:gridCol>
              </a:tblGrid>
              <a:tr h="371475">
                <a:tc>
                  <a:txBody>
                    <a:bodyPr/>
                    <a:lstStyle/>
                    <a:p>
                      <a:pPr algn="l">
                        <a:defRPr sz="1800"/>
                      </a:pPr>
                      <a:r>
                        <a:rPr sz="1800" b="1">
                          <a:latin typeface="+mj-lt"/>
                        </a:rPr>
                        <a:t>No.</a:t>
                      </a:r>
                    </a:p>
                  </a:txBody>
                  <a:tcPr anchor="ctr" horzOverflow="overflow">
                    <a:solidFill>
                      <a:schemeClr val="accent4"/>
                    </a:solidFill>
                  </a:tcPr>
                </a:tc>
                <a:tc>
                  <a:txBody>
                    <a:bodyPr/>
                    <a:lstStyle/>
                    <a:p>
                      <a:pPr algn="l">
                        <a:defRPr sz="1800"/>
                      </a:pPr>
                      <a:r>
                        <a:rPr sz="1800" b="1">
                          <a:latin typeface="+mj-lt"/>
                        </a:rPr>
                        <a:t>Method Overloading</a:t>
                      </a:r>
                    </a:p>
                  </a:txBody>
                  <a:tcPr anchor="ctr" horzOverflow="overflow">
                    <a:solidFill>
                      <a:schemeClr val="accent4"/>
                    </a:solidFill>
                  </a:tcPr>
                </a:tc>
                <a:tc>
                  <a:txBody>
                    <a:bodyPr/>
                    <a:lstStyle/>
                    <a:p>
                      <a:pPr algn="l">
                        <a:defRPr sz="1800"/>
                      </a:pPr>
                      <a:r>
                        <a:rPr sz="1800" b="1" dirty="0">
                          <a:latin typeface="+mj-lt"/>
                        </a:rPr>
                        <a:t>Method Overriding</a:t>
                      </a:r>
                    </a:p>
                  </a:txBody>
                  <a:tcPr anchor="ctr" horzOverflow="overflow">
                    <a:solidFill>
                      <a:schemeClr val="accent4"/>
                    </a:solidFill>
                  </a:tcPr>
                </a:tc>
                <a:extLst>
                  <a:ext uri="{0D108BD9-81ED-4DB2-BD59-A6C34878D82A}">
                    <a16:rowId xmlns:a16="http://schemas.microsoft.com/office/drawing/2014/main" val="10000"/>
                  </a:ext>
                </a:extLst>
              </a:tr>
              <a:tr h="1162050">
                <a:tc>
                  <a:txBody>
                    <a:bodyPr/>
                    <a:lstStyle/>
                    <a:p>
                      <a:pPr algn="l">
                        <a:defRPr sz="1800"/>
                      </a:pPr>
                      <a:r>
                        <a:rPr sz="1800">
                          <a:latin typeface="+mj-lt"/>
                        </a:rPr>
                        <a:t>1)</a:t>
                      </a:r>
                    </a:p>
                  </a:txBody>
                  <a:tcPr anchor="ctr" horzOverflow="overflow"/>
                </a:tc>
                <a:tc>
                  <a:txBody>
                    <a:bodyPr/>
                    <a:lstStyle/>
                    <a:p>
                      <a:pPr algn="l">
                        <a:defRPr sz="1800"/>
                      </a:pPr>
                      <a:r>
                        <a:rPr sz="1800">
                          <a:latin typeface="+mj-lt"/>
                          <a:sym typeface="Times New Roman"/>
                        </a:rPr>
                        <a:t>Method overloading is used to increase the readability of the program.</a:t>
                      </a:r>
                      <a:endParaRPr sz="1800">
                        <a:latin typeface="+mj-lt"/>
                        <a:ea typeface="Times New Roman"/>
                        <a:cs typeface="Times New Roman"/>
                        <a:sym typeface="Times New Roman"/>
                      </a:endParaRPr>
                    </a:p>
                  </a:txBody>
                  <a:tcPr anchor="ctr" horzOverflow="overflow"/>
                </a:tc>
                <a:tc>
                  <a:txBody>
                    <a:bodyPr/>
                    <a:lstStyle/>
                    <a:p>
                      <a:pPr algn="l">
                        <a:defRPr sz="1800"/>
                      </a:pPr>
                      <a:r>
                        <a:rPr sz="1800" dirty="0">
                          <a:latin typeface="+mj-lt"/>
                          <a:sym typeface="Times New Roman"/>
                        </a:rPr>
                        <a:t>Method overriding is used to provide the specific implementation of the method that is already provided by its super class.</a:t>
                      </a:r>
                      <a:endParaRPr sz="1800" dirty="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1"/>
                  </a:ext>
                </a:extLst>
              </a:tr>
              <a:tr h="735012">
                <a:tc>
                  <a:txBody>
                    <a:bodyPr/>
                    <a:lstStyle/>
                    <a:p>
                      <a:pPr algn="l">
                        <a:defRPr sz="1800"/>
                      </a:pPr>
                      <a:r>
                        <a:rPr sz="1800">
                          <a:latin typeface="+mj-lt"/>
                        </a:rPr>
                        <a:t>2)</a:t>
                      </a:r>
                    </a:p>
                  </a:txBody>
                  <a:tcPr anchor="ctr" horzOverflow="overflow"/>
                </a:tc>
                <a:tc>
                  <a:txBody>
                    <a:bodyPr/>
                    <a:lstStyle/>
                    <a:p>
                      <a:pPr algn="l">
                        <a:defRPr sz="1800"/>
                      </a:pPr>
                      <a:r>
                        <a:rPr sz="1800">
                          <a:latin typeface="+mj-lt"/>
                          <a:sym typeface="Times New Roman"/>
                        </a:rPr>
                        <a:t>Method overloading is performed within class.</a:t>
                      </a:r>
                      <a:endParaRPr sz="1800">
                        <a:latin typeface="+mj-lt"/>
                        <a:ea typeface="Times New Roman"/>
                        <a:cs typeface="Times New Roman"/>
                        <a:sym typeface="Times New Roman"/>
                      </a:endParaRPr>
                    </a:p>
                  </a:txBody>
                  <a:tcPr anchor="ctr" horzOverflow="overflow"/>
                </a:tc>
                <a:tc>
                  <a:txBody>
                    <a:bodyPr/>
                    <a:lstStyle/>
                    <a:p>
                      <a:pPr algn="l">
                        <a:defRPr sz="1800"/>
                      </a:pPr>
                      <a:r>
                        <a:rPr sz="1800">
                          <a:latin typeface="+mj-lt"/>
                          <a:sym typeface="Times New Roman"/>
                        </a:rPr>
                        <a:t>Method overriding occurs in two classes that have IS-A (inheritance) relationship.</a:t>
                      </a:r>
                      <a:endParaRPr sz="18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2"/>
                  </a:ext>
                </a:extLst>
              </a:tr>
              <a:tr h="735012">
                <a:tc>
                  <a:txBody>
                    <a:bodyPr/>
                    <a:lstStyle/>
                    <a:p>
                      <a:pPr algn="l">
                        <a:defRPr sz="1800"/>
                      </a:pPr>
                      <a:r>
                        <a:rPr sz="1800">
                          <a:latin typeface="+mj-lt"/>
                        </a:rPr>
                        <a:t>3)</a:t>
                      </a:r>
                    </a:p>
                  </a:txBody>
                  <a:tcPr anchor="ctr" horzOverflow="overflow"/>
                </a:tc>
                <a:tc>
                  <a:txBody>
                    <a:bodyPr/>
                    <a:lstStyle/>
                    <a:p>
                      <a:pPr algn="l">
                        <a:defRPr sz="1800"/>
                      </a:pPr>
                      <a:r>
                        <a:rPr sz="1800">
                          <a:latin typeface="+mj-lt"/>
                          <a:sym typeface="Times New Roman"/>
                        </a:rPr>
                        <a:t>In case of method overloading, parameter must be different.</a:t>
                      </a:r>
                      <a:endParaRPr sz="1800">
                        <a:latin typeface="+mj-lt"/>
                        <a:ea typeface="Times New Roman"/>
                        <a:cs typeface="Times New Roman"/>
                        <a:sym typeface="Times New Roman"/>
                      </a:endParaRPr>
                    </a:p>
                  </a:txBody>
                  <a:tcPr anchor="ctr" horzOverflow="overflow"/>
                </a:tc>
                <a:tc>
                  <a:txBody>
                    <a:bodyPr/>
                    <a:lstStyle/>
                    <a:p>
                      <a:pPr algn="l">
                        <a:defRPr sz="1800"/>
                      </a:pPr>
                      <a:r>
                        <a:rPr sz="1800">
                          <a:latin typeface="+mj-lt"/>
                          <a:sym typeface="Times New Roman"/>
                        </a:rPr>
                        <a:t>In case of method overriding, parameter must be same.</a:t>
                      </a:r>
                      <a:endParaRPr sz="18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3"/>
                  </a:ext>
                </a:extLst>
              </a:tr>
              <a:tr h="522287">
                <a:tc>
                  <a:txBody>
                    <a:bodyPr/>
                    <a:lstStyle/>
                    <a:p>
                      <a:pPr algn="l">
                        <a:defRPr sz="1800"/>
                      </a:pPr>
                      <a:r>
                        <a:rPr sz="1800">
                          <a:latin typeface="+mj-lt"/>
                        </a:rPr>
                        <a:t>4)</a:t>
                      </a:r>
                    </a:p>
                  </a:txBody>
                  <a:tcPr anchor="ctr" horzOverflow="overflow"/>
                </a:tc>
                <a:tc>
                  <a:txBody>
                    <a:bodyPr/>
                    <a:lstStyle/>
                    <a:p>
                      <a:pPr algn="l">
                        <a:defRPr sz="1800"/>
                      </a:pPr>
                      <a:r>
                        <a:rPr sz="1800">
                          <a:latin typeface="+mj-lt"/>
                          <a:sym typeface="Times New Roman"/>
                        </a:rPr>
                        <a:t>Method overloading is the example of compile time polymorphism.</a:t>
                      </a:r>
                      <a:endParaRPr sz="1800">
                        <a:latin typeface="+mj-lt"/>
                        <a:ea typeface="Times New Roman"/>
                        <a:cs typeface="Times New Roman"/>
                        <a:sym typeface="Times New Roman"/>
                      </a:endParaRPr>
                    </a:p>
                  </a:txBody>
                  <a:tcPr anchor="ctr" horzOverflow="overflow"/>
                </a:tc>
                <a:tc>
                  <a:txBody>
                    <a:bodyPr/>
                    <a:lstStyle/>
                    <a:p>
                      <a:pPr algn="l">
                        <a:defRPr sz="1800"/>
                      </a:pPr>
                      <a:r>
                        <a:rPr sz="1800">
                          <a:latin typeface="+mj-lt"/>
                          <a:sym typeface="Times New Roman"/>
                        </a:rPr>
                        <a:t>Method overriding is the example of run time polymorphism.</a:t>
                      </a:r>
                      <a:endParaRPr sz="180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4"/>
                  </a:ext>
                </a:extLst>
              </a:tr>
              <a:tr h="1162050">
                <a:tc>
                  <a:txBody>
                    <a:bodyPr/>
                    <a:lstStyle/>
                    <a:p>
                      <a:pPr algn="l">
                        <a:defRPr sz="1800"/>
                      </a:pPr>
                      <a:r>
                        <a:rPr sz="1800">
                          <a:latin typeface="+mj-lt"/>
                        </a:rPr>
                        <a:t>5)</a:t>
                      </a:r>
                    </a:p>
                  </a:txBody>
                  <a:tcPr anchor="ctr" horzOverflow="overflow"/>
                </a:tc>
                <a:tc>
                  <a:txBody>
                    <a:bodyPr/>
                    <a:lstStyle/>
                    <a:p>
                      <a:pPr algn="l">
                        <a:defRPr sz="1800"/>
                      </a:pPr>
                      <a:r>
                        <a:rPr sz="1800">
                          <a:latin typeface="+mj-lt"/>
                          <a:sym typeface="Times New Roman"/>
                        </a:rPr>
                        <a:t>In java, method overloading can't be performed by changing return type of the method only. Return type can be same or different in method overloading. But you must have to change the parameter.</a:t>
                      </a:r>
                      <a:endParaRPr sz="1800">
                        <a:latin typeface="+mj-lt"/>
                        <a:ea typeface="Times New Roman"/>
                        <a:cs typeface="Times New Roman"/>
                        <a:sym typeface="Times New Roman"/>
                      </a:endParaRPr>
                    </a:p>
                  </a:txBody>
                  <a:tcPr anchor="ctr" horzOverflow="overflow"/>
                </a:tc>
                <a:tc>
                  <a:txBody>
                    <a:bodyPr/>
                    <a:lstStyle/>
                    <a:p>
                      <a:pPr algn="l">
                        <a:defRPr sz="1800"/>
                      </a:pPr>
                      <a:r>
                        <a:rPr sz="1800" dirty="0">
                          <a:latin typeface="+mj-lt"/>
                          <a:sym typeface="Times New Roman"/>
                        </a:rPr>
                        <a:t>Return type must be same or covariant in method overriding.</a:t>
                      </a:r>
                      <a:endParaRPr sz="1800" i="1" dirty="0">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61</a:t>
            </a:fld>
            <a:endParaRPr/>
          </a:p>
        </p:txBody>
      </p:sp>
      <p:sp>
        <p:nvSpPr>
          <p:cNvPr id="41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pic>
        <p:nvPicPr>
          <p:cNvPr id="412" name="image.png" descr="image.png"/>
          <p:cNvPicPr>
            <a:picLocks noChangeAspect="1"/>
          </p:cNvPicPr>
          <p:nvPr/>
        </p:nvPicPr>
        <p:blipFill>
          <a:blip r:embed="rId2"/>
          <a:stretch>
            <a:fillRect/>
          </a:stretch>
        </p:blipFill>
        <p:spPr>
          <a:xfrm>
            <a:off x="1330436" y="1431301"/>
            <a:ext cx="9420453" cy="5242228"/>
          </a:xfrm>
          <a:prstGeom prst="rect">
            <a:avLst/>
          </a:prstGeom>
          <a:ln w="12700">
            <a:miter lim="400000"/>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Final Keyword…"/>
          <p:cNvSpPr txBox="1">
            <a:spLocks noGrp="1"/>
          </p:cNvSpPr>
          <p:nvPr>
            <p:ph idx="1"/>
          </p:nvPr>
        </p:nvSpPr>
        <p:spPr>
          <a:xfrm>
            <a:off x="986970" y="1730911"/>
            <a:ext cx="10772548" cy="4789491"/>
          </a:xfrm>
          <a:prstGeom prst="rect">
            <a:avLst/>
          </a:prstGeom>
        </p:spPr>
        <p:txBody>
          <a:bodyPr lIns="0" tIns="0" rIns="0" bIns="0">
            <a:noAutofit/>
          </a:bodyPr>
          <a:lstStyle/>
          <a:p>
            <a:pPr marL="0" indent="0">
              <a:lnSpc>
                <a:spcPct val="150000"/>
              </a:lnSpc>
              <a:buSzTx/>
              <a:buNone/>
              <a:defRPr sz="2000">
                <a:latin typeface="Times New Roman"/>
                <a:ea typeface="Times New Roman"/>
                <a:cs typeface="Times New Roman"/>
                <a:sym typeface="Times New Roman"/>
              </a:defRPr>
            </a:pPr>
            <a:r>
              <a:rPr sz="2000" dirty="0"/>
              <a:t>The </a:t>
            </a:r>
            <a:r>
              <a:rPr sz="2000" b="1" dirty="0"/>
              <a:t>final keyword</a:t>
            </a:r>
            <a:r>
              <a:rPr sz="2000" dirty="0"/>
              <a:t> in java is used to restrict the user. The java final keyword can be used in many context. </a:t>
            </a:r>
          </a:p>
          <a:p>
            <a:pPr marL="0" indent="0">
              <a:lnSpc>
                <a:spcPct val="150000"/>
              </a:lnSpc>
              <a:buSzTx/>
              <a:buNone/>
              <a:defRPr sz="2000">
                <a:latin typeface="Times New Roman"/>
                <a:ea typeface="Times New Roman"/>
                <a:cs typeface="Times New Roman"/>
                <a:sym typeface="Times New Roman"/>
              </a:defRPr>
            </a:pPr>
            <a:r>
              <a:rPr sz="2000" dirty="0"/>
              <a:t>Final can be:</a:t>
            </a:r>
          </a:p>
          <a:p>
            <a:pPr lvl="1">
              <a:lnSpc>
                <a:spcPct val="100000"/>
              </a:lnSpc>
              <a:defRPr sz="2000">
                <a:latin typeface="Times New Roman"/>
                <a:ea typeface="Times New Roman"/>
                <a:cs typeface="Times New Roman"/>
                <a:sym typeface="Times New Roman"/>
              </a:defRPr>
            </a:pPr>
            <a:r>
              <a:rPr sz="2000" dirty="0"/>
              <a:t>Variable</a:t>
            </a:r>
          </a:p>
          <a:p>
            <a:pPr lvl="1">
              <a:lnSpc>
                <a:spcPct val="100000"/>
              </a:lnSpc>
              <a:defRPr sz="2000">
                <a:latin typeface="Times New Roman"/>
                <a:ea typeface="Times New Roman"/>
                <a:cs typeface="Times New Roman"/>
                <a:sym typeface="Times New Roman"/>
              </a:defRPr>
            </a:pPr>
            <a:r>
              <a:rPr sz="2000" dirty="0"/>
              <a:t>Method</a:t>
            </a:r>
          </a:p>
          <a:p>
            <a:pPr lvl="1">
              <a:lnSpc>
                <a:spcPct val="100000"/>
              </a:lnSpc>
              <a:defRPr sz="2000">
                <a:latin typeface="Times New Roman"/>
                <a:ea typeface="Times New Roman"/>
                <a:cs typeface="Times New Roman"/>
                <a:sym typeface="Times New Roman"/>
              </a:defRPr>
            </a:pPr>
            <a:r>
              <a:rPr sz="2000" dirty="0"/>
              <a:t>Class.</a:t>
            </a:r>
          </a:p>
          <a:p>
            <a:pPr marL="0" indent="0">
              <a:lnSpc>
                <a:spcPct val="150000"/>
              </a:lnSpc>
              <a:buSzTx/>
              <a:buNone/>
              <a:defRPr sz="2000">
                <a:latin typeface="Times New Roman"/>
                <a:ea typeface="Times New Roman"/>
                <a:cs typeface="Times New Roman"/>
                <a:sym typeface="Times New Roman"/>
              </a:defRPr>
            </a:pPr>
            <a:r>
              <a:rPr sz="2000" dirty="0"/>
              <a:t>Final Keyword can do following:</a:t>
            </a:r>
          </a:p>
          <a:p>
            <a:pPr lvl="1" indent="-342900">
              <a:lnSpc>
                <a:spcPct val="100000"/>
              </a:lnSpc>
              <a:defRPr sz="2000">
                <a:latin typeface="Times New Roman"/>
                <a:ea typeface="Times New Roman"/>
                <a:cs typeface="Times New Roman"/>
                <a:sym typeface="Times New Roman"/>
              </a:defRPr>
            </a:pPr>
            <a:r>
              <a:rPr sz="2000" dirty="0"/>
              <a:t>Stop change in values</a:t>
            </a:r>
          </a:p>
          <a:p>
            <a:pPr lvl="1" indent="-342900">
              <a:lnSpc>
                <a:spcPct val="100000"/>
              </a:lnSpc>
              <a:defRPr sz="2000">
                <a:latin typeface="Times New Roman"/>
                <a:ea typeface="Times New Roman"/>
                <a:cs typeface="Times New Roman"/>
                <a:sym typeface="Times New Roman"/>
              </a:defRPr>
            </a:pPr>
            <a:r>
              <a:rPr sz="2000" dirty="0"/>
              <a:t>Stop method overriding</a:t>
            </a:r>
          </a:p>
          <a:p>
            <a:pPr lvl="1" indent="-342900">
              <a:lnSpc>
                <a:spcPct val="100000"/>
              </a:lnSpc>
              <a:defRPr sz="2000">
                <a:latin typeface="Times New Roman"/>
                <a:ea typeface="Times New Roman"/>
                <a:cs typeface="Times New Roman"/>
                <a:sym typeface="Times New Roman"/>
              </a:defRPr>
            </a:pPr>
            <a:r>
              <a:rPr sz="2000" dirty="0"/>
              <a:t>Stop inheritance</a:t>
            </a:r>
          </a:p>
        </p:txBody>
      </p:sp>
      <p:sp>
        <p:nvSpPr>
          <p:cNvPr id="41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62</a:t>
            </a:fld>
            <a:endParaRPr/>
          </a:p>
        </p:txBody>
      </p:sp>
      <p:sp>
        <p:nvSpPr>
          <p:cNvPr id="41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Final Keyword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If you make any variable as final, you cannot change the value of final variable(It will be constant).…"/>
          <p:cNvSpPr txBox="1">
            <a:spLocks noGrp="1"/>
          </p:cNvSpPr>
          <p:nvPr>
            <p:ph idx="1"/>
          </p:nvPr>
        </p:nvSpPr>
        <p:spPr>
          <a:xfrm>
            <a:off x="1051370" y="1835569"/>
            <a:ext cx="11317748" cy="5241114"/>
          </a:xfrm>
          <a:prstGeom prst="rect">
            <a:avLst/>
          </a:prstGeom>
        </p:spPr>
        <p:txBody>
          <a:bodyPr lIns="0" tIns="0" rIns="0" bIns="0">
            <a:normAutofit/>
          </a:bodyPr>
          <a:lstStyle/>
          <a:p>
            <a:pPr marL="0" indent="0"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class</a:t>
            </a:r>
            <a:r>
              <a:rPr sz="1800" dirty="0">
                <a:latin typeface="Times New Roman" panose="02020603050405020304" pitchFamily="18" charset="0"/>
                <a:ea typeface="Times New Roman"/>
                <a:cs typeface="Times New Roman" panose="02020603050405020304" pitchFamily="18" charset="0"/>
                <a:sym typeface="Times New Roman"/>
              </a:rPr>
              <a:t> Bike</a:t>
            </a:r>
          </a:p>
          <a:p>
            <a:pPr marL="0" indent="0" defTabSz="804672">
              <a:lnSpc>
                <a:spcPct val="100000"/>
              </a:lnSpc>
              <a:spcBef>
                <a:spcPts val="800"/>
              </a:spcBef>
              <a:buSzTx/>
              <a:buNone/>
              <a:defRPr sz="1700">
                <a:latin typeface="Times New Roman"/>
                <a:ea typeface="Times New Roman"/>
                <a:cs typeface="Times New Roman"/>
                <a:sym typeface="Times New Roman"/>
              </a:defRPr>
            </a:pPr>
            <a:r>
              <a:rPr sz="1800" dirty="0">
                <a:latin typeface="Times New Roman" panose="02020603050405020304" pitchFamily="18" charset="0"/>
                <a:cs typeface="Times New Roman" panose="02020603050405020304" pitchFamily="18" charset="0"/>
              </a:rPr>
              <a:t>{  </a:t>
            </a:r>
          </a:p>
          <a:p>
            <a:pPr marL="0" lvl="2" indent="402336"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ea typeface="Times New Roman"/>
                <a:cs typeface="Times New Roman" panose="02020603050405020304" pitchFamily="18" charset="0"/>
                <a:sym typeface="Times New Roman"/>
              </a:rPr>
              <a:t>final</a:t>
            </a:r>
            <a:r>
              <a:rPr sz="1800" dirty="0">
                <a:latin typeface="Times New Roman" panose="02020603050405020304" pitchFamily="18" charset="0"/>
                <a:cs typeface="Times New Roman" panose="02020603050405020304" pitchFamily="18" charset="0"/>
              </a:rPr>
              <a:t> </a:t>
            </a:r>
            <a:r>
              <a:rPr sz="1800" b="1" dirty="0" err="1">
                <a:latin typeface="Times New Roman" panose="02020603050405020304" pitchFamily="18" charset="0"/>
                <a:ea typeface="Times New Roman"/>
                <a:cs typeface="Times New Roman" panose="02020603050405020304" pitchFamily="18" charset="0"/>
                <a:sym typeface="Times New Roman"/>
              </a:rPr>
              <a:t>int</a:t>
            </a:r>
            <a:r>
              <a:rPr sz="1800"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speedlimit</a:t>
            </a:r>
            <a:r>
              <a:rPr sz="1800" dirty="0">
                <a:latin typeface="Times New Roman" panose="02020603050405020304" pitchFamily="18" charset="0"/>
                <a:cs typeface="Times New Roman" panose="02020603050405020304" pitchFamily="18" charset="0"/>
              </a:rPr>
              <a:t>=90;                //final variable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2" indent="402336"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ea typeface="Times New Roman"/>
                <a:cs typeface="Times New Roman" panose="02020603050405020304" pitchFamily="18" charset="0"/>
                <a:sym typeface="Times New Roman"/>
              </a:rPr>
              <a:t>void</a:t>
            </a:r>
            <a:r>
              <a:rPr sz="1800" dirty="0">
                <a:latin typeface="Times New Roman" panose="02020603050405020304" pitchFamily="18" charset="0"/>
                <a:cs typeface="Times New Roman" panose="02020603050405020304" pitchFamily="18" charset="0"/>
              </a:rPr>
              <a:t> run()</a:t>
            </a:r>
          </a:p>
          <a:p>
            <a:pPr marL="0" lvl="2" indent="402336"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3" indent="603504"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speedlimit</a:t>
            </a:r>
            <a:r>
              <a:rPr sz="1800" dirty="0">
                <a:latin typeface="Times New Roman" panose="02020603050405020304" pitchFamily="18" charset="0"/>
                <a:cs typeface="Times New Roman" panose="02020603050405020304" pitchFamily="18" charset="0"/>
              </a:rPr>
              <a:t>=400;  </a:t>
            </a:r>
          </a:p>
          <a:p>
            <a:pPr marL="0" lvl="2" indent="402336"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1" indent="201168"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ea typeface="Times New Roman"/>
                <a:cs typeface="Times New Roman" panose="02020603050405020304" pitchFamily="18" charset="0"/>
                <a:sym typeface="Times New Roman"/>
              </a:rPr>
              <a:t>public</a:t>
            </a: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ea typeface="Times New Roman"/>
                <a:cs typeface="Times New Roman" panose="02020603050405020304" pitchFamily="18" charset="0"/>
                <a:sym typeface="Times New Roman"/>
              </a:rPr>
              <a:t>static</a:t>
            </a:r>
            <a:r>
              <a:rPr sz="180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ea typeface="Times New Roman"/>
                <a:cs typeface="Times New Roman" panose="02020603050405020304" pitchFamily="18" charset="0"/>
                <a:sym typeface="Times New Roman"/>
              </a:rPr>
              <a:t>void</a:t>
            </a:r>
            <a:r>
              <a:rPr sz="1800" dirty="0">
                <a:latin typeface="Times New Roman" panose="02020603050405020304" pitchFamily="18" charset="0"/>
                <a:cs typeface="Times New Roman" panose="02020603050405020304" pitchFamily="18" charset="0"/>
              </a:rPr>
              <a:t> main(String </a:t>
            </a:r>
            <a:r>
              <a:rPr sz="1800" dirty="0" err="1">
                <a:latin typeface="Times New Roman" panose="02020603050405020304" pitchFamily="18" charset="0"/>
                <a:cs typeface="Times New Roman" panose="02020603050405020304" pitchFamily="18" charset="0"/>
              </a:rPr>
              <a:t>args</a:t>
            </a:r>
            <a:r>
              <a:rPr sz="1800" dirty="0">
                <a:latin typeface="Times New Roman" panose="02020603050405020304" pitchFamily="18" charset="0"/>
                <a:cs typeface="Times New Roman" panose="02020603050405020304" pitchFamily="18" charset="0"/>
              </a:rPr>
              <a:t>[])</a:t>
            </a:r>
          </a:p>
          <a:p>
            <a:pPr marL="0" lvl="1" indent="201168"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2" indent="402336"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Bike </a:t>
            </a:r>
            <a:r>
              <a:rPr sz="1800" dirty="0" err="1">
                <a:latin typeface="Times New Roman" panose="02020603050405020304" pitchFamily="18" charset="0"/>
                <a:cs typeface="Times New Roman" panose="02020603050405020304" pitchFamily="18" charset="0"/>
              </a:rPr>
              <a:t>obj</a:t>
            </a:r>
            <a:r>
              <a:rPr sz="1800" dirty="0">
                <a:latin typeface="Times New Roman" panose="02020603050405020304" pitchFamily="18" charset="0"/>
                <a:cs typeface="Times New Roman" panose="02020603050405020304" pitchFamily="18" charset="0"/>
              </a:rPr>
              <a:t>=</a:t>
            </a:r>
            <a:r>
              <a:rPr sz="1800" b="1" dirty="0">
                <a:latin typeface="Times New Roman" panose="02020603050405020304" pitchFamily="18" charset="0"/>
                <a:ea typeface="Times New Roman"/>
                <a:cs typeface="Times New Roman" panose="02020603050405020304" pitchFamily="18" charset="0"/>
                <a:sym typeface="Times New Roman"/>
              </a:rPr>
              <a:t>new</a:t>
            </a:r>
            <a:r>
              <a:rPr sz="1800" dirty="0">
                <a:latin typeface="Times New Roman" panose="02020603050405020304" pitchFamily="18" charset="0"/>
                <a:cs typeface="Times New Roman" panose="02020603050405020304" pitchFamily="18" charset="0"/>
              </a:rPr>
              <a:t>  Bike();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2" indent="402336"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obj.run</a:t>
            </a:r>
            <a:r>
              <a:rPr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1" indent="201168"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 }  </a:t>
            </a:r>
            <a:endParaRPr sz="1800" dirty="0">
              <a:latin typeface="Times New Roman" panose="02020603050405020304" pitchFamily="18" charset="0"/>
              <a:ea typeface="Times New Roman"/>
              <a:cs typeface="Times New Roman" panose="02020603050405020304" pitchFamily="18" charset="0"/>
              <a:sym typeface="Times New Roman"/>
            </a:endParaRPr>
          </a:p>
          <a:p>
            <a:pPr marL="0" indent="0" defTabSz="804672">
              <a:lnSpc>
                <a:spcPct val="100000"/>
              </a:lnSpc>
              <a:spcBef>
                <a:spcPts val="800"/>
              </a:spcBef>
              <a:buSzTx/>
              <a:buNone/>
              <a:defRPr sz="1700"/>
            </a:pPr>
            <a:r>
              <a:rPr sz="1800" dirty="0">
                <a:latin typeface="Times New Roman" panose="02020603050405020304" pitchFamily="18" charset="0"/>
                <a:cs typeface="Times New Roman" panose="02020603050405020304" pitchFamily="18" charset="0"/>
              </a:rPr>
              <a:t>}</a:t>
            </a:r>
          </a:p>
        </p:txBody>
      </p:sp>
      <p:sp>
        <p:nvSpPr>
          <p:cNvPr id="41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63</a:t>
            </a:fld>
            <a:endParaRPr/>
          </a:p>
        </p:txBody>
      </p:sp>
      <p:sp>
        <p:nvSpPr>
          <p:cNvPr id="41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64725"/>
            <a:ext cx="11835445" cy="400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900" lvl="4" indent="-342900">
              <a:buClr>
                <a:schemeClr val="bg1"/>
              </a:buClr>
              <a:buFont typeface="Arial" panose="020B0604020202020204" pitchFamily="34" charset="0"/>
              <a:buChar char="•"/>
              <a:defRPr sz="2400" b="1">
                <a:latin typeface="Times New Roman"/>
                <a:ea typeface="Times New Roman"/>
                <a:cs typeface="Times New Roman"/>
                <a:sym typeface="Times New Roman"/>
              </a:defRPr>
            </a:pPr>
            <a:r>
              <a:rPr lang="en-IN" sz="2000" dirty="0"/>
              <a:t>If you make any variable as final, you cannot change the value of final variable (It will be constant)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If you make any method as final, you cannot override it.…"/>
          <p:cNvSpPr txBox="1">
            <a:spLocks noGrp="1"/>
          </p:cNvSpPr>
          <p:nvPr>
            <p:ph idx="1"/>
          </p:nvPr>
        </p:nvSpPr>
        <p:spPr>
          <a:xfrm>
            <a:off x="1047076" y="1831357"/>
            <a:ext cx="11425004" cy="5363255"/>
          </a:xfrm>
          <a:prstGeom prst="rect">
            <a:avLst/>
          </a:prstGeom>
        </p:spPr>
        <p:txBody>
          <a:bodyPr lIns="0" tIns="0" rIns="0" bIns="0">
            <a:noAutofit/>
          </a:bodyPr>
          <a:lstStyle/>
          <a:p>
            <a:pPr marL="0" indent="0" defTabSz="658368">
              <a:lnSpc>
                <a:spcPct val="100000"/>
              </a:lnSpc>
              <a:spcBef>
                <a:spcPts val="600"/>
              </a:spcBef>
              <a:buSzTx/>
              <a:buNone/>
              <a:defRPr sz="1727">
                <a:latin typeface="Times New Roman"/>
                <a:ea typeface="Times New Roman"/>
                <a:cs typeface="Times New Roman"/>
                <a:sym typeface="Times New Roman"/>
              </a:defRPr>
            </a:pPr>
            <a:r>
              <a:rPr sz="2000" dirty="0"/>
              <a:t>class Bike</a:t>
            </a:r>
          </a:p>
          <a:p>
            <a:pPr marL="0" indent="0" defTabSz="658368">
              <a:lnSpc>
                <a:spcPct val="100000"/>
              </a:lnSpc>
              <a:spcBef>
                <a:spcPts val="600"/>
              </a:spcBef>
              <a:buSzTx/>
              <a:buNone/>
              <a:defRPr sz="1727">
                <a:latin typeface="Times New Roman"/>
                <a:ea typeface="Times New Roman"/>
                <a:cs typeface="Times New Roman"/>
                <a:sym typeface="Times New Roman"/>
              </a:defRPr>
            </a:pPr>
            <a:r>
              <a:rPr sz="2000" dirty="0"/>
              <a:t>{  </a:t>
            </a:r>
          </a:p>
          <a:p>
            <a:pPr marL="0" lvl="1" indent="164592" defTabSz="658368">
              <a:lnSpc>
                <a:spcPct val="100000"/>
              </a:lnSpc>
              <a:spcBef>
                <a:spcPts val="600"/>
              </a:spcBef>
              <a:buSzTx/>
              <a:buNone/>
              <a:defRPr sz="1727">
                <a:latin typeface="Times New Roman"/>
                <a:ea typeface="Times New Roman"/>
                <a:cs typeface="Times New Roman"/>
                <a:sym typeface="Times New Roman"/>
              </a:defRPr>
            </a:pPr>
            <a:r>
              <a:rPr sz="2000" dirty="0"/>
              <a:t>  </a:t>
            </a:r>
            <a:r>
              <a:rPr sz="2000" b="1" dirty="0"/>
              <a:t>final</a:t>
            </a:r>
            <a:r>
              <a:rPr sz="2000" dirty="0"/>
              <a:t> </a:t>
            </a:r>
            <a:r>
              <a:rPr sz="2000" b="1" dirty="0"/>
              <a:t>void</a:t>
            </a:r>
            <a:r>
              <a:rPr sz="2000" dirty="0"/>
              <a:t> run(){</a:t>
            </a:r>
          </a:p>
          <a:p>
            <a:pPr marL="0" lvl="3" indent="493775" defTabSz="658368">
              <a:lnSpc>
                <a:spcPct val="100000"/>
              </a:lnSpc>
              <a:spcBef>
                <a:spcPts val="600"/>
              </a:spcBef>
              <a:buSzTx/>
              <a:buNone/>
              <a:defRPr sz="1727">
                <a:latin typeface="Times New Roman"/>
                <a:ea typeface="Times New Roman"/>
                <a:cs typeface="Times New Roman"/>
                <a:sym typeface="Times New Roman"/>
              </a:defRPr>
            </a:pPr>
            <a:r>
              <a:rPr sz="2000" dirty="0" err="1"/>
              <a:t>System.out.println</a:t>
            </a:r>
            <a:r>
              <a:rPr sz="2000" dirty="0"/>
              <a:t>("running");}  </a:t>
            </a:r>
          </a:p>
          <a:p>
            <a:pPr marL="0" lvl="1" indent="164592" defTabSz="658368">
              <a:lnSpc>
                <a:spcPct val="100000"/>
              </a:lnSpc>
              <a:spcBef>
                <a:spcPts val="600"/>
              </a:spcBef>
              <a:buSzTx/>
              <a:buNone/>
              <a:defRPr sz="1727">
                <a:latin typeface="Times New Roman"/>
                <a:ea typeface="Times New Roman"/>
                <a:cs typeface="Times New Roman"/>
                <a:sym typeface="Times New Roman"/>
              </a:defRPr>
            </a:pPr>
            <a:r>
              <a:rPr sz="2000" dirty="0"/>
              <a:t>  </a:t>
            </a:r>
            <a:r>
              <a:rPr sz="2000" b="1" dirty="0"/>
              <a:t>class</a:t>
            </a:r>
            <a:r>
              <a:rPr sz="2000" dirty="0"/>
              <a:t> Honda </a:t>
            </a:r>
            <a:r>
              <a:rPr sz="2000" b="1" dirty="0"/>
              <a:t>extends</a:t>
            </a:r>
            <a:r>
              <a:rPr sz="2000" dirty="0"/>
              <a:t> Bike{  </a:t>
            </a:r>
          </a:p>
          <a:p>
            <a:pPr marL="0" lvl="2" indent="329184" defTabSz="658368">
              <a:lnSpc>
                <a:spcPct val="100000"/>
              </a:lnSpc>
              <a:spcBef>
                <a:spcPts val="600"/>
              </a:spcBef>
              <a:buSzTx/>
              <a:buNone/>
              <a:defRPr sz="1727">
                <a:latin typeface="Times New Roman"/>
                <a:ea typeface="Times New Roman"/>
                <a:cs typeface="Times New Roman"/>
                <a:sym typeface="Times New Roman"/>
              </a:defRPr>
            </a:pPr>
            <a:r>
              <a:rPr sz="2000" dirty="0"/>
              <a:t>   </a:t>
            </a:r>
            <a:r>
              <a:rPr sz="2000" b="1" dirty="0"/>
              <a:t>void</a:t>
            </a:r>
            <a:r>
              <a:rPr sz="2000" dirty="0"/>
              <a:t> run()</a:t>
            </a:r>
          </a:p>
          <a:p>
            <a:pPr marL="0" lvl="4" indent="658368" defTabSz="658368">
              <a:lnSpc>
                <a:spcPct val="100000"/>
              </a:lnSpc>
              <a:spcBef>
                <a:spcPts val="600"/>
              </a:spcBef>
              <a:buSzTx/>
              <a:buNone/>
              <a:defRPr sz="1727">
                <a:latin typeface="Times New Roman"/>
                <a:ea typeface="Times New Roman"/>
                <a:cs typeface="Times New Roman"/>
                <a:sym typeface="Times New Roman"/>
              </a:defRPr>
            </a:pPr>
            <a:r>
              <a:rPr sz="2000" dirty="0"/>
              <a:t>{</a:t>
            </a:r>
            <a:r>
              <a:rPr sz="2000" dirty="0" err="1"/>
              <a:t>System.out.println</a:t>
            </a:r>
            <a:r>
              <a:rPr sz="2000" dirty="0"/>
              <a:t>("running safely with 100kmph");}  //ERROR</a:t>
            </a:r>
          </a:p>
          <a:p>
            <a:pPr marL="0" lvl="3" indent="493775" defTabSz="658368">
              <a:lnSpc>
                <a:spcPct val="100000"/>
              </a:lnSpc>
              <a:spcBef>
                <a:spcPts val="600"/>
              </a:spcBef>
              <a:buSzTx/>
              <a:buNone/>
              <a:defRPr sz="1727">
                <a:latin typeface="Times New Roman"/>
                <a:ea typeface="Times New Roman"/>
                <a:cs typeface="Times New Roman"/>
                <a:sym typeface="Times New Roman"/>
              </a:defRPr>
            </a:pPr>
            <a:r>
              <a:rPr sz="2000" dirty="0"/>
              <a:t>     </a:t>
            </a:r>
            <a:r>
              <a:rPr sz="2000" b="1" dirty="0"/>
              <a:t>public</a:t>
            </a:r>
            <a:r>
              <a:rPr sz="2000" dirty="0"/>
              <a:t> </a:t>
            </a:r>
            <a:r>
              <a:rPr sz="2000" b="1" dirty="0"/>
              <a:t>static</a:t>
            </a:r>
            <a:r>
              <a:rPr sz="2000" dirty="0"/>
              <a:t> </a:t>
            </a:r>
            <a:r>
              <a:rPr sz="2000" b="1" dirty="0"/>
              <a:t>void</a:t>
            </a:r>
            <a:r>
              <a:rPr sz="2000" dirty="0"/>
              <a:t> main(String </a:t>
            </a:r>
            <a:r>
              <a:rPr sz="2000" dirty="0" err="1"/>
              <a:t>args</a:t>
            </a:r>
            <a:r>
              <a:rPr sz="2000" dirty="0"/>
              <a:t>[])</a:t>
            </a:r>
          </a:p>
          <a:p>
            <a:pPr marL="0" lvl="4" indent="658368" defTabSz="658368">
              <a:lnSpc>
                <a:spcPct val="100000"/>
              </a:lnSpc>
              <a:spcBef>
                <a:spcPts val="600"/>
              </a:spcBef>
              <a:buSzTx/>
              <a:buNone/>
              <a:defRPr sz="1727">
                <a:latin typeface="Times New Roman"/>
                <a:ea typeface="Times New Roman"/>
                <a:cs typeface="Times New Roman"/>
                <a:sym typeface="Times New Roman"/>
              </a:defRPr>
            </a:pPr>
            <a:r>
              <a:rPr sz="2000" dirty="0"/>
              <a:t>{  </a:t>
            </a:r>
          </a:p>
          <a:p>
            <a:pPr marL="0" lvl="5" indent="822959" defTabSz="658368">
              <a:lnSpc>
                <a:spcPct val="100000"/>
              </a:lnSpc>
              <a:spcBef>
                <a:spcPts val="600"/>
              </a:spcBef>
              <a:buSzTx/>
              <a:buNone/>
              <a:defRPr sz="1727">
                <a:latin typeface="Times New Roman"/>
                <a:ea typeface="Times New Roman"/>
                <a:cs typeface="Times New Roman"/>
                <a:sym typeface="Times New Roman"/>
              </a:defRPr>
            </a:pPr>
            <a:r>
              <a:rPr sz="2000" dirty="0"/>
              <a:t>   Honda h= </a:t>
            </a:r>
            <a:r>
              <a:rPr sz="2000" b="1" dirty="0"/>
              <a:t>new</a:t>
            </a:r>
            <a:r>
              <a:rPr sz="2000" dirty="0"/>
              <a:t> Honda();  </a:t>
            </a:r>
          </a:p>
          <a:p>
            <a:pPr marL="0" lvl="5" indent="822959" defTabSz="658368">
              <a:lnSpc>
                <a:spcPct val="100000"/>
              </a:lnSpc>
              <a:spcBef>
                <a:spcPts val="600"/>
              </a:spcBef>
              <a:buSzTx/>
              <a:buNone/>
              <a:defRPr sz="1727">
                <a:latin typeface="Times New Roman"/>
                <a:ea typeface="Times New Roman"/>
                <a:cs typeface="Times New Roman"/>
                <a:sym typeface="Times New Roman"/>
              </a:defRPr>
            </a:pPr>
            <a:r>
              <a:rPr sz="2000" dirty="0"/>
              <a:t>   </a:t>
            </a:r>
            <a:r>
              <a:rPr sz="2000" dirty="0" err="1"/>
              <a:t>h.run</a:t>
            </a:r>
            <a:r>
              <a:rPr sz="2000" dirty="0"/>
              <a:t>();  </a:t>
            </a:r>
          </a:p>
          <a:p>
            <a:pPr marL="0" lvl="3" indent="493775" defTabSz="658368">
              <a:lnSpc>
                <a:spcPct val="100000"/>
              </a:lnSpc>
              <a:spcBef>
                <a:spcPts val="600"/>
              </a:spcBef>
              <a:buSzTx/>
              <a:buNone/>
              <a:defRPr sz="1727">
                <a:latin typeface="Times New Roman"/>
                <a:ea typeface="Times New Roman"/>
                <a:cs typeface="Times New Roman"/>
                <a:sym typeface="Times New Roman"/>
              </a:defRPr>
            </a:pPr>
            <a:r>
              <a:rPr sz="2000" dirty="0"/>
              <a:t>   }  </a:t>
            </a:r>
          </a:p>
          <a:p>
            <a:pPr marL="0" indent="0" defTabSz="658368">
              <a:lnSpc>
                <a:spcPct val="100000"/>
              </a:lnSpc>
              <a:spcBef>
                <a:spcPts val="600"/>
              </a:spcBef>
              <a:buSzTx/>
              <a:buNone/>
              <a:defRPr sz="1727">
                <a:latin typeface="Times New Roman"/>
                <a:ea typeface="Times New Roman"/>
                <a:cs typeface="Times New Roman"/>
                <a:sym typeface="Times New Roman"/>
              </a:defRPr>
            </a:pPr>
            <a:r>
              <a:rPr sz="2000" dirty="0"/>
              <a:t>}  </a:t>
            </a:r>
          </a:p>
        </p:txBody>
      </p:sp>
      <p:sp>
        <p:nvSpPr>
          <p:cNvPr id="42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64</a:t>
            </a:fld>
            <a:endParaRPr/>
          </a:p>
        </p:txBody>
      </p:sp>
      <p:sp>
        <p:nvSpPr>
          <p:cNvPr id="42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If you make any method as final, you cannot override it.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If you make any class as final, you cannot extend it.…"/>
          <p:cNvSpPr txBox="1">
            <a:spLocks noGrp="1"/>
          </p:cNvSpPr>
          <p:nvPr>
            <p:ph idx="1"/>
          </p:nvPr>
        </p:nvSpPr>
        <p:spPr>
          <a:xfrm>
            <a:off x="1027893" y="1838659"/>
            <a:ext cx="11164107" cy="5536501"/>
          </a:xfrm>
          <a:prstGeom prst="rect">
            <a:avLst/>
          </a:prstGeom>
        </p:spPr>
        <p:txBody>
          <a:bodyPr lIns="0" tIns="0" rIns="0" bIns="0">
            <a:noAutofit/>
          </a:bodyPr>
          <a:lstStyle/>
          <a:p>
            <a:pPr marL="0" indent="0" defTabSz="842709">
              <a:lnSpc>
                <a:spcPct val="100000"/>
              </a:lnSpc>
              <a:spcBef>
                <a:spcPts val="800"/>
              </a:spcBef>
              <a:buSzTx/>
              <a:buNone/>
              <a:defRPr sz="1727">
                <a:latin typeface="Times New Roman"/>
                <a:ea typeface="Times New Roman"/>
                <a:cs typeface="Times New Roman"/>
                <a:sym typeface="Times New Roman"/>
              </a:defRPr>
            </a:pPr>
            <a:r>
              <a:rPr sz="1800" dirty="0"/>
              <a:t>final class Bike{}   </a:t>
            </a:r>
          </a:p>
          <a:p>
            <a:pPr marL="0" indent="0" defTabSz="842709">
              <a:lnSpc>
                <a:spcPct val="100000"/>
              </a:lnSpc>
              <a:spcBef>
                <a:spcPts val="800"/>
              </a:spcBef>
              <a:buSzTx/>
              <a:buNone/>
              <a:defRPr sz="1727">
                <a:latin typeface="Times New Roman"/>
                <a:ea typeface="Times New Roman"/>
                <a:cs typeface="Times New Roman"/>
                <a:sym typeface="Times New Roman"/>
              </a:defRPr>
            </a:pPr>
            <a:r>
              <a:rPr sz="1800" dirty="0"/>
              <a:t>class Honda1 extends Bike//ERROR</a:t>
            </a:r>
          </a:p>
          <a:p>
            <a:pPr marL="0" indent="0" defTabSz="842709">
              <a:lnSpc>
                <a:spcPct val="100000"/>
              </a:lnSpc>
              <a:spcBef>
                <a:spcPts val="800"/>
              </a:spcBef>
              <a:buSzTx/>
              <a:buNone/>
              <a:defRPr sz="1727">
                <a:latin typeface="Times New Roman"/>
                <a:ea typeface="Times New Roman"/>
                <a:cs typeface="Times New Roman"/>
                <a:sym typeface="Times New Roman"/>
              </a:defRPr>
            </a:pPr>
            <a:r>
              <a:rPr sz="1800" dirty="0"/>
              <a:t>{  </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a:t>  </a:t>
            </a:r>
            <a:r>
              <a:rPr sz="1800" b="1" dirty="0"/>
              <a:t>void</a:t>
            </a:r>
            <a:r>
              <a:rPr sz="1800" dirty="0"/>
              <a:t> run()</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a:t>{     </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err="1"/>
              <a:t>System.out.println</a:t>
            </a:r>
            <a:r>
              <a:rPr sz="1800" dirty="0"/>
              <a:t> ("running safely with 100kmph”);       </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a:t>}  </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a:t>  </a:t>
            </a:r>
            <a:r>
              <a:rPr sz="1800" b="1" dirty="0"/>
              <a:t>public</a:t>
            </a:r>
            <a:r>
              <a:rPr sz="1800" dirty="0"/>
              <a:t> </a:t>
            </a:r>
            <a:r>
              <a:rPr sz="1800" b="1" dirty="0"/>
              <a:t>static</a:t>
            </a:r>
            <a:r>
              <a:rPr sz="1800" dirty="0"/>
              <a:t> </a:t>
            </a:r>
            <a:r>
              <a:rPr sz="1800" b="1" dirty="0"/>
              <a:t>void</a:t>
            </a:r>
            <a:r>
              <a:rPr sz="1800" dirty="0"/>
              <a:t> main(String </a:t>
            </a:r>
            <a:r>
              <a:rPr sz="1800" dirty="0" err="1"/>
              <a:t>args</a:t>
            </a:r>
            <a:r>
              <a:rPr sz="1800" dirty="0"/>
              <a:t>[])</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a:t>{  </a:t>
            </a:r>
          </a:p>
          <a:p>
            <a:pPr marL="0" lvl="2" indent="421354" defTabSz="842709">
              <a:lnSpc>
                <a:spcPct val="100000"/>
              </a:lnSpc>
              <a:spcBef>
                <a:spcPts val="800"/>
              </a:spcBef>
              <a:buSzTx/>
              <a:buNone/>
              <a:defRPr sz="1727">
                <a:latin typeface="Times New Roman"/>
                <a:ea typeface="Times New Roman"/>
                <a:cs typeface="Times New Roman"/>
                <a:sym typeface="Times New Roman"/>
              </a:defRPr>
            </a:pPr>
            <a:r>
              <a:rPr sz="1800" dirty="0"/>
              <a:t>  Honda1 </a:t>
            </a:r>
            <a:r>
              <a:rPr sz="1800" dirty="0" err="1"/>
              <a:t>honda</a:t>
            </a:r>
            <a:r>
              <a:rPr sz="1800" dirty="0"/>
              <a:t>= </a:t>
            </a:r>
            <a:r>
              <a:rPr sz="1800" b="1" dirty="0"/>
              <a:t>new</a:t>
            </a:r>
            <a:r>
              <a:rPr sz="1800" dirty="0"/>
              <a:t> Honda();  </a:t>
            </a:r>
          </a:p>
          <a:p>
            <a:pPr marL="0" lvl="2" indent="421354" defTabSz="842709">
              <a:lnSpc>
                <a:spcPct val="100000"/>
              </a:lnSpc>
              <a:spcBef>
                <a:spcPts val="800"/>
              </a:spcBef>
              <a:buSzTx/>
              <a:buNone/>
              <a:defRPr sz="1727">
                <a:latin typeface="Times New Roman"/>
                <a:ea typeface="Times New Roman"/>
                <a:cs typeface="Times New Roman"/>
                <a:sym typeface="Times New Roman"/>
              </a:defRPr>
            </a:pPr>
            <a:r>
              <a:rPr sz="1800" dirty="0"/>
              <a:t>  </a:t>
            </a:r>
            <a:r>
              <a:rPr sz="1800" dirty="0" err="1"/>
              <a:t>honda.run</a:t>
            </a:r>
            <a:r>
              <a:rPr sz="1800" dirty="0"/>
              <a:t>();  </a:t>
            </a:r>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sz="1800" dirty="0"/>
              <a:t>  }  </a:t>
            </a:r>
            <a:endParaRPr lang="en-US" sz="1800" dirty="0"/>
          </a:p>
          <a:p>
            <a:pPr marL="0" lvl="1" indent="210676" defTabSz="842709">
              <a:lnSpc>
                <a:spcPct val="100000"/>
              </a:lnSpc>
              <a:spcBef>
                <a:spcPts val="800"/>
              </a:spcBef>
              <a:buSzTx/>
              <a:buNone/>
              <a:defRPr sz="1727">
                <a:latin typeface="Times New Roman"/>
                <a:ea typeface="Times New Roman"/>
                <a:cs typeface="Times New Roman"/>
                <a:sym typeface="Times New Roman"/>
              </a:defRPr>
            </a:pPr>
            <a:r>
              <a:rPr lang="en-US" sz="1800" dirty="0"/>
              <a:t>}</a:t>
            </a:r>
            <a:endParaRPr sz="1800" dirty="0"/>
          </a:p>
        </p:txBody>
      </p:sp>
      <p:sp>
        <p:nvSpPr>
          <p:cNvPr id="42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65</a:t>
            </a:fld>
            <a:endParaRPr/>
          </a:p>
        </p:txBody>
      </p:sp>
      <p:sp>
        <p:nvSpPr>
          <p:cNvPr id="42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If you make any class as final, you cannot extend it.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66</a:t>
            </a:fld>
            <a:endParaRPr/>
          </a:p>
        </p:txBody>
      </p:sp>
      <p:sp>
        <p:nvSpPr>
          <p:cNvPr id="432" name="1.Which inheritance in java programming is not supported?…"/>
          <p:cNvSpPr txBox="1"/>
          <p:nvPr/>
        </p:nvSpPr>
        <p:spPr>
          <a:xfrm>
            <a:off x="904921" y="1692215"/>
            <a:ext cx="9721365"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7"/>
              <a:defRPr sz="2000">
                <a:latin typeface="Times New Roman"/>
                <a:ea typeface="Times New Roman"/>
                <a:cs typeface="Times New Roman"/>
                <a:sym typeface="Times New Roman"/>
              </a:defRPr>
            </a:pPr>
            <a:r>
              <a:rPr dirty="0"/>
              <a:t>Which inheritance in java programming is not supported?</a:t>
            </a:r>
            <a:endParaRPr lang="en-US" dirty="0"/>
          </a:p>
        </p:txBody>
      </p:sp>
      <p:sp>
        <p:nvSpPr>
          <p:cNvPr id="43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2" name="Rectangle 1"/>
          <p:cNvSpPr/>
          <p:nvPr/>
        </p:nvSpPr>
        <p:spPr>
          <a:xfrm>
            <a:off x="2269476" y="2326868"/>
            <a:ext cx="6096000" cy="3503523"/>
          </a:xfrm>
          <a:prstGeom prst="rect">
            <a:avLst/>
          </a:prstGeom>
        </p:spPr>
        <p:txBody>
          <a:bodyPr>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solidFill>
                  <a:schemeClr val="tx1"/>
                </a:solidFill>
              </a:rPr>
              <a:t>Multiple inheritance using classes</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solidFill>
                  <a:schemeClr val="tx1"/>
                </a:solidFill>
              </a:rPr>
              <a:t>Multiple inheritance using interfaces</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solidFill>
                  <a:schemeClr val="tx1"/>
                </a:solidFill>
              </a:rPr>
              <a:t>Multilevel inheritance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solidFill>
                  <a:schemeClr val="tx1"/>
                </a:solidFill>
              </a:rPr>
              <a:t>Single inheritance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endParaRPr lang="en-IN" b="1" dirty="0">
              <a:solidFill>
                <a:schemeClr val="tx1"/>
              </a:solidFill>
            </a:endParaRPr>
          </a:p>
          <a:p>
            <a:pPr>
              <a:lnSpc>
                <a:spcPct val="150000"/>
              </a:lnSpc>
              <a:spcBef>
                <a:spcPts val="1000"/>
              </a:spcBef>
              <a:defRPr sz="2000">
                <a:latin typeface="Times New Roman"/>
                <a:ea typeface="Times New Roman"/>
                <a:cs typeface="Times New Roman"/>
                <a:sym typeface="Times New Roman"/>
              </a:defRPr>
            </a:pPr>
            <a:r>
              <a:rPr lang="en-IN" b="1" dirty="0"/>
              <a:t>Answer: Multiple inheritance using classes</a:t>
            </a:r>
          </a:p>
        </p:txBody>
      </p:sp>
      <p:sp>
        <p:nvSpPr>
          <p:cNvPr id="7"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67</a:t>
            </a:fld>
            <a:endParaRPr/>
          </a:p>
        </p:txBody>
      </p:sp>
      <p:sp>
        <p:nvSpPr>
          <p:cNvPr id="436"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dirty="0"/>
              <a:t>Self Assessment Questions</a:t>
            </a:r>
          </a:p>
        </p:txBody>
      </p:sp>
      <p:sp>
        <p:nvSpPr>
          <p:cNvPr id="437" name="2. What is subclass in java?…"/>
          <p:cNvSpPr txBox="1"/>
          <p:nvPr/>
        </p:nvSpPr>
        <p:spPr>
          <a:xfrm>
            <a:off x="918571" y="1692214"/>
            <a:ext cx="9721365"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8"/>
              <a:defRPr sz="2000">
                <a:latin typeface="Times New Roman"/>
                <a:ea typeface="Times New Roman"/>
                <a:cs typeface="Times New Roman"/>
                <a:sym typeface="Times New Roman"/>
              </a:defRPr>
            </a:pPr>
            <a:r>
              <a:rPr dirty="0">
                <a:solidFill>
                  <a:schemeClr val="tx1"/>
                </a:solidFill>
              </a:rPr>
              <a:t>What is subclass in java?</a:t>
            </a:r>
            <a:endParaRPr lang="en-US" dirty="0">
              <a:solidFill>
                <a:schemeClr val="tx1"/>
              </a:solidFill>
            </a:endParaRPr>
          </a:p>
        </p:txBody>
      </p:sp>
      <p:sp>
        <p:nvSpPr>
          <p:cNvPr id="438"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2" name="Rectangle 1"/>
          <p:cNvSpPr/>
          <p:nvPr/>
        </p:nvSpPr>
        <p:spPr>
          <a:xfrm>
            <a:off x="2270078" y="2327352"/>
            <a:ext cx="7215115" cy="3503523"/>
          </a:xfrm>
          <a:prstGeom prst="rect">
            <a:avLst/>
          </a:prstGeom>
        </p:spPr>
        <p:txBody>
          <a:bodyPr wrap="square">
            <a:spAutoFit/>
          </a:bodyPr>
          <a:lstStyle/>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A subclass is a class that extends another class</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A subclass is a class declared inside a class</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Both above.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r>
              <a:rPr lang="en-IN" dirty="0"/>
              <a:t>None of the above.</a:t>
            </a:r>
          </a:p>
          <a:p>
            <a:pPr marL="457200" indent="-457200">
              <a:lnSpc>
                <a:spcPct val="150000"/>
              </a:lnSpc>
              <a:spcBef>
                <a:spcPts val="1000"/>
              </a:spcBef>
              <a:buFont typeface="+mj-lt"/>
              <a:buAutoNum type="alphaLcPeriod"/>
              <a:defRPr sz="2000">
                <a:latin typeface="Times New Roman"/>
                <a:ea typeface="Times New Roman"/>
                <a:cs typeface="Times New Roman"/>
                <a:sym typeface="Times New Roman"/>
              </a:defRPr>
            </a:pPr>
            <a:endParaRPr lang="en-IN" b="1" dirty="0"/>
          </a:p>
          <a:p>
            <a:pPr>
              <a:lnSpc>
                <a:spcPct val="150000"/>
              </a:lnSpc>
              <a:spcBef>
                <a:spcPts val="1000"/>
              </a:spcBef>
              <a:defRPr sz="2000">
                <a:latin typeface="Times New Roman"/>
                <a:ea typeface="Times New Roman"/>
                <a:cs typeface="Times New Roman"/>
                <a:sym typeface="Times New Roman"/>
              </a:defRPr>
            </a:pPr>
            <a:r>
              <a:rPr lang="en-IN" b="1" dirty="0"/>
              <a:t>Answer: A subclass is a class that extends another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68</a:t>
            </a:fld>
            <a:endParaRPr/>
          </a:p>
        </p:txBody>
      </p:sp>
      <p:sp>
        <p:nvSpPr>
          <p:cNvPr id="441"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442" name="3. Order of execution of constructors in Java Inheritance is…"/>
          <p:cNvSpPr txBox="1"/>
          <p:nvPr/>
        </p:nvSpPr>
        <p:spPr>
          <a:xfrm>
            <a:off x="918570" y="1692214"/>
            <a:ext cx="9721365"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9"/>
              <a:defRPr sz="2000">
                <a:latin typeface="Times New Roman"/>
                <a:ea typeface="Times New Roman"/>
                <a:cs typeface="Times New Roman"/>
                <a:sym typeface="Times New Roman"/>
              </a:defRPr>
            </a:pPr>
            <a:r>
              <a:rPr dirty="0"/>
              <a:t>Order of execution of constructors in Java Inheritance is</a:t>
            </a:r>
            <a:endParaRPr lang="en-US" dirty="0"/>
          </a:p>
        </p:txBody>
      </p:sp>
      <p:sp>
        <p:nvSpPr>
          <p:cNvPr id="44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2" name="Rectangle 1"/>
          <p:cNvSpPr/>
          <p:nvPr/>
        </p:nvSpPr>
        <p:spPr>
          <a:xfrm>
            <a:off x="2119952" y="2326866"/>
            <a:ext cx="6096000" cy="3503523"/>
          </a:xfrm>
          <a:prstGeom prst="rect">
            <a:avLst/>
          </a:prstGeom>
        </p:spPr>
        <p:txBody>
          <a:bodyPr>
            <a:spAutoFit/>
          </a:bodyPr>
          <a:lstStyle/>
          <a:p>
            <a:pPr marL="596901"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solidFill>
                  <a:schemeClr val="tx1"/>
                </a:solidFill>
              </a:rPr>
              <a:t>Derived to base class</a:t>
            </a:r>
          </a:p>
          <a:p>
            <a:pPr marL="596901"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solidFill>
                  <a:schemeClr val="tx1"/>
                </a:solidFill>
              </a:rPr>
              <a:t>Base to derived class</a:t>
            </a:r>
          </a:p>
          <a:p>
            <a:pPr marL="596901"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solidFill>
                  <a:schemeClr val="tx1"/>
                </a:solidFill>
              </a:rPr>
              <a:t>Random order</a:t>
            </a:r>
          </a:p>
          <a:p>
            <a:pPr marL="596901" indent="-457200">
              <a:lnSpc>
                <a:spcPct val="150000"/>
              </a:lnSpc>
              <a:spcBef>
                <a:spcPts val="1000"/>
              </a:spcBef>
              <a:buSzPct val="100000"/>
              <a:buFont typeface="+mj-lt"/>
              <a:buAutoNum type="alphaLcPeriod"/>
              <a:defRPr sz="2000">
                <a:latin typeface="Times New Roman"/>
                <a:ea typeface="Times New Roman"/>
                <a:cs typeface="Times New Roman"/>
                <a:sym typeface="Times New Roman"/>
              </a:defRPr>
            </a:pPr>
            <a:r>
              <a:rPr lang="en-IN" dirty="0">
                <a:solidFill>
                  <a:schemeClr val="tx1"/>
                </a:solidFill>
              </a:rPr>
              <a:t>None</a:t>
            </a:r>
          </a:p>
          <a:p>
            <a:pPr marL="421922" indent="-282221">
              <a:lnSpc>
                <a:spcPct val="150000"/>
              </a:lnSpc>
              <a:spcBef>
                <a:spcPts val="1000"/>
              </a:spcBef>
              <a:buClr>
                <a:srgbClr val="303135"/>
              </a:buClr>
              <a:buSzPct val="100000"/>
              <a:buAutoNum type="alphaLcPeriod"/>
              <a:defRPr sz="2000">
                <a:latin typeface="Times New Roman"/>
                <a:ea typeface="Times New Roman"/>
                <a:cs typeface="Times New Roman"/>
                <a:sym typeface="Times New Roman"/>
              </a:defRPr>
            </a:pPr>
            <a:endParaRPr lang="en-IN" b="1" dirty="0"/>
          </a:p>
          <a:p>
            <a:pPr marL="139701">
              <a:lnSpc>
                <a:spcPct val="150000"/>
              </a:lnSpc>
              <a:spcBef>
                <a:spcPts val="1000"/>
              </a:spcBef>
              <a:buClr>
                <a:srgbClr val="303135"/>
              </a:buClr>
              <a:buSzPct val="100000"/>
              <a:defRPr sz="2000">
                <a:latin typeface="Times New Roman"/>
                <a:ea typeface="Times New Roman"/>
                <a:cs typeface="Times New Roman"/>
                <a:sym typeface="Times New Roman"/>
              </a:defRPr>
            </a:pPr>
            <a:r>
              <a:rPr lang="en-IN" b="1" dirty="0"/>
              <a:t>Answer: Base to derived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69</a:t>
            </a:fld>
            <a:endParaRPr/>
          </a:p>
        </p:txBody>
      </p:sp>
      <p:sp>
        <p:nvSpPr>
          <p:cNvPr id="446"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447" name="4. Which of the following is true about inheritance in Java.…"/>
          <p:cNvSpPr txBox="1"/>
          <p:nvPr/>
        </p:nvSpPr>
        <p:spPr>
          <a:xfrm>
            <a:off x="793834" y="1787748"/>
            <a:ext cx="11124970" cy="23237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spcBef>
                <a:spcPts val="1000"/>
              </a:spcBef>
              <a:buFont typeface="+mj-lt"/>
              <a:buAutoNum type="arabicPeriod" startAt="10"/>
              <a:defRPr sz="2100">
                <a:latin typeface="Times New Roman"/>
                <a:ea typeface="Times New Roman"/>
                <a:cs typeface="Times New Roman"/>
                <a:sym typeface="Times New Roman"/>
              </a:defRPr>
            </a:pPr>
            <a:r>
              <a:rPr sz="2000" dirty="0"/>
              <a:t>Which of the following is true about inheritance in Java.</a:t>
            </a:r>
          </a:p>
          <a:p>
            <a:pPr marL="457200" lvl="1" indent="-457200">
              <a:spcBef>
                <a:spcPts val="1000"/>
              </a:spcBef>
              <a:buFont typeface="+mj-lt"/>
              <a:buAutoNum type="arabicPeriod"/>
              <a:defRPr sz="2100">
                <a:latin typeface="Times New Roman"/>
                <a:ea typeface="Times New Roman"/>
                <a:cs typeface="Times New Roman"/>
                <a:sym typeface="Times New Roman"/>
              </a:defRPr>
            </a:pPr>
            <a:r>
              <a:rPr sz="2000" dirty="0"/>
              <a:t>In Java all classes inherit from the Object class directly or indirectly. The Object class is root of all classes.</a:t>
            </a:r>
          </a:p>
          <a:p>
            <a:pPr marL="457200" lvl="1" indent="-457200">
              <a:spcBef>
                <a:spcPts val="1000"/>
              </a:spcBef>
              <a:buFont typeface="+mj-lt"/>
              <a:buAutoNum type="arabicPeriod"/>
              <a:defRPr sz="2100">
                <a:latin typeface="Times New Roman"/>
                <a:ea typeface="Times New Roman"/>
                <a:cs typeface="Times New Roman"/>
                <a:sym typeface="Times New Roman"/>
              </a:defRPr>
            </a:pPr>
            <a:r>
              <a:rPr sz="2000" dirty="0"/>
              <a:t>Multiple inheritance is not allowed in Java.</a:t>
            </a:r>
          </a:p>
          <a:p>
            <a:pPr marL="457200" lvl="1" indent="-457200">
              <a:spcBef>
                <a:spcPts val="1000"/>
              </a:spcBef>
              <a:buFont typeface="+mj-lt"/>
              <a:buAutoNum type="arabicPeriod"/>
              <a:defRPr sz="2100">
                <a:latin typeface="Times New Roman"/>
                <a:ea typeface="Times New Roman"/>
                <a:cs typeface="Times New Roman"/>
                <a:sym typeface="Times New Roman"/>
              </a:defRPr>
            </a:pPr>
            <a:r>
              <a:rPr sz="2000" dirty="0"/>
              <a:t>Unlike C++, there is nothing like type of inheritance in Java where we can specify whether the inheritance is protected, public or private.</a:t>
            </a:r>
            <a:endParaRPr lang="en-US" sz="2000" dirty="0"/>
          </a:p>
        </p:txBody>
      </p:sp>
      <p:sp>
        <p:nvSpPr>
          <p:cNvPr id="448"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3" name="Rectangle 2"/>
          <p:cNvSpPr/>
          <p:nvPr/>
        </p:nvSpPr>
        <p:spPr>
          <a:xfrm>
            <a:off x="2257881" y="4166049"/>
            <a:ext cx="6096000" cy="2801793"/>
          </a:xfrm>
          <a:prstGeom prst="rect">
            <a:avLst/>
          </a:prstGeom>
        </p:spPr>
        <p:txBody>
          <a:bodyPr>
            <a:spAutoFit/>
          </a:bodyPr>
          <a:lstStyle/>
          <a:p>
            <a:pPr marL="457200" lvl="1" indent="-457200">
              <a:spcBef>
                <a:spcPts val="1000"/>
              </a:spcBef>
              <a:buFont typeface="+mj-lt"/>
              <a:buAutoNum type="alphaLcPeriod"/>
              <a:defRPr sz="2100">
                <a:latin typeface="Times New Roman"/>
                <a:ea typeface="Times New Roman"/>
                <a:cs typeface="Times New Roman"/>
                <a:sym typeface="Times New Roman"/>
              </a:defRPr>
            </a:pPr>
            <a:r>
              <a:rPr lang="en-IN" sz="2000" dirty="0"/>
              <a:t>1 and 3</a:t>
            </a:r>
          </a:p>
          <a:p>
            <a:pPr marL="457200" lvl="1" indent="-457200">
              <a:spcBef>
                <a:spcPts val="1000"/>
              </a:spcBef>
              <a:buFont typeface="+mj-lt"/>
              <a:buAutoNum type="alphaLcPeriod"/>
              <a:defRPr sz="2100">
                <a:latin typeface="Times New Roman"/>
                <a:ea typeface="Times New Roman"/>
                <a:cs typeface="Times New Roman"/>
                <a:sym typeface="Times New Roman"/>
              </a:defRPr>
            </a:pPr>
            <a:r>
              <a:rPr lang="en-IN" sz="2000" dirty="0"/>
              <a:t>1 and 2</a:t>
            </a:r>
          </a:p>
          <a:p>
            <a:pPr marL="457200" lvl="1" indent="-457200">
              <a:spcBef>
                <a:spcPts val="1000"/>
              </a:spcBef>
              <a:buFont typeface="+mj-lt"/>
              <a:buAutoNum type="alphaLcPeriod"/>
              <a:defRPr sz="2100">
                <a:latin typeface="Times New Roman"/>
                <a:ea typeface="Times New Roman"/>
                <a:cs typeface="Times New Roman"/>
                <a:sym typeface="Times New Roman"/>
              </a:defRPr>
            </a:pPr>
            <a:r>
              <a:rPr lang="en-IN" sz="2000" dirty="0"/>
              <a:t>2 and 3</a:t>
            </a:r>
          </a:p>
          <a:p>
            <a:pPr marL="457200" lvl="1" indent="-457200">
              <a:spcBef>
                <a:spcPts val="1000"/>
              </a:spcBef>
              <a:buFont typeface="+mj-lt"/>
              <a:buAutoNum type="alphaLcPeriod"/>
              <a:defRPr sz="2100">
                <a:latin typeface="Times New Roman"/>
                <a:ea typeface="Times New Roman"/>
                <a:cs typeface="Times New Roman"/>
                <a:sym typeface="Times New Roman"/>
              </a:defRPr>
            </a:pPr>
            <a:r>
              <a:rPr lang="en-IN" sz="2000" dirty="0"/>
              <a:t>1 ,2 and 3</a:t>
            </a:r>
          </a:p>
          <a:p>
            <a:pPr>
              <a:lnSpc>
                <a:spcPct val="120000"/>
              </a:lnSpc>
              <a:spcBef>
                <a:spcPts val="1000"/>
              </a:spcBef>
              <a:defRPr sz="2100" b="1">
                <a:latin typeface="Times New Roman"/>
                <a:ea typeface="Times New Roman"/>
                <a:cs typeface="Times New Roman"/>
                <a:sym typeface="Times New Roman"/>
              </a:defRPr>
            </a:pPr>
            <a:endParaRPr lang="en-US" sz="2000" dirty="0"/>
          </a:p>
          <a:p>
            <a:pPr>
              <a:lnSpc>
                <a:spcPct val="120000"/>
              </a:lnSpc>
              <a:spcBef>
                <a:spcPts val="1000"/>
              </a:spcBef>
              <a:defRPr sz="2100" b="1">
                <a:latin typeface="Times New Roman"/>
                <a:ea typeface="Times New Roman"/>
                <a:cs typeface="Times New Roman"/>
                <a:sym typeface="Times New Roman"/>
              </a:defRPr>
            </a:pPr>
            <a:r>
              <a:rPr lang="en-US" sz="2000" dirty="0"/>
              <a:t>Answer: 1, 2 and 3</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What is a Class?…"/>
          <p:cNvSpPr txBox="1">
            <a:spLocks noGrp="1"/>
          </p:cNvSpPr>
          <p:nvPr>
            <p:ph idx="1"/>
          </p:nvPr>
        </p:nvSpPr>
        <p:spPr>
          <a:xfrm>
            <a:off x="958703" y="1662029"/>
            <a:ext cx="10739810" cy="5467784"/>
          </a:xfrm>
          <a:prstGeom prst="rect">
            <a:avLst/>
          </a:prstGeom>
        </p:spPr>
        <p:txBody>
          <a:bodyPr/>
          <a:lstStyle/>
          <a:p>
            <a:pPr>
              <a:lnSpc>
                <a:spcPct val="150000"/>
              </a:lnSpc>
              <a:defRPr sz="2000">
                <a:latin typeface="Times New Roman"/>
                <a:ea typeface="Times New Roman"/>
                <a:cs typeface="Times New Roman"/>
                <a:sym typeface="Times New Roman"/>
              </a:defRPr>
            </a:pPr>
            <a:r>
              <a:rPr dirty="0"/>
              <a:t>A class is nothing but a blueprint or a template for creating different objects which defines its properties and behaviors.</a:t>
            </a:r>
          </a:p>
          <a:p>
            <a:pPr>
              <a:lnSpc>
                <a:spcPct val="150000"/>
              </a:lnSpc>
              <a:defRPr sz="2000">
                <a:latin typeface="Times New Roman"/>
                <a:ea typeface="Times New Roman"/>
                <a:cs typeface="Times New Roman"/>
                <a:sym typeface="Times New Roman"/>
              </a:defRPr>
            </a:pPr>
            <a:r>
              <a:rPr dirty="0"/>
              <a:t>Java class objects exhibit the properties and behaviors defined by its class. </a:t>
            </a:r>
          </a:p>
          <a:p>
            <a:pPr>
              <a:lnSpc>
                <a:spcPct val="150000"/>
              </a:lnSpc>
              <a:defRPr sz="2000">
                <a:latin typeface="Times New Roman"/>
                <a:ea typeface="Times New Roman"/>
                <a:cs typeface="Times New Roman"/>
                <a:sym typeface="Times New Roman"/>
              </a:defRPr>
            </a:pPr>
            <a:r>
              <a:rPr dirty="0"/>
              <a:t>A class is a collection of fields (data) and methods (functions) that operate on that data.</a:t>
            </a:r>
          </a:p>
        </p:txBody>
      </p:sp>
      <p:sp>
        <p:nvSpPr>
          <p:cNvPr id="16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What is a Class?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70</a:t>
            </a:fld>
            <a:endParaRPr/>
          </a:p>
        </p:txBody>
      </p:sp>
      <p:sp>
        <p:nvSpPr>
          <p:cNvPr id="451" name="Rectangle 4"/>
          <p:cNvSpPr txBox="1"/>
          <p:nvPr/>
        </p:nvSpPr>
        <p:spPr>
          <a:xfrm>
            <a:off x="207032" y="1121183"/>
            <a:ext cx="11835445" cy="4213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t>Self Assessment Questions</a:t>
            </a:r>
          </a:p>
        </p:txBody>
      </p:sp>
      <p:sp>
        <p:nvSpPr>
          <p:cNvPr id="452" name="5. Which class cannot be sub classed?…"/>
          <p:cNvSpPr txBox="1"/>
          <p:nvPr/>
        </p:nvSpPr>
        <p:spPr>
          <a:xfrm>
            <a:off x="815738" y="1678565"/>
            <a:ext cx="9721365"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457200" indent="-457200">
              <a:lnSpc>
                <a:spcPct val="150000"/>
              </a:lnSpc>
              <a:spcBef>
                <a:spcPts val="1000"/>
              </a:spcBef>
              <a:buFont typeface="+mj-lt"/>
              <a:buAutoNum type="arabicPeriod" startAt="11"/>
              <a:defRPr sz="2100">
                <a:latin typeface="Times New Roman"/>
                <a:ea typeface="Times New Roman"/>
                <a:cs typeface="Times New Roman"/>
                <a:sym typeface="Times New Roman"/>
              </a:defRPr>
            </a:pPr>
            <a:r>
              <a:rPr sz="2000" dirty="0"/>
              <a:t>Which class cannot be sub classed?</a:t>
            </a:r>
            <a:endParaRPr lang="en-US" sz="2000" dirty="0"/>
          </a:p>
        </p:txBody>
      </p:sp>
      <p:sp>
        <p:nvSpPr>
          <p:cNvPr id="45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2" name="Rectangle 1"/>
          <p:cNvSpPr/>
          <p:nvPr/>
        </p:nvSpPr>
        <p:spPr>
          <a:xfrm>
            <a:off x="2255828" y="2326864"/>
            <a:ext cx="6096000" cy="3642023"/>
          </a:xfrm>
          <a:prstGeom prst="rect">
            <a:avLst/>
          </a:prstGeom>
        </p:spPr>
        <p:txBody>
          <a:bodyPr>
            <a:spAutoFit/>
          </a:bodyPr>
          <a:lstStyle/>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final class</a:t>
            </a:r>
          </a:p>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object class</a:t>
            </a:r>
          </a:p>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abstract class</a:t>
            </a:r>
          </a:p>
          <a:p>
            <a:pPr marL="457200" indent="-457200">
              <a:lnSpc>
                <a:spcPct val="150000"/>
              </a:lnSpc>
              <a:spcBef>
                <a:spcPts val="1000"/>
              </a:spcBef>
              <a:buFont typeface="+mj-lt"/>
              <a:buAutoNum type="alphaLcPeriod"/>
              <a:defRPr sz="2100">
                <a:latin typeface="Times New Roman"/>
                <a:ea typeface="Times New Roman"/>
                <a:cs typeface="Times New Roman"/>
                <a:sym typeface="Times New Roman"/>
              </a:defRPr>
            </a:pPr>
            <a:r>
              <a:rPr lang="en-IN" dirty="0"/>
              <a:t>child class</a:t>
            </a:r>
          </a:p>
          <a:p>
            <a:pPr>
              <a:lnSpc>
                <a:spcPct val="150000"/>
              </a:lnSpc>
              <a:spcBef>
                <a:spcPts val="1000"/>
              </a:spcBef>
              <a:defRPr sz="2100">
                <a:latin typeface="Times New Roman"/>
                <a:ea typeface="Times New Roman"/>
                <a:cs typeface="Times New Roman"/>
                <a:sym typeface="Times New Roman"/>
              </a:defRPr>
            </a:pPr>
            <a:endParaRPr lang="en-IN" dirty="0"/>
          </a:p>
          <a:p>
            <a:pPr>
              <a:lnSpc>
                <a:spcPct val="150000"/>
              </a:lnSpc>
              <a:spcBef>
                <a:spcPts val="1000"/>
              </a:spcBef>
              <a:defRPr sz="2100">
                <a:latin typeface="Times New Roman"/>
                <a:ea typeface="Times New Roman"/>
                <a:cs typeface="Times New Roman"/>
                <a:sym typeface="Times New Roman"/>
              </a:defRPr>
            </a:pPr>
            <a:r>
              <a:rPr lang="en-IN" b="1" dirty="0"/>
              <a:t>Answer: final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What is Package?…"/>
          <p:cNvSpPr txBox="1">
            <a:spLocks noGrp="1"/>
          </p:cNvSpPr>
          <p:nvPr>
            <p:ph idx="1"/>
          </p:nvPr>
        </p:nvSpPr>
        <p:spPr>
          <a:xfrm>
            <a:off x="950439" y="1678896"/>
            <a:ext cx="11122018" cy="4249346"/>
          </a:xfrm>
          <a:prstGeom prst="rect">
            <a:avLst/>
          </a:prstGeom>
        </p:spPr>
        <p:txBody>
          <a:bodyPr>
            <a:normAutofit/>
          </a:bodyPr>
          <a:lstStyle/>
          <a:p>
            <a:pPr>
              <a:lnSpc>
                <a:spcPct val="150000"/>
              </a:lnSpc>
              <a:defRPr sz="2300">
                <a:latin typeface="Times New Roman"/>
                <a:ea typeface="Times New Roman"/>
                <a:cs typeface="Times New Roman"/>
                <a:sym typeface="Times New Roman"/>
              </a:defRPr>
            </a:pPr>
            <a:r>
              <a:rPr sz="2000" dirty="0"/>
              <a:t>A package is a namespace that organizes a set of related classes and interfaces. </a:t>
            </a:r>
          </a:p>
          <a:p>
            <a:pPr>
              <a:lnSpc>
                <a:spcPct val="150000"/>
              </a:lnSpc>
              <a:defRPr sz="2300">
                <a:latin typeface="Times New Roman"/>
                <a:ea typeface="Times New Roman"/>
                <a:cs typeface="Times New Roman"/>
                <a:sym typeface="Times New Roman"/>
              </a:defRPr>
            </a:pPr>
            <a:r>
              <a:rPr sz="2000" dirty="0"/>
              <a:t>A Java package is a mechanism for organizing Java classes into namespaces.</a:t>
            </a:r>
          </a:p>
          <a:p>
            <a:pPr>
              <a:lnSpc>
                <a:spcPct val="150000"/>
              </a:lnSpc>
              <a:defRPr sz="2300">
                <a:latin typeface="Times New Roman"/>
                <a:ea typeface="Times New Roman"/>
                <a:cs typeface="Times New Roman"/>
                <a:sym typeface="Times New Roman"/>
              </a:defRPr>
            </a:pPr>
            <a:r>
              <a:rPr sz="2000" dirty="0"/>
              <a:t>A package is a logical container of classes, interfaces and sub-packages.</a:t>
            </a:r>
          </a:p>
          <a:p>
            <a:pPr>
              <a:lnSpc>
                <a:spcPct val="150000"/>
              </a:lnSpc>
              <a:defRPr sz="2300">
                <a:latin typeface="Times New Roman"/>
                <a:ea typeface="Times New Roman"/>
                <a:cs typeface="Times New Roman"/>
                <a:sym typeface="Times New Roman"/>
              </a:defRPr>
            </a:pPr>
            <a:r>
              <a:rPr sz="2000" dirty="0"/>
              <a:t>Package provides unique namespace for classes (i.e. facility of uniquely identifying a class or interface and resolving name conflicts).</a:t>
            </a:r>
          </a:p>
          <a:p>
            <a:pPr>
              <a:lnSpc>
                <a:spcPct val="150000"/>
              </a:lnSpc>
              <a:defRPr sz="2300">
                <a:latin typeface="Times New Roman"/>
                <a:ea typeface="Times New Roman"/>
                <a:cs typeface="Times New Roman"/>
                <a:sym typeface="Times New Roman"/>
              </a:defRPr>
            </a:pPr>
            <a:r>
              <a:rPr sz="2000" dirty="0"/>
              <a:t>If a class or interface is stored in a package, then it is referenced by using the package name.</a:t>
            </a:r>
          </a:p>
        </p:txBody>
      </p:sp>
      <p:sp>
        <p:nvSpPr>
          <p:cNvPr id="45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71</a:t>
            </a:fld>
            <a:endParaRPr/>
          </a:p>
        </p:txBody>
      </p:sp>
      <p:sp>
        <p:nvSpPr>
          <p:cNvPr id="456"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What is Package?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What is the need of Package?…"/>
          <p:cNvSpPr txBox="1">
            <a:spLocks noGrp="1"/>
          </p:cNvSpPr>
          <p:nvPr>
            <p:ph idx="1"/>
          </p:nvPr>
        </p:nvSpPr>
        <p:spPr>
          <a:xfrm>
            <a:off x="944668" y="1677651"/>
            <a:ext cx="10976820" cy="3228895"/>
          </a:xfrm>
          <a:prstGeom prst="rect">
            <a:avLst/>
          </a:prstGeom>
        </p:spPr>
        <p:txBody>
          <a:bodyPr>
            <a:normAutofit/>
          </a:bodyPr>
          <a:lstStyle/>
          <a:p>
            <a:pPr>
              <a:lnSpc>
                <a:spcPct val="150000"/>
              </a:lnSpc>
              <a:defRPr sz="2100">
                <a:latin typeface="Times New Roman"/>
                <a:ea typeface="Times New Roman"/>
                <a:cs typeface="Times New Roman"/>
                <a:sym typeface="Times New Roman"/>
              </a:defRPr>
            </a:pPr>
            <a:r>
              <a:rPr sz="2000" dirty="0"/>
              <a:t>A unique name should be used for each class to avoid name collisions.</a:t>
            </a:r>
          </a:p>
          <a:p>
            <a:pPr>
              <a:lnSpc>
                <a:spcPct val="150000"/>
              </a:lnSpc>
              <a:defRPr sz="2100">
                <a:latin typeface="Times New Roman"/>
                <a:ea typeface="Times New Roman"/>
                <a:cs typeface="Times New Roman"/>
                <a:sym typeface="Times New Roman"/>
              </a:defRPr>
            </a:pPr>
            <a:r>
              <a:rPr sz="2000" dirty="0"/>
              <a:t>Without some way to manage the name space, we could run out of convenient, descriptive names for individual classes.</a:t>
            </a:r>
          </a:p>
        </p:txBody>
      </p:sp>
      <p:sp>
        <p:nvSpPr>
          <p:cNvPr id="459"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72</a:t>
            </a:fld>
            <a:endParaRPr/>
          </a:p>
        </p:txBody>
      </p:sp>
      <p:sp>
        <p:nvSpPr>
          <p:cNvPr id="460"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What is the need of Package?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Reasons to use packages:…"/>
          <p:cNvSpPr txBox="1">
            <a:spLocks noGrp="1"/>
          </p:cNvSpPr>
          <p:nvPr>
            <p:ph idx="1"/>
          </p:nvPr>
        </p:nvSpPr>
        <p:spPr>
          <a:xfrm>
            <a:off x="939925" y="1680271"/>
            <a:ext cx="10936593" cy="4873628"/>
          </a:xfrm>
          <a:prstGeom prst="rect">
            <a:avLst/>
          </a:prstGeom>
        </p:spPr>
        <p:txBody>
          <a:bodyPr>
            <a:normAutofit/>
          </a:bodyPr>
          <a:lstStyle/>
          <a:p>
            <a:pPr>
              <a:lnSpc>
                <a:spcPct val="150000"/>
              </a:lnSpc>
              <a:defRPr sz="1600"/>
            </a:pPr>
            <a:r>
              <a:rPr sz="2000" dirty="0">
                <a:latin typeface="Times New Roman" panose="02020603050405020304" pitchFamily="18" charset="0"/>
                <a:cs typeface="Times New Roman" panose="02020603050405020304" pitchFamily="18" charset="0"/>
              </a:rPr>
              <a:t>Grouping related classes.</a:t>
            </a:r>
            <a:endParaRPr sz="2000" dirty="0">
              <a:latin typeface="Times New Roman" panose="02020603050405020304" pitchFamily="18" charset="0"/>
              <a:ea typeface="Times New Roman"/>
              <a:cs typeface="Times New Roman" panose="02020603050405020304" pitchFamily="18" charset="0"/>
              <a:sym typeface="Times New Roman"/>
            </a:endParaRPr>
          </a:p>
          <a:p>
            <a:pPr>
              <a:lnSpc>
                <a:spcPct val="150000"/>
              </a:lnSpc>
              <a:defRPr sz="1600"/>
            </a:pPr>
            <a:r>
              <a:rPr sz="2000" dirty="0">
                <a:latin typeface="Times New Roman" panose="02020603050405020304" pitchFamily="18" charset="0"/>
                <a:cs typeface="Times New Roman" panose="02020603050405020304" pitchFamily="18" charset="0"/>
              </a:rPr>
              <a:t>In large programs prevents name conflicts.</a:t>
            </a:r>
            <a:endParaRPr sz="2000" dirty="0">
              <a:latin typeface="Times New Roman" panose="02020603050405020304" pitchFamily="18" charset="0"/>
              <a:ea typeface="Times New Roman"/>
              <a:cs typeface="Times New Roman" panose="02020603050405020304" pitchFamily="18" charset="0"/>
              <a:sym typeface="Times New Roman"/>
            </a:endParaRPr>
          </a:p>
          <a:p>
            <a:pPr>
              <a:lnSpc>
                <a:spcPct val="150000"/>
              </a:lnSpc>
              <a:defRPr sz="1600"/>
            </a:pPr>
            <a:r>
              <a:rPr sz="2000" dirty="0">
                <a:latin typeface="Times New Roman" panose="02020603050405020304" pitchFamily="18" charset="0"/>
                <a:cs typeface="Times New Roman" panose="02020603050405020304" pitchFamily="18" charset="0"/>
              </a:rPr>
              <a:t>Allows effective use of default "package" visibility.</a:t>
            </a:r>
          </a:p>
        </p:txBody>
      </p:sp>
      <p:sp>
        <p:nvSpPr>
          <p:cNvPr id="463"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73</a:t>
            </a:fld>
            <a:endParaRPr/>
          </a:p>
        </p:txBody>
      </p:sp>
      <p:sp>
        <p:nvSpPr>
          <p:cNvPr id="464"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Reasons to use packages:</a:t>
            </a:r>
            <a:endParaRPr lang="en-IN" sz="1600" b="1" dirty="0">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Defining a Package:…"/>
          <p:cNvSpPr txBox="1">
            <a:spLocks noGrp="1"/>
          </p:cNvSpPr>
          <p:nvPr>
            <p:ph idx="1"/>
          </p:nvPr>
        </p:nvSpPr>
        <p:spPr>
          <a:xfrm>
            <a:off x="944380" y="1822651"/>
            <a:ext cx="10815138" cy="5445385"/>
          </a:xfrm>
          <a:prstGeom prst="rect">
            <a:avLst/>
          </a:prstGeom>
        </p:spPr>
        <p:txBody>
          <a:bodyPr>
            <a:normAutofit/>
          </a:bodyPr>
          <a:lstStyle/>
          <a:p>
            <a:pPr defTabSz="658368">
              <a:spcBef>
                <a:spcPts val="600"/>
              </a:spcBef>
              <a:defRPr sz="1727">
                <a:latin typeface="Times New Roman"/>
                <a:ea typeface="Times New Roman"/>
                <a:cs typeface="Times New Roman"/>
                <a:sym typeface="Times New Roman"/>
              </a:defRPr>
            </a:pPr>
            <a:r>
              <a:rPr sz="1800" dirty="0">
                <a:solidFill>
                  <a:schemeClr val="tx1"/>
                </a:solidFill>
              </a:rPr>
              <a:t>Each file may have a package declaration which precedes all non-comment code. </a:t>
            </a:r>
          </a:p>
          <a:p>
            <a:pPr defTabSz="658368">
              <a:spcBef>
                <a:spcPts val="600"/>
              </a:spcBef>
              <a:defRPr sz="1727">
                <a:latin typeface="Times New Roman"/>
                <a:ea typeface="Times New Roman"/>
                <a:cs typeface="Times New Roman"/>
                <a:sym typeface="Times New Roman"/>
              </a:defRPr>
            </a:pPr>
            <a:r>
              <a:rPr sz="1800" dirty="0">
                <a:solidFill>
                  <a:schemeClr val="tx1"/>
                </a:solidFill>
              </a:rPr>
              <a:t>The package name must be the same as the enclosing directory. </a:t>
            </a:r>
          </a:p>
          <a:p>
            <a:pPr marL="0" indent="0" defTabSz="658368">
              <a:spcBef>
                <a:spcPts val="600"/>
              </a:spcBef>
              <a:buNone/>
              <a:defRPr sz="1727">
                <a:latin typeface="Times New Roman"/>
                <a:ea typeface="Times New Roman"/>
                <a:cs typeface="Times New Roman"/>
                <a:sym typeface="Times New Roman"/>
              </a:defRPr>
            </a:pPr>
            <a:endParaRPr sz="1000" dirty="0">
              <a:solidFill>
                <a:schemeClr val="tx1"/>
              </a:solidFill>
            </a:endParaRPr>
          </a:p>
          <a:p>
            <a:pPr marL="0" indent="0" defTabSz="658368">
              <a:spcBef>
                <a:spcPts val="600"/>
              </a:spcBef>
              <a:buSzTx/>
              <a:buNone/>
              <a:defRPr sz="1727" b="1">
                <a:latin typeface="Times New Roman"/>
                <a:ea typeface="Times New Roman"/>
                <a:cs typeface="Times New Roman"/>
                <a:sym typeface="Times New Roman"/>
              </a:defRPr>
            </a:pPr>
            <a:r>
              <a:rPr sz="1800" dirty="0">
                <a:solidFill>
                  <a:schemeClr val="tx1"/>
                </a:solidFill>
              </a:rPr>
              <a:t>Default package:</a:t>
            </a:r>
            <a:r>
              <a:rPr sz="1800" b="0" dirty="0">
                <a:solidFill>
                  <a:schemeClr val="tx1"/>
                </a:solidFill>
              </a:rPr>
              <a:t>  If a package declaration is omitted, all classes in that directory are said to belong to the "default" package. </a:t>
            </a:r>
          </a:p>
          <a:p>
            <a:pPr marL="0" indent="0" defTabSz="658368">
              <a:spcBef>
                <a:spcPts val="600"/>
              </a:spcBef>
              <a:buSzTx/>
              <a:buNone/>
              <a:defRPr sz="1727" b="1">
                <a:latin typeface="Times New Roman"/>
                <a:ea typeface="Times New Roman"/>
                <a:cs typeface="Times New Roman"/>
                <a:sym typeface="Times New Roman"/>
              </a:defRPr>
            </a:pPr>
            <a:r>
              <a:rPr sz="1800" dirty="0">
                <a:solidFill>
                  <a:schemeClr val="tx1"/>
                </a:solidFill>
              </a:rPr>
              <a:t>Syntax:</a:t>
            </a:r>
            <a:r>
              <a:rPr sz="1800" b="0" dirty="0">
                <a:solidFill>
                  <a:schemeClr val="tx1"/>
                </a:solidFill>
              </a:rPr>
              <a:t>  package </a:t>
            </a:r>
            <a:r>
              <a:rPr sz="1800" b="0" dirty="0" err="1">
                <a:solidFill>
                  <a:schemeClr val="tx1"/>
                </a:solidFill>
              </a:rPr>
              <a:t>Package_Name</a:t>
            </a:r>
            <a:r>
              <a:rPr sz="1800" b="0" dirty="0">
                <a:solidFill>
                  <a:schemeClr val="tx1"/>
                </a:solidFill>
              </a:rPr>
              <a:t>;</a:t>
            </a:r>
            <a:endParaRPr sz="1800" dirty="0">
              <a:solidFill>
                <a:schemeClr val="tx1"/>
              </a:solidFill>
            </a:endParaRP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must be the first statement in a class or interface definition. </a:t>
            </a:r>
          </a:p>
          <a:p>
            <a:pPr marL="0" indent="0" defTabSz="658368">
              <a:spcBef>
                <a:spcPts val="600"/>
              </a:spcBef>
              <a:buSzTx/>
              <a:buNone/>
              <a:defRPr sz="1727" b="1">
                <a:latin typeface="Times New Roman"/>
                <a:ea typeface="Times New Roman"/>
                <a:cs typeface="Times New Roman"/>
                <a:sym typeface="Times New Roman"/>
              </a:defRPr>
            </a:pPr>
            <a:r>
              <a:rPr sz="1800" dirty="0">
                <a:solidFill>
                  <a:schemeClr val="tx1"/>
                </a:solidFill>
              </a:rPr>
              <a:t>Example: </a:t>
            </a: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package P1;</a:t>
            </a: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public class Test</a:t>
            </a: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a:t>
            </a:r>
          </a:p>
          <a:p>
            <a:pPr marL="0" lvl="3" indent="1152144" defTabSz="658368">
              <a:spcBef>
                <a:spcPts val="600"/>
              </a:spcBef>
              <a:buSzTx/>
              <a:buNone/>
              <a:defRPr sz="1727">
                <a:latin typeface="Times New Roman"/>
                <a:ea typeface="Times New Roman"/>
                <a:cs typeface="Times New Roman"/>
                <a:sym typeface="Times New Roman"/>
              </a:defRPr>
            </a:pPr>
            <a:r>
              <a:rPr sz="1800" dirty="0">
                <a:solidFill>
                  <a:schemeClr val="tx1"/>
                </a:solidFill>
              </a:rPr>
              <a:t>public static void main(String </a:t>
            </a:r>
            <a:r>
              <a:rPr sz="1800" dirty="0" err="1">
                <a:solidFill>
                  <a:schemeClr val="tx1"/>
                </a:solidFill>
              </a:rPr>
              <a:t>arr</a:t>
            </a:r>
            <a:r>
              <a:rPr sz="1800" dirty="0">
                <a:solidFill>
                  <a:schemeClr val="tx1"/>
                </a:solidFill>
              </a:rPr>
              <a:t>[])</a:t>
            </a: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a:t>
            </a: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a:t>
            </a:r>
            <a:r>
              <a:rPr sz="1800" dirty="0" err="1">
                <a:solidFill>
                  <a:schemeClr val="tx1"/>
                </a:solidFill>
              </a:rPr>
              <a:t>System.out.println</a:t>
            </a:r>
            <a:r>
              <a:rPr sz="1800" dirty="0">
                <a:solidFill>
                  <a:schemeClr val="tx1"/>
                </a:solidFill>
              </a:rPr>
              <a:t>(“This is package P1”);</a:t>
            </a:r>
          </a:p>
          <a:p>
            <a:pPr marL="0" indent="0" defTabSz="658368">
              <a:spcBef>
                <a:spcPts val="600"/>
              </a:spcBef>
              <a:buSzTx/>
              <a:buNone/>
              <a:defRPr sz="1727">
                <a:latin typeface="Times New Roman"/>
                <a:ea typeface="Times New Roman"/>
                <a:cs typeface="Times New Roman"/>
                <a:sym typeface="Times New Roman"/>
              </a:defRPr>
            </a:pPr>
            <a:r>
              <a:rPr sz="1800" dirty="0">
                <a:solidFill>
                  <a:schemeClr val="tx1"/>
                </a:solidFill>
              </a:rPr>
              <a:t>		}</a:t>
            </a:r>
          </a:p>
          <a:p>
            <a:pPr marL="0" lvl="2" indent="795527" defTabSz="658368">
              <a:spcBef>
                <a:spcPts val="600"/>
              </a:spcBef>
              <a:buSzTx/>
              <a:buNone/>
              <a:defRPr sz="1727">
                <a:latin typeface="Times New Roman"/>
                <a:ea typeface="Times New Roman"/>
                <a:cs typeface="Times New Roman"/>
                <a:sym typeface="Times New Roman"/>
              </a:defRPr>
            </a:pPr>
            <a:r>
              <a:rPr sz="1800" dirty="0">
                <a:solidFill>
                  <a:schemeClr val="tx1"/>
                </a:solidFill>
              </a:rPr>
              <a:t>} </a:t>
            </a:r>
          </a:p>
        </p:txBody>
      </p:sp>
      <p:sp>
        <p:nvSpPr>
          <p:cNvPr id="467"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74</a:t>
            </a:fld>
            <a:endParaRPr/>
          </a:p>
        </p:txBody>
      </p:sp>
      <p:sp>
        <p:nvSpPr>
          <p:cNvPr id="468"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sz="2400" dirty="0"/>
              <a:t>Defining a Package: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ompilation:…"/>
          <p:cNvSpPr txBox="1">
            <a:spLocks noGrp="1"/>
          </p:cNvSpPr>
          <p:nvPr>
            <p:ph idx="1"/>
          </p:nvPr>
        </p:nvSpPr>
        <p:spPr>
          <a:xfrm>
            <a:off x="538958" y="1024359"/>
            <a:ext cx="10343901" cy="4873628"/>
          </a:xfrm>
          <a:prstGeom prst="rect">
            <a:avLst/>
          </a:prstGeom>
        </p:spPr>
        <p:txBody>
          <a:bodyPr>
            <a:normAutofit/>
          </a:bodyPr>
          <a:lstStyle/>
          <a:p>
            <a:pPr marL="0" indent="0">
              <a:lnSpc>
                <a:spcPct val="150000"/>
              </a:lnSpc>
              <a:buSzTx/>
              <a:buNone/>
              <a:defRPr sz="2400" b="1">
                <a:latin typeface="Times New Roman"/>
                <a:ea typeface="Times New Roman"/>
                <a:cs typeface="Times New Roman"/>
                <a:sym typeface="Times New Roman"/>
              </a:defRPr>
            </a:pPr>
            <a:r>
              <a:rPr sz="2400" dirty="0"/>
              <a:t>Compilation:</a:t>
            </a:r>
          </a:p>
          <a:p>
            <a:pPr marL="0" indent="0">
              <a:lnSpc>
                <a:spcPct val="150000"/>
              </a:lnSpc>
              <a:buSzTx/>
              <a:buNone/>
              <a:defRPr sz="2400">
                <a:latin typeface="Times New Roman"/>
                <a:ea typeface="Times New Roman"/>
                <a:cs typeface="Times New Roman"/>
                <a:sym typeface="Times New Roman"/>
              </a:defRPr>
            </a:pPr>
            <a:r>
              <a:rPr sz="2000" dirty="0"/>
              <a:t>			\Package \P1&gt; </a:t>
            </a:r>
            <a:r>
              <a:rPr sz="2000" dirty="0" err="1"/>
              <a:t>javac</a:t>
            </a:r>
            <a:r>
              <a:rPr sz="2000" dirty="0"/>
              <a:t> Test.java</a:t>
            </a:r>
          </a:p>
          <a:p>
            <a:pPr marL="0" indent="0">
              <a:lnSpc>
                <a:spcPct val="150000"/>
              </a:lnSpc>
              <a:buSzTx/>
              <a:buNone/>
              <a:defRPr sz="2400" b="1">
                <a:latin typeface="Times New Roman"/>
                <a:ea typeface="Times New Roman"/>
                <a:cs typeface="Times New Roman"/>
                <a:sym typeface="Times New Roman"/>
              </a:defRPr>
            </a:pPr>
            <a:r>
              <a:rPr sz="2400" dirty="0"/>
              <a:t>Execution:</a:t>
            </a:r>
          </a:p>
          <a:p>
            <a:pPr marL="0" indent="0">
              <a:lnSpc>
                <a:spcPct val="150000"/>
              </a:lnSpc>
              <a:buSzTx/>
              <a:buNone/>
              <a:defRPr sz="2400">
                <a:latin typeface="Times New Roman"/>
                <a:ea typeface="Times New Roman"/>
                <a:cs typeface="Times New Roman"/>
                <a:sym typeface="Times New Roman"/>
              </a:defRPr>
            </a:pPr>
            <a:r>
              <a:rPr sz="2000" dirty="0"/>
              <a:t>			\Package&gt; java P1.Test</a:t>
            </a:r>
          </a:p>
          <a:p>
            <a:pPr marL="0" indent="0">
              <a:lnSpc>
                <a:spcPct val="150000"/>
              </a:lnSpc>
              <a:buSzTx/>
              <a:buNone/>
              <a:defRPr sz="2400" i="1">
                <a:latin typeface="Times New Roman"/>
                <a:ea typeface="Times New Roman"/>
                <a:cs typeface="Times New Roman"/>
                <a:sym typeface="Times New Roman"/>
              </a:defRPr>
            </a:pPr>
            <a:endParaRPr sz="2000" dirty="0"/>
          </a:p>
          <a:p>
            <a:pPr marL="0" indent="0">
              <a:lnSpc>
                <a:spcPct val="150000"/>
              </a:lnSpc>
              <a:buSzTx/>
              <a:buNone/>
              <a:defRPr sz="2400" b="1">
                <a:latin typeface="Times New Roman"/>
                <a:ea typeface="Times New Roman"/>
                <a:cs typeface="Times New Roman"/>
                <a:sym typeface="Times New Roman"/>
              </a:defRPr>
            </a:pPr>
            <a:r>
              <a:rPr sz="2000" dirty="0"/>
              <a:t>Note:</a:t>
            </a:r>
            <a:r>
              <a:rPr sz="2000" b="0" dirty="0"/>
              <a:t> To execute the class file of a package, we need to go back to the parent folder of package and refer the class as- </a:t>
            </a:r>
          </a:p>
          <a:p>
            <a:pPr marL="0" lvl="5" indent="2590800">
              <a:lnSpc>
                <a:spcPct val="150000"/>
              </a:lnSpc>
              <a:buSzTx/>
              <a:buNone/>
              <a:defRPr sz="2400">
                <a:latin typeface="Times New Roman"/>
                <a:ea typeface="Times New Roman"/>
                <a:cs typeface="Times New Roman"/>
                <a:sym typeface="Times New Roman"/>
              </a:defRPr>
            </a:pPr>
            <a:r>
              <a:rPr sz="2000" dirty="0" err="1"/>
              <a:t>package_name.class_name</a:t>
            </a:r>
            <a:endParaRPr sz="2000" dirty="0"/>
          </a:p>
        </p:txBody>
      </p:sp>
      <p:sp>
        <p:nvSpPr>
          <p:cNvPr id="471"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75</a:t>
            </a:fld>
            <a:endParaRPr/>
          </a:p>
        </p:txBody>
      </p:sp>
      <p:sp>
        <p:nvSpPr>
          <p:cNvPr id="472"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Importing a Package:…"/>
          <p:cNvSpPr txBox="1">
            <a:spLocks noGrp="1"/>
          </p:cNvSpPr>
          <p:nvPr>
            <p:ph idx="1"/>
          </p:nvPr>
        </p:nvSpPr>
        <p:spPr>
          <a:xfrm>
            <a:off x="943299" y="1677481"/>
            <a:ext cx="10659088" cy="5026028"/>
          </a:xfrm>
          <a:prstGeom prst="rect">
            <a:avLst/>
          </a:prstGeom>
        </p:spPr>
        <p:txBody>
          <a:bodyPr>
            <a:normAutofit/>
          </a:bodyPr>
          <a:lstStyle/>
          <a:p>
            <a:pPr>
              <a:lnSpc>
                <a:spcPct val="150000"/>
              </a:lnSpc>
              <a:defRPr sz="2100">
                <a:latin typeface="Times New Roman"/>
                <a:ea typeface="Times New Roman"/>
                <a:cs typeface="Times New Roman"/>
                <a:sym typeface="Times New Roman"/>
              </a:defRPr>
            </a:pPr>
            <a:r>
              <a:rPr sz="2000" dirty="0"/>
              <a:t>‘import’  keyword is used to import the classes of one package into another package.</a:t>
            </a:r>
            <a:endParaRPr sz="2000" dirty="0">
              <a:solidFill>
                <a:srgbClr val="002060"/>
              </a:solidFill>
            </a:endParaRPr>
          </a:p>
          <a:p>
            <a:pPr marL="0" indent="0">
              <a:lnSpc>
                <a:spcPct val="150000"/>
              </a:lnSpc>
              <a:buSzTx/>
              <a:buNone/>
              <a:defRPr sz="2100" i="1">
                <a:solidFill>
                  <a:srgbClr val="C00000"/>
                </a:solidFill>
                <a:latin typeface="Times New Roman"/>
                <a:ea typeface="Times New Roman"/>
                <a:cs typeface="Times New Roman"/>
                <a:sym typeface="Times New Roman"/>
              </a:defRPr>
            </a:pPr>
            <a:endParaRPr sz="1000" dirty="0">
              <a:solidFill>
                <a:srgbClr val="002060"/>
              </a:solidFill>
            </a:endParaRPr>
          </a:p>
          <a:p>
            <a:pPr marL="0" lvl="7" indent="3467100">
              <a:lnSpc>
                <a:spcPct val="150000"/>
              </a:lnSpc>
              <a:buSzTx/>
              <a:buNone/>
              <a:defRPr sz="2100">
                <a:latin typeface="Times New Roman"/>
                <a:ea typeface="Times New Roman"/>
                <a:cs typeface="Times New Roman"/>
                <a:sym typeface="Times New Roman"/>
              </a:defRPr>
            </a:pPr>
            <a:r>
              <a:rPr sz="2000" dirty="0"/>
              <a:t>import </a:t>
            </a:r>
            <a:r>
              <a:rPr sz="2000" dirty="0" err="1"/>
              <a:t>package_name</a:t>
            </a:r>
            <a:r>
              <a:rPr sz="2000" dirty="0"/>
              <a:t>.*;</a:t>
            </a:r>
            <a:endParaRPr sz="2000" i="1" dirty="0">
              <a:solidFill>
                <a:srgbClr val="C00000"/>
              </a:solidFill>
            </a:endParaRPr>
          </a:p>
          <a:p>
            <a:pPr>
              <a:lnSpc>
                <a:spcPct val="150000"/>
              </a:lnSpc>
              <a:defRPr sz="2100">
                <a:solidFill>
                  <a:srgbClr val="002060"/>
                </a:solidFill>
                <a:latin typeface="Times New Roman"/>
                <a:ea typeface="Times New Roman"/>
                <a:cs typeface="Times New Roman"/>
                <a:sym typeface="Times New Roman"/>
              </a:defRPr>
            </a:pPr>
            <a:endParaRPr sz="1000" i="1" dirty="0">
              <a:solidFill>
                <a:srgbClr val="C00000"/>
              </a:solidFill>
            </a:endParaRPr>
          </a:p>
          <a:p>
            <a:pPr>
              <a:lnSpc>
                <a:spcPct val="150000"/>
              </a:lnSpc>
              <a:defRPr sz="2100">
                <a:latin typeface="Times New Roman"/>
                <a:ea typeface="Times New Roman"/>
                <a:cs typeface="Times New Roman"/>
                <a:sym typeface="Times New Roman"/>
              </a:defRPr>
            </a:pPr>
            <a:r>
              <a:rPr sz="2000" dirty="0"/>
              <a:t>A class must be publicly defined in the package in order to be imported in other package.  </a:t>
            </a:r>
          </a:p>
          <a:p>
            <a:pPr>
              <a:lnSpc>
                <a:spcPct val="150000"/>
              </a:lnSpc>
              <a:defRPr sz="2100">
                <a:latin typeface="Times New Roman"/>
                <a:ea typeface="Times New Roman"/>
                <a:cs typeface="Times New Roman"/>
                <a:sym typeface="Times New Roman"/>
              </a:defRPr>
            </a:pPr>
            <a:r>
              <a:rPr sz="2000" dirty="0"/>
              <a:t>Once a class is imported in any package, it can be referenced without package name.</a:t>
            </a:r>
            <a:endParaRPr sz="2000" dirty="0">
              <a:solidFill>
                <a:srgbClr val="002060"/>
              </a:solidFill>
            </a:endParaRPr>
          </a:p>
          <a:p>
            <a:pPr>
              <a:lnSpc>
                <a:spcPct val="150000"/>
              </a:lnSpc>
              <a:defRPr sz="2100">
                <a:latin typeface="Times New Roman"/>
                <a:ea typeface="Times New Roman"/>
                <a:cs typeface="Times New Roman"/>
                <a:sym typeface="Times New Roman"/>
              </a:defRPr>
            </a:pPr>
            <a:r>
              <a:rPr sz="2000" dirty="0"/>
              <a:t>If a class is imported but not referenced in importing class, then it will not be loaded (i.e. the imported class will be loaded only when it is referenced ).  </a:t>
            </a:r>
          </a:p>
        </p:txBody>
      </p:sp>
      <p:sp>
        <p:nvSpPr>
          <p:cNvPr id="47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76</a:t>
            </a:fld>
            <a:endParaRPr/>
          </a:p>
        </p:txBody>
      </p:sp>
      <p:sp>
        <p:nvSpPr>
          <p:cNvPr id="476"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Importing a Package: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Core Packages in Java…"/>
          <p:cNvSpPr txBox="1">
            <a:spLocks noGrp="1"/>
          </p:cNvSpPr>
          <p:nvPr>
            <p:ph idx="1"/>
          </p:nvPr>
        </p:nvSpPr>
        <p:spPr>
          <a:xfrm>
            <a:off x="973404" y="1798019"/>
            <a:ext cx="11233586" cy="4860520"/>
          </a:xfrm>
          <a:prstGeom prst="rect">
            <a:avLst/>
          </a:prstGeom>
        </p:spPr>
        <p:txBody>
          <a:bodyPr>
            <a:normAutofit lnSpcReduction="10000"/>
          </a:bodyPr>
          <a:lstStyle/>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2"/>
              </a:rPr>
              <a:t>java.lang</a:t>
            </a:r>
            <a:r>
              <a:rPr sz="2000" u="none" dirty="0">
                <a:solidFill>
                  <a:srgbClr val="000000"/>
                </a:solidFill>
                <a:uFillTx/>
              </a:rPr>
              <a:t>         : basic language functionality and fundamental types</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3"/>
              </a:rPr>
              <a:t>java.util</a:t>
            </a:r>
            <a:r>
              <a:rPr sz="2000" u="none" dirty="0">
                <a:solidFill>
                  <a:srgbClr val="000000"/>
                </a:solidFill>
                <a:uFillTx/>
              </a:rPr>
              <a:t>           : collection data structure classes </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a:hlinkClick r:id="rId4"/>
              </a:rPr>
              <a:t>java.io</a:t>
            </a:r>
            <a:r>
              <a:rPr sz="2000" u="none" dirty="0">
                <a:solidFill>
                  <a:srgbClr val="000000"/>
                </a:solidFill>
                <a:uFillTx/>
              </a:rPr>
              <a:t>             : file operations </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5"/>
              </a:rPr>
              <a:t>java.math</a:t>
            </a:r>
            <a:r>
              <a:rPr sz="2000" u="none" dirty="0">
                <a:solidFill>
                  <a:srgbClr val="000000"/>
                </a:solidFill>
                <a:uFillTx/>
              </a:rPr>
              <a:t>        : </a:t>
            </a:r>
            <a:r>
              <a:rPr sz="2000" u="none" dirty="0" err="1">
                <a:solidFill>
                  <a:srgbClr val="000000"/>
                </a:solidFill>
                <a:uFillTx/>
              </a:rPr>
              <a:t>multiprecision</a:t>
            </a:r>
            <a:r>
              <a:rPr sz="2000" u="none" dirty="0">
                <a:solidFill>
                  <a:srgbClr val="000000"/>
                </a:solidFill>
                <a:uFillTx/>
              </a:rPr>
              <a:t> </a:t>
            </a:r>
            <a:r>
              <a:rPr sz="2000" u="none" dirty="0" err="1">
                <a:solidFill>
                  <a:srgbClr val="000000"/>
                </a:solidFill>
                <a:uFillTx/>
              </a:rPr>
              <a:t>arithmetics</a:t>
            </a:r>
            <a:r>
              <a:rPr sz="2000" u="none" dirty="0">
                <a:solidFill>
                  <a:srgbClr val="000000"/>
                </a:solidFill>
                <a:uFillTx/>
              </a:rPr>
              <a:t> </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6"/>
              </a:rPr>
              <a:t>java.nio</a:t>
            </a:r>
            <a:r>
              <a:rPr sz="2000" u="none" dirty="0">
                <a:solidFill>
                  <a:srgbClr val="000000"/>
                </a:solidFill>
                <a:uFillTx/>
              </a:rPr>
              <a:t>           : the New I/O framework for Java </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a:hlinkClick r:id="rId7"/>
              </a:rPr>
              <a:t>java.net</a:t>
            </a:r>
            <a:r>
              <a:rPr sz="2000" u="none" dirty="0">
                <a:solidFill>
                  <a:srgbClr val="000000"/>
                </a:solidFill>
                <a:uFillTx/>
              </a:rPr>
              <a:t>           : networking operations, sockets</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8"/>
              </a:rPr>
              <a:t>java.security</a:t>
            </a:r>
            <a:r>
              <a:rPr sz="2000" u="none" dirty="0">
                <a:solidFill>
                  <a:srgbClr val="000000"/>
                </a:solidFill>
                <a:uFillTx/>
              </a:rPr>
              <a:t>   : key generation, encryption and decryption</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9"/>
              </a:rPr>
              <a:t>java.sql</a:t>
            </a:r>
            <a:r>
              <a:rPr sz="2000" u="none" dirty="0">
                <a:solidFill>
                  <a:srgbClr val="000000"/>
                </a:solidFill>
                <a:uFillTx/>
              </a:rPr>
              <a:t>           : Java Database Connectivity (JDBC) to access databases</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10"/>
              </a:rPr>
              <a:t>java.awt</a:t>
            </a:r>
            <a:r>
              <a:rPr sz="2000" u="none" dirty="0">
                <a:solidFill>
                  <a:srgbClr val="000000"/>
                </a:solidFill>
                <a:uFillTx/>
              </a:rPr>
              <a:t>          : basic hierarchy of packages for native GUI components</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11"/>
              </a:rPr>
              <a:t>javax.swing</a:t>
            </a:r>
            <a:r>
              <a:rPr sz="2000" u="none" dirty="0">
                <a:solidFill>
                  <a:srgbClr val="000000"/>
                </a:solidFill>
                <a:uFillTx/>
              </a:rPr>
              <a:t>    : hierarchy of packages for platform-independent rich GUI components </a:t>
            </a:r>
          </a:p>
          <a:p>
            <a:pPr marL="0" indent="0" defTabSz="674003">
              <a:lnSpc>
                <a:spcPct val="100000"/>
              </a:lnSpc>
              <a:spcBef>
                <a:spcPts val="700"/>
              </a:spcBef>
              <a:buSzTx/>
              <a:buNone/>
              <a:defRPr sz="1729" u="sng">
                <a:solidFill>
                  <a:srgbClr val="0000FF"/>
                </a:solidFill>
                <a:uFill>
                  <a:solidFill>
                    <a:srgbClr val="0000FF"/>
                  </a:solidFill>
                </a:uFill>
                <a:latin typeface="Times New Roman"/>
                <a:ea typeface="Times New Roman"/>
                <a:cs typeface="Times New Roman"/>
                <a:sym typeface="Times New Roman"/>
              </a:defRPr>
            </a:pPr>
            <a:r>
              <a:rPr sz="2000" dirty="0" err="1">
                <a:hlinkClick r:id="rId12"/>
              </a:rPr>
              <a:t>java.applet</a:t>
            </a:r>
            <a:r>
              <a:rPr sz="2000" u="none" dirty="0">
                <a:solidFill>
                  <a:srgbClr val="000000"/>
                </a:solidFill>
                <a:uFillTx/>
              </a:rPr>
              <a:t>      : classes for creating an applet </a:t>
            </a:r>
          </a:p>
          <a:p>
            <a:pPr marL="0" indent="0" defTabSz="674003">
              <a:lnSpc>
                <a:spcPct val="100000"/>
              </a:lnSpc>
              <a:spcBef>
                <a:spcPts val="700"/>
              </a:spcBef>
              <a:buSzTx/>
              <a:buNone/>
              <a:defRPr sz="1729">
                <a:latin typeface="Times New Roman"/>
                <a:ea typeface="Times New Roman"/>
                <a:cs typeface="Times New Roman"/>
                <a:sym typeface="Times New Roman"/>
              </a:defRPr>
            </a:pPr>
            <a:endParaRPr sz="2000" u="none" dirty="0">
              <a:solidFill>
                <a:srgbClr val="000000"/>
              </a:solidFill>
              <a:uFillTx/>
            </a:endParaRPr>
          </a:p>
          <a:p>
            <a:pPr marL="0" indent="0" defTabSz="674003">
              <a:lnSpc>
                <a:spcPct val="100000"/>
              </a:lnSpc>
              <a:spcBef>
                <a:spcPts val="700"/>
              </a:spcBef>
              <a:buSzTx/>
              <a:buNone/>
              <a:defRPr sz="1729">
                <a:latin typeface="Times New Roman"/>
                <a:ea typeface="Times New Roman"/>
                <a:cs typeface="Times New Roman"/>
                <a:sym typeface="Times New Roman"/>
              </a:defRPr>
            </a:pPr>
            <a:r>
              <a:rPr sz="2000" dirty="0"/>
              <a:t>Note: The </a:t>
            </a:r>
            <a:r>
              <a:rPr sz="2000" dirty="0" err="1"/>
              <a:t>java.lang</a:t>
            </a:r>
            <a:r>
              <a:rPr sz="2000" dirty="0"/>
              <a:t> package is available without the use of an import  statement.</a:t>
            </a:r>
          </a:p>
        </p:txBody>
      </p:sp>
      <p:sp>
        <p:nvSpPr>
          <p:cNvPr id="479"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77</a:t>
            </a:fld>
            <a:endParaRPr/>
          </a:p>
        </p:txBody>
      </p:sp>
      <p:sp>
        <p:nvSpPr>
          <p:cNvPr id="480"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Core Packages in Java</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78</a:t>
            </a:fld>
            <a:endParaRPr/>
          </a:p>
        </p:txBody>
      </p:sp>
      <p:sp>
        <p:nvSpPr>
          <p:cNvPr id="484"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graphicFrame>
        <p:nvGraphicFramePr>
          <p:cNvPr id="486" name="Table"/>
          <p:cNvGraphicFramePr/>
          <p:nvPr>
            <p:extLst>
              <p:ext uri="{D42A27DB-BD31-4B8C-83A1-F6EECF244321}">
                <p14:modId xmlns:p14="http://schemas.microsoft.com/office/powerpoint/2010/main" val="1031677619"/>
              </p:ext>
            </p:extLst>
          </p:nvPr>
        </p:nvGraphicFramePr>
        <p:xfrm>
          <a:off x="2091460" y="1971392"/>
          <a:ext cx="7799215" cy="4121992"/>
        </p:xfrm>
        <a:graphic>
          <a:graphicData uri="http://schemas.openxmlformats.org/drawingml/2006/table">
            <a:tbl>
              <a:tblPr>
                <a:tableStyleId>{ED083AE6-46FA-4A59-8FB0-9F97EB10719F}</a:tableStyleId>
              </a:tblPr>
              <a:tblGrid>
                <a:gridCol w="1559843">
                  <a:extLst>
                    <a:ext uri="{9D8B030D-6E8A-4147-A177-3AD203B41FA5}">
                      <a16:colId xmlns:a16="http://schemas.microsoft.com/office/drawing/2014/main" val="20000"/>
                    </a:ext>
                  </a:extLst>
                </a:gridCol>
                <a:gridCol w="1559843">
                  <a:extLst>
                    <a:ext uri="{9D8B030D-6E8A-4147-A177-3AD203B41FA5}">
                      <a16:colId xmlns:a16="http://schemas.microsoft.com/office/drawing/2014/main" val="20001"/>
                    </a:ext>
                  </a:extLst>
                </a:gridCol>
                <a:gridCol w="1559843">
                  <a:extLst>
                    <a:ext uri="{9D8B030D-6E8A-4147-A177-3AD203B41FA5}">
                      <a16:colId xmlns:a16="http://schemas.microsoft.com/office/drawing/2014/main" val="20002"/>
                    </a:ext>
                  </a:extLst>
                </a:gridCol>
                <a:gridCol w="1559843">
                  <a:extLst>
                    <a:ext uri="{9D8B030D-6E8A-4147-A177-3AD203B41FA5}">
                      <a16:colId xmlns:a16="http://schemas.microsoft.com/office/drawing/2014/main" val="20003"/>
                    </a:ext>
                  </a:extLst>
                </a:gridCol>
                <a:gridCol w="1559843">
                  <a:extLst>
                    <a:ext uri="{9D8B030D-6E8A-4147-A177-3AD203B41FA5}">
                      <a16:colId xmlns:a16="http://schemas.microsoft.com/office/drawing/2014/main" val="20004"/>
                    </a:ext>
                  </a:extLst>
                </a:gridCol>
              </a:tblGrid>
              <a:tr h="1139958">
                <a:tc>
                  <a:txBody>
                    <a:bodyPr/>
                    <a:lstStyle/>
                    <a:p>
                      <a:pPr algn="l">
                        <a:defRPr sz="1800"/>
                      </a:pPr>
                      <a:r>
                        <a:rPr b="1" dirty="0">
                          <a:latin typeface="+mj-lt"/>
                          <a:sym typeface="Times New Roman"/>
                        </a:rPr>
                        <a:t>Specifier</a:t>
                      </a:r>
                      <a:endParaRPr b="1" dirty="0">
                        <a:solidFill>
                          <a:srgbClr val="FFFF00"/>
                        </a:solidFill>
                        <a:latin typeface="+mj-lt"/>
                        <a:ea typeface="Times New Roman"/>
                        <a:cs typeface="Times New Roman"/>
                        <a:sym typeface="Times New Roman"/>
                      </a:endParaRPr>
                    </a:p>
                  </a:txBody>
                  <a:tcPr anchor="ctr" horzOverflow="overflow">
                    <a:solidFill>
                      <a:schemeClr val="accent4"/>
                    </a:solidFill>
                  </a:tcPr>
                </a:tc>
                <a:tc>
                  <a:txBody>
                    <a:bodyPr/>
                    <a:lstStyle/>
                    <a:p>
                      <a:pPr algn="l">
                        <a:defRPr sz="1800"/>
                      </a:pPr>
                      <a:r>
                        <a:rPr b="1">
                          <a:latin typeface="+mj-lt"/>
                          <a:sym typeface="Times New Roman"/>
                        </a:rPr>
                        <a:t>Sub class (Same Package)</a:t>
                      </a:r>
                      <a:endParaRPr b="1">
                        <a:solidFill>
                          <a:srgbClr val="FFFF00"/>
                        </a:solidFill>
                        <a:latin typeface="+mj-lt"/>
                        <a:ea typeface="Times New Roman"/>
                        <a:cs typeface="Times New Roman"/>
                        <a:sym typeface="Times New Roman"/>
                      </a:endParaRPr>
                    </a:p>
                  </a:txBody>
                  <a:tcPr anchor="ctr" horzOverflow="overflow">
                    <a:solidFill>
                      <a:schemeClr val="accent4"/>
                    </a:solidFill>
                  </a:tcPr>
                </a:tc>
                <a:tc>
                  <a:txBody>
                    <a:bodyPr/>
                    <a:lstStyle/>
                    <a:p>
                      <a:pPr algn="l">
                        <a:defRPr sz="1800"/>
                      </a:pPr>
                      <a:r>
                        <a:rPr b="1" dirty="0">
                          <a:latin typeface="+mj-lt"/>
                          <a:sym typeface="Times New Roman"/>
                        </a:rPr>
                        <a:t>Non-Sub class (Same Package)</a:t>
                      </a:r>
                      <a:endParaRPr b="1" dirty="0">
                        <a:solidFill>
                          <a:srgbClr val="FFFF00"/>
                        </a:solidFill>
                        <a:latin typeface="+mj-lt"/>
                        <a:ea typeface="Times New Roman"/>
                        <a:cs typeface="Times New Roman"/>
                        <a:sym typeface="Times New Roman"/>
                      </a:endParaRPr>
                    </a:p>
                  </a:txBody>
                  <a:tcPr anchor="ctr" horzOverflow="overflow">
                    <a:solidFill>
                      <a:schemeClr val="accent4"/>
                    </a:solidFill>
                  </a:tcPr>
                </a:tc>
                <a:tc>
                  <a:txBody>
                    <a:bodyPr/>
                    <a:lstStyle/>
                    <a:p>
                      <a:pPr algn="l">
                        <a:defRPr sz="1800"/>
                      </a:pPr>
                      <a:r>
                        <a:rPr b="1" dirty="0">
                          <a:latin typeface="+mj-lt"/>
                          <a:sym typeface="Times New Roman"/>
                        </a:rPr>
                        <a:t>Sub class (Different Package)</a:t>
                      </a:r>
                      <a:endParaRPr b="1" dirty="0">
                        <a:solidFill>
                          <a:srgbClr val="FFFF00"/>
                        </a:solidFill>
                        <a:latin typeface="+mj-lt"/>
                        <a:ea typeface="Times New Roman"/>
                        <a:cs typeface="Times New Roman"/>
                        <a:sym typeface="Times New Roman"/>
                      </a:endParaRPr>
                    </a:p>
                  </a:txBody>
                  <a:tcPr anchor="ctr" horzOverflow="overflow">
                    <a:solidFill>
                      <a:schemeClr val="accent4"/>
                    </a:solidFill>
                  </a:tcPr>
                </a:tc>
                <a:tc>
                  <a:txBody>
                    <a:bodyPr/>
                    <a:lstStyle/>
                    <a:p>
                      <a:pPr algn="l">
                        <a:defRPr sz="1800"/>
                      </a:pPr>
                      <a:r>
                        <a:rPr b="1" dirty="0">
                          <a:latin typeface="+mj-lt"/>
                          <a:sym typeface="Times New Roman"/>
                        </a:rPr>
                        <a:t>Non-Sub class (Different Package)</a:t>
                      </a:r>
                      <a:endParaRPr b="1" dirty="0">
                        <a:solidFill>
                          <a:srgbClr val="FFFF00"/>
                        </a:solidFill>
                        <a:latin typeface="+mj-lt"/>
                        <a:ea typeface="Times New Roman"/>
                        <a:cs typeface="Times New Roman"/>
                        <a:sym typeface="Times New Roman"/>
                      </a:endParaRPr>
                    </a:p>
                  </a:txBody>
                  <a:tcPr anchor="ctr" horzOverflow="overflow">
                    <a:solidFill>
                      <a:schemeClr val="accent4"/>
                    </a:solidFill>
                  </a:tcPr>
                </a:tc>
                <a:extLst>
                  <a:ext uri="{0D108BD9-81ED-4DB2-BD59-A6C34878D82A}">
                    <a16:rowId xmlns:a16="http://schemas.microsoft.com/office/drawing/2014/main" val="10000"/>
                  </a:ext>
                </a:extLst>
              </a:tr>
              <a:tr h="744872">
                <a:tc>
                  <a:txBody>
                    <a:bodyPr/>
                    <a:lstStyle/>
                    <a:p>
                      <a:pPr algn="l">
                        <a:defRPr sz="1800"/>
                      </a:pPr>
                      <a:r>
                        <a:rPr>
                          <a:latin typeface="+mj-lt"/>
                          <a:sym typeface="Times New Roman"/>
                        </a:rPr>
                        <a:t>Public</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1"/>
                  </a:ext>
                </a:extLst>
              </a:tr>
              <a:tr h="746145">
                <a:tc>
                  <a:txBody>
                    <a:bodyPr/>
                    <a:lstStyle/>
                    <a:p>
                      <a:pPr algn="l">
                        <a:defRPr sz="1800"/>
                      </a:pPr>
                      <a:r>
                        <a:rPr>
                          <a:latin typeface="+mj-lt"/>
                          <a:sym typeface="Times New Roman"/>
                        </a:rPr>
                        <a:t>Protected</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No</a:t>
                      </a:r>
                      <a:endParaRPr>
                        <a:solidFill>
                          <a:srgbClr val="C00000"/>
                        </a:solidFill>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2"/>
                  </a:ext>
                </a:extLst>
              </a:tr>
              <a:tr h="746145">
                <a:tc>
                  <a:txBody>
                    <a:bodyPr/>
                    <a:lstStyle/>
                    <a:p>
                      <a:pPr algn="l">
                        <a:defRPr sz="1800"/>
                      </a:pPr>
                      <a:r>
                        <a:rPr>
                          <a:latin typeface="+mj-lt"/>
                          <a:sym typeface="Times New Roman"/>
                        </a:rPr>
                        <a:t>default</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Yes</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No</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No</a:t>
                      </a:r>
                      <a:endParaRPr>
                        <a:solidFill>
                          <a:srgbClr val="C00000"/>
                        </a:solidFill>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3"/>
                  </a:ext>
                </a:extLst>
              </a:tr>
              <a:tr h="744872">
                <a:tc>
                  <a:txBody>
                    <a:bodyPr/>
                    <a:lstStyle/>
                    <a:p>
                      <a:pPr algn="l">
                        <a:defRPr sz="1800"/>
                      </a:pPr>
                      <a:r>
                        <a:rPr>
                          <a:latin typeface="+mj-lt"/>
                          <a:sym typeface="Times New Roman"/>
                        </a:rPr>
                        <a:t>Private</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No</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No</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a:latin typeface="+mj-lt"/>
                          <a:sym typeface="Times New Roman"/>
                        </a:rPr>
                        <a:t>No</a:t>
                      </a:r>
                      <a:endParaRPr>
                        <a:solidFill>
                          <a:srgbClr val="C00000"/>
                        </a:solidFill>
                        <a:latin typeface="+mj-lt"/>
                        <a:ea typeface="Times New Roman"/>
                        <a:cs typeface="Times New Roman"/>
                        <a:sym typeface="Times New Roman"/>
                      </a:endParaRPr>
                    </a:p>
                  </a:txBody>
                  <a:tcPr anchor="ctr" horzOverflow="overflow"/>
                </a:tc>
                <a:tc>
                  <a:txBody>
                    <a:bodyPr/>
                    <a:lstStyle/>
                    <a:p>
                      <a:pPr algn="l">
                        <a:defRPr sz="1800"/>
                      </a:pPr>
                      <a:r>
                        <a:rPr dirty="0">
                          <a:latin typeface="+mj-lt"/>
                          <a:sym typeface="Times New Roman"/>
                        </a:rPr>
                        <a:t>No</a:t>
                      </a:r>
                      <a:endParaRPr dirty="0">
                        <a:solidFill>
                          <a:srgbClr val="C00000"/>
                        </a:solidFill>
                        <a:latin typeface="+mj-lt"/>
                        <a:ea typeface="Times New Roman"/>
                        <a:cs typeface="Times New Roman"/>
                        <a:sym typeface="Times New Roman"/>
                      </a:endParaRPr>
                    </a:p>
                  </a:txBody>
                  <a:tcPr anchor="ctr" horzOverflow="overflow"/>
                </a:tc>
                <a:extLst>
                  <a:ext uri="{0D108BD9-81ED-4DB2-BD59-A6C34878D82A}">
                    <a16:rowId xmlns:a16="http://schemas.microsoft.com/office/drawing/2014/main" val="10004"/>
                  </a:ext>
                </a:extLst>
              </a:tr>
            </a:tbl>
          </a:graphicData>
        </a:graphic>
      </p:graphicFrame>
      <p:sp>
        <p:nvSpPr>
          <p:cNvPr id="6"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Access Specifier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79</a:t>
            </a:fld>
            <a:endParaRPr/>
          </a:p>
        </p:txBody>
      </p:sp>
      <p:sp>
        <p:nvSpPr>
          <p:cNvPr id="48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pic>
        <p:nvPicPr>
          <p:cNvPr id="491" name="image.png" descr="image.p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03188" y="1736905"/>
            <a:ext cx="4800602" cy="1022351"/>
          </a:xfrm>
          <a:prstGeom prst="rect">
            <a:avLst/>
          </a:prstGeom>
          <a:ln w="12700">
            <a:miter lim="400000"/>
          </a:ln>
        </p:spPr>
      </p:pic>
      <p:pic>
        <p:nvPicPr>
          <p:cNvPr id="492" name="image.png" descr="image.png"/>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45822" y="3093784"/>
            <a:ext cx="9900357" cy="3146587"/>
          </a:xfrm>
          <a:prstGeom prst="rect">
            <a:avLst/>
          </a:prstGeom>
          <a:ln w="12700">
            <a:miter lim="400000"/>
          </a:ln>
        </p:spPr>
      </p:pic>
      <p:sp>
        <p:nvSpPr>
          <p:cNvPr id="7"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Visibility modifiers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A Java program consists of one or more classes.…"/>
          <p:cNvSpPr txBox="1">
            <a:spLocks noGrp="1"/>
          </p:cNvSpPr>
          <p:nvPr>
            <p:ph idx="1"/>
          </p:nvPr>
        </p:nvSpPr>
        <p:spPr>
          <a:xfrm>
            <a:off x="511924" y="1086047"/>
            <a:ext cx="9696455" cy="3352803"/>
          </a:xfrm>
          <a:prstGeom prst="rect">
            <a:avLst/>
          </a:prstGeom>
        </p:spPr>
        <p:txBody>
          <a:bodyPr>
            <a:normAutofit/>
          </a:bodyPr>
          <a:lstStyle/>
          <a:p>
            <a:pPr marL="452439" indent="-342900">
              <a:lnSpc>
                <a:spcPct val="150000"/>
              </a:lnSpc>
              <a:spcBef>
                <a:spcPts val="600"/>
              </a:spcBef>
              <a:defRPr sz="2100">
                <a:solidFill>
                  <a:srgbClr val="030303"/>
                </a:solidFill>
                <a:latin typeface="Times New Roman"/>
                <a:ea typeface="Times New Roman"/>
                <a:cs typeface="Times New Roman"/>
                <a:sym typeface="Times New Roman"/>
              </a:defRPr>
            </a:pPr>
            <a:r>
              <a:rPr sz="2000" dirty="0"/>
              <a:t>A Java program consists of one or more classes.</a:t>
            </a:r>
          </a:p>
          <a:p>
            <a:pPr marL="452439" indent="-342900">
              <a:lnSpc>
                <a:spcPct val="150000"/>
              </a:lnSpc>
              <a:spcBef>
                <a:spcPts val="600"/>
              </a:spcBef>
              <a:defRPr sz="2100">
                <a:solidFill>
                  <a:srgbClr val="030303"/>
                </a:solidFill>
                <a:latin typeface="Times New Roman"/>
                <a:ea typeface="Times New Roman"/>
                <a:cs typeface="Times New Roman"/>
                <a:sym typeface="Times New Roman"/>
              </a:defRPr>
            </a:pPr>
            <a:r>
              <a:rPr sz="2000" dirty="0"/>
              <a:t>A class is an abstract description of objects.</a:t>
            </a:r>
          </a:p>
          <a:p>
            <a:pPr marL="452439" indent="-342900">
              <a:lnSpc>
                <a:spcPct val="150000"/>
              </a:lnSpc>
              <a:spcBef>
                <a:spcPts val="600"/>
              </a:spcBef>
              <a:defRPr sz="2100">
                <a:solidFill>
                  <a:srgbClr val="030303"/>
                </a:solidFill>
                <a:latin typeface="Times New Roman"/>
                <a:ea typeface="Times New Roman"/>
                <a:cs typeface="Times New Roman"/>
                <a:sym typeface="Times New Roman"/>
              </a:defRPr>
            </a:pPr>
            <a:r>
              <a:rPr sz="2000" dirty="0"/>
              <a:t>Here is an example class:</a:t>
            </a:r>
          </a:p>
          <a:p>
            <a:pPr marL="0" lvl="1" indent="0">
              <a:lnSpc>
                <a:spcPct val="150000"/>
              </a:lnSpc>
              <a:spcBef>
                <a:spcPts val="300"/>
              </a:spcBef>
              <a:buSzTx/>
              <a:buNone/>
              <a:defRPr sz="2100">
                <a:solidFill>
                  <a:srgbClr val="030303"/>
                </a:solidFill>
                <a:latin typeface="Times New Roman"/>
                <a:ea typeface="Times New Roman"/>
                <a:cs typeface="Times New Roman"/>
                <a:sym typeface="Times New Roman"/>
              </a:defRPr>
            </a:pPr>
            <a:r>
              <a:rPr lang="en-US" sz="2000" dirty="0"/>
              <a:t>	</a:t>
            </a:r>
            <a:r>
              <a:rPr sz="2000" dirty="0"/>
              <a:t>class Dog { ...description of a dog goes here... }</a:t>
            </a:r>
          </a:p>
          <a:p>
            <a:pPr marL="677862" lvl="1" indent="-342900">
              <a:lnSpc>
                <a:spcPct val="150000"/>
              </a:lnSpc>
              <a:spcBef>
                <a:spcPts val="0"/>
              </a:spcBef>
              <a:defRPr sz="2100">
                <a:solidFill>
                  <a:srgbClr val="030303"/>
                </a:solidFill>
                <a:latin typeface="Times New Roman"/>
                <a:ea typeface="Times New Roman"/>
                <a:cs typeface="Times New Roman"/>
                <a:sym typeface="Times New Roman"/>
              </a:defRPr>
            </a:pPr>
            <a:r>
              <a:rPr sz="2000" dirty="0"/>
              <a:t>Here are some objects of that class:</a:t>
            </a:r>
          </a:p>
        </p:txBody>
      </p:sp>
      <p:sp>
        <p:nvSpPr>
          <p:cNvPr id="165"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pSp>
        <p:nvGrpSpPr>
          <p:cNvPr id="2" name="Group 1"/>
          <p:cNvGrpSpPr/>
          <p:nvPr/>
        </p:nvGrpSpPr>
        <p:grpSpPr>
          <a:xfrm>
            <a:off x="2931430" y="4674453"/>
            <a:ext cx="6743701" cy="1524002"/>
            <a:chOff x="2931430" y="4674453"/>
            <a:chExt cx="6743701" cy="1524002"/>
          </a:xfrm>
        </p:grpSpPr>
        <p:pic>
          <p:nvPicPr>
            <p:cNvPr id="168" name="dog1" descr="dog1"/>
            <p:cNvPicPr>
              <a:picLocks noChangeAspect="1"/>
            </p:cNvPicPr>
            <p:nvPr/>
          </p:nvPicPr>
          <p:blipFill>
            <a:blip r:embed="rId2"/>
            <a:stretch>
              <a:fillRect/>
            </a:stretch>
          </p:blipFill>
          <p:spPr>
            <a:xfrm>
              <a:off x="2931430" y="4903053"/>
              <a:ext cx="1295402" cy="1295402"/>
            </a:xfrm>
            <a:prstGeom prst="rect">
              <a:avLst/>
            </a:prstGeom>
            <a:ln w="12700">
              <a:miter lim="400000"/>
            </a:ln>
          </p:spPr>
        </p:pic>
        <p:pic>
          <p:nvPicPr>
            <p:cNvPr id="169" name="dog2" descr="dog2"/>
            <p:cNvPicPr>
              <a:picLocks noChangeAspect="1"/>
            </p:cNvPicPr>
            <p:nvPr/>
          </p:nvPicPr>
          <p:blipFill>
            <a:blip r:embed="rId3"/>
            <a:stretch>
              <a:fillRect/>
            </a:stretch>
          </p:blipFill>
          <p:spPr>
            <a:xfrm>
              <a:off x="4912629" y="4979253"/>
              <a:ext cx="1282702" cy="1104902"/>
            </a:xfrm>
            <a:prstGeom prst="rect">
              <a:avLst/>
            </a:prstGeom>
            <a:ln w="12700">
              <a:miter lim="400000"/>
            </a:ln>
          </p:spPr>
        </p:pic>
        <p:pic>
          <p:nvPicPr>
            <p:cNvPr id="170" name="dog3" descr="dog3"/>
            <p:cNvPicPr>
              <a:picLocks noChangeAspect="1"/>
            </p:cNvPicPr>
            <p:nvPr/>
          </p:nvPicPr>
          <p:blipFill>
            <a:blip r:embed="rId4"/>
            <a:stretch>
              <a:fillRect/>
            </a:stretch>
          </p:blipFill>
          <p:spPr>
            <a:xfrm>
              <a:off x="6893829" y="4750653"/>
              <a:ext cx="711202" cy="1371602"/>
            </a:xfrm>
            <a:prstGeom prst="rect">
              <a:avLst/>
            </a:prstGeom>
            <a:ln w="12700">
              <a:miter lim="400000"/>
            </a:ln>
          </p:spPr>
        </p:pic>
        <p:pic>
          <p:nvPicPr>
            <p:cNvPr id="171" name="dog4" descr="dog4"/>
            <p:cNvPicPr>
              <a:picLocks noChangeAspect="1"/>
            </p:cNvPicPr>
            <p:nvPr/>
          </p:nvPicPr>
          <p:blipFill>
            <a:blip r:embed="rId5"/>
            <a:stretch>
              <a:fillRect/>
            </a:stretch>
          </p:blipFill>
          <p:spPr>
            <a:xfrm>
              <a:off x="8265429" y="4674453"/>
              <a:ext cx="1409702" cy="1409702"/>
            </a:xfrm>
            <a:prstGeom prst="rect">
              <a:avLst/>
            </a:prstGeom>
            <a:ln w="12700">
              <a:miter lim="400000"/>
            </a:ln>
          </p:spPr>
        </p:pic>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Abstraction…"/>
          <p:cNvSpPr txBox="1">
            <a:spLocks noGrp="1"/>
          </p:cNvSpPr>
          <p:nvPr>
            <p:ph idx="1"/>
          </p:nvPr>
        </p:nvSpPr>
        <p:spPr>
          <a:xfrm>
            <a:off x="989350" y="1726483"/>
            <a:ext cx="11034149" cy="5066966"/>
          </a:xfrm>
          <a:prstGeom prst="rect">
            <a:avLst/>
          </a:prstGeom>
        </p:spPr>
        <p:txBody>
          <a:bodyPr lIns="0" tIns="0" rIns="0" bIns="0"/>
          <a:lstStyle/>
          <a:p>
            <a:pPr>
              <a:lnSpc>
                <a:spcPct val="150000"/>
              </a:lnSpc>
              <a:defRPr sz="2000">
                <a:latin typeface="Times New Roman"/>
                <a:ea typeface="Times New Roman"/>
                <a:cs typeface="Times New Roman"/>
                <a:sym typeface="Times New Roman"/>
              </a:defRPr>
            </a:pPr>
            <a:r>
              <a:rPr dirty="0"/>
              <a:t>Abstraction is a process of hiding the implementation details and showing only functionality to the user.</a:t>
            </a:r>
          </a:p>
          <a:p>
            <a:pPr>
              <a:lnSpc>
                <a:spcPct val="150000"/>
              </a:lnSpc>
              <a:defRPr sz="2000">
                <a:latin typeface="Times New Roman"/>
                <a:ea typeface="Times New Roman"/>
                <a:cs typeface="Times New Roman"/>
                <a:sym typeface="Times New Roman"/>
              </a:defRPr>
            </a:pPr>
            <a:r>
              <a:rPr dirty="0"/>
              <a:t>Abstraction lets you focus on what the object does instead of how it does it.</a:t>
            </a:r>
          </a:p>
          <a:p>
            <a:pPr>
              <a:lnSpc>
                <a:spcPct val="150000"/>
              </a:lnSpc>
              <a:defRPr sz="2000">
                <a:latin typeface="Times New Roman"/>
                <a:ea typeface="Times New Roman"/>
                <a:cs typeface="Times New Roman"/>
                <a:sym typeface="Times New Roman"/>
              </a:defRPr>
            </a:pPr>
            <a:r>
              <a:rPr dirty="0"/>
              <a:t> It shows only important things to user and hides internal details for example sending SMS, you just type the text and send the message. You don't know the internal processing about the message delivery. There are two ways to achieve abstraction in java:</a:t>
            </a:r>
          </a:p>
          <a:p>
            <a:pPr lvl="1" indent="-342900">
              <a:lnSpc>
                <a:spcPct val="150000"/>
              </a:lnSpc>
              <a:defRPr sz="2000">
                <a:latin typeface="Times New Roman"/>
                <a:ea typeface="Times New Roman"/>
                <a:cs typeface="Times New Roman"/>
                <a:sym typeface="Times New Roman"/>
              </a:defRPr>
            </a:pPr>
            <a:r>
              <a:rPr dirty="0"/>
              <a:t>Abstract class (0 to 100%)</a:t>
            </a:r>
          </a:p>
          <a:p>
            <a:pPr lvl="1" indent="-342900">
              <a:lnSpc>
                <a:spcPct val="150000"/>
              </a:lnSpc>
              <a:defRPr sz="2000">
                <a:latin typeface="Times New Roman"/>
                <a:ea typeface="Times New Roman"/>
                <a:cs typeface="Times New Roman"/>
                <a:sym typeface="Times New Roman"/>
              </a:defRPr>
            </a:pPr>
            <a:r>
              <a:rPr dirty="0"/>
              <a:t>Interface (100%)</a:t>
            </a:r>
          </a:p>
          <a:p>
            <a:pPr lvl="1" indent="-342900">
              <a:lnSpc>
                <a:spcPct val="150000"/>
              </a:lnSpc>
              <a:defRPr sz="2000">
                <a:latin typeface="Times New Roman"/>
                <a:ea typeface="Times New Roman"/>
                <a:cs typeface="Times New Roman"/>
                <a:sym typeface="Times New Roman"/>
              </a:defRPr>
            </a:pPr>
            <a:r>
              <a:rPr dirty="0"/>
              <a:t>We have noticed as far that the methods of superclass never gets called as it doesn’t have sufficient information to perform.</a:t>
            </a:r>
          </a:p>
        </p:txBody>
      </p:sp>
      <p:sp>
        <p:nvSpPr>
          <p:cNvPr id="49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80</a:t>
            </a:fld>
            <a:endParaRPr/>
          </a:p>
        </p:txBody>
      </p:sp>
      <p:sp>
        <p:nvSpPr>
          <p:cNvPr id="49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Abstraction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In the inheritance hierarchy, classes become more specific and concrete with each new subclass from a subclass back up to a superclass, the classes become more general and less specific. Such a class determines the nature of methods that subclasses must implement…"/>
          <p:cNvSpPr txBox="1">
            <a:spLocks noGrp="1"/>
          </p:cNvSpPr>
          <p:nvPr>
            <p:ph idx="1"/>
          </p:nvPr>
        </p:nvSpPr>
        <p:spPr>
          <a:xfrm>
            <a:off x="656069" y="1151232"/>
            <a:ext cx="11103449" cy="5429449"/>
          </a:xfrm>
          <a:prstGeom prst="rect">
            <a:avLst/>
          </a:prstGeom>
        </p:spPr>
        <p:txBody>
          <a:bodyPr lIns="0" tIns="0" rIns="0" bIns="0">
            <a:noAutofit/>
          </a:bodyPr>
          <a:lstStyle/>
          <a:p>
            <a:pPr>
              <a:lnSpc>
                <a:spcPct val="150000"/>
              </a:lnSpc>
              <a:defRPr sz="2000">
                <a:latin typeface="Times New Roman"/>
                <a:ea typeface="Times New Roman"/>
                <a:cs typeface="Times New Roman"/>
                <a:sym typeface="Times New Roman"/>
              </a:defRPr>
            </a:pPr>
            <a:r>
              <a:rPr sz="2000" dirty="0"/>
              <a:t>In the inheritance hierarchy, classes become more specific and concrete with each new subclass from a subclass back up to a superclass, the classes become more general and less specific. Such a class determines the nature of methods that subclasses must implement.</a:t>
            </a:r>
          </a:p>
          <a:p>
            <a:pPr>
              <a:lnSpc>
                <a:spcPct val="150000"/>
              </a:lnSpc>
              <a:defRPr sz="2000">
                <a:latin typeface="Times New Roman"/>
                <a:ea typeface="Times New Roman"/>
                <a:cs typeface="Times New Roman"/>
                <a:sym typeface="Times New Roman"/>
              </a:defRPr>
            </a:pPr>
            <a:r>
              <a:rPr sz="2000" dirty="0"/>
              <a:t>So it is better to create a method without anybody. Such methods are known as </a:t>
            </a:r>
            <a:r>
              <a:rPr sz="2000" b="1" dirty="0"/>
              <a:t>abstract method </a:t>
            </a:r>
            <a:r>
              <a:rPr sz="2000" dirty="0"/>
              <a:t>and the class which contains at-least one abstract method are known as </a:t>
            </a:r>
            <a:r>
              <a:rPr sz="2000" b="1" dirty="0"/>
              <a:t>abstract class.</a:t>
            </a:r>
          </a:p>
          <a:p>
            <a:pPr>
              <a:lnSpc>
                <a:spcPct val="150000"/>
              </a:lnSpc>
              <a:defRPr sz="2000">
                <a:latin typeface="Times New Roman"/>
                <a:ea typeface="Times New Roman"/>
                <a:cs typeface="Times New Roman"/>
                <a:sym typeface="Times New Roman"/>
              </a:defRPr>
            </a:pPr>
            <a:r>
              <a:rPr sz="2000" dirty="0"/>
              <a:t>An abstract method is a method prototype without any implementation.</a:t>
            </a:r>
          </a:p>
          <a:p>
            <a:pPr>
              <a:lnSpc>
                <a:spcPct val="150000"/>
              </a:lnSpc>
              <a:defRPr sz="2000">
                <a:latin typeface="Times New Roman"/>
                <a:ea typeface="Times New Roman"/>
                <a:cs typeface="Times New Roman"/>
                <a:sym typeface="Times New Roman"/>
              </a:defRPr>
            </a:pPr>
            <a:r>
              <a:rPr sz="2000" dirty="0"/>
              <a:t>Its implementation is provided by the subclasses of the class in which it is declared.</a:t>
            </a:r>
          </a:p>
          <a:p>
            <a:pPr>
              <a:lnSpc>
                <a:spcPct val="150000"/>
              </a:lnSpc>
              <a:defRPr sz="2000">
                <a:latin typeface="Times New Roman"/>
                <a:ea typeface="Times New Roman"/>
                <a:cs typeface="Times New Roman"/>
                <a:sym typeface="Times New Roman"/>
              </a:defRPr>
            </a:pPr>
            <a:r>
              <a:rPr sz="2000" dirty="0"/>
              <a:t>To create an abstract method simply specify the modifier abstract followed by the method declaration without anybody.</a:t>
            </a:r>
          </a:p>
          <a:p>
            <a:pPr marL="0" lvl="8" indent="0">
              <a:lnSpc>
                <a:spcPct val="150000"/>
              </a:lnSpc>
              <a:buSzTx/>
              <a:buNone/>
              <a:defRPr sz="2000">
                <a:latin typeface="Times New Roman"/>
                <a:ea typeface="Times New Roman"/>
                <a:cs typeface="Times New Roman"/>
                <a:sym typeface="Times New Roman"/>
              </a:defRPr>
            </a:pPr>
            <a:r>
              <a:rPr lang="en-US" sz="2000" dirty="0"/>
              <a:t>	</a:t>
            </a:r>
            <a:r>
              <a:rPr sz="2000" dirty="0" err="1"/>
              <a:t>Eg</a:t>
            </a:r>
            <a:r>
              <a:rPr sz="2000" dirty="0"/>
              <a:t>: abstract double area();</a:t>
            </a:r>
          </a:p>
        </p:txBody>
      </p:sp>
      <p:sp>
        <p:nvSpPr>
          <p:cNvPr id="49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81</a:t>
            </a:fld>
            <a:endParaRPr/>
          </a:p>
        </p:txBody>
      </p:sp>
      <p:sp>
        <p:nvSpPr>
          <p:cNvPr id="49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A class containing at-least one abstract method is called abstract class.…"/>
          <p:cNvSpPr txBox="1">
            <a:spLocks noGrp="1"/>
          </p:cNvSpPr>
          <p:nvPr>
            <p:ph idx="1"/>
          </p:nvPr>
        </p:nvSpPr>
        <p:spPr>
          <a:xfrm>
            <a:off x="661029" y="1157600"/>
            <a:ext cx="10791456" cy="5246690"/>
          </a:xfrm>
          <a:prstGeom prst="rect">
            <a:avLst/>
          </a:prstGeom>
        </p:spPr>
        <p:txBody>
          <a:bodyPr lIns="0" tIns="0" rIns="0" bIns="0">
            <a:noAutofit/>
          </a:bodyPr>
          <a:lstStyle/>
          <a:p>
            <a:pPr>
              <a:lnSpc>
                <a:spcPct val="150000"/>
              </a:lnSpc>
              <a:buClr>
                <a:srgbClr val="000000"/>
              </a:buClr>
              <a:defRPr sz="2200">
                <a:latin typeface="Times New Roman"/>
                <a:ea typeface="Times New Roman"/>
                <a:cs typeface="Times New Roman"/>
                <a:sym typeface="Times New Roman"/>
              </a:defRPr>
            </a:pPr>
            <a:r>
              <a:rPr sz="2000" dirty="0"/>
              <a:t>A class containing at-least one abstract method is called </a:t>
            </a:r>
            <a:r>
              <a:rPr sz="2000" b="1" dirty="0"/>
              <a:t>abstract class.</a:t>
            </a:r>
          </a:p>
          <a:p>
            <a:pPr>
              <a:lnSpc>
                <a:spcPct val="150000"/>
              </a:lnSpc>
              <a:buClr>
                <a:srgbClr val="000000"/>
              </a:buClr>
              <a:defRPr sz="2200">
                <a:latin typeface="Times New Roman"/>
                <a:ea typeface="Times New Roman"/>
                <a:cs typeface="Times New Roman"/>
                <a:sym typeface="Times New Roman"/>
              </a:defRPr>
            </a:pPr>
            <a:r>
              <a:rPr sz="2000" dirty="0"/>
              <a:t>A class is made abstract by putting the keyword abstract in front of the class keyword in the first line of class definition.</a:t>
            </a:r>
          </a:p>
          <a:p>
            <a:pPr marL="0" lvl="3" indent="685800">
              <a:lnSpc>
                <a:spcPct val="150000"/>
              </a:lnSpc>
              <a:buSzTx/>
              <a:buNone/>
              <a:defRPr sz="2200" b="1">
                <a:latin typeface="Times New Roman"/>
                <a:ea typeface="Times New Roman"/>
                <a:cs typeface="Times New Roman"/>
                <a:sym typeface="Times New Roman"/>
              </a:defRPr>
            </a:pPr>
            <a:r>
              <a:rPr sz="2000" dirty="0"/>
              <a:t>Example:</a:t>
            </a:r>
          </a:p>
          <a:p>
            <a:pPr marL="0" lvl="3" indent="685800">
              <a:lnSpc>
                <a:spcPct val="150000"/>
              </a:lnSpc>
              <a:buSzTx/>
              <a:buNone/>
              <a:defRPr sz="2200">
                <a:latin typeface="Times New Roman"/>
                <a:ea typeface="Times New Roman"/>
                <a:cs typeface="Times New Roman"/>
                <a:sym typeface="Times New Roman"/>
              </a:defRPr>
            </a:pPr>
            <a:r>
              <a:rPr sz="2000" dirty="0"/>
              <a:t> abstract class shape</a:t>
            </a:r>
          </a:p>
          <a:p>
            <a:pPr marL="0" lvl="3" indent="685800">
              <a:lnSpc>
                <a:spcPct val="150000"/>
              </a:lnSpc>
              <a:buSzTx/>
              <a:buNone/>
              <a:defRPr sz="2200">
                <a:latin typeface="Times New Roman"/>
                <a:ea typeface="Times New Roman"/>
                <a:cs typeface="Times New Roman"/>
                <a:sym typeface="Times New Roman"/>
              </a:defRPr>
            </a:pPr>
            <a:r>
              <a:rPr sz="2000" dirty="0"/>
              <a:t>{</a:t>
            </a:r>
          </a:p>
          <a:p>
            <a:pPr marL="0" lvl="3" indent="685800">
              <a:lnSpc>
                <a:spcPct val="150000"/>
              </a:lnSpc>
              <a:buSzTx/>
              <a:buNone/>
              <a:defRPr sz="2200">
                <a:latin typeface="Times New Roman"/>
                <a:ea typeface="Times New Roman"/>
                <a:cs typeface="Times New Roman"/>
                <a:sym typeface="Times New Roman"/>
              </a:defRPr>
            </a:pPr>
            <a:r>
              <a:rPr sz="2000" dirty="0"/>
              <a:t>abstract double area();</a:t>
            </a:r>
          </a:p>
          <a:p>
            <a:pPr marL="0" lvl="3" indent="685800">
              <a:lnSpc>
                <a:spcPct val="150000"/>
              </a:lnSpc>
              <a:buSzTx/>
              <a:buNone/>
              <a:defRPr sz="2200">
                <a:latin typeface="Times New Roman"/>
                <a:ea typeface="Times New Roman"/>
                <a:cs typeface="Times New Roman"/>
                <a:sym typeface="Times New Roman"/>
              </a:defRPr>
            </a:pPr>
            <a:r>
              <a:rPr sz="2000" dirty="0"/>
              <a:t>abstract double circumference();</a:t>
            </a:r>
          </a:p>
          <a:p>
            <a:pPr marL="0" lvl="3" indent="685800">
              <a:lnSpc>
                <a:spcPct val="150000"/>
              </a:lnSpc>
              <a:buSzTx/>
              <a:buNone/>
              <a:defRPr sz="2200">
                <a:latin typeface="Times New Roman"/>
                <a:ea typeface="Times New Roman"/>
                <a:cs typeface="Times New Roman"/>
                <a:sym typeface="Times New Roman"/>
              </a:defRPr>
            </a:pPr>
            <a:r>
              <a:rPr sz="2000" dirty="0"/>
              <a:t>}</a:t>
            </a:r>
          </a:p>
        </p:txBody>
      </p:sp>
      <p:sp>
        <p:nvSpPr>
          <p:cNvPr id="50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82</a:t>
            </a:fld>
            <a:endParaRPr/>
          </a:p>
        </p:txBody>
      </p:sp>
      <p:sp>
        <p:nvSpPr>
          <p:cNvPr id="50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83</a:t>
            </a:fld>
            <a:endParaRPr/>
          </a:p>
        </p:txBody>
      </p:sp>
      <p:sp>
        <p:nvSpPr>
          <p:cNvPr id="50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08" name="TextBox 8"/>
          <p:cNvSpPr txBox="1"/>
          <p:nvPr/>
        </p:nvSpPr>
        <p:spPr>
          <a:xfrm>
            <a:off x="611303" y="1109842"/>
            <a:ext cx="11658942" cy="34481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Abstract class is declared with abstract keyword.</a:t>
            </a:r>
          </a:p>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It can have abstract and non-abstract methods.</a:t>
            </a:r>
          </a:p>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Abstract Method contains no implementation, i.e., nobody.</a:t>
            </a:r>
          </a:p>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Abstract Method is created to force same name and signature pattern in all the subclasses.</a:t>
            </a:r>
          </a:p>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Subclasses have the flexibility to code these methods with their own specific requirements.</a:t>
            </a:r>
          </a:p>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An abstract method cannot be contained in a non-abstract class.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84</a:t>
            </a:fld>
            <a:endParaRPr/>
          </a:p>
        </p:txBody>
      </p:sp>
      <p:sp>
        <p:nvSpPr>
          <p:cNvPr id="51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12" name="Abstract classes are like normal classes with fields and methods but we cannot create objects of abstract classes using the new operator. However you can declare a variable of an abstract class type. Such variables can be used to refer to an instance of any of the subclasses of abstract superclass.…"/>
          <p:cNvSpPr txBox="1"/>
          <p:nvPr/>
        </p:nvSpPr>
        <p:spPr>
          <a:xfrm>
            <a:off x="614057" y="1103546"/>
            <a:ext cx="11262461" cy="3118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Abstract classes are like normal classes with fields and methods but we cannot create objects of abstract classes using the new operator. However you can declare a variable of an abstract class type. Such variables can be used to refer to an instance of any of the subclasses of abstract superclass.</a:t>
            </a:r>
          </a:p>
          <a:p>
            <a:pPr marL="342900" indent="-342900">
              <a:lnSpc>
                <a:spcPct val="150000"/>
              </a:lnSpc>
              <a:spcBef>
                <a:spcPts val="1000"/>
              </a:spcBef>
              <a:buSzPct val="100000"/>
              <a:buFont typeface="Arial" panose="020B0604020202020204" pitchFamily="34" charset="0"/>
              <a:buChar char="•"/>
              <a:defRPr sz="2200">
                <a:latin typeface="Times New Roman"/>
                <a:ea typeface="Times New Roman"/>
                <a:cs typeface="Times New Roman"/>
                <a:sym typeface="Times New Roman"/>
              </a:defRPr>
            </a:pPr>
            <a:r>
              <a:rPr sz="2000" dirty="0"/>
              <a:t>Abstract classes are useful when we want to create a generic type that is used as a super class for two or more subclasses.</a:t>
            </a:r>
          </a:p>
          <a:p>
            <a:pPr>
              <a:lnSpc>
                <a:spcPct val="150000"/>
              </a:lnSpc>
              <a:spcBef>
                <a:spcPts val="1000"/>
              </a:spcBef>
              <a:buSzPct val="100000"/>
              <a:defRPr sz="2200">
                <a:latin typeface="Times New Roman"/>
                <a:ea typeface="Times New Roman"/>
                <a:cs typeface="Times New Roman"/>
                <a:sym typeface="Times New Roman"/>
              </a:defRPr>
            </a:pPr>
            <a:r>
              <a:rPr lang="en-US" sz="2000" dirty="0"/>
              <a:t>	</a:t>
            </a:r>
            <a:r>
              <a:rPr sz="2000" dirty="0"/>
              <a:t>Example: AbstractDemo.java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85</a:t>
            </a:fld>
            <a:endParaRPr/>
          </a:p>
        </p:txBody>
      </p:sp>
      <p:sp>
        <p:nvSpPr>
          <p:cNvPr id="51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16" name="A subclass of an abstract class can be instantiated only of it overrides each of the abstract methods of its super class and provides an implementation for each of them. Such classes are called concrete classes.…"/>
          <p:cNvSpPr txBox="1"/>
          <p:nvPr/>
        </p:nvSpPr>
        <p:spPr>
          <a:xfrm>
            <a:off x="613290" y="1114437"/>
            <a:ext cx="11218258" cy="5683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A subclass of an abstract class can be instantiated only of it overrides each of the abstract methods of its super class and provides an implementation for each of them. Such classes are called concrete classes.</a:t>
            </a:r>
          </a:p>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If a subclass does not implement all the abstract methods that it inherits, the subclass must be specified as abstract.</a:t>
            </a:r>
          </a:p>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An abstract method cannot be private, as private methods cannot be inherited and therefore cannot be overridden in the subclass.</a:t>
            </a:r>
          </a:p>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Constructors and static methods cannot be declared abstract. As constructor cannot be inherited so an abstract constructor could never be implemented. Also as subclasses cannot override static methods, so an abstract static method cannot be implemented.</a:t>
            </a:r>
          </a:p>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An abstract class has no use, no purpose unless it is extended. However, abstract superclass names can be used to invoke the static methods declared in those abstract super classes.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Example of abstract class that have abstract method…"/>
          <p:cNvSpPr txBox="1">
            <a:spLocks noGrp="1"/>
          </p:cNvSpPr>
          <p:nvPr>
            <p:ph idx="1"/>
          </p:nvPr>
        </p:nvSpPr>
        <p:spPr>
          <a:xfrm>
            <a:off x="1024570" y="1837641"/>
            <a:ext cx="11017907" cy="5300170"/>
          </a:xfrm>
          <a:prstGeom prst="rect">
            <a:avLst/>
          </a:prstGeom>
        </p:spPr>
        <p:txBody>
          <a:bodyPr lIns="0" tIns="0" rIns="0" bIns="0" numCol="2" spcCol="571224">
            <a:noAutofit/>
          </a:bodyPr>
          <a:lstStyle/>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Bike is an abstract class that contains only one</a:t>
            </a:r>
            <a:r>
              <a:rPr lang="en-US" sz="2000" dirty="0"/>
              <a:t> </a:t>
            </a:r>
            <a:r>
              <a:rPr sz="2000" dirty="0"/>
              <a:t>abstract method run. It implementation is provided by the Honda class.</a:t>
            </a:r>
            <a:endParaRPr sz="2000" b="1" dirty="0"/>
          </a:p>
          <a:p>
            <a:pPr marL="0" indent="0" defTabSz="466344">
              <a:lnSpc>
                <a:spcPct val="100000"/>
              </a:lnSpc>
              <a:spcBef>
                <a:spcPts val="500"/>
              </a:spcBef>
              <a:buSzTx/>
              <a:buNone/>
              <a:defRPr sz="1800" b="1">
                <a:latin typeface="Times New Roman"/>
                <a:ea typeface="Times New Roman"/>
                <a:cs typeface="Times New Roman"/>
                <a:sym typeface="Times New Roman"/>
              </a:defRPr>
            </a:pPr>
            <a:endParaRPr sz="1000" b="1" dirty="0"/>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abstract class Bike</a:t>
            </a:r>
            <a:endParaRPr sz="2000" b="1" dirty="0"/>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abstract void run();</a:t>
            </a:r>
            <a:endParaRPr sz="2000" b="1" dirty="0"/>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a:t>
            </a:r>
            <a:endParaRPr sz="2000" b="1" dirty="0"/>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public class </a:t>
            </a:r>
            <a:r>
              <a:rPr sz="2000" dirty="0" err="1"/>
              <a:t>honda</a:t>
            </a:r>
            <a:r>
              <a:rPr sz="2000" dirty="0"/>
              <a:t> extends Bike</a:t>
            </a:r>
            <a:endParaRPr sz="2000" b="1" dirty="0"/>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void run()</a:t>
            </a:r>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err="1"/>
              <a:t>System.out.println</a:t>
            </a:r>
            <a:r>
              <a:rPr sz="2000" dirty="0"/>
              <a:t>("running safely..");</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a:t>
            </a:r>
          </a:p>
          <a:p>
            <a:pPr marL="0" lvl="1" indent="332723" defTabSz="466344">
              <a:lnSpc>
                <a:spcPct val="100000"/>
              </a:lnSpc>
              <a:spcBef>
                <a:spcPts val="500"/>
              </a:spcBef>
              <a:buSzTx/>
              <a:buNone/>
              <a:defRPr sz="1800">
                <a:latin typeface="Times New Roman"/>
                <a:ea typeface="Times New Roman"/>
                <a:cs typeface="Times New Roman"/>
                <a:sym typeface="Times New Roman"/>
              </a:defRPr>
            </a:pPr>
            <a:endParaRPr lang="en-US" sz="2000"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endParaRPr lang="en-US"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endParaRPr lang="en-US" sz="2000"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public static void main(String </a:t>
            </a:r>
            <a:r>
              <a:rPr sz="2000" dirty="0" err="1"/>
              <a:t>args</a:t>
            </a: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Bike </a:t>
            </a:r>
            <a:r>
              <a:rPr sz="2000" dirty="0" err="1"/>
              <a:t>obj</a:t>
            </a:r>
            <a:r>
              <a:rPr sz="2000" dirty="0"/>
              <a:t>=new </a:t>
            </a:r>
            <a:r>
              <a:rPr sz="2000" dirty="0" err="1"/>
              <a:t>honda</a:t>
            </a:r>
            <a:r>
              <a:rPr sz="2000" dirty="0"/>
              <a:t>();                                </a:t>
            </a:r>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//reference to check instance of or object casting</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//or </a:t>
            </a:r>
            <a:r>
              <a:rPr sz="2000" dirty="0" err="1"/>
              <a:t>honda</a:t>
            </a:r>
            <a:r>
              <a:rPr sz="2000" dirty="0"/>
              <a:t> </a:t>
            </a:r>
            <a:r>
              <a:rPr sz="2000" dirty="0" err="1"/>
              <a:t>obj</a:t>
            </a:r>
            <a:r>
              <a:rPr sz="2000" dirty="0"/>
              <a:t>=new </a:t>
            </a:r>
            <a:r>
              <a:rPr sz="2000" dirty="0" err="1"/>
              <a:t>honda</a:t>
            </a: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err="1"/>
              <a:t>obj.run</a:t>
            </a:r>
            <a:r>
              <a:rPr sz="2000" dirty="0"/>
              <a:t>();</a:t>
            </a:r>
            <a:endParaRPr sz="2000" b="1" dirty="0"/>
          </a:p>
          <a:p>
            <a:pPr marL="0" lvl="1" indent="332723" defTabSz="466344">
              <a:lnSpc>
                <a:spcPct val="100000"/>
              </a:lnSpc>
              <a:spcBef>
                <a:spcPts val="500"/>
              </a:spcBef>
              <a:buSzTx/>
              <a:buNone/>
              <a:defRPr sz="1800">
                <a:latin typeface="Times New Roman"/>
                <a:ea typeface="Times New Roman"/>
                <a:cs typeface="Times New Roman"/>
                <a:sym typeface="Times New Roman"/>
              </a:defRPr>
            </a:pPr>
            <a:r>
              <a:rPr sz="2000" dirty="0"/>
              <a:t>}</a:t>
            </a:r>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 </a:t>
            </a:r>
            <a:endParaRPr lang="en-US" sz="2000" dirty="0"/>
          </a:p>
          <a:p>
            <a:pPr marL="0" indent="0" defTabSz="466344">
              <a:lnSpc>
                <a:spcPct val="100000"/>
              </a:lnSpc>
              <a:spcBef>
                <a:spcPts val="500"/>
              </a:spcBef>
              <a:buSzTx/>
              <a:buNone/>
              <a:defRPr sz="1800">
                <a:latin typeface="Times New Roman"/>
                <a:ea typeface="Times New Roman"/>
                <a:cs typeface="Times New Roman"/>
                <a:sym typeface="Times New Roman"/>
              </a:defRPr>
            </a:pPr>
            <a:endParaRPr sz="1000" b="1" dirty="0"/>
          </a:p>
          <a:p>
            <a:pPr marL="0" indent="0" defTabSz="466344">
              <a:lnSpc>
                <a:spcPct val="100000"/>
              </a:lnSpc>
              <a:spcBef>
                <a:spcPts val="500"/>
              </a:spcBef>
              <a:buSzTx/>
              <a:buNone/>
              <a:defRPr sz="1800">
                <a:latin typeface="Times New Roman"/>
                <a:ea typeface="Times New Roman"/>
                <a:cs typeface="Times New Roman"/>
                <a:sym typeface="Times New Roman"/>
              </a:defRPr>
            </a:pPr>
            <a:r>
              <a:rPr sz="2000" dirty="0"/>
              <a:t>Output: running safely.. </a:t>
            </a:r>
          </a:p>
        </p:txBody>
      </p:sp>
      <p:sp>
        <p:nvSpPr>
          <p:cNvPr id="51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86</a:t>
            </a:fld>
            <a:endParaRPr/>
          </a:p>
        </p:txBody>
      </p:sp>
      <p:sp>
        <p:nvSpPr>
          <p:cNvPr id="51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Example of abstract class that have abstract method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87</a:t>
            </a:fld>
            <a:endParaRPr/>
          </a:p>
        </p:txBody>
      </p:sp>
      <p:sp>
        <p:nvSpPr>
          <p:cNvPr id="52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24" name="Example of abstract class having constructor, field and method…"/>
          <p:cNvSpPr txBox="1"/>
          <p:nvPr/>
        </p:nvSpPr>
        <p:spPr>
          <a:xfrm>
            <a:off x="1002909" y="1816260"/>
            <a:ext cx="11473458" cy="4872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340" tIns="40340" rIns="40340" bIns="40340" numCol="2" spcCol="573672" anchor="ctr"/>
          <a:lstStyle/>
          <a:p>
            <a:pPr defTabSz="806450">
              <a:defRPr sz="1700">
                <a:latin typeface="Times New Roman"/>
                <a:ea typeface="Times New Roman"/>
                <a:cs typeface="Times New Roman"/>
                <a:sym typeface="Times New Roman"/>
              </a:defRPr>
            </a:pPr>
            <a:r>
              <a:rPr sz="2000" dirty="0"/>
              <a:t>abstract class Bike</a:t>
            </a:r>
          </a:p>
          <a:p>
            <a:pPr defTabSz="806450">
              <a:defRPr sz="1700">
                <a:latin typeface="Times New Roman"/>
                <a:ea typeface="Times New Roman"/>
                <a:cs typeface="Times New Roman"/>
                <a:sym typeface="Times New Roman"/>
              </a:defRPr>
            </a:pPr>
            <a:r>
              <a:rPr sz="2000" dirty="0"/>
              <a:t>{</a:t>
            </a:r>
          </a:p>
          <a:p>
            <a:pPr lvl="1" indent="457200" defTabSz="806450">
              <a:defRPr sz="1700">
                <a:latin typeface="Times New Roman"/>
                <a:ea typeface="Times New Roman"/>
                <a:cs typeface="Times New Roman"/>
                <a:sym typeface="Times New Roman"/>
              </a:defRPr>
            </a:pPr>
            <a:r>
              <a:rPr sz="2000" dirty="0" err="1"/>
              <a:t>int</a:t>
            </a:r>
            <a:r>
              <a:rPr sz="2000" dirty="0"/>
              <a:t> limit=30;</a:t>
            </a:r>
          </a:p>
          <a:p>
            <a:pPr lvl="1" indent="457200" defTabSz="806450">
              <a:defRPr sz="1700">
                <a:latin typeface="Times New Roman"/>
                <a:ea typeface="Times New Roman"/>
                <a:cs typeface="Times New Roman"/>
                <a:sym typeface="Times New Roman"/>
              </a:defRPr>
            </a:pPr>
            <a:r>
              <a:rPr sz="2000" dirty="0"/>
              <a:t>Bike()</a:t>
            </a:r>
          </a:p>
          <a:p>
            <a:pPr lvl="1" indent="457200" defTabSz="806450">
              <a:defRPr sz="1700">
                <a:latin typeface="Times New Roman"/>
                <a:ea typeface="Times New Roman"/>
                <a:cs typeface="Times New Roman"/>
                <a:sym typeface="Times New Roman"/>
              </a:defRPr>
            </a:pPr>
            <a:r>
              <a:rPr sz="2000" dirty="0"/>
              <a:t>{                         </a:t>
            </a:r>
          </a:p>
          <a:p>
            <a:pPr lvl="1" indent="457200" defTabSz="806450">
              <a:defRPr sz="1700">
                <a:latin typeface="Times New Roman"/>
                <a:ea typeface="Times New Roman"/>
                <a:cs typeface="Times New Roman"/>
                <a:sym typeface="Times New Roman"/>
              </a:defRPr>
            </a:pPr>
            <a:r>
              <a:rPr sz="2000" dirty="0" err="1"/>
              <a:t>System.out.println</a:t>
            </a:r>
            <a:r>
              <a:rPr sz="2000" dirty="0"/>
              <a:t>("constructor is invoked”);           </a:t>
            </a:r>
          </a:p>
          <a:p>
            <a:pPr lvl="1" indent="457200" defTabSz="806450">
              <a:defRPr sz="1700">
                <a:latin typeface="Times New Roman"/>
                <a:ea typeface="Times New Roman"/>
                <a:cs typeface="Times New Roman"/>
                <a:sym typeface="Times New Roman"/>
              </a:defRPr>
            </a:pPr>
            <a:r>
              <a:rPr sz="2000" dirty="0"/>
              <a:t>}</a:t>
            </a:r>
          </a:p>
          <a:p>
            <a:pPr lvl="1" indent="457200" defTabSz="806450">
              <a:defRPr sz="1700">
                <a:latin typeface="Times New Roman"/>
                <a:ea typeface="Times New Roman"/>
                <a:cs typeface="Times New Roman"/>
                <a:sym typeface="Times New Roman"/>
              </a:defRPr>
            </a:pPr>
            <a:endParaRPr sz="2000" dirty="0"/>
          </a:p>
          <a:p>
            <a:pPr lvl="1" indent="457200" defTabSz="806450">
              <a:defRPr sz="1700">
                <a:latin typeface="Times New Roman"/>
                <a:ea typeface="Times New Roman"/>
                <a:cs typeface="Times New Roman"/>
                <a:sym typeface="Times New Roman"/>
              </a:defRPr>
            </a:pPr>
            <a:r>
              <a:rPr sz="2000" dirty="0"/>
              <a:t>void </a:t>
            </a:r>
            <a:r>
              <a:rPr sz="2000" dirty="0" err="1"/>
              <a:t>getDetails</a:t>
            </a:r>
            <a:r>
              <a:rPr sz="2000" dirty="0"/>
              <a:t>()</a:t>
            </a:r>
          </a:p>
          <a:p>
            <a:pPr lvl="1" indent="457200" defTabSz="806450">
              <a:defRPr sz="1700">
                <a:latin typeface="Times New Roman"/>
                <a:ea typeface="Times New Roman"/>
                <a:cs typeface="Times New Roman"/>
                <a:sym typeface="Times New Roman"/>
              </a:defRPr>
            </a:pPr>
            <a:r>
              <a:rPr sz="2000" dirty="0"/>
              <a:t>{        </a:t>
            </a:r>
          </a:p>
          <a:p>
            <a:pPr lvl="1" indent="457200" defTabSz="806450">
              <a:defRPr sz="1700">
                <a:latin typeface="Times New Roman"/>
                <a:ea typeface="Times New Roman"/>
                <a:cs typeface="Times New Roman"/>
                <a:sym typeface="Times New Roman"/>
              </a:defRPr>
            </a:pPr>
            <a:r>
              <a:rPr sz="2000" dirty="0" err="1"/>
              <a:t>System.out.println</a:t>
            </a:r>
            <a:r>
              <a:rPr sz="2000" dirty="0"/>
              <a:t>("it has two wheels”);                   </a:t>
            </a:r>
          </a:p>
          <a:p>
            <a:pPr lvl="1" indent="457200" defTabSz="806450">
              <a:defRPr sz="1700">
                <a:latin typeface="Times New Roman"/>
                <a:ea typeface="Times New Roman"/>
                <a:cs typeface="Times New Roman"/>
                <a:sym typeface="Times New Roman"/>
              </a:defRPr>
            </a:pPr>
            <a:r>
              <a:rPr sz="2000" dirty="0"/>
              <a:t>}</a:t>
            </a:r>
          </a:p>
          <a:p>
            <a:pPr lvl="1" indent="457200" defTabSz="806450">
              <a:defRPr sz="1700">
                <a:latin typeface="Times New Roman"/>
                <a:ea typeface="Times New Roman"/>
                <a:cs typeface="Times New Roman"/>
                <a:sym typeface="Times New Roman"/>
              </a:defRPr>
            </a:pPr>
            <a:endParaRPr sz="2000" dirty="0"/>
          </a:p>
          <a:p>
            <a:pPr lvl="1" indent="457200" defTabSz="806450">
              <a:defRPr sz="1700">
                <a:latin typeface="Times New Roman"/>
                <a:ea typeface="Times New Roman"/>
                <a:cs typeface="Times New Roman"/>
                <a:sym typeface="Times New Roman"/>
              </a:defRPr>
            </a:pPr>
            <a:r>
              <a:rPr sz="2000" dirty="0"/>
              <a:t>abstract void run();</a:t>
            </a:r>
          </a:p>
          <a:p>
            <a:pPr defTabSz="806450">
              <a:defRPr sz="1700">
                <a:latin typeface="Times New Roman"/>
                <a:ea typeface="Times New Roman"/>
                <a:cs typeface="Times New Roman"/>
                <a:sym typeface="Times New Roman"/>
              </a:defRPr>
            </a:pPr>
            <a:r>
              <a:rPr sz="2000" dirty="0"/>
              <a:t>}</a:t>
            </a:r>
          </a:p>
          <a:p>
            <a:pPr defTabSz="806450">
              <a:defRPr sz="1700">
                <a:latin typeface="Times New Roman"/>
                <a:ea typeface="Times New Roman"/>
                <a:cs typeface="Times New Roman"/>
                <a:sym typeface="Times New Roman"/>
              </a:defRPr>
            </a:pPr>
            <a:endParaRPr sz="2000" dirty="0"/>
          </a:p>
          <a:p>
            <a:pPr defTabSz="806450">
              <a:defRPr sz="1700">
                <a:latin typeface="Times New Roman"/>
                <a:ea typeface="Times New Roman"/>
                <a:cs typeface="Times New Roman"/>
                <a:sym typeface="Times New Roman"/>
              </a:defRPr>
            </a:pPr>
            <a:r>
              <a:rPr sz="2000" dirty="0"/>
              <a:t>class Honda extends Bike</a:t>
            </a:r>
          </a:p>
          <a:p>
            <a:pPr defTabSz="806450">
              <a:defRPr sz="1700">
                <a:latin typeface="Times New Roman"/>
                <a:ea typeface="Times New Roman"/>
                <a:cs typeface="Times New Roman"/>
                <a:sym typeface="Times New Roman"/>
              </a:defRPr>
            </a:pPr>
            <a:r>
              <a:rPr sz="2000" dirty="0"/>
              <a:t>{</a:t>
            </a:r>
          </a:p>
          <a:p>
            <a:pPr lvl="1" indent="457200" defTabSz="806450">
              <a:defRPr sz="1700">
                <a:latin typeface="Times New Roman"/>
                <a:ea typeface="Times New Roman"/>
                <a:cs typeface="Times New Roman"/>
                <a:sym typeface="Times New Roman"/>
              </a:defRPr>
            </a:pPr>
            <a:r>
              <a:rPr sz="2000" dirty="0"/>
              <a:t>void run()</a:t>
            </a:r>
          </a:p>
          <a:p>
            <a:pPr lvl="1" indent="457200" defTabSz="806450">
              <a:defRPr sz="1700">
                <a:latin typeface="Times New Roman"/>
                <a:ea typeface="Times New Roman"/>
                <a:cs typeface="Times New Roman"/>
                <a:sym typeface="Times New Roman"/>
              </a:defRPr>
            </a:pPr>
            <a:r>
              <a:rPr sz="2000" dirty="0"/>
              <a:t>{                 </a:t>
            </a:r>
          </a:p>
          <a:p>
            <a:pPr lvl="1" indent="457200" defTabSz="806450">
              <a:defRPr sz="1700">
                <a:latin typeface="Times New Roman"/>
                <a:ea typeface="Times New Roman"/>
                <a:cs typeface="Times New Roman"/>
                <a:sym typeface="Times New Roman"/>
              </a:defRPr>
            </a:pPr>
            <a:r>
              <a:rPr sz="2000" dirty="0" err="1"/>
              <a:t>System.out.println</a:t>
            </a:r>
            <a:r>
              <a:rPr sz="2000" dirty="0"/>
              <a:t>("running safely..”);                      </a:t>
            </a:r>
          </a:p>
          <a:p>
            <a:pPr lvl="1" indent="457200" defTabSz="806450">
              <a:defRPr sz="1700">
                <a:latin typeface="Times New Roman"/>
                <a:ea typeface="Times New Roman"/>
                <a:cs typeface="Times New Roman"/>
                <a:sym typeface="Times New Roman"/>
              </a:defRPr>
            </a:pPr>
            <a:r>
              <a:rPr sz="2000" dirty="0"/>
              <a:t>}</a:t>
            </a:r>
          </a:p>
          <a:p>
            <a:pPr lvl="1" indent="457200" defTabSz="806450">
              <a:defRPr sz="1700">
                <a:latin typeface="Times New Roman"/>
                <a:ea typeface="Times New Roman"/>
                <a:cs typeface="Times New Roman"/>
                <a:sym typeface="Times New Roman"/>
              </a:defRPr>
            </a:pPr>
            <a:endParaRPr sz="2000" dirty="0"/>
          </a:p>
          <a:p>
            <a:pPr lvl="1" indent="457200" defTabSz="806450">
              <a:defRPr sz="1700">
                <a:latin typeface="Times New Roman"/>
                <a:ea typeface="Times New Roman"/>
                <a:cs typeface="Times New Roman"/>
                <a:sym typeface="Times New Roman"/>
              </a:defRPr>
            </a:pPr>
            <a:r>
              <a:rPr sz="2000" dirty="0"/>
              <a:t>public static void main(String []</a:t>
            </a:r>
            <a:r>
              <a:rPr sz="2000" dirty="0" err="1"/>
              <a:t>args</a:t>
            </a:r>
            <a:r>
              <a:rPr sz="2000" dirty="0"/>
              <a:t>)</a:t>
            </a:r>
          </a:p>
          <a:p>
            <a:pPr lvl="1" indent="457200" defTabSz="806450">
              <a:defRPr sz="1700">
                <a:latin typeface="Times New Roman"/>
                <a:ea typeface="Times New Roman"/>
                <a:cs typeface="Times New Roman"/>
                <a:sym typeface="Times New Roman"/>
              </a:defRPr>
            </a:pPr>
            <a:r>
              <a:rPr sz="2000" dirty="0"/>
              <a:t>{</a:t>
            </a:r>
          </a:p>
          <a:p>
            <a:pPr lvl="1" indent="457200" defTabSz="806450">
              <a:defRPr sz="1700">
                <a:latin typeface="Times New Roman"/>
                <a:ea typeface="Times New Roman"/>
                <a:cs typeface="Times New Roman"/>
                <a:sym typeface="Times New Roman"/>
              </a:defRPr>
            </a:pPr>
            <a:r>
              <a:rPr sz="2000" dirty="0"/>
              <a:t>Bike </a:t>
            </a:r>
            <a:r>
              <a:rPr sz="2000" dirty="0" err="1"/>
              <a:t>obj</a:t>
            </a:r>
            <a:r>
              <a:rPr sz="2000" dirty="0"/>
              <a:t>=new Honda();</a:t>
            </a:r>
          </a:p>
          <a:p>
            <a:pPr lvl="1" indent="457200" defTabSz="806450">
              <a:defRPr sz="1700">
                <a:latin typeface="Times New Roman"/>
                <a:ea typeface="Times New Roman"/>
                <a:cs typeface="Times New Roman"/>
                <a:sym typeface="Times New Roman"/>
              </a:defRPr>
            </a:pPr>
            <a:r>
              <a:rPr sz="2000" dirty="0" err="1"/>
              <a:t>obj.run</a:t>
            </a:r>
            <a:r>
              <a:rPr sz="2000" dirty="0"/>
              <a:t>();</a:t>
            </a:r>
          </a:p>
          <a:p>
            <a:pPr lvl="1" indent="457200" defTabSz="806450">
              <a:defRPr sz="1700">
                <a:latin typeface="Times New Roman"/>
                <a:ea typeface="Times New Roman"/>
                <a:cs typeface="Times New Roman"/>
                <a:sym typeface="Times New Roman"/>
              </a:defRPr>
            </a:pPr>
            <a:r>
              <a:rPr sz="2000" dirty="0" err="1"/>
              <a:t>obj.getDetails</a:t>
            </a:r>
            <a:r>
              <a:rPr sz="2000" dirty="0"/>
              <a:t>();</a:t>
            </a:r>
          </a:p>
          <a:p>
            <a:pPr lvl="1" indent="457200" defTabSz="806450">
              <a:defRPr sz="1700">
                <a:latin typeface="Times New Roman"/>
                <a:ea typeface="Times New Roman"/>
                <a:cs typeface="Times New Roman"/>
                <a:sym typeface="Times New Roman"/>
              </a:defRPr>
            </a:pPr>
            <a:r>
              <a:rPr sz="2000" dirty="0" err="1"/>
              <a:t>System.out.println</a:t>
            </a:r>
            <a:r>
              <a:rPr sz="2000" dirty="0"/>
              <a:t>(</a:t>
            </a:r>
            <a:r>
              <a:rPr sz="2000" dirty="0" err="1"/>
              <a:t>obj.limit</a:t>
            </a:r>
            <a:r>
              <a:rPr sz="2000" dirty="0"/>
              <a:t>);   </a:t>
            </a:r>
          </a:p>
          <a:p>
            <a:pPr lvl="1" indent="457200" defTabSz="806450">
              <a:defRPr sz="1700">
                <a:latin typeface="Times New Roman"/>
                <a:ea typeface="Times New Roman"/>
                <a:cs typeface="Times New Roman"/>
                <a:sym typeface="Times New Roman"/>
              </a:defRPr>
            </a:pPr>
            <a:r>
              <a:rPr sz="2000" dirty="0"/>
              <a:t> } </a:t>
            </a:r>
          </a:p>
          <a:p>
            <a:pPr defTabSz="806450">
              <a:defRPr sz="1700">
                <a:latin typeface="Times New Roman"/>
                <a:ea typeface="Times New Roman"/>
                <a:cs typeface="Times New Roman"/>
                <a:sym typeface="Times New Roman"/>
              </a:defRPr>
            </a:pPr>
            <a:r>
              <a:rPr sz="2000" dirty="0"/>
              <a:t>}</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Example of abstract class having constructor, field and method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Interfaces…"/>
          <p:cNvSpPr txBox="1">
            <a:spLocks noGrp="1"/>
          </p:cNvSpPr>
          <p:nvPr>
            <p:ph idx="1"/>
          </p:nvPr>
        </p:nvSpPr>
        <p:spPr>
          <a:xfrm>
            <a:off x="1001268" y="1732185"/>
            <a:ext cx="10758250" cy="4130611"/>
          </a:xfrm>
          <a:prstGeom prst="rect">
            <a:avLst/>
          </a:prstGeom>
        </p:spPr>
        <p:txBody>
          <a:bodyPr lIns="0" tIns="0" rIns="0" bIns="0">
            <a:normAutofit/>
          </a:bodyPr>
          <a:lstStyle/>
          <a:p>
            <a:pPr>
              <a:lnSpc>
                <a:spcPct val="150000"/>
              </a:lnSpc>
              <a:buClr>
                <a:srgbClr val="000000"/>
              </a:buClr>
              <a:defRPr sz="2100">
                <a:latin typeface="Times New Roman"/>
                <a:ea typeface="Times New Roman"/>
                <a:cs typeface="Times New Roman"/>
                <a:sym typeface="Times New Roman"/>
              </a:defRPr>
            </a:pPr>
            <a:r>
              <a:rPr sz="2000" dirty="0"/>
              <a:t>Java expands the concept of the abstract classes with interfaces.</a:t>
            </a:r>
          </a:p>
          <a:p>
            <a:pPr>
              <a:lnSpc>
                <a:spcPct val="150000"/>
              </a:lnSpc>
              <a:buClr>
                <a:srgbClr val="000000"/>
              </a:buClr>
              <a:defRPr sz="2100">
                <a:latin typeface="Times New Roman"/>
                <a:ea typeface="Times New Roman"/>
                <a:cs typeface="Times New Roman"/>
                <a:sym typeface="Times New Roman"/>
              </a:defRPr>
            </a:pPr>
            <a:r>
              <a:rPr sz="2000" dirty="0"/>
              <a:t>An Interface is similar to an abstract class. However, it contains only abstract method and constant (final fields).</a:t>
            </a:r>
          </a:p>
          <a:p>
            <a:pPr>
              <a:lnSpc>
                <a:spcPct val="150000"/>
              </a:lnSpc>
              <a:buClr>
                <a:srgbClr val="000000"/>
              </a:buClr>
              <a:defRPr sz="2100">
                <a:latin typeface="Times New Roman"/>
                <a:ea typeface="Times New Roman"/>
                <a:cs typeface="Times New Roman"/>
                <a:sym typeface="Times New Roman"/>
              </a:defRPr>
            </a:pPr>
            <a:r>
              <a:rPr sz="2000" dirty="0"/>
              <a:t>It specifies what must be done but not how.</a:t>
            </a:r>
          </a:p>
          <a:p>
            <a:pPr>
              <a:lnSpc>
                <a:spcPct val="150000"/>
              </a:lnSpc>
              <a:buClr>
                <a:srgbClr val="000000"/>
              </a:buClr>
              <a:defRPr sz="2100">
                <a:latin typeface="Times New Roman"/>
                <a:ea typeface="Times New Roman"/>
                <a:cs typeface="Times New Roman"/>
                <a:sym typeface="Times New Roman"/>
              </a:defRPr>
            </a:pPr>
            <a:r>
              <a:rPr sz="2000" dirty="0"/>
              <a:t>Once an interface is defined, class implements an interface by providing an implementation for each method declared by the interface.</a:t>
            </a:r>
          </a:p>
          <a:p>
            <a:pPr>
              <a:lnSpc>
                <a:spcPct val="150000"/>
              </a:lnSpc>
              <a:buClr>
                <a:srgbClr val="000000"/>
              </a:buClr>
              <a:defRPr sz="2100">
                <a:latin typeface="Times New Roman"/>
                <a:ea typeface="Times New Roman"/>
                <a:cs typeface="Times New Roman"/>
                <a:sym typeface="Times New Roman"/>
              </a:defRPr>
            </a:pPr>
            <a:r>
              <a:rPr sz="2000" dirty="0"/>
              <a:t>Also one class can implement any number of interfaces.</a:t>
            </a:r>
          </a:p>
        </p:txBody>
      </p:sp>
      <p:sp>
        <p:nvSpPr>
          <p:cNvPr id="526"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88</a:t>
            </a:fld>
            <a:endParaRPr/>
          </a:p>
        </p:txBody>
      </p:sp>
      <p:sp>
        <p:nvSpPr>
          <p:cNvPr id="52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Interfaces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Interface have following advantages:…"/>
          <p:cNvSpPr txBox="1">
            <a:spLocks noGrp="1"/>
          </p:cNvSpPr>
          <p:nvPr>
            <p:ph idx="1"/>
          </p:nvPr>
        </p:nvSpPr>
        <p:spPr>
          <a:xfrm>
            <a:off x="999557" y="1730326"/>
            <a:ext cx="10545356" cy="4206567"/>
          </a:xfrm>
          <a:prstGeom prst="rect">
            <a:avLst/>
          </a:prstGeom>
        </p:spPr>
        <p:txBody>
          <a:bodyPr lIns="0" tIns="0" rIns="0" bIns="0">
            <a:normAutofit/>
          </a:bodyPr>
          <a:lstStyle/>
          <a:p>
            <a:pPr>
              <a:lnSpc>
                <a:spcPct val="150000"/>
              </a:lnSpc>
              <a:buClr>
                <a:srgbClr val="000000"/>
              </a:buClr>
              <a:defRPr sz="2200">
                <a:latin typeface="Times New Roman"/>
                <a:ea typeface="Times New Roman"/>
                <a:cs typeface="Times New Roman"/>
                <a:sym typeface="Times New Roman"/>
              </a:defRPr>
            </a:pPr>
            <a:r>
              <a:rPr sz="2000" dirty="0"/>
              <a:t>Interface is easier to work with than inheritance because we do not have to worry about providing any implementation details in the interface.</a:t>
            </a:r>
          </a:p>
          <a:p>
            <a:pPr>
              <a:lnSpc>
                <a:spcPct val="150000"/>
              </a:lnSpc>
              <a:buClr>
                <a:srgbClr val="000000"/>
              </a:buClr>
              <a:defRPr sz="2200">
                <a:latin typeface="Times New Roman"/>
                <a:ea typeface="Times New Roman"/>
                <a:cs typeface="Times New Roman"/>
                <a:sym typeface="Times New Roman"/>
              </a:defRPr>
            </a:pPr>
            <a:r>
              <a:rPr sz="2000" dirty="0"/>
              <a:t>Interface facilitate multiple inheritance which is not possible with classes.</a:t>
            </a:r>
          </a:p>
          <a:p>
            <a:pPr>
              <a:lnSpc>
                <a:spcPct val="150000"/>
              </a:lnSpc>
              <a:buClr>
                <a:srgbClr val="000000"/>
              </a:buClr>
              <a:defRPr sz="2200">
                <a:latin typeface="Times New Roman"/>
                <a:ea typeface="Times New Roman"/>
                <a:cs typeface="Times New Roman"/>
                <a:sym typeface="Times New Roman"/>
              </a:defRPr>
            </a:pPr>
            <a:r>
              <a:rPr sz="2000" dirty="0"/>
              <a:t>Interfaces allow objects of unrelated classes to be processed polymorphic ally.</a:t>
            </a:r>
          </a:p>
        </p:txBody>
      </p:sp>
      <p:sp>
        <p:nvSpPr>
          <p:cNvPr id="530"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89</a:t>
            </a:fld>
            <a:endParaRPr/>
          </a:p>
        </p:txBody>
      </p:sp>
      <p:sp>
        <p:nvSpPr>
          <p:cNvPr id="53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Interface have following advantages: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75" name="In general, class declarations can include these components, in order:…"/>
          <p:cNvSpPr txBox="1"/>
          <p:nvPr/>
        </p:nvSpPr>
        <p:spPr>
          <a:xfrm>
            <a:off x="649050" y="1188022"/>
            <a:ext cx="11300302" cy="498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nSpc>
                <a:spcPct val="150000"/>
              </a:lnSpc>
              <a:spcBef>
                <a:spcPts val="1000"/>
              </a:spcBef>
              <a:defRPr>
                <a:latin typeface="Times New Roman"/>
                <a:ea typeface="Times New Roman"/>
                <a:cs typeface="Times New Roman"/>
                <a:sym typeface="Times New Roman"/>
              </a:defRPr>
            </a:pPr>
            <a:r>
              <a:rPr sz="2000" dirty="0"/>
              <a:t>In general, class declarations can include these components, in order:</a:t>
            </a:r>
          </a:p>
        </p:txBody>
      </p:sp>
      <p:sp>
        <p:nvSpPr>
          <p:cNvPr id="2" name="Rectangle 1"/>
          <p:cNvSpPr/>
          <p:nvPr/>
        </p:nvSpPr>
        <p:spPr>
          <a:xfrm>
            <a:off x="1103085" y="1777516"/>
            <a:ext cx="10540319" cy="3836948"/>
          </a:xfrm>
          <a:prstGeom prst="rect">
            <a:avLst/>
          </a:prstGeom>
        </p:spPr>
        <p:txBody>
          <a:bodyPr wrap="square">
            <a:spAutoFit/>
          </a:bodyPr>
          <a:lstStyle/>
          <a:p>
            <a:pPr marL="240631" lvl="4" indent="-240631">
              <a:lnSpc>
                <a:spcPct val="150000"/>
              </a:lnSpc>
              <a:spcBef>
                <a:spcPts val="1000"/>
              </a:spcBef>
              <a:buSzPct val="100000"/>
              <a:buAutoNum type="arabicPeriod"/>
              <a:defRPr>
                <a:latin typeface="Times New Roman"/>
                <a:ea typeface="Times New Roman"/>
                <a:cs typeface="Times New Roman"/>
                <a:sym typeface="Times New Roman"/>
              </a:defRPr>
            </a:pPr>
            <a:r>
              <a:rPr lang="en-IN" sz="2000" dirty="0"/>
              <a:t> Modifiers: A class can be public or has default access.</a:t>
            </a:r>
          </a:p>
          <a:p>
            <a:pPr marL="240631" lvl="4" indent="-240631">
              <a:lnSpc>
                <a:spcPct val="150000"/>
              </a:lnSpc>
              <a:spcBef>
                <a:spcPts val="1000"/>
              </a:spcBef>
              <a:buSzPct val="100000"/>
              <a:buAutoNum type="arabicPeriod"/>
              <a:defRPr>
                <a:latin typeface="Times New Roman"/>
                <a:ea typeface="Times New Roman"/>
                <a:cs typeface="Times New Roman"/>
                <a:sym typeface="Times New Roman"/>
              </a:defRPr>
            </a:pPr>
            <a:r>
              <a:rPr lang="en-IN" sz="2000" dirty="0"/>
              <a:t> Class name: The name should begin with a initial letter (Capital by convention).</a:t>
            </a:r>
          </a:p>
          <a:p>
            <a:pPr marL="240631" lvl="4" indent="-240631">
              <a:lnSpc>
                <a:spcPct val="150000"/>
              </a:lnSpc>
              <a:spcBef>
                <a:spcPts val="1000"/>
              </a:spcBef>
              <a:buSzPct val="100000"/>
              <a:buAutoNum type="arabicPeriod"/>
              <a:defRPr>
                <a:latin typeface="Times New Roman"/>
                <a:ea typeface="Times New Roman"/>
                <a:cs typeface="Times New Roman"/>
                <a:sym typeface="Times New Roman"/>
              </a:defRPr>
            </a:pPr>
            <a:r>
              <a:rPr lang="en-IN" sz="2000" dirty="0"/>
              <a:t> Superclass (if any): The name of the class’s parent (superclass), if any, preceded by the keyword extends. A class can only extend (subclass) one parent.</a:t>
            </a:r>
          </a:p>
          <a:p>
            <a:pPr marL="240631" lvl="4" indent="-240631">
              <a:lnSpc>
                <a:spcPct val="150000"/>
              </a:lnSpc>
              <a:spcBef>
                <a:spcPts val="1000"/>
              </a:spcBef>
              <a:buSzPct val="100000"/>
              <a:buAutoNum type="arabicPeriod"/>
              <a:defRPr>
                <a:latin typeface="Times New Roman"/>
                <a:ea typeface="Times New Roman"/>
                <a:cs typeface="Times New Roman"/>
                <a:sym typeface="Times New Roman"/>
              </a:defRPr>
            </a:pPr>
            <a:r>
              <a:rPr lang="en-IN" sz="2000" dirty="0"/>
              <a:t> Interfaces(if any): A comma-separated list of interfaces implemented by the class, if any, preceded by the keyword implements. A class can implement more than one interface.</a:t>
            </a:r>
          </a:p>
          <a:p>
            <a:pPr marL="240631" lvl="4" indent="-240631">
              <a:lnSpc>
                <a:spcPct val="150000"/>
              </a:lnSpc>
              <a:spcBef>
                <a:spcPts val="1000"/>
              </a:spcBef>
              <a:buSzPct val="100000"/>
              <a:buAutoNum type="arabicPeriod"/>
              <a:defRPr>
                <a:latin typeface="Times New Roman"/>
                <a:ea typeface="Times New Roman"/>
                <a:cs typeface="Times New Roman"/>
                <a:sym typeface="Times New Roman"/>
              </a:defRPr>
            </a:pPr>
            <a:r>
              <a:rPr lang="en-IN" sz="2000" dirty="0"/>
              <a:t> Body: The class body surrounded by braces, {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Interface contains only constants and abstract methods and is similar to an abstract class, but abstraction is 100% in an interface…"/>
          <p:cNvSpPr txBox="1">
            <a:spLocks noGrp="1"/>
          </p:cNvSpPr>
          <p:nvPr>
            <p:ph idx="1"/>
          </p:nvPr>
        </p:nvSpPr>
        <p:spPr>
          <a:xfrm>
            <a:off x="648861" y="1222207"/>
            <a:ext cx="10677900" cy="5170491"/>
          </a:xfrm>
          <a:prstGeom prst="rect">
            <a:avLst/>
          </a:prstGeom>
        </p:spPr>
        <p:txBody>
          <a:bodyPr lIns="0" tIns="0" rIns="0" bIns="0">
            <a:noAutofit/>
          </a:bodyPr>
          <a:lstStyle/>
          <a:p>
            <a:pPr defTabSz="356329">
              <a:lnSpc>
                <a:spcPct val="100000"/>
              </a:lnSpc>
              <a:defRPr sz="1800">
                <a:latin typeface="Times New Roman"/>
                <a:ea typeface="Times New Roman"/>
                <a:cs typeface="Times New Roman"/>
                <a:sym typeface="Times New Roman"/>
              </a:defRPr>
            </a:pPr>
            <a:r>
              <a:rPr sz="2000" dirty="0"/>
              <a:t>Interface contains only constants and abstract methods and is similar to an abstract class, but abstraction is 100% in an interface.</a:t>
            </a:r>
          </a:p>
          <a:p>
            <a:pPr defTabSz="356329">
              <a:lnSpc>
                <a:spcPct val="100000"/>
              </a:lnSpc>
              <a:defRPr sz="1800">
                <a:latin typeface="Times New Roman"/>
                <a:ea typeface="Times New Roman"/>
                <a:cs typeface="Times New Roman"/>
                <a:sym typeface="Times New Roman"/>
              </a:defRPr>
            </a:pPr>
            <a:r>
              <a:rPr sz="2000" dirty="0"/>
              <a:t>An interface is implicitly abstract. We do not need to use </a:t>
            </a:r>
            <a:r>
              <a:rPr sz="2000" b="1" dirty="0"/>
              <a:t>abstract </a:t>
            </a:r>
            <a:r>
              <a:rPr sz="2000" dirty="0"/>
              <a:t>keyword.</a:t>
            </a:r>
          </a:p>
          <a:p>
            <a:pPr marL="0" indent="0" defTabSz="356329">
              <a:lnSpc>
                <a:spcPct val="100000"/>
              </a:lnSpc>
              <a:buNone/>
              <a:defRPr sz="1800">
                <a:latin typeface="Times New Roman"/>
                <a:ea typeface="Times New Roman"/>
                <a:cs typeface="Times New Roman"/>
                <a:sym typeface="Times New Roman"/>
              </a:defRPr>
            </a:pPr>
            <a:endParaRPr sz="500" dirty="0"/>
          </a:p>
          <a:p>
            <a:pPr marL="294893" indent="-294893" defTabSz="356329">
              <a:lnSpc>
                <a:spcPct val="100000"/>
              </a:lnSpc>
              <a:buSzTx/>
              <a:buNone/>
              <a:defRPr sz="1800">
                <a:latin typeface="Times New Roman"/>
                <a:ea typeface="Times New Roman"/>
                <a:cs typeface="Times New Roman"/>
                <a:sym typeface="Times New Roman"/>
              </a:defRPr>
            </a:pPr>
            <a:r>
              <a:rPr lang="en-US" sz="2000" dirty="0"/>
              <a:t>	</a:t>
            </a:r>
            <a:r>
              <a:rPr sz="2000" dirty="0"/>
              <a:t>modifier interface Interface Name </a:t>
            </a:r>
          </a:p>
          <a:p>
            <a:pPr marL="294893" indent="-294893" defTabSz="356329">
              <a:lnSpc>
                <a:spcPct val="100000"/>
              </a:lnSpc>
              <a:buSzTx/>
              <a:buNone/>
              <a:defRPr sz="1800">
                <a:latin typeface="Times New Roman"/>
                <a:ea typeface="Times New Roman"/>
                <a:cs typeface="Times New Roman"/>
                <a:sym typeface="Times New Roman"/>
              </a:defRPr>
            </a:pPr>
            <a:r>
              <a:rPr lang="en-US" sz="2000" dirty="0"/>
              <a:t>	</a:t>
            </a:r>
            <a:r>
              <a:rPr sz="2000" dirty="0"/>
              <a:t>{</a:t>
            </a:r>
          </a:p>
          <a:p>
            <a:pPr marL="294893" indent="-294893" defTabSz="356329">
              <a:lnSpc>
                <a:spcPct val="100000"/>
              </a:lnSpc>
              <a:buSzTx/>
              <a:buNone/>
              <a:defRPr sz="1800">
                <a:latin typeface="Times New Roman"/>
                <a:ea typeface="Times New Roman"/>
                <a:cs typeface="Times New Roman"/>
                <a:sym typeface="Times New Roman"/>
              </a:defRPr>
            </a:pPr>
            <a:r>
              <a:rPr lang="en-US" sz="2000" dirty="0"/>
              <a:t>	</a:t>
            </a:r>
            <a:r>
              <a:rPr sz="2000" dirty="0"/>
              <a:t>/** Constant declarations */</a:t>
            </a:r>
          </a:p>
          <a:p>
            <a:pPr marL="294893" indent="-294893" defTabSz="356329">
              <a:lnSpc>
                <a:spcPct val="100000"/>
              </a:lnSpc>
              <a:buSzTx/>
              <a:buNone/>
              <a:defRPr sz="1800">
                <a:latin typeface="Times New Roman"/>
                <a:ea typeface="Times New Roman"/>
                <a:cs typeface="Times New Roman"/>
                <a:sym typeface="Times New Roman"/>
              </a:defRPr>
            </a:pPr>
            <a:r>
              <a:rPr lang="en-US" sz="2000" dirty="0"/>
              <a:t>	</a:t>
            </a:r>
            <a:r>
              <a:rPr sz="2000" dirty="0"/>
              <a:t>/** Method signatures */</a:t>
            </a:r>
          </a:p>
          <a:p>
            <a:pPr marL="294893" indent="-294893" defTabSz="356329">
              <a:lnSpc>
                <a:spcPct val="100000"/>
              </a:lnSpc>
              <a:buSzTx/>
              <a:buNone/>
              <a:defRPr sz="1800">
                <a:latin typeface="Times New Roman"/>
                <a:ea typeface="Times New Roman"/>
                <a:cs typeface="Times New Roman"/>
                <a:sym typeface="Times New Roman"/>
              </a:defRPr>
            </a:pPr>
            <a:r>
              <a:rPr lang="en-US" sz="2000" dirty="0"/>
              <a:t>	</a:t>
            </a:r>
            <a:r>
              <a:rPr sz="2000" dirty="0"/>
              <a:t>}</a:t>
            </a:r>
          </a:p>
          <a:p>
            <a:pPr marL="294893" indent="-294893" defTabSz="356329">
              <a:lnSpc>
                <a:spcPct val="100000"/>
              </a:lnSpc>
              <a:buSzTx/>
              <a:buNone/>
              <a:defRPr sz="1800">
                <a:latin typeface="Times New Roman"/>
                <a:ea typeface="Times New Roman"/>
                <a:cs typeface="Times New Roman"/>
                <a:sym typeface="Times New Roman"/>
              </a:defRPr>
            </a:pPr>
            <a:r>
              <a:rPr sz="2000" dirty="0"/>
              <a:t>          public interface Stack</a:t>
            </a:r>
          </a:p>
          <a:p>
            <a:pPr marL="0" lvl="3" indent="589787" defTabSz="356329">
              <a:lnSpc>
                <a:spcPct val="100000"/>
              </a:lnSpc>
              <a:buSzTx/>
              <a:buNone/>
              <a:defRPr sz="1800">
                <a:latin typeface="Times New Roman"/>
                <a:ea typeface="Times New Roman"/>
                <a:cs typeface="Times New Roman"/>
                <a:sym typeface="Times New Roman"/>
              </a:defRPr>
            </a:pPr>
            <a:r>
              <a:rPr sz="2000" dirty="0"/>
              <a:t>  {</a:t>
            </a:r>
          </a:p>
          <a:p>
            <a:pPr marL="294893" indent="-294893" defTabSz="356329">
              <a:lnSpc>
                <a:spcPct val="100000"/>
              </a:lnSpc>
              <a:buSzTx/>
              <a:buNone/>
              <a:defRPr sz="1800">
                <a:latin typeface="Times New Roman"/>
                <a:ea typeface="Times New Roman"/>
                <a:cs typeface="Times New Roman"/>
                <a:sym typeface="Times New Roman"/>
              </a:defRPr>
            </a:pPr>
            <a:r>
              <a:rPr sz="2000" dirty="0"/>
              <a:t>                public abstract void push(</a:t>
            </a:r>
            <a:r>
              <a:rPr sz="2000" dirty="0" err="1"/>
              <a:t>int</a:t>
            </a:r>
            <a:r>
              <a:rPr sz="2000" dirty="0"/>
              <a:t> item);</a:t>
            </a:r>
          </a:p>
          <a:p>
            <a:pPr marL="294893" indent="-294893" defTabSz="356329">
              <a:lnSpc>
                <a:spcPct val="100000"/>
              </a:lnSpc>
              <a:buSzTx/>
              <a:buNone/>
              <a:defRPr sz="1800">
                <a:latin typeface="Times New Roman"/>
                <a:ea typeface="Times New Roman"/>
                <a:cs typeface="Times New Roman"/>
                <a:sym typeface="Times New Roman"/>
              </a:defRPr>
            </a:pPr>
            <a:r>
              <a:rPr sz="2000" dirty="0"/>
              <a:t>                public abstract void pop();</a:t>
            </a:r>
          </a:p>
          <a:p>
            <a:pPr marL="294893" indent="-294893" defTabSz="356329">
              <a:lnSpc>
                <a:spcPct val="100000"/>
              </a:lnSpc>
              <a:buSzTx/>
              <a:buNone/>
              <a:defRPr sz="1800">
                <a:latin typeface="Times New Roman"/>
                <a:ea typeface="Times New Roman"/>
                <a:cs typeface="Times New Roman"/>
                <a:sym typeface="Times New Roman"/>
              </a:defRPr>
            </a:pPr>
            <a:r>
              <a:rPr sz="2000" dirty="0"/>
              <a:t>               }</a:t>
            </a:r>
          </a:p>
        </p:txBody>
      </p:sp>
      <p:sp>
        <p:nvSpPr>
          <p:cNvPr id="534"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90</a:t>
            </a:fld>
            <a:endParaRPr/>
          </a:p>
        </p:txBody>
      </p:sp>
      <p:sp>
        <p:nvSpPr>
          <p:cNvPr id="53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91</a:t>
            </a:fld>
            <a:endParaRPr/>
          </a:p>
        </p:txBody>
      </p:sp>
      <p:sp>
        <p:nvSpPr>
          <p:cNvPr id="53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40" name="An interface is treated like a special class in Java. Each interface is compiled into a separate byte code file, just like a regular class…"/>
          <p:cNvSpPr txBox="1"/>
          <p:nvPr/>
        </p:nvSpPr>
        <p:spPr>
          <a:xfrm>
            <a:off x="616870" y="1126166"/>
            <a:ext cx="10768886" cy="2730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342900" indent="-342900">
              <a:lnSpc>
                <a:spcPct val="150000"/>
              </a:lnSpc>
              <a:spcBef>
                <a:spcPts val="1000"/>
              </a:spcBef>
              <a:buSzPct val="100000"/>
              <a:buFont typeface="Arial" panose="020B0604020202020204" pitchFamily="34" charset="0"/>
              <a:buChar char="•"/>
              <a:defRPr sz="2100">
                <a:latin typeface="Times New Roman"/>
                <a:ea typeface="Times New Roman"/>
                <a:cs typeface="Times New Roman"/>
                <a:sym typeface="Times New Roman"/>
              </a:defRPr>
            </a:pPr>
            <a:r>
              <a:rPr sz="2000" dirty="0"/>
              <a:t>An interface is treated like a special class in Java. Each interface is compiled into a separate byte code file, just like a regular class.</a:t>
            </a:r>
          </a:p>
          <a:p>
            <a:pPr marL="342900" indent="-342900">
              <a:lnSpc>
                <a:spcPct val="150000"/>
              </a:lnSpc>
              <a:spcBef>
                <a:spcPts val="1000"/>
              </a:spcBef>
              <a:buSzPct val="100000"/>
              <a:buFont typeface="Arial" panose="020B0604020202020204" pitchFamily="34" charset="0"/>
              <a:buChar char="•"/>
              <a:defRPr sz="2100">
                <a:latin typeface="Times New Roman"/>
                <a:ea typeface="Times New Roman"/>
                <a:cs typeface="Times New Roman"/>
                <a:sym typeface="Times New Roman"/>
              </a:defRPr>
            </a:pPr>
            <a:r>
              <a:rPr sz="2000" dirty="0"/>
              <a:t>Cannot create instance from an interface using the new operator. </a:t>
            </a:r>
          </a:p>
          <a:p>
            <a:pPr marL="342900" indent="-342900">
              <a:lnSpc>
                <a:spcPct val="150000"/>
              </a:lnSpc>
              <a:spcBef>
                <a:spcPts val="1000"/>
              </a:spcBef>
              <a:buSzPct val="100000"/>
              <a:buFont typeface="Arial" panose="020B0604020202020204" pitchFamily="34" charset="0"/>
              <a:buChar char="•"/>
              <a:defRPr sz="2100">
                <a:latin typeface="Times New Roman"/>
                <a:ea typeface="Times New Roman"/>
                <a:cs typeface="Times New Roman"/>
                <a:sym typeface="Times New Roman"/>
              </a:defRPr>
            </a:pPr>
            <a:r>
              <a:rPr sz="2000" dirty="0"/>
              <a:t>Can be used as a data type for a reference variable.</a:t>
            </a:r>
          </a:p>
          <a:p>
            <a:pPr marL="342900" indent="-342900">
              <a:lnSpc>
                <a:spcPct val="150000"/>
              </a:lnSpc>
              <a:spcBef>
                <a:spcPts val="1000"/>
              </a:spcBef>
              <a:buSzPct val="100000"/>
              <a:buFont typeface="Arial" panose="020B0604020202020204" pitchFamily="34" charset="0"/>
              <a:buChar char="•"/>
              <a:defRPr sz="2100">
                <a:latin typeface="Times New Roman"/>
                <a:ea typeface="Times New Roman"/>
                <a:cs typeface="Times New Roman"/>
                <a:sym typeface="Times New Roman"/>
              </a:defRPr>
            </a:pPr>
            <a:r>
              <a:rPr sz="2000" dirty="0"/>
              <a:t>Relationship between the class and the interface is known as interface inheritance (implements).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Using the keyword interface, you can fully abstract a class’ interface from its implementation.…"/>
          <p:cNvSpPr txBox="1">
            <a:spLocks noGrp="1"/>
          </p:cNvSpPr>
          <p:nvPr>
            <p:ph idx="1"/>
          </p:nvPr>
        </p:nvSpPr>
        <p:spPr>
          <a:xfrm>
            <a:off x="662641" y="1344441"/>
            <a:ext cx="11209811" cy="5358584"/>
          </a:xfrm>
          <a:prstGeom prst="rect">
            <a:avLst/>
          </a:prstGeom>
        </p:spPr>
        <p:txBody>
          <a:bodyPr lIns="0" tIns="0" rIns="0" bIns="0">
            <a:normAutofit lnSpcReduction="10000"/>
          </a:bodyPr>
          <a:lstStyle/>
          <a:p>
            <a:pPr marL="353784" indent="-353784">
              <a:lnSpc>
                <a:spcPct val="81000"/>
              </a:lnSpc>
              <a:buClr>
                <a:srgbClr val="000000"/>
              </a:buClr>
              <a:buFont typeface="Times New Roman"/>
              <a:defRPr sz="1700">
                <a:latin typeface="Times New Roman"/>
                <a:ea typeface="Times New Roman"/>
                <a:cs typeface="Times New Roman"/>
                <a:sym typeface="Times New Roman"/>
              </a:defRPr>
            </a:pPr>
            <a:r>
              <a:rPr sz="1800" dirty="0">
                <a:solidFill>
                  <a:schemeClr val="tx1"/>
                </a:solidFill>
              </a:rPr>
              <a:t>Using the keyword </a:t>
            </a:r>
            <a:r>
              <a:rPr sz="1800" b="1" dirty="0">
                <a:solidFill>
                  <a:schemeClr val="tx1"/>
                </a:solidFill>
              </a:rPr>
              <a:t>interface, </a:t>
            </a:r>
            <a:r>
              <a:rPr sz="1800" dirty="0">
                <a:solidFill>
                  <a:schemeClr val="tx1"/>
                </a:solidFill>
              </a:rPr>
              <a:t>you can fully abstract a class’ interface from its implementation.</a:t>
            </a:r>
          </a:p>
          <a:p>
            <a:pPr marL="353784" indent="-353784">
              <a:lnSpc>
                <a:spcPct val="81000"/>
              </a:lnSpc>
              <a:buClr>
                <a:srgbClr val="000000"/>
              </a:buClr>
              <a:buFont typeface="Times New Roman"/>
              <a:defRPr sz="1700">
                <a:latin typeface="Times New Roman"/>
                <a:ea typeface="Times New Roman"/>
                <a:cs typeface="Times New Roman"/>
                <a:sym typeface="Times New Roman"/>
              </a:defRPr>
            </a:pPr>
            <a:r>
              <a:rPr sz="1800" dirty="0">
                <a:solidFill>
                  <a:schemeClr val="tx1"/>
                </a:solidFill>
              </a:rPr>
              <a:t>Interfaces are syntactically similar to classes, but they lack instance variables but can have constants and their methods are declared without anybody.</a:t>
            </a:r>
            <a:endParaRPr lang="en-US" sz="1800" dirty="0">
              <a:solidFill>
                <a:schemeClr val="tx1"/>
              </a:solidFill>
            </a:endParaRPr>
          </a:p>
          <a:p>
            <a:pPr marL="0" indent="0">
              <a:lnSpc>
                <a:spcPct val="81000"/>
              </a:lnSpc>
              <a:buClr>
                <a:srgbClr val="000000"/>
              </a:buClr>
              <a:buNone/>
              <a:defRPr sz="1700">
                <a:latin typeface="Times New Roman"/>
                <a:ea typeface="Times New Roman"/>
                <a:cs typeface="Times New Roman"/>
                <a:sym typeface="Times New Roman"/>
              </a:defRPr>
            </a:pPr>
            <a:endParaRPr sz="500" dirty="0">
              <a:solidFill>
                <a:schemeClr val="tx1"/>
              </a:solidFill>
            </a:endParaRPr>
          </a:p>
          <a:p>
            <a:pPr marL="0" indent="0">
              <a:lnSpc>
                <a:spcPct val="81000"/>
              </a:lnSpc>
              <a:buSzTx/>
              <a:buNone/>
              <a:defRPr sz="1700">
                <a:latin typeface="Times New Roman"/>
                <a:ea typeface="Times New Roman"/>
                <a:cs typeface="Times New Roman"/>
                <a:sym typeface="Times New Roman"/>
              </a:defRPr>
            </a:pPr>
            <a:r>
              <a:rPr sz="1800" b="1" dirty="0">
                <a:solidFill>
                  <a:schemeClr val="tx1"/>
                </a:solidFill>
              </a:rPr>
              <a:t>It has:</a:t>
            </a:r>
          </a:p>
          <a:p>
            <a:pPr marL="353784" indent="-353784">
              <a:lnSpc>
                <a:spcPct val="81000"/>
              </a:lnSpc>
              <a:buClr>
                <a:srgbClr val="000000"/>
              </a:buClr>
              <a:buFontTx/>
              <a:buAutoNum type="arabicPeriod"/>
              <a:defRPr sz="1700">
                <a:latin typeface="Times New Roman"/>
                <a:ea typeface="Times New Roman"/>
                <a:cs typeface="Times New Roman"/>
                <a:sym typeface="Times New Roman"/>
              </a:defRPr>
            </a:pPr>
            <a:r>
              <a:rPr sz="1800" dirty="0">
                <a:solidFill>
                  <a:schemeClr val="tx1"/>
                </a:solidFill>
              </a:rPr>
              <a:t>static, final, public constants an variables can be declared inside of interface declarations. They are implicitly </a:t>
            </a:r>
            <a:r>
              <a:rPr sz="1800" b="1" dirty="0">
                <a:solidFill>
                  <a:schemeClr val="tx1"/>
                </a:solidFill>
              </a:rPr>
              <a:t>final </a:t>
            </a:r>
            <a:r>
              <a:rPr sz="1800" dirty="0">
                <a:solidFill>
                  <a:schemeClr val="tx1"/>
                </a:solidFill>
              </a:rPr>
              <a:t>and </a:t>
            </a:r>
            <a:r>
              <a:rPr sz="1800" b="1" dirty="0">
                <a:solidFill>
                  <a:schemeClr val="tx1"/>
                </a:solidFill>
              </a:rPr>
              <a:t>static, </a:t>
            </a:r>
            <a:r>
              <a:rPr sz="1800" dirty="0">
                <a:solidFill>
                  <a:schemeClr val="tx1"/>
                </a:solidFill>
              </a:rPr>
              <a:t>meaning they cannot be changed by the implementing class . They must also be initialized with a constant value</a:t>
            </a:r>
          </a:p>
          <a:p>
            <a:pPr marL="0" lvl="1" indent="569594">
              <a:lnSpc>
                <a:spcPct val="81000"/>
              </a:lnSpc>
              <a:buSzTx/>
              <a:buNone/>
              <a:defRPr sz="1700">
                <a:latin typeface="Times New Roman"/>
                <a:ea typeface="Times New Roman"/>
                <a:cs typeface="Times New Roman"/>
                <a:sym typeface="Times New Roman"/>
              </a:defRPr>
            </a:pPr>
            <a:r>
              <a:rPr sz="1800" dirty="0">
                <a:solidFill>
                  <a:schemeClr val="tx1"/>
                </a:solidFill>
              </a:rPr>
              <a:t>A constant defined in an interface can be accessed using the syntax </a:t>
            </a:r>
            <a:r>
              <a:rPr sz="1800" dirty="0" err="1">
                <a:solidFill>
                  <a:schemeClr val="tx1"/>
                </a:solidFill>
              </a:rPr>
              <a:t>InterfaceName</a:t>
            </a:r>
            <a:r>
              <a:rPr sz="1800" dirty="0">
                <a:solidFill>
                  <a:schemeClr val="tx1"/>
                </a:solidFill>
              </a:rPr>
              <a:t>. CONSTANT_NAME</a:t>
            </a:r>
          </a:p>
          <a:p>
            <a:pPr marL="0" indent="0">
              <a:lnSpc>
                <a:spcPct val="81000"/>
              </a:lnSpc>
              <a:buSzTx/>
              <a:buNone/>
              <a:defRPr sz="1700" b="1" i="1">
                <a:solidFill>
                  <a:srgbClr val="FF0000"/>
                </a:solidFill>
                <a:latin typeface="Times New Roman"/>
                <a:ea typeface="Times New Roman"/>
                <a:cs typeface="Times New Roman"/>
                <a:sym typeface="Times New Roman"/>
              </a:defRPr>
            </a:pPr>
            <a:endParaRPr sz="500" dirty="0">
              <a:solidFill>
                <a:schemeClr val="tx1"/>
              </a:solidFill>
            </a:endParaRPr>
          </a:p>
          <a:p>
            <a:pPr marL="342900" indent="-342900">
              <a:lnSpc>
                <a:spcPct val="81000"/>
              </a:lnSpc>
              <a:buSzTx/>
              <a:buFont typeface="+mj-lt"/>
              <a:buAutoNum type="arabicPeriod" startAt="2"/>
              <a:defRPr sz="1700">
                <a:latin typeface="Times New Roman"/>
                <a:ea typeface="Times New Roman"/>
                <a:cs typeface="Times New Roman"/>
                <a:sym typeface="Times New Roman"/>
              </a:defRPr>
            </a:pPr>
            <a:r>
              <a:rPr sz="1800" dirty="0">
                <a:solidFill>
                  <a:schemeClr val="tx1"/>
                </a:solidFill>
              </a:rPr>
              <a:t>abstract public methods and </a:t>
            </a:r>
          </a:p>
          <a:p>
            <a:pPr marL="342900" indent="-342900">
              <a:lnSpc>
                <a:spcPct val="81000"/>
              </a:lnSpc>
              <a:buSzTx/>
              <a:buFont typeface="+mj-lt"/>
              <a:buAutoNum type="arabicPeriod" startAt="3"/>
              <a:defRPr sz="1700">
                <a:latin typeface="Times New Roman"/>
                <a:ea typeface="Times New Roman"/>
                <a:cs typeface="Times New Roman"/>
                <a:sym typeface="Times New Roman"/>
              </a:defRPr>
            </a:pPr>
            <a:r>
              <a:rPr sz="1800" b="1" dirty="0">
                <a:solidFill>
                  <a:schemeClr val="tx1"/>
                </a:solidFill>
              </a:rPr>
              <a:t>cannot be instantiated </a:t>
            </a:r>
            <a:r>
              <a:rPr sz="1800" dirty="0">
                <a:solidFill>
                  <a:schemeClr val="tx1"/>
                </a:solidFill>
              </a:rPr>
              <a:t>just like abstract class.</a:t>
            </a:r>
            <a:endParaRPr lang="en-US" sz="1800" dirty="0">
              <a:solidFill>
                <a:schemeClr val="tx1"/>
              </a:solidFill>
            </a:endParaRPr>
          </a:p>
          <a:p>
            <a:pPr marL="0" indent="0">
              <a:lnSpc>
                <a:spcPct val="81000"/>
              </a:lnSpc>
              <a:buSzTx/>
              <a:buNone/>
              <a:defRPr sz="1700">
                <a:latin typeface="Times New Roman"/>
                <a:ea typeface="Times New Roman"/>
                <a:cs typeface="Times New Roman"/>
                <a:sym typeface="Times New Roman"/>
              </a:defRPr>
            </a:pPr>
            <a:endParaRPr sz="1000" dirty="0">
              <a:solidFill>
                <a:schemeClr val="tx1"/>
              </a:solidFill>
            </a:endParaRPr>
          </a:p>
          <a:p>
            <a:pPr marL="0" indent="0">
              <a:lnSpc>
                <a:spcPct val="81000"/>
              </a:lnSpc>
              <a:buSzTx/>
              <a:buNone/>
              <a:defRPr sz="1700">
                <a:latin typeface="Times New Roman"/>
                <a:ea typeface="Times New Roman"/>
                <a:cs typeface="Times New Roman"/>
                <a:sym typeface="Times New Roman"/>
              </a:defRPr>
            </a:pPr>
            <a:r>
              <a:rPr sz="1800" dirty="0">
                <a:solidFill>
                  <a:schemeClr val="tx1"/>
                </a:solidFill>
              </a:rPr>
              <a:t>Methods are non static because need to override them in derived class.</a:t>
            </a:r>
          </a:p>
          <a:p>
            <a:pPr marL="0" indent="0">
              <a:lnSpc>
                <a:spcPct val="81000"/>
              </a:lnSpc>
              <a:buSzTx/>
              <a:buNone/>
              <a:defRPr sz="1700">
                <a:latin typeface="Times New Roman"/>
                <a:ea typeface="Times New Roman"/>
                <a:cs typeface="Times New Roman"/>
                <a:sym typeface="Times New Roman"/>
              </a:defRPr>
            </a:pPr>
            <a:r>
              <a:rPr sz="1800" dirty="0">
                <a:solidFill>
                  <a:schemeClr val="tx1"/>
                </a:solidFill>
              </a:rPr>
              <a:t>– Each method in an interface is also implicitly abstract and public, so abstract and public keyword is not needed.</a:t>
            </a:r>
          </a:p>
          <a:p>
            <a:pPr marL="0" indent="0">
              <a:lnSpc>
                <a:spcPct val="81000"/>
              </a:lnSpc>
              <a:buSzTx/>
              <a:buNone/>
              <a:defRPr sz="1700">
                <a:latin typeface="Times New Roman"/>
                <a:ea typeface="Times New Roman"/>
                <a:cs typeface="Times New Roman"/>
                <a:sym typeface="Times New Roman"/>
              </a:defRPr>
            </a:pPr>
            <a:endParaRPr sz="1800" dirty="0">
              <a:solidFill>
                <a:schemeClr val="tx1"/>
              </a:solidFill>
            </a:endParaRPr>
          </a:p>
          <a:p>
            <a:pPr marL="353784" indent="-353784">
              <a:lnSpc>
                <a:spcPct val="81000"/>
              </a:lnSpc>
              <a:buClr>
                <a:srgbClr val="000000"/>
              </a:buClr>
              <a:buFont typeface="Times New Roman"/>
              <a:defRPr sz="1700">
                <a:latin typeface="Times New Roman"/>
                <a:ea typeface="Times New Roman"/>
                <a:cs typeface="Times New Roman"/>
                <a:sym typeface="Times New Roman"/>
              </a:defRPr>
            </a:pPr>
            <a:r>
              <a:rPr sz="1800" dirty="0">
                <a:solidFill>
                  <a:schemeClr val="tx1"/>
                </a:solidFill>
              </a:rPr>
              <a:t>Interface fields are                                public, static and final by default</a:t>
            </a:r>
          </a:p>
          <a:p>
            <a:pPr marL="353784" indent="-353784">
              <a:lnSpc>
                <a:spcPct val="81000"/>
              </a:lnSpc>
              <a:buClr>
                <a:srgbClr val="000000"/>
              </a:buClr>
              <a:buFont typeface="Times New Roman"/>
              <a:defRPr sz="1700">
                <a:latin typeface="Times New Roman"/>
                <a:ea typeface="Times New Roman"/>
                <a:cs typeface="Times New Roman"/>
                <a:sym typeface="Times New Roman"/>
              </a:defRPr>
            </a:pPr>
            <a:r>
              <a:rPr sz="1800" dirty="0">
                <a:solidFill>
                  <a:schemeClr val="tx1"/>
                </a:solidFill>
              </a:rPr>
              <a:t>Methods are                                           public and abstract and</a:t>
            </a:r>
          </a:p>
          <a:p>
            <a:pPr marL="353784" indent="-353784">
              <a:lnSpc>
                <a:spcPct val="81000"/>
              </a:lnSpc>
              <a:buClr>
                <a:srgbClr val="000000"/>
              </a:buClr>
              <a:buFont typeface="Times New Roman"/>
              <a:defRPr sz="1700">
                <a:latin typeface="Times New Roman"/>
                <a:ea typeface="Times New Roman"/>
                <a:cs typeface="Times New Roman"/>
                <a:sym typeface="Times New Roman"/>
              </a:defRPr>
            </a:pPr>
            <a:r>
              <a:rPr sz="1800" dirty="0">
                <a:solidFill>
                  <a:schemeClr val="tx1"/>
                </a:solidFill>
              </a:rPr>
              <a:t>cannot be instantiated just like abstract class.</a:t>
            </a:r>
          </a:p>
        </p:txBody>
      </p:sp>
      <p:sp>
        <p:nvSpPr>
          <p:cNvPr id="542" name="Slide Number Placeholder 3"/>
          <p:cNvSpPr txBox="1">
            <a:spLocks noGrp="1"/>
          </p:cNvSpPr>
          <p:nvPr>
            <p:ph type="sldNum" sz="quarter" idx="12"/>
          </p:nvPr>
        </p:nvSpPr>
        <p:spPr>
          <a:xfrm>
            <a:off x="11759518" y="6404290"/>
            <a:ext cx="263981"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92</a:t>
            </a:fld>
            <a:endParaRPr/>
          </a:p>
        </p:txBody>
      </p:sp>
      <p:sp>
        <p:nvSpPr>
          <p:cNvPr id="54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Defining Interfaces…"/>
          <p:cNvSpPr txBox="1">
            <a:spLocks noGrp="1"/>
          </p:cNvSpPr>
          <p:nvPr>
            <p:ph idx="1"/>
          </p:nvPr>
        </p:nvSpPr>
        <p:spPr>
          <a:xfrm>
            <a:off x="1004675" y="1729180"/>
            <a:ext cx="10712105" cy="5018090"/>
          </a:xfrm>
          <a:prstGeom prst="rect">
            <a:avLst/>
          </a:prstGeom>
        </p:spPr>
        <p:txBody>
          <a:bodyPr lIns="0" tIns="0" rIns="0" bIns="0">
            <a:normAutofit/>
          </a:bodyPr>
          <a:lstStyle/>
          <a:p>
            <a:pPr>
              <a:lnSpc>
                <a:spcPct val="150000"/>
              </a:lnSpc>
              <a:buClr>
                <a:srgbClr val="000000"/>
              </a:buClr>
              <a:defRPr sz="2100">
                <a:latin typeface="Times New Roman"/>
                <a:ea typeface="Times New Roman"/>
                <a:cs typeface="Times New Roman"/>
                <a:sym typeface="Times New Roman"/>
              </a:defRPr>
            </a:pPr>
            <a:r>
              <a:rPr sz="2000" dirty="0"/>
              <a:t>An interface is just defined as a class but a keyword interface is used instead of class.</a:t>
            </a:r>
          </a:p>
          <a:p>
            <a:pPr>
              <a:lnSpc>
                <a:spcPct val="150000"/>
              </a:lnSpc>
              <a:buClr>
                <a:srgbClr val="000000"/>
              </a:buClr>
              <a:defRPr sz="2100">
                <a:latin typeface="Times New Roman"/>
                <a:ea typeface="Times New Roman"/>
                <a:cs typeface="Times New Roman"/>
                <a:sym typeface="Times New Roman"/>
              </a:defRPr>
            </a:pPr>
            <a:r>
              <a:rPr sz="2000" dirty="0"/>
              <a:t>All the methods in an interface are public and abstract by default and all the fields are public, static and final by default.</a:t>
            </a:r>
          </a:p>
          <a:p>
            <a:pPr>
              <a:lnSpc>
                <a:spcPct val="150000"/>
              </a:lnSpc>
              <a:buClr>
                <a:srgbClr val="000000"/>
              </a:buClr>
              <a:defRPr sz="2100">
                <a:latin typeface="Times New Roman"/>
                <a:ea typeface="Times New Roman"/>
                <a:cs typeface="Times New Roman"/>
                <a:sym typeface="Times New Roman"/>
              </a:defRPr>
            </a:pPr>
            <a:r>
              <a:rPr sz="2000" dirty="0"/>
              <a:t>Syntax: </a:t>
            </a:r>
          </a:p>
          <a:p>
            <a:pPr marL="0" lvl="4" indent="1658936">
              <a:lnSpc>
                <a:spcPct val="150000"/>
              </a:lnSpc>
              <a:buSzTx/>
              <a:buNone/>
              <a:defRPr sz="2100">
                <a:latin typeface="Times New Roman"/>
                <a:ea typeface="Times New Roman"/>
                <a:cs typeface="Times New Roman"/>
                <a:sym typeface="Times New Roman"/>
              </a:defRPr>
            </a:pPr>
            <a:r>
              <a:rPr sz="2000" dirty="0"/>
              <a:t>[public] interface </a:t>
            </a:r>
            <a:r>
              <a:rPr sz="2000" dirty="0" err="1"/>
              <a:t>InterfaceName</a:t>
            </a:r>
            <a:endParaRPr sz="2000" dirty="0"/>
          </a:p>
          <a:p>
            <a:pPr marL="0" lvl="4" indent="1658936">
              <a:lnSpc>
                <a:spcPct val="150000"/>
              </a:lnSpc>
              <a:buSzTx/>
              <a:buNone/>
              <a:defRPr sz="2100">
                <a:latin typeface="Times New Roman"/>
                <a:ea typeface="Times New Roman"/>
                <a:cs typeface="Times New Roman"/>
                <a:sym typeface="Times New Roman"/>
              </a:defRPr>
            </a:pPr>
            <a:r>
              <a:rPr sz="2000" dirty="0"/>
              <a:t>{      </a:t>
            </a:r>
          </a:p>
          <a:p>
            <a:pPr marL="0" lvl="4" indent="1658936">
              <a:lnSpc>
                <a:spcPct val="150000"/>
              </a:lnSpc>
              <a:buSzTx/>
              <a:buNone/>
              <a:defRPr sz="2100">
                <a:latin typeface="Times New Roman"/>
                <a:ea typeface="Times New Roman"/>
                <a:cs typeface="Times New Roman"/>
                <a:sym typeface="Times New Roman"/>
              </a:defRPr>
            </a:pPr>
            <a:r>
              <a:rPr sz="2000" dirty="0"/>
              <a:t>       //constant variable declaration</a:t>
            </a:r>
          </a:p>
          <a:p>
            <a:pPr marL="0" lvl="4" indent="1658936">
              <a:lnSpc>
                <a:spcPct val="150000"/>
              </a:lnSpc>
              <a:buSzTx/>
              <a:buNone/>
              <a:defRPr sz="2100">
                <a:latin typeface="Times New Roman"/>
                <a:ea typeface="Times New Roman"/>
                <a:cs typeface="Times New Roman"/>
                <a:sym typeface="Times New Roman"/>
              </a:defRPr>
            </a:pPr>
            <a:r>
              <a:rPr sz="2000" dirty="0"/>
              <a:t>       //abstract method declaration</a:t>
            </a:r>
          </a:p>
          <a:p>
            <a:pPr marL="0" lvl="4" indent="1658936">
              <a:lnSpc>
                <a:spcPct val="150000"/>
              </a:lnSpc>
              <a:buSzTx/>
              <a:buNone/>
              <a:defRPr sz="2100">
                <a:latin typeface="Times New Roman"/>
                <a:ea typeface="Times New Roman"/>
                <a:cs typeface="Times New Roman"/>
                <a:sym typeface="Times New Roman"/>
              </a:defRPr>
            </a:pPr>
            <a:r>
              <a:rPr sz="2000" dirty="0"/>
              <a:t>}</a:t>
            </a:r>
          </a:p>
        </p:txBody>
      </p:sp>
      <p:sp>
        <p:nvSpPr>
          <p:cNvPr id="546" name="Slide Number Placeholder 3"/>
          <p:cNvSpPr txBox="1">
            <a:spLocks noGrp="1"/>
          </p:cNvSpPr>
          <p:nvPr>
            <p:ph type="sldNum" sz="quarter" idx="12"/>
          </p:nvPr>
        </p:nvSpPr>
        <p:spPr>
          <a:xfrm>
            <a:off x="11759521" y="6404291"/>
            <a:ext cx="263980"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93</a:t>
            </a:fld>
            <a:endParaRPr/>
          </a:p>
        </p:txBody>
      </p:sp>
      <p:sp>
        <p:nvSpPr>
          <p:cNvPr id="547"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Defining Interfaces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lide Number Placeholder 3"/>
          <p:cNvSpPr txBox="1">
            <a:spLocks noGrp="1"/>
          </p:cNvSpPr>
          <p:nvPr>
            <p:ph type="sldNum" sz="quarter" idx="12"/>
          </p:nvPr>
        </p:nvSpPr>
        <p:spPr>
          <a:xfrm>
            <a:off x="11759521" y="6404291"/>
            <a:ext cx="263980"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94</a:t>
            </a:fld>
            <a:endParaRPr/>
          </a:p>
        </p:txBody>
      </p:sp>
      <p:sp>
        <p:nvSpPr>
          <p:cNvPr id="551"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52" name="Interface is basically kind of class but it can define only abstract methods(only method declaration, no method body) and final fields. It’s responsibility of class that implement an interface to define code for implementation of these abstract methods.…"/>
          <p:cNvSpPr txBox="1"/>
          <p:nvPr/>
        </p:nvSpPr>
        <p:spPr>
          <a:xfrm>
            <a:off x="615501" y="1178016"/>
            <a:ext cx="11561751" cy="5606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342900" indent="-342900">
              <a:spcBef>
                <a:spcPts val="1000"/>
              </a:spcBef>
              <a:buSzPct val="100000"/>
              <a:buFont typeface="Arial" panose="020B0604020202020204" pitchFamily="34" charset="0"/>
              <a:buChar char="•"/>
              <a:defRPr sz="2000">
                <a:latin typeface="Times New Roman"/>
                <a:ea typeface="Times New Roman"/>
                <a:cs typeface="Times New Roman"/>
                <a:sym typeface="Times New Roman"/>
              </a:defRPr>
            </a:pPr>
            <a:r>
              <a:rPr dirty="0"/>
              <a:t>Interface is basically kind of class but it can define only abstract methods (only method declaration, no method body) and final fields. It’s responsibility of class that implement an interface to define code for implementation of these abstract methods.</a:t>
            </a:r>
          </a:p>
          <a:p>
            <a:pPr>
              <a:spcBef>
                <a:spcPts val="1000"/>
              </a:spcBef>
              <a:defRPr sz="2000">
                <a:latin typeface="Times New Roman"/>
                <a:ea typeface="Times New Roman"/>
                <a:cs typeface="Times New Roman"/>
                <a:sym typeface="Times New Roman"/>
              </a:defRPr>
            </a:pPr>
            <a:endParaRPr sz="1000" dirty="0"/>
          </a:p>
          <a:p>
            <a:pPr>
              <a:spcBef>
                <a:spcPts val="1000"/>
              </a:spcBef>
              <a:defRPr sz="2000">
                <a:latin typeface="Times New Roman"/>
                <a:ea typeface="Times New Roman"/>
                <a:cs typeface="Times New Roman"/>
                <a:sym typeface="Times New Roman"/>
              </a:defRPr>
            </a:pPr>
            <a:r>
              <a:rPr dirty="0"/>
              <a:t>interface item</a:t>
            </a:r>
            <a:endParaRPr b="1" dirty="0"/>
          </a:p>
          <a:p>
            <a:pPr>
              <a:spcBef>
                <a:spcPts val="1000"/>
              </a:spcBef>
              <a:defRPr sz="2000">
                <a:latin typeface="Times New Roman"/>
                <a:ea typeface="Times New Roman"/>
                <a:cs typeface="Times New Roman"/>
                <a:sym typeface="Times New Roman"/>
              </a:defRPr>
            </a:pPr>
            <a:r>
              <a:rPr dirty="0"/>
              <a:t>{</a:t>
            </a:r>
            <a:endParaRPr b="1" dirty="0"/>
          </a:p>
          <a:p>
            <a:pPr>
              <a:spcBef>
                <a:spcPts val="1000"/>
              </a:spcBef>
              <a:defRPr sz="2000">
                <a:latin typeface="Times New Roman"/>
                <a:ea typeface="Times New Roman"/>
                <a:cs typeface="Times New Roman"/>
                <a:sym typeface="Times New Roman"/>
              </a:defRPr>
            </a:pPr>
            <a:r>
              <a:rPr dirty="0"/>
              <a:t>final </a:t>
            </a:r>
            <a:r>
              <a:rPr dirty="0" err="1"/>
              <a:t>int</a:t>
            </a:r>
            <a:r>
              <a:rPr dirty="0"/>
              <a:t> code=101;</a:t>
            </a:r>
            <a:endParaRPr b="1" dirty="0"/>
          </a:p>
          <a:p>
            <a:pPr>
              <a:spcBef>
                <a:spcPts val="1000"/>
              </a:spcBef>
              <a:defRPr sz="2000">
                <a:latin typeface="Times New Roman"/>
                <a:ea typeface="Times New Roman"/>
                <a:cs typeface="Times New Roman"/>
                <a:sym typeface="Times New Roman"/>
              </a:defRPr>
            </a:pPr>
            <a:r>
              <a:rPr dirty="0"/>
              <a:t>final String name="KRITI";</a:t>
            </a:r>
            <a:endParaRPr b="1" dirty="0"/>
          </a:p>
          <a:p>
            <a:pPr>
              <a:spcBef>
                <a:spcPts val="1000"/>
              </a:spcBef>
              <a:defRPr sz="2000">
                <a:latin typeface="Times New Roman"/>
                <a:ea typeface="Times New Roman"/>
                <a:cs typeface="Times New Roman"/>
                <a:sym typeface="Times New Roman"/>
              </a:defRPr>
            </a:pPr>
            <a:r>
              <a:rPr dirty="0"/>
              <a:t> void put();</a:t>
            </a:r>
            <a:endParaRPr b="1" dirty="0"/>
          </a:p>
          <a:p>
            <a:pPr>
              <a:spcBef>
                <a:spcPts val="1000"/>
              </a:spcBef>
              <a:defRPr sz="2000">
                <a:latin typeface="Times New Roman"/>
                <a:ea typeface="Times New Roman"/>
                <a:cs typeface="Times New Roman"/>
                <a:sym typeface="Times New Roman"/>
              </a:defRPr>
            </a:pPr>
            <a:r>
              <a:rPr dirty="0"/>
              <a:t>float compute(float x, float y);</a:t>
            </a:r>
            <a:endParaRPr b="1" dirty="0"/>
          </a:p>
          <a:p>
            <a:pPr>
              <a:spcBef>
                <a:spcPts val="1000"/>
              </a:spcBef>
              <a:defRPr sz="2000">
                <a:latin typeface="Times New Roman"/>
                <a:ea typeface="Times New Roman"/>
                <a:cs typeface="Times New Roman"/>
                <a:sym typeface="Times New Roman"/>
              </a:defRPr>
            </a:pPr>
            <a:r>
              <a:rPr dirty="0"/>
              <a:t>}</a:t>
            </a:r>
          </a:p>
          <a:p>
            <a:pPr>
              <a:spcBef>
                <a:spcPts val="1000"/>
              </a:spcBef>
              <a:defRPr sz="2000">
                <a:latin typeface="Times New Roman"/>
                <a:ea typeface="Times New Roman"/>
                <a:cs typeface="Times New Roman"/>
                <a:sym typeface="Times New Roman"/>
              </a:defRPr>
            </a:pPr>
            <a:endParaRPr sz="500" dirty="0"/>
          </a:p>
          <a:p>
            <a:pPr marL="342900" indent="-342900">
              <a:lnSpc>
                <a:spcPct val="150000"/>
              </a:lnSpc>
              <a:spcBef>
                <a:spcPts val="1000"/>
              </a:spcBef>
              <a:buSzPct val="100000"/>
              <a:buFont typeface="Arial" panose="020B0604020202020204" pitchFamily="34" charset="0"/>
              <a:buChar char="•"/>
              <a:defRPr sz="2000">
                <a:latin typeface="Times New Roman"/>
                <a:ea typeface="Times New Roman"/>
                <a:cs typeface="Times New Roman"/>
                <a:sym typeface="Times New Roman"/>
              </a:defRPr>
            </a:pPr>
            <a:r>
              <a:rPr dirty="0"/>
              <a:t>All data fields are </a:t>
            </a:r>
            <a:r>
              <a:rPr u="sng" dirty="0"/>
              <a:t>public final static </a:t>
            </a:r>
            <a:r>
              <a:rPr dirty="0"/>
              <a:t>and all methods are </a:t>
            </a:r>
            <a:r>
              <a:rPr u="sng" dirty="0"/>
              <a:t>public abstract </a:t>
            </a:r>
            <a:r>
              <a:rPr dirty="0"/>
              <a:t>in an interface, Java allows these modifiers to be omitted.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mplementing Interface…"/>
          <p:cNvSpPr txBox="1">
            <a:spLocks noGrp="1"/>
          </p:cNvSpPr>
          <p:nvPr>
            <p:ph idx="1"/>
          </p:nvPr>
        </p:nvSpPr>
        <p:spPr>
          <a:xfrm>
            <a:off x="997291" y="1731638"/>
            <a:ext cx="10898501" cy="4941891"/>
          </a:xfrm>
          <a:prstGeom prst="rect">
            <a:avLst/>
          </a:prstGeom>
        </p:spPr>
        <p:txBody>
          <a:bodyPr lIns="0" tIns="0" rIns="0" bIns="0">
            <a:normAutofit/>
          </a:bodyPr>
          <a:lstStyle/>
          <a:p>
            <a:pPr>
              <a:lnSpc>
                <a:spcPct val="150000"/>
              </a:lnSpc>
              <a:buClr>
                <a:srgbClr val="000000"/>
              </a:buClr>
              <a:defRPr sz="2100">
                <a:latin typeface="Times New Roman"/>
                <a:ea typeface="Times New Roman"/>
                <a:cs typeface="Times New Roman"/>
                <a:sym typeface="Times New Roman"/>
              </a:defRPr>
            </a:pPr>
            <a:r>
              <a:rPr sz="2000" dirty="0"/>
              <a:t>An interface provides nothing but abstract method declaration so all the methods are to be implemented in there own classes.</a:t>
            </a:r>
          </a:p>
          <a:p>
            <a:pPr>
              <a:lnSpc>
                <a:spcPct val="150000"/>
              </a:lnSpc>
              <a:buClr>
                <a:srgbClr val="000000"/>
              </a:buClr>
              <a:defRPr sz="2100">
                <a:latin typeface="Times New Roman"/>
                <a:ea typeface="Times New Roman"/>
                <a:cs typeface="Times New Roman"/>
                <a:sym typeface="Times New Roman"/>
              </a:defRPr>
            </a:pPr>
            <a:r>
              <a:rPr sz="2000" dirty="0"/>
              <a:t>To do so, include the keyword </a:t>
            </a:r>
            <a:r>
              <a:rPr sz="2000" b="1" dirty="0"/>
              <a:t>implements.</a:t>
            </a:r>
          </a:p>
          <a:p>
            <a:pPr>
              <a:lnSpc>
                <a:spcPct val="150000"/>
              </a:lnSpc>
              <a:buClr>
                <a:srgbClr val="000000"/>
              </a:buClr>
              <a:defRPr sz="2100">
                <a:latin typeface="Times New Roman"/>
                <a:ea typeface="Times New Roman"/>
                <a:cs typeface="Times New Roman"/>
                <a:sym typeface="Times New Roman"/>
              </a:defRPr>
            </a:pPr>
            <a:r>
              <a:rPr sz="2000" dirty="0"/>
              <a:t>If a class does not implement all of the methods of the interface ,the class must declare itself as abstract.</a:t>
            </a:r>
          </a:p>
          <a:p>
            <a:pPr marL="0" indent="0">
              <a:lnSpc>
                <a:spcPct val="150000"/>
              </a:lnSpc>
              <a:buSzTx/>
              <a:buNone/>
              <a:defRPr sz="2100">
                <a:latin typeface="Times New Roman"/>
                <a:ea typeface="Times New Roman"/>
                <a:cs typeface="Times New Roman"/>
                <a:sym typeface="Times New Roman"/>
              </a:defRPr>
            </a:pPr>
            <a:r>
              <a:rPr sz="2000" dirty="0"/>
              <a:t>      [access specifier][modified] class </a:t>
            </a:r>
            <a:r>
              <a:rPr sz="2000" dirty="0" err="1"/>
              <a:t>ClassName</a:t>
            </a:r>
            <a:r>
              <a:rPr sz="2000" dirty="0"/>
              <a:t> implements </a:t>
            </a:r>
            <a:r>
              <a:rPr sz="2000" dirty="0" err="1"/>
              <a:t>InterfaceName</a:t>
            </a:r>
            <a:endParaRPr sz="2000" dirty="0"/>
          </a:p>
          <a:p>
            <a:pPr marL="0" indent="0">
              <a:lnSpc>
                <a:spcPct val="150000"/>
              </a:lnSpc>
              <a:buSzTx/>
              <a:buNone/>
              <a:defRPr sz="2100">
                <a:latin typeface="Times New Roman"/>
                <a:ea typeface="Times New Roman"/>
                <a:cs typeface="Times New Roman"/>
                <a:sym typeface="Times New Roman"/>
              </a:defRPr>
            </a:pPr>
            <a:r>
              <a:rPr sz="2000" dirty="0"/>
              <a:t>         {</a:t>
            </a:r>
          </a:p>
          <a:p>
            <a:pPr marL="0" indent="0">
              <a:lnSpc>
                <a:spcPct val="150000"/>
              </a:lnSpc>
              <a:buSzTx/>
              <a:buNone/>
              <a:defRPr sz="2100">
                <a:latin typeface="Times New Roman"/>
                <a:ea typeface="Times New Roman"/>
                <a:cs typeface="Times New Roman"/>
                <a:sym typeface="Times New Roman"/>
              </a:defRPr>
            </a:pPr>
            <a:r>
              <a:rPr sz="2000" dirty="0"/>
              <a:t>               //provide the implementation for method in interface</a:t>
            </a:r>
          </a:p>
          <a:p>
            <a:pPr marL="0" indent="0">
              <a:lnSpc>
                <a:spcPct val="150000"/>
              </a:lnSpc>
              <a:buSzTx/>
              <a:buNone/>
              <a:defRPr sz="2100">
                <a:latin typeface="Times New Roman"/>
                <a:ea typeface="Times New Roman"/>
                <a:cs typeface="Times New Roman"/>
                <a:sym typeface="Times New Roman"/>
              </a:defRPr>
            </a:pPr>
            <a:r>
              <a:rPr sz="2000" dirty="0"/>
              <a:t>          }</a:t>
            </a:r>
          </a:p>
        </p:txBody>
      </p:sp>
      <p:sp>
        <p:nvSpPr>
          <p:cNvPr id="554"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95</a:t>
            </a:fld>
            <a:endParaRPr/>
          </a:p>
        </p:txBody>
      </p:sp>
      <p:sp>
        <p:nvSpPr>
          <p:cNvPr id="555"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Implementing Interface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ublic class Mammal implements Animal {…"/>
          <p:cNvSpPr txBox="1">
            <a:spLocks noGrp="1"/>
          </p:cNvSpPr>
          <p:nvPr>
            <p:ph idx="1"/>
          </p:nvPr>
        </p:nvSpPr>
        <p:spPr>
          <a:xfrm>
            <a:off x="765674" y="1260585"/>
            <a:ext cx="11277600" cy="5128957"/>
          </a:xfrm>
          <a:prstGeom prst="rect">
            <a:avLst/>
          </a:prstGeom>
        </p:spPr>
        <p:txBody>
          <a:bodyPr lIns="0" tIns="0" rIns="0" bIns="0" numCol="2" spcCol="563880">
            <a:normAutofit/>
          </a:bodyPr>
          <a:lstStyle/>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public class Mammal implements Animal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public void eat()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r>
              <a:rPr sz="2000" dirty="0" err="1"/>
              <a:t>System.out.println</a:t>
            </a:r>
            <a:r>
              <a:rPr sz="2000" dirty="0"/>
              <a:t>("Mammal eats");</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public void travel()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r>
              <a:rPr sz="2000" dirty="0" err="1"/>
              <a:t>System.out.println</a:t>
            </a:r>
            <a:r>
              <a:rPr sz="2000" dirty="0"/>
              <a:t>("Mammal travels");</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public </a:t>
            </a:r>
            <a:r>
              <a:rPr sz="2000" dirty="0" err="1"/>
              <a:t>int</a:t>
            </a:r>
            <a:r>
              <a:rPr sz="2000" dirty="0"/>
              <a:t> </a:t>
            </a:r>
            <a:r>
              <a:rPr sz="2000" dirty="0" err="1"/>
              <a:t>noOfLegs</a:t>
            </a:r>
            <a:r>
              <a:rPr sz="2000" dirty="0"/>
              <a:t>()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return 0;</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public static void main(String </a:t>
            </a:r>
            <a:r>
              <a:rPr sz="2000" dirty="0" err="1"/>
              <a:t>args</a:t>
            </a:r>
            <a:r>
              <a:rPr sz="2000" dirty="0"/>
              <a:t>[])</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Mammal m = new Mammal();</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r>
              <a:rPr sz="2000" dirty="0" err="1"/>
              <a:t>m.eat</a:t>
            </a:r>
            <a:r>
              <a:rPr sz="2000" dirty="0"/>
              <a:t>();</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m.travel();</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   }</a:t>
            </a:r>
          </a:p>
          <a:p>
            <a:pPr marL="0" indent="0" defTabSz="795527">
              <a:lnSpc>
                <a:spcPct val="100000"/>
              </a:lnSpc>
              <a:spcBef>
                <a:spcPts val="800"/>
              </a:spcBef>
              <a:buSzTx/>
              <a:buNone/>
              <a:defRPr sz="1800">
                <a:latin typeface="Times New Roman"/>
                <a:ea typeface="Times New Roman"/>
                <a:cs typeface="Times New Roman"/>
                <a:sym typeface="Times New Roman"/>
              </a:defRPr>
            </a:pPr>
            <a:r>
              <a:rPr sz="2000" dirty="0"/>
              <a:t>}</a:t>
            </a:r>
          </a:p>
        </p:txBody>
      </p:sp>
      <p:sp>
        <p:nvSpPr>
          <p:cNvPr id="558"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96</a:t>
            </a:fld>
            <a:endParaRPr/>
          </a:p>
        </p:txBody>
      </p:sp>
      <p:sp>
        <p:nvSpPr>
          <p:cNvPr id="559"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Multiple Inheritance can be implemented through interfaces because there is no ambiguity as implementation is provided by implementation class.…"/>
          <p:cNvSpPr txBox="1">
            <a:spLocks noGrp="1"/>
          </p:cNvSpPr>
          <p:nvPr>
            <p:ph idx="1"/>
          </p:nvPr>
        </p:nvSpPr>
        <p:spPr>
          <a:xfrm>
            <a:off x="607389" y="1158611"/>
            <a:ext cx="10778365" cy="719570"/>
          </a:xfrm>
          <a:prstGeom prst="rect">
            <a:avLst/>
          </a:prstGeom>
        </p:spPr>
        <p:txBody>
          <a:bodyPr lIns="0" tIns="0" rIns="0" bIns="0">
            <a:noAutofit/>
          </a:bodyPr>
          <a:lstStyle>
            <a:lvl1pPr marL="0" indent="0" defTabSz="393191">
              <a:lnSpc>
                <a:spcPct val="100000"/>
              </a:lnSpc>
              <a:spcBef>
                <a:spcPts val="0"/>
              </a:spcBef>
              <a:buSzTx/>
              <a:buNone/>
              <a:defRPr sz="2000">
                <a:latin typeface="Times New Roman"/>
                <a:ea typeface="Times New Roman"/>
                <a:cs typeface="Times New Roman"/>
                <a:sym typeface="Times New Roman"/>
              </a:defRPr>
            </a:lvl1pPr>
          </a:lstStyle>
          <a:p>
            <a:pPr>
              <a:lnSpc>
                <a:spcPct val="150000"/>
              </a:lnSpc>
            </a:pPr>
            <a:r>
              <a:rPr dirty="0"/>
              <a:t>Multiple Inheritance can be implemented through interfaces because there is no ambiguity as implementation is provided by implementation class.</a:t>
            </a:r>
          </a:p>
        </p:txBody>
      </p:sp>
      <p:sp>
        <p:nvSpPr>
          <p:cNvPr id="562"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97</a:t>
            </a:fld>
            <a:endParaRPr/>
          </a:p>
        </p:txBody>
      </p:sp>
      <p:sp>
        <p:nvSpPr>
          <p:cNvPr id="563"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65" name="Multiple Inheritance can be implemented through interfaces because there is no ambiguity as implementation is provided by implementation class.…"/>
          <p:cNvSpPr txBox="1"/>
          <p:nvPr/>
        </p:nvSpPr>
        <p:spPr>
          <a:xfrm>
            <a:off x="1035091" y="2252844"/>
            <a:ext cx="11751759" cy="45515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2" spcCol="573933">
            <a:normAutofit/>
          </a:bodyPr>
          <a:lstStyle/>
          <a:p>
            <a:pPr defTabSz="393191">
              <a:spcBef>
                <a:spcPts val="400"/>
              </a:spcBef>
              <a:buFont typeface="Arial"/>
              <a:defRPr sz="1700" b="1">
                <a:latin typeface="Times New Roman"/>
                <a:ea typeface="Times New Roman"/>
                <a:cs typeface="Times New Roman"/>
                <a:sym typeface="Times New Roman"/>
              </a:defRPr>
            </a:pPr>
            <a:r>
              <a:rPr sz="2000" dirty="0"/>
              <a:t>interface</a:t>
            </a:r>
            <a:r>
              <a:rPr sz="2000" b="0" dirty="0"/>
              <a:t> Printable</a:t>
            </a:r>
          </a:p>
          <a:p>
            <a:pPr defTabSz="393191">
              <a:spcBef>
                <a:spcPts val="400"/>
              </a:spcBef>
              <a:buFont typeface="Arial"/>
              <a:defRPr sz="1700">
                <a:latin typeface="Times New Roman"/>
                <a:ea typeface="Times New Roman"/>
                <a:cs typeface="Times New Roman"/>
                <a:sym typeface="Times New Roman"/>
              </a:defRPr>
            </a:pPr>
            <a:r>
              <a:rPr sz="2000" dirty="0"/>
              <a:t>{  </a:t>
            </a:r>
          </a:p>
          <a:p>
            <a:pPr lvl="1" indent="98297" defTabSz="393191">
              <a:spcBef>
                <a:spcPts val="400"/>
              </a:spcBef>
              <a:buFont typeface="Arial"/>
              <a:defRPr sz="1700" b="1">
                <a:latin typeface="Times New Roman"/>
                <a:ea typeface="Times New Roman"/>
                <a:cs typeface="Times New Roman"/>
                <a:sym typeface="Times New Roman"/>
              </a:defRPr>
            </a:pPr>
            <a:r>
              <a:rPr sz="2000" dirty="0"/>
              <a:t>void</a:t>
            </a:r>
            <a:r>
              <a:rPr sz="2000" b="0" dirty="0"/>
              <a:t> print();  </a:t>
            </a:r>
          </a:p>
          <a:p>
            <a:pPr defTabSz="393191">
              <a:spcBef>
                <a:spcPts val="400"/>
              </a:spcBef>
              <a:buFont typeface="Arial"/>
              <a:defRPr sz="1700">
                <a:latin typeface="Times New Roman"/>
                <a:ea typeface="Times New Roman"/>
                <a:cs typeface="Times New Roman"/>
                <a:sym typeface="Times New Roman"/>
              </a:defRPr>
            </a:pPr>
            <a:r>
              <a:rPr sz="2000" dirty="0"/>
              <a:t>}  </a:t>
            </a:r>
          </a:p>
          <a:p>
            <a:pPr defTabSz="393191">
              <a:spcBef>
                <a:spcPts val="400"/>
              </a:spcBef>
              <a:buFont typeface="Arial"/>
              <a:defRPr sz="1700">
                <a:latin typeface="Times New Roman"/>
                <a:ea typeface="Times New Roman"/>
                <a:cs typeface="Times New Roman"/>
                <a:sym typeface="Times New Roman"/>
              </a:defRPr>
            </a:pPr>
            <a:r>
              <a:rPr sz="2000" dirty="0"/>
              <a:t>interface Showable</a:t>
            </a:r>
          </a:p>
          <a:p>
            <a:pPr defTabSz="393191">
              <a:spcBef>
                <a:spcPts val="400"/>
              </a:spcBef>
              <a:buFont typeface="Arial"/>
              <a:defRPr sz="1700">
                <a:latin typeface="Times New Roman"/>
                <a:ea typeface="Times New Roman"/>
                <a:cs typeface="Times New Roman"/>
                <a:sym typeface="Times New Roman"/>
              </a:defRPr>
            </a:pPr>
            <a:r>
              <a:rPr sz="2000" dirty="0"/>
              <a:t>{  </a:t>
            </a:r>
          </a:p>
          <a:p>
            <a:pPr lvl="1" indent="98297" defTabSz="393191">
              <a:spcBef>
                <a:spcPts val="400"/>
              </a:spcBef>
              <a:buFont typeface="Arial"/>
              <a:defRPr sz="1700" b="1">
                <a:latin typeface="Times New Roman"/>
                <a:ea typeface="Times New Roman"/>
                <a:cs typeface="Times New Roman"/>
                <a:sym typeface="Times New Roman"/>
              </a:defRPr>
            </a:pPr>
            <a:r>
              <a:rPr sz="2000" dirty="0"/>
              <a:t>void</a:t>
            </a:r>
            <a:r>
              <a:rPr sz="2000" b="0" dirty="0"/>
              <a:t> print();  </a:t>
            </a:r>
          </a:p>
          <a:p>
            <a:pPr defTabSz="393191">
              <a:spcBef>
                <a:spcPts val="400"/>
              </a:spcBef>
              <a:buFont typeface="Arial"/>
              <a:defRPr sz="1700">
                <a:latin typeface="Times New Roman"/>
                <a:ea typeface="Times New Roman"/>
                <a:cs typeface="Times New Roman"/>
                <a:sym typeface="Times New Roman"/>
              </a:defRPr>
            </a:pPr>
            <a:r>
              <a:rPr sz="2000" dirty="0"/>
              <a:t>}  </a:t>
            </a:r>
          </a:p>
          <a:p>
            <a:pPr defTabSz="393191">
              <a:spcBef>
                <a:spcPts val="400"/>
              </a:spcBef>
              <a:buFont typeface="Arial"/>
              <a:defRPr sz="1700" b="1">
                <a:latin typeface="Times New Roman"/>
                <a:ea typeface="Times New Roman"/>
                <a:cs typeface="Times New Roman"/>
                <a:sym typeface="Times New Roman"/>
              </a:defRPr>
            </a:pPr>
            <a:r>
              <a:rPr sz="2000" dirty="0"/>
              <a:t>class</a:t>
            </a:r>
            <a:r>
              <a:rPr sz="2000" b="0" dirty="0"/>
              <a:t> TestInterface3 </a:t>
            </a:r>
            <a:r>
              <a:rPr sz="2000" dirty="0"/>
              <a:t>implements</a:t>
            </a:r>
            <a:r>
              <a:rPr sz="2000" b="0" dirty="0"/>
              <a:t> Printable, Showable</a:t>
            </a:r>
          </a:p>
          <a:p>
            <a:pPr defTabSz="393191">
              <a:spcBef>
                <a:spcPts val="400"/>
              </a:spcBef>
              <a:buFont typeface="Arial"/>
              <a:defRPr sz="1700">
                <a:latin typeface="Times New Roman"/>
                <a:ea typeface="Times New Roman"/>
                <a:cs typeface="Times New Roman"/>
                <a:sym typeface="Times New Roman"/>
              </a:defRPr>
            </a:pPr>
            <a:r>
              <a:rPr sz="2000" dirty="0"/>
              <a:t>{  </a:t>
            </a:r>
          </a:p>
          <a:p>
            <a:pPr lvl="1" indent="98297" defTabSz="393191">
              <a:spcBef>
                <a:spcPts val="400"/>
              </a:spcBef>
              <a:buFont typeface="Arial"/>
              <a:defRPr sz="1700" b="1">
                <a:latin typeface="Times New Roman"/>
                <a:ea typeface="Times New Roman"/>
                <a:cs typeface="Times New Roman"/>
                <a:sym typeface="Times New Roman"/>
              </a:defRPr>
            </a:pPr>
            <a:r>
              <a:rPr sz="2000" dirty="0"/>
              <a:t>public</a:t>
            </a:r>
            <a:r>
              <a:rPr sz="2000" b="0" dirty="0"/>
              <a:t> </a:t>
            </a:r>
            <a:r>
              <a:rPr sz="2000" dirty="0"/>
              <a:t>void</a:t>
            </a:r>
            <a:r>
              <a:rPr sz="2000" b="0" dirty="0"/>
              <a:t> print()    </a:t>
            </a:r>
          </a:p>
          <a:p>
            <a:pPr lvl="1" indent="98297" defTabSz="393191">
              <a:spcBef>
                <a:spcPts val="400"/>
              </a:spcBef>
              <a:buFont typeface="Arial"/>
              <a:defRPr sz="1700">
                <a:latin typeface="Times New Roman"/>
                <a:ea typeface="Times New Roman"/>
                <a:cs typeface="Times New Roman"/>
                <a:sym typeface="Times New Roman"/>
              </a:defRPr>
            </a:pPr>
            <a:r>
              <a:rPr sz="2000" dirty="0"/>
              <a:t>{       </a:t>
            </a:r>
          </a:p>
          <a:p>
            <a:pPr lvl="1" indent="98297" defTabSz="393191">
              <a:spcBef>
                <a:spcPts val="400"/>
              </a:spcBef>
              <a:buFont typeface="Arial"/>
              <a:defRPr sz="1700">
                <a:latin typeface="Times New Roman"/>
                <a:ea typeface="Times New Roman"/>
                <a:cs typeface="Times New Roman"/>
                <a:sym typeface="Times New Roman"/>
              </a:defRPr>
            </a:pPr>
            <a:r>
              <a:rPr sz="2000" dirty="0"/>
              <a:t> </a:t>
            </a:r>
            <a:r>
              <a:rPr sz="2000" dirty="0" err="1"/>
              <a:t>System.out.println</a:t>
            </a:r>
            <a:r>
              <a:rPr sz="2000" dirty="0"/>
              <a:t>(“Hello");  </a:t>
            </a:r>
          </a:p>
          <a:p>
            <a:pPr lvl="1" indent="98297" defTabSz="393191">
              <a:spcBef>
                <a:spcPts val="400"/>
              </a:spcBef>
              <a:buFont typeface="Arial"/>
              <a:defRPr sz="1700">
                <a:latin typeface="Times New Roman"/>
                <a:ea typeface="Times New Roman"/>
                <a:cs typeface="Times New Roman"/>
                <a:sym typeface="Times New Roman"/>
              </a:defRPr>
            </a:pPr>
            <a:r>
              <a:rPr sz="2000" dirty="0"/>
              <a:t> } </a:t>
            </a:r>
          </a:p>
          <a:p>
            <a:pPr lvl="1" indent="98297" defTabSz="393191">
              <a:spcBef>
                <a:spcPts val="400"/>
              </a:spcBef>
              <a:buFont typeface="Arial"/>
              <a:defRPr sz="1700" b="1">
                <a:latin typeface="Times New Roman"/>
                <a:ea typeface="Times New Roman"/>
                <a:cs typeface="Times New Roman"/>
                <a:sym typeface="Times New Roman"/>
              </a:defRPr>
            </a:pPr>
            <a:endParaRPr sz="2000" dirty="0"/>
          </a:p>
          <a:p>
            <a:pPr lvl="1" indent="98297" defTabSz="393191">
              <a:spcBef>
                <a:spcPts val="400"/>
              </a:spcBef>
              <a:buFont typeface="Arial"/>
              <a:defRPr sz="1700" b="1">
                <a:latin typeface="Times New Roman"/>
                <a:ea typeface="Times New Roman"/>
                <a:cs typeface="Times New Roman"/>
                <a:sym typeface="Times New Roman"/>
              </a:defRPr>
            </a:pPr>
            <a:r>
              <a:rPr sz="2000" dirty="0"/>
              <a:t>public</a:t>
            </a:r>
            <a:r>
              <a:rPr sz="2000" b="0" dirty="0"/>
              <a:t> </a:t>
            </a:r>
            <a:r>
              <a:rPr sz="2000" dirty="0"/>
              <a:t>static</a:t>
            </a:r>
            <a:r>
              <a:rPr sz="2000" b="0" dirty="0"/>
              <a:t> </a:t>
            </a:r>
            <a:r>
              <a:rPr sz="2000" dirty="0"/>
              <a:t>void</a:t>
            </a:r>
            <a:r>
              <a:rPr sz="2000" b="0" dirty="0"/>
              <a:t> main(String </a:t>
            </a:r>
            <a:r>
              <a:rPr sz="2000" b="0" dirty="0" err="1"/>
              <a:t>args</a:t>
            </a:r>
            <a:r>
              <a:rPr sz="2000" b="0" dirty="0"/>
              <a:t>[])</a:t>
            </a:r>
          </a:p>
          <a:p>
            <a:pPr lvl="1" indent="98297" defTabSz="393191">
              <a:spcBef>
                <a:spcPts val="400"/>
              </a:spcBef>
              <a:buFont typeface="Arial"/>
              <a:defRPr sz="1700">
                <a:latin typeface="Times New Roman"/>
                <a:ea typeface="Times New Roman"/>
                <a:cs typeface="Times New Roman"/>
                <a:sym typeface="Times New Roman"/>
              </a:defRPr>
            </a:pPr>
            <a:r>
              <a:rPr sz="2000" dirty="0"/>
              <a:t>{  </a:t>
            </a:r>
          </a:p>
          <a:p>
            <a:pPr lvl="1" indent="98297" defTabSz="393191">
              <a:spcBef>
                <a:spcPts val="400"/>
              </a:spcBef>
              <a:buFont typeface="Arial"/>
              <a:defRPr sz="1700">
                <a:latin typeface="Times New Roman"/>
                <a:ea typeface="Times New Roman"/>
                <a:cs typeface="Times New Roman"/>
                <a:sym typeface="Times New Roman"/>
              </a:defRPr>
            </a:pPr>
            <a:r>
              <a:rPr sz="2000" dirty="0"/>
              <a:t>TestInterface3 </a:t>
            </a:r>
            <a:r>
              <a:rPr sz="2000" dirty="0" err="1"/>
              <a:t>obj</a:t>
            </a:r>
            <a:r>
              <a:rPr sz="2000" dirty="0"/>
              <a:t> = </a:t>
            </a:r>
            <a:r>
              <a:rPr sz="2000" b="1" dirty="0"/>
              <a:t>new</a:t>
            </a:r>
            <a:r>
              <a:rPr sz="2000" dirty="0"/>
              <a:t> TestInterface3();  </a:t>
            </a:r>
          </a:p>
          <a:p>
            <a:pPr lvl="1" indent="98297" defTabSz="393191">
              <a:spcBef>
                <a:spcPts val="400"/>
              </a:spcBef>
              <a:buFont typeface="Arial"/>
              <a:defRPr sz="1700">
                <a:latin typeface="Times New Roman"/>
                <a:ea typeface="Times New Roman"/>
                <a:cs typeface="Times New Roman"/>
                <a:sym typeface="Times New Roman"/>
              </a:defRPr>
            </a:pPr>
            <a:r>
              <a:rPr sz="2000" dirty="0" err="1"/>
              <a:t>obj.print</a:t>
            </a:r>
            <a:r>
              <a:rPr sz="2000" dirty="0"/>
              <a:t>();  </a:t>
            </a:r>
          </a:p>
          <a:p>
            <a:pPr lvl="1" indent="98297" defTabSz="393191">
              <a:spcBef>
                <a:spcPts val="400"/>
              </a:spcBef>
              <a:buFont typeface="Arial"/>
              <a:defRPr sz="1700">
                <a:latin typeface="Times New Roman"/>
                <a:ea typeface="Times New Roman"/>
                <a:cs typeface="Times New Roman"/>
                <a:sym typeface="Times New Roman"/>
              </a:defRPr>
            </a:pPr>
            <a:r>
              <a:rPr sz="2000" dirty="0"/>
              <a:t> }  </a:t>
            </a:r>
          </a:p>
          <a:p>
            <a:pPr defTabSz="393191">
              <a:spcBef>
                <a:spcPts val="400"/>
              </a:spcBef>
              <a:buFont typeface="Arial"/>
              <a:defRPr sz="1700">
                <a:latin typeface="Times New Roman"/>
                <a:ea typeface="Times New Roman"/>
                <a:cs typeface="Times New Roman"/>
                <a:sym typeface="Times New Roman"/>
              </a:defRPr>
            </a:pPr>
            <a:r>
              <a:rPr sz="2000"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Extending Interfaces…"/>
          <p:cNvSpPr txBox="1">
            <a:spLocks noGrp="1"/>
          </p:cNvSpPr>
          <p:nvPr>
            <p:ph idx="1"/>
          </p:nvPr>
        </p:nvSpPr>
        <p:spPr>
          <a:xfrm>
            <a:off x="1004442" y="1724932"/>
            <a:ext cx="10675155" cy="4537270"/>
          </a:xfrm>
          <a:prstGeom prst="rect">
            <a:avLst/>
          </a:prstGeom>
        </p:spPr>
        <p:txBody>
          <a:bodyPr lIns="0" tIns="0" rIns="0" bIns="0">
            <a:noAutofit/>
          </a:bodyPr>
          <a:lstStyle/>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When one interface inherits from another interface the sub-interface inherits all the methods and constants that its super interface declared.</a:t>
            </a:r>
          </a:p>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In addition it can also declare new abstract methods and constants.</a:t>
            </a:r>
          </a:p>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To extend the interface use the keyword extends.</a:t>
            </a:r>
          </a:p>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An interface can inherit other interfaces using the extends keyword.</a:t>
            </a:r>
          </a:p>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A class implementing any Interface must implement all the abstract methods defined in Interface(Interface1, …. and </a:t>
            </a:r>
            <a:r>
              <a:rPr sz="2000" dirty="0" err="1"/>
              <a:t>InterfaceName</a:t>
            </a:r>
            <a:r>
              <a:rPr sz="2000" dirty="0"/>
              <a:t>).</a:t>
            </a:r>
          </a:p>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An interface can extend other interfaces but not classes.</a:t>
            </a:r>
          </a:p>
          <a:p>
            <a:pPr marL="170793" indent="-170793">
              <a:lnSpc>
                <a:spcPct val="150000"/>
              </a:lnSpc>
              <a:buClr>
                <a:srgbClr val="000000"/>
              </a:buClr>
              <a:buFont typeface="Times New Roman"/>
              <a:defRPr sz="2400">
                <a:latin typeface="Times New Roman"/>
                <a:ea typeface="Times New Roman"/>
                <a:cs typeface="Times New Roman"/>
                <a:sym typeface="Times New Roman"/>
              </a:defRPr>
            </a:pPr>
            <a:r>
              <a:rPr sz="2000" dirty="0"/>
              <a:t>A class can extend its superclass and implement multiple interfaces.</a:t>
            </a:r>
          </a:p>
        </p:txBody>
      </p:sp>
      <p:sp>
        <p:nvSpPr>
          <p:cNvPr id="567"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98</a:t>
            </a:fld>
            <a:endParaRPr/>
          </a:p>
        </p:txBody>
      </p:sp>
      <p:sp>
        <p:nvSpPr>
          <p:cNvPr id="568"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 name="Rectangle 5"/>
          <p:cNvSpPr txBox="1"/>
          <p:nvPr/>
        </p:nvSpPr>
        <p:spPr>
          <a:xfrm>
            <a:off x="207032" y="1121183"/>
            <a:ext cx="11835445" cy="4616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lvl="4" indent="359999">
              <a:defRPr sz="2400" b="1">
                <a:latin typeface="Times New Roman"/>
                <a:ea typeface="Times New Roman"/>
                <a:cs typeface="Times New Roman"/>
                <a:sym typeface="Times New Roman"/>
              </a:defRPr>
            </a:pPr>
            <a:r>
              <a:rPr lang="en-IN" dirty="0"/>
              <a:t>Extending Interfaces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Slide Number Placeholder 3"/>
          <p:cNvSpPr txBox="1">
            <a:spLocks noGrp="1"/>
          </p:cNvSpPr>
          <p:nvPr>
            <p:ph type="sldNum" sz="quarter" idx="12"/>
          </p:nvPr>
        </p:nvSpPr>
        <p:spPr>
          <a:xfrm>
            <a:off x="11679597" y="6404290"/>
            <a:ext cx="343902" cy="2692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99</a:t>
            </a:fld>
            <a:endParaRPr/>
          </a:p>
        </p:txBody>
      </p:sp>
      <p:sp>
        <p:nvSpPr>
          <p:cNvPr id="572" name="Rectangle 7"/>
          <p:cNvSpPr txBox="1"/>
          <p:nvPr/>
        </p:nvSpPr>
        <p:spPr>
          <a:xfrm>
            <a:off x="207034" y="361677"/>
            <a:ext cx="10248181" cy="459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indent="12700">
              <a:defRPr sz="2400" b="1" spc="-20"/>
            </a:lvl1pPr>
          </a:lstStyle>
          <a:p>
            <a:r>
              <a:t>Classes, Inheritance, Package and Interfaces</a:t>
            </a:r>
          </a:p>
        </p:txBody>
      </p:sp>
      <p:sp>
        <p:nvSpPr>
          <p:cNvPr id="573" name="interface NewsPaper…"/>
          <p:cNvSpPr txBox="1"/>
          <p:nvPr/>
        </p:nvSpPr>
        <p:spPr>
          <a:xfrm>
            <a:off x="736182" y="1260729"/>
            <a:ext cx="4139912" cy="38882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p>
            <a:pPr>
              <a:spcBef>
                <a:spcPts val="1000"/>
              </a:spcBef>
              <a:defRPr sz="2600">
                <a:latin typeface="Times New Roman"/>
                <a:ea typeface="Times New Roman"/>
                <a:cs typeface="Times New Roman"/>
                <a:sym typeface="Times New Roman"/>
              </a:defRPr>
            </a:pPr>
            <a:r>
              <a:rPr sz="2000" dirty="0"/>
              <a:t>interface </a:t>
            </a:r>
            <a:r>
              <a:rPr sz="2000" dirty="0" err="1"/>
              <a:t>NewsPaper</a:t>
            </a:r>
            <a:endParaRPr sz="2000" dirty="0"/>
          </a:p>
          <a:p>
            <a:pPr>
              <a:spcBef>
                <a:spcPts val="1000"/>
              </a:spcBef>
              <a:defRPr sz="2600">
                <a:latin typeface="Times New Roman"/>
                <a:ea typeface="Times New Roman"/>
                <a:cs typeface="Times New Roman"/>
                <a:sym typeface="Times New Roman"/>
              </a:defRPr>
            </a:pPr>
            <a:r>
              <a:rPr sz="2000" dirty="0"/>
              <a:t>{</a:t>
            </a:r>
          </a:p>
          <a:p>
            <a:pPr>
              <a:spcBef>
                <a:spcPts val="1000"/>
              </a:spcBef>
              <a:defRPr sz="2600">
                <a:latin typeface="Times New Roman"/>
                <a:ea typeface="Times New Roman"/>
                <a:cs typeface="Times New Roman"/>
                <a:sym typeface="Times New Roman"/>
              </a:defRPr>
            </a:pPr>
            <a:r>
              <a:rPr sz="2000" dirty="0"/>
              <a:t> news();</a:t>
            </a:r>
          </a:p>
          <a:p>
            <a:pPr>
              <a:spcBef>
                <a:spcPts val="1000"/>
              </a:spcBef>
              <a:defRPr sz="2600">
                <a:latin typeface="Times New Roman"/>
                <a:ea typeface="Times New Roman"/>
                <a:cs typeface="Times New Roman"/>
                <a:sym typeface="Times New Roman"/>
              </a:defRPr>
            </a:pPr>
            <a:r>
              <a:rPr sz="2000" dirty="0"/>
              <a:t>}</a:t>
            </a:r>
          </a:p>
          <a:p>
            <a:pPr>
              <a:spcBef>
                <a:spcPts val="1000"/>
              </a:spcBef>
              <a:defRPr sz="2600">
                <a:latin typeface="Times New Roman"/>
                <a:ea typeface="Times New Roman"/>
                <a:cs typeface="Times New Roman"/>
                <a:sym typeface="Times New Roman"/>
              </a:defRPr>
            </a:pPr>
            <a:endParaRPr sz="2000" dirty="0"/>
          </a:p>
          <a:p>
            <a:pPr>
              <a:spcBef>
                <a:spcPts val="1000"/>
              </a:spcBef>
              <a:defRPr sz="2600">
                <a:latin typeface="Times New Roman"/>
                <a:ea typeface="Times New Roman"/>
                <a:cs typeface="Times New Roman"/>
                <a:sym typeface="Times New Roman"/>
              </a:defRPr>
            </a:pPr>
            <a:r>
              <a:rPr sz="2000" dirty="0"/>
              <a:t>interface Magazine extends </a:t>
            </a:r>
            <a:r>
              <a:rPr sz="2000" dirty="0" err="1"/>
              <a:t>NewsPaper</a:t>
            </a:r>
            <a:endParaRPr sz="2000" dirty="0"/>
          </a:p>
          <a:p>
            <a:pPr>
              <a:spcBef>
                <a:spcPts val="1000"/>
              </a:spcBef>
              <a:defRPr sz="2600">
                <a:latin typeface="Times New Roman"/>
                <a:ea typeface="Times New Roman"/>
                <a:cs typeface="Times New Roman"/>
                <a:sym typeface="Times New Roman"/>
              </a:defRPr>
            </a:pPr>
            <a:r>
              <a:rPr sz="2000" dirty="0"/>
              <a:t>{</a:t>
            </a:r>
          </a:p>
          <a:p>
            <a:pPr>
              <a:spcBef>
                <a:spcPts val="1000"/>
              </a:spcBef>
              <a:defRPr sz="2600">
                <a:latin typeface="Times New Roman"/>
                <a:ea typeface="Times New Roman"/>
                <a:cs typeface="Times New Roman"/>
                <a:sym typeface="Times New Roman"/>
              </a:defRPr>
            </a:pPr>
            <a:r>
              <a:rPr sz="2000" dirty="0"/>
              <a:t> colorful();</a:t>
            </a:r>
          </a:p>
          <a:p>
            <a:pPr>
              <a:spcBef>
                <a:spcPts val="1000"/>
              </a:spcBef>
              <a:defRPr sz="2600">
                <a:latin typeface="Times New Roman"/>
                <a:ea typeface="Times New Roman"/>
                <a:cs typeface="Times New Roman"/>
                <a:sym typeface="Times New Roman"/>
              </a:defRPr>
            </a:pPr>
            <a:r>
              <a:rPr sz="20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490</TotalTime>
  <Words>8357</Words>
  <Application>Microsoft Office PowerPoint</Application>
  <PresentationFormat>Widescreen</PresentationFormat>
  <Paragraphs>1314</Paragraphs>
  <Slides>108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Isha Sharma</cp:lastModifiedBy>
  <cp:revision>62</cp:revision>
  <dcterms:modified xsi:type="dcterms:W3CDTF">2023-08-12T08:52:29Z</dcterms:modified>
</cp:coreProperties>
</file>