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301" r:id="rId2"/>
    <p:sldId id="302" r:id="rId3"/>
    <p:sldId id="303" r:id="rId4"/>
    <p:sldId id="304" r:id="rId5"/>
    <p:sldId id="305" r:id="rId6"/>
    <p:sldId id="352" r:id="rId7"/>
    <p:sldId id="306" r:id="rId8"/>
    <p:sldId id="307" r:id="rId9"/>
    <p:sldId id="354" r:id="rId10"/>
    <p:sldId id="355" r:id="rId11"/>
    <p:sldId id="356" r:id="rId12"/>
    <p:sldId id="357" r:id="rId13"/>
    <p:sldId id="308" r:id="rId14"/>
    <p:sldId id="309" r:id="rId15"/>
    <p:sldId id="310" r:id="rId16"/>
    <p:sldId id="311" r:id="rId17"/>
    <p:sldId id="312" r:id="rId18"/>
    <p:sldId id="35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Helvetica" panose="020B0604020202020204" pitchFamily="34" charset="0"/>
      <p:regular r:id="rId27"/>
      <p:bold r:id="rId28"/>
      <p:italic r:id="rId29"/>
      <p:boldItalic r:id="rId30"/>
    </p:embeddedFont>
    <p:embeddedFont>
      <p:font typeface="Helvetica Neue"/>
      <p:regular r:id="rId31"/>
      <p:bold r:id="rId32"/>
      <p:italic r:id="rId33"/>
      <p:boldItalic r:id="rId34"/>
    </p:embeddedFont>
    <p:embeddedFont>
      <p:font typeface="Hind" panose="02000000000000000000" pitchFamily="2" charset="0"/>
      <p:regular r:id="rId35"/>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5" roundtripDataSignature="AMtx7mhQ1f64BXCZpjUoyA2hlwQ0jla6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40D3E0-34F1-49F2-9847-360DB807A596}">
  <a:tblStyle styleId="{FA40D3E0-34F1-49F2-9847-360DB807A596}" styleName="Table_0">
    <a:wholeTbl>
      <a:tcTxStyle b="off" i="off">
        <a:font>
          <a:latin typeface="Helvetica"/>
          <a:ea typeface="Helvetica"/>
          <a:cs typeface="Helvetica"/>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117"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11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1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11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11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2E1-4736-CA57-5CD0-1C72242AF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208398-87CC-C6B0-A8B6-10C49BFD8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9C640-387E-72F7-31E0-69689B5BD8CC}"/>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FD2A289D-A556-80A2-B580-B8B8942A2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ECE4C-173B-A49E-83F1-EA9C1B7E36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02276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7A7A-0322-52B7-DCA5-49E1480BD2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89802-2587-57B3-03BB-7D9F8941A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90C3A-8652-F3D4-3ABC-13FB0A1F793A}"/>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74F7CF2A-FC8E-2266-AF9E-B416ADEFD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CC56B-790B-F3A6-967E-7A073A3147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2723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E4494-4458-15B2-E8E0-5987461D07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DAEA6-9C96-4C15-C77E-DB4796A57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4C7E6-07D8-ECDC-4EDA-7D40D16CAAA1}"/>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925035E8-9D3F-29E0-7C2A-9B9CA1D48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31CF3-55B6-A7F1-CA5B-BD5E107C85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04292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3"/>
        <p:cNvGrpSpPr/>
        <p:nvPr/>
      </p:nvGrpSpPr>
      <p:grpSpPr>
        <a:xfrm>
          <a:off x="0" y="0"/>
          <a:ext cx="0" cy="0"/>
          <a:chOff x="0" y="0"/>
          <a:chExt cx="0" cy="0"/>
        </a:xfrm>
      </p:grpSpPr>
      <p:sp>
        <p:nvSpPr>
          <p:cNvPr id="14" name="Google Shape;14;p9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9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99"/>
          <p:cNvSpPr txBox="1">
            <a:spLocks noGrp="1"/>
          </p:cNvSpPr>
          <p:nvPr>
            <p:ph type="sldNum" idx="12"/>
          </p:nvPr>
        </p:nvSpPr>
        <p:spPr>
          <a:xfrm>
            <a:off x="11759519" y="6404291"/>
            <a:ext cx="263983" cy="2692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C00000"/>
              </a:buClr>
              <a:buSzPts val="1200"/>
              <a:buFont typeface="Arial"/>
              <a:buNone/>
              <a:defRPr sz="1200">
                <a:solidFill>
                  <a:srgbClr val="C00000"/>
                </a:solidFill>
              </a:defRPr>
            </a:lvl1pPr>
            <a:lvl2pPr marL="0" lvl="1" indent="0" algn="r">
              <a:lnSpc>
                <a:spcPct val="100000"/>
              </a:lnSpc>
              <a:spcBef>
                <a:spcPts val="0"/>
              </a:spcBef>
              <a:spcAft>
                <a:spcPts val="0"/>
              </a:spcAft>
              <a:buClr>
                <a:srgbClr val="C00000"/>
              </a:buClr>
              <a:buSzPts val="1200"/>
              <a:buFont typeface="Arial"/>
              <a:buNone/>
              <a:defRPr sz="1200">
                <a:solidFill>
                  <a:srgbClr val="C00000"/>
                </a:solidFill>
              </a:defRPr>
            </a:lvl2pPr>
            <a:lvl3pPr marL="0" lvl="2" indent="0" algn="r">
              <a:lnSpc>
                <a:spcPct val="100000"/>
              </a:lnSpc>
              <a:spcBef>
                <a:spcPts val="0"/>
              </a:spcBef>
              <a:spcAft>
                <a:spcPts val="0"/>
              </a:spcAft>
              <a:buClr>
                <a:srgbClr val="C00000"/>
              </a:buClr>
              <a:buSzPts val="1200"/>
              <a:buFont typeface="Arial"/>
              <a:buNone/>
              <a:defRPr sz="1200">
                <a:solidFill>
                  <a:srgbClr val="C00000"/>
                </a:solidFill>
              </a:defRPr>
            </a:lvl3pPr>
            <a:lvl4pPr marL="0" lvl="3" indent="0" algn="r">
              <a:lnSpc>
                <a:spcPct val="100000"/>
              </a:lnSpc>
              <a:spcBef>
                <a:spcPts val="0"/>
              </a:spcBef>
              <a:spcAft>
                <a:spcPts val="0"/>
              </a:spcAft>
              <a:buClr>
                <a:srgbClr val="C00000"/>
              </a:buClr>
              <a:buSzPts val="1200"/>
              <a:buFont typeface="Arial"/>
              <a:buNone/>
              <a:defRPr sz="1200">
                <a:solidFill>
                  <a:srgbClr val="C00000"/>
                </a:solidFill>
              </a:defRPr>
            </a:lvl4pPr>
            <a:lvl5pPr marL="0" lvl="4" indent="0" algn="r">
              <a:lnSpc>
                <a:spcPct val="100000"/>
              </a:lnSpc>
              <a:spcBef>
                <a:spcPts val="0"/>
              </a:spcBef>
              <a:spcAft>
                <a:spcPts val="0"/>
              </a:spcAft>
              <a:buClr>
                <a:srgbClr val="C00000"/>
              </a:buClr>
              <a:buSzPts val="1200"/>
              <a:buFont typeface="Arial"/>
              <a:buNone/>
              <a:defRPr sz="1200">
                <a:solidFill>
                  <a:srgbClr val="C00000"/>
                </a:solidFill>
              </a:defRPr>
            </a:lvl5pPr>
            <a:lvl6pPr marL="0" lvl="5" indent="0" algn="r">
              <a:lnSpc>
                <a:spcPct val="100000"/>
              </a:lnSpc>
              <a:spcBef>
                <a:spcPts val="0"/>
              </a:spcBef>
              <a:spcAft>
                <a:spcPts val="0"/>
              </a:spcAft>
              <a:buClr>
                <a:srgbClr val="C00000"/>
              </a:buClr>
              <a:buSzPts val="1200"/>
              <a:buFont typeface="Arial"/>
              <a:buNone/>
              <a:defRPr sz="1200">
                <a:solidFill>
                  <a:srgbClr val="C00000"/>
                </a:solidFill>
              </a:defRPr>
            </a:lvl6pPr>
            <a:lvl7pPr marL="0" lvl="6" indent="0" algn="r">
              <a:lnSpc>
                <a:spcPct val="100000"/>
              </a:lnSpc>
              <a:spcBef>
                <a:spcPts val="0"/>
              </a:spcBef>
              <a:spcAft>
                <a:spcPts val="0"/>
              </a:spcAft>
              <a:buClr>
                <a:srgbClr val="C00000"/>
              </a:buClr>
              <a:buSzPts val="1200"/>
              <a:buFont typeface="Arial"/>
              <a:buNone/>
              <a:defRPr sz="1200">
                <a:solidFill>
                  <a:srgbClr val="C00000"/>
                </a:solidFill>
              </a:defRPr>
            </a:lvl7pPr>
            <a:lvl8pPr marL="0" lvl="7" indent="0" algn="r">
              <a:lnSpc>
                <a:spcPct val="100000"/>
              </a:lnSpc>
              <a:spcBef>
                <a:spcPts val="0"/>
              </a:spcBef>
              <a:spcAft>
                <a:spcPts val="0"/>
              </a:spcAft>
              <a:buClr>
                <a:srgbClr val="C00000"/>
              </a:buClr>
              <a:buSzPts val="1200"/>
              <a:buFont typeface="Arial"/>
              <a:buNone/>
              <a:defRPr sz="1200">
                <a:solidFill>
                  <a:srgbClr val="C00000"/>
                </a:solidFill>
              </a:defRPr>
            </a:lvl8pPr>
            <a:lvl9pPr marL="0" lvl="8" indent="0" algn="r">
              <a:lnSpc>
                <a:spcPct val="100000"/>
              </a:lnSpc>
              <a:spcBef>
                <a:spcPts val="0"/>
              </a:spcBef>
              <a:spcAft>
                <a:spcPts val="0"/>
              </a:spcAft>
              <a:buClr>
                <a:srgbClr val="C00000"/>
              </a:buClr>
              <a:buSzPts val="1200"/>
              <a:buFont typeface="Arial"/>
              <a:buNone/>
              <a:defRPr sz="1200">
                <a:solidFill>
                  <a:srgbClr val="C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741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6C93-DF15-A420-2CF1-17F1D3040A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28ABE-3C22-1D02-D1A9-BC040929C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9BC8C-F3B5-AB51-5A47-16B42D44F117}"/>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C4834B2C-B568-A07F-CDF0-AA648D69B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E9A8D-032E-CBAE-2A95-75F2C26CE7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88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CF82-DBA4-7F91-9B76-4F7DEAA82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FCD4BD-360E-2570-586A-8EC7FB62E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B700C-2975-CF18-6EF3-D955921B2DBF}"/>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56B060B8-35D8-6EAD-A71F-18FC8F97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AAA6C-01B9-A9A8-8335-F7F969D1C4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0183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5F9-9012-8B50-7469-8942FCFE58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92C7-01B8-74FA-B176-5E09BB4B1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84988-3004-D7C7-6C98-1A2AD8707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7A296-D0F2-5FF7-272B-89014999CC5E}"/>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6" name="Footer Placeholder 5">
            <a:extLst>
              <a:ext uri="{FF2B5EF4-FFF2-40B4-BE49-F238E27FC236}">
                <a16:creationId xmlns:a16="http://schemas.microsoft.com/office/drawing/2014/main" id="{E3D35D5E-CAC3-75FA-4111-57D068957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31086-01DE-E419-575C-FCE07807B9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8927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8F37-F8FE-B2E4-EBFE-6B4BDF9369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4ECD2-8593-98CF-7782-A2AC4EA0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9E98C-3575-34D9-B2DE-2A98535C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1CC56-64E4-7B07-6A1A-E12593B9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AA7E7-3E1A-6948-3AF8-E992B6B9A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6AFBA-8AC8-8050-817D-C2EE4D97E00C}"/>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8" name="Footer Placeholder 7">
            <a:extLst>
              <a:ext uri="{FF2B5EF4-FFF2-40B4-BE49-F238E27FC236}">
                <a16:creationId xmlns:a16="http://schemas.microsoft.com/office/drawing/2014/main" id="{C40ABC1B-5A2C-1A57-B357-4D6FE676A6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5D3252-685A-F464-7F83-C7E2BBB993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6972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6F97-1021-3626-41C8-1C096228E6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8EFF1-2AA4-DCF8-2A29-7033ABA794EA}"/>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4" name="Footer Placeholder 3">
            <a:extLst>
              <a:ext uri="{FF2B5EF4-FFF2-40B4-BE49-F238E27FC236}">
                <a16:creationId xmlns:a16="http://schemas.microsoft.com/office/drawing/2014/main" id="{918F2248-8ECD-EEBD-FDAF-BE371811ED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B9F26-1683-B06C-3039-5C7F79D1F3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8844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70884-5E7A-82BE-9EAA-C0B2B6F45F5D}"/>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3" name="Footer Placeholder 2">
            <a:extLst>
              <a:ext uri="{FF2B5EF4-FFF2-40B4-BE49-F238E27FC236}">
                <a16:creationId xmlns:a16="http://schemas.microsoft.com/office/drawing/2014/main" id="{DB9DA9AE-A589-9E14-416C-AD444D28E9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861E78-1FAF-3BD3-4D43-0765E79FCE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73959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92F2-0E9B-32C7-2FBE-53294E95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A5988-F19C-54BA-7585-D0D331CAA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1E8026-7DC3-9070-4116-F6F56C00B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B251D-6A66-C2C2-5668-06E6CD06EF52}"/>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6" name="Footer Placeholder 5">
            <a:extLst>
              <a:ext uri="{FF2B5EF4-FFF2-40B4-BE49-F238E27FC236}">
                <a16:creationId xmlns:a16="http://schemas.microsoft.com/office/drawing/2014/main" id="{80688954-8C6A-F344-97F7-951C05C5A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02B26-FD9D-DF90-B691-5BF73508D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330772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877F-FDE6-623E-B3BB-06D2E5BF7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4D0ED-759D-4E7E-C8CD-4CB2C7884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80163-BE31-032B-CAA4-EC0ADD0C5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1D1ED-99A5-F701-4D73-EBE88C00253F}"/>
              </a:ext>
            </a:extLst>
          </p:cNvPr>
          <p:cNvSpPr>
            <a:spLocks noGrp="1"/>
          </p:cNvSpPr>
          <p:nvPr>
            <p:ph type="dt" sz="half" idx="10"/>
          </p:nvPr>
        </p:nvSpPr>
        <p:spPr/>
        <p:txBody>
          <a:bodyPr/>
          <a:lstStyle/>
          <a:p>
            <a:fld id="{82174FDA-E26E-4B10-B7F4-BE7456D24A8C}" type="datetimeFigureOut">
              <a:rPr lang="en-IN" smtClean="0"/>
              <a:t>12-08-2023</a:t>
            </a:fld>
            <a:endParaRPr lang="en-IN"/>
          </a:p>
        </p:txBody>
      </p:sp>
      <p:sp>
        <p:nvSpPr>
          <p:cNvPr id="6" name="Footer Placeholder 5">
            <a:extLst>
              <a:ext uri="{FF2B5EF4-FFF2-40B4-BE49-F238E27FC236}">
                <a16:creationId xmlns:a16="http://schemas.microsoft.com/office/drawing/2014/main" id="{2A963844-8174-8C02-B89D-CA1821DFC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F1E2F-4CC8-4DD1-631C-8D3EAA3923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10307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46C9-07DE-1BB2-BD0D-E529A943A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04E58-D963-E0EB-596D-3BBB37CBF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607E2-6A4F-2EF6-3E35-D4106232B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74FDA-E26E-4B10-B7F4-BE7456D24A8C}" type="datetimeFigureOut">
              <a:rPr lang="en-IN" smtClean="0"/>
              <a:t>12-08-2023</a:t>
            </a:fld>
            <a:endParaRPr lang="en-IN"/>
          </a:p>
        </p:txBody>
      </p:sp>
      <p:sp>
        <p:nvSpPr>
          <p:cNvPr id="5" name="Footer Placeholder 4">
            <a:extLst>
              <a:ext uri="{FF2B5EF4-FFF2-40B4-BE49-F238E27FC236}">
                <a16:creationId xmlns:a16="http://schemas.microsoft.com/office/drawing/2014/main" id="{6AC029A9-2A60-BAE1-6756-91C1B4B2B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256D08-CC54-37CB-6471-4FB0AA550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299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javastrings.htm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4l50UaPca7Y"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iiti.ac.in/people/~tanimad/JavaTheCompleteReference.pdf"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dlscrib.com/corejavabynageswararaopdffreedownload_58e07938dc0d6067718970ed_pdf.html" TargetMode="External"/><Relationship Id="rId5" Type="http://schemas.openxmlformats.org/officeDocument/2006/relationships/hyperlink" Target="https://web.iiit.ac.in/~nagarjuna.psug08/J2ME%20-%20The%20Complete%20Reference.pdf" TargetMode="External"/><Relationship Id="rId4" Type="http://schemas.openxmlformats.org/officeDocument/2006/relationships/hyperlink" Target="http://www.iitk.ac.in/esc101/share/downloads/javanotes5.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6"/>
          <p:cNvSpPr txBox="1">
            <a:spLocks noGrp="1"/>
          </p:cNvSpPr>
          <p:nvPr>
            <p:ph type="body" idx="1"/>
          </p:nvPr>
        </p:nvSpPr>
        <p:spPr>
          <a:xfrm>
            <a:off x="948717" y="1693614"/>
            <a:ext cx="11006961" cy="5376043"/>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In java strings are object which represent consequence of characters.</a:t>
            </a:r>
            <a:endParaRPr/>
          </a:p>
          <a:p>
            <a:pPr marL="228600" lvl="0" indent="-228600" algn="l" rtl="0">
              <a:lnSpc>
                <a:spcPct val="150000"/>
              </a:lnSpc>
              <a:spcBef>
                <a:spcPts val="1000"/>
              </a:spcBef>
              <a:spcAft>
                <a:spcPts val="0"/>
              </a:spcAft>
              <a:buClr>
                <a:srgbClr val="000000"/>
              </a:buClr>
              <a:buSzPts val="2000"/>
              <a:buChar char="•"/>
            </a:pPr>
            <a:r>
              <a:rPr lang="en-US" sz="2000"/>
              <a:t>String class is used to create string object.</a:t>
            </a:r>
            <a:endParaRPr/>
          </a:p>
          <a:p>
            <a:pPr marL="0" lvl="0" indent="0" algn="l" rtl="0">
              <a:lnSpc>
                <a:spcPct val="150000"/>
              </a:lnSpc>
              <a:spcBef>
                <a:spcPts val="1000"/>
              </a:spcBef>
              <a:spcAft>
                <a:spcPts val="0"/>
              </a:spcAft>
              <a:buClr>
                <a:srgbClr val="000000"/>
              </a:buClr>
              <a:buSzPts val="2000"/>
              <a:buNone/>
            </a:pPr>
            <a:r>
              <a:rPr lang="en-US" sz="2000"/>
              <a:t>    Example,</a:t>
            </a:r>
            <a:endParaRPr/>
          </a:p>
          <a:p>
            <a:pPr marL="228600" lvl="0" indent="352425" algn="l" rtl="0">
              <a:lnSpc>
                <a:spcPct val="100000"/>
              </a:lnSpc>
              <a:spcBef>
                <a:spcPts val="1000"/>
              </a:spcBef>
              <a:spcAft>
                <a:spcPts val="0"/>
              </a:spcAft>
              <a:buClr>
                <a:srgbClr val="000000"/>
              </a:buClr>
              <a:buSzPts val="2000"/>
              <a:buNone/>
            </a:pPr>
            <a:r>
              <a:rPr lang="en-US" sz="2000"/>
              <a:t> </a:t>
            </a:r>
            <a:r>
              <a:rPr lang="en-US" sz="2000" b="1"/>
              <a:t>char</a:t>
            </a:r>
            <a:r>
              <a:rPr lang="en-US" sz="2000"/>
              <a:t>[] ch={'j','a','v','a',‘w',‘o',‘r',‘l',‘d'};  </a:t>
            </a:r>
            <a:endParaRPr/>
          </a:p>
          <a:p>
            <a:pPr marL="228600" lvl="0" indent="352425" algn="l" rtl="0">
              <a:lnSpc>
                <a:spcPct val="100000"/>
              </a:lnSpc>
              <a:spcBef>
                <a:spcPts val="1000"/>
              </a:spcBef>
              <a:spcAft>
                <a:spcPts val="0"/>
              </a:spcAft>
              <a:buClr>
                <a:srgbClr val="000000"/>
              </a:buClr>
              <a:buSzPts val="2000"/>
              <a:buNone/>
            </a:pPr>
            <a:r>
              <a:rPr lang="en-US" sz="2000"/>
              <a:t> String s=</a:t>
            </a:r>
            <a:r>
              <a:rPr lang="en-US" sz="2000" b="1"/>
              <a:t>new</a:t>
            </a:r>
            <a:r>
              <a:rPr lang="en-US" sz="2000"/>
              <a:t> String(ch); </a:t>
            </a:r>
            <a:endParaRPr/>
          </a:p>
          <a:p>
            <a:pPr marL="228600" lvl="0" indent="352425" algn="l" rtl="0">
              <a:lnSpc>
                <a:spcPct val="100000"/>
              </a:lnSpc>
              <a:spcBef>
                <a:spcPts val="1000"/>
              </a:spcBef>
              <a:spcAft>
                <a:spcPts val="0"/>
              </a:spcAft>
              <a:buClr>
                <a:srgbClr val="000000"/>
              </a:buClr>
              <a:buSzPts val="2000"/>
              <a:buNone/>
            </a:pPr>
            <a:r>
              <a:rPr lang="en-US" sz="2000"/>
              <a:t>                (Or)</a:t>
            </a:r>
            <a:endParaRPr/>
          </a:p>
          <a:p>
            <a:pPr marL="228600" lvl="0" indent="352425" algn="l" rtl="0">
              <a:lnSpc>
                <a:spcPct val="100000"/>
              </a:lnSpc>
              <a:spcBef>
                <a:spcPts val="1000"/>
              </a:spcBef>
              <a:spcAft>
                <a:spcPts val="0"/>
              </a:spcAft>
              <a:buClr>
                <a:srgbClr val="000000"/>
              </a:buClr>
              <a:buSzPts val="2000"/>
              <a:buNone/>
            </a:pPr>
            <a:r>
              <a:rPr lang="en-US" sz="2000"/>
              <a:t> String s="javaworld";</a:t>
            </a:r>
            <a:endParaRPr/>
          </a:p>
          <a:p>
            <a:pPr marL="228600" lvl="0" indent="-228600" algn="l" rtl="0">
              <a:lnSpc>
                <a:spcPct val="150000"/>
              </a:lnSpc>
              <a:spcBef>
                <a:spcPts val="1000"/>
              </a:spcBef>
              <a:spcAft>
                <a:spcPts val="0"/>
              </a:spcAft>
              <a:buClr>
                <a:srgbClr val="000000"/>
              </a:buClr>
              <a:buSzPts val="2000"/>
              <a:buChar char="•"/>
            </a:pPr>
            <a:r>
              <a:rPr lang="en-US" sz="2000"/>
              <a:t>There are two ways to create String object:</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string literal</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new keyword</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456" name="Google Shape;456;p4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a:t>
            </a:fld>
            <a:endParaRPr/>
          </a:p>
        </p:txBody>
      </p:sp>
      <p:sp>
        <p:nvSpPr>
          <p:cNvPr id="457" name="Google Shape;457;p4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58" name="Google Shape;458;p4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AAFD-BB97-EF26-0D71-7B7B9AC7770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83BF190-8A0A-27CF-2CA3-FE99346E96DB}"/>
              </a:ext>
            </a:extLst>
          </p:cNvPr>
          <p:cNvSpPr>
            <a:spLocks noGrp="1"/>
          </p:cNvSpPr>
          <p:nvPr>
            <p:ph type="body" idx="1"/>
          </p:nvPr>
        </p:nvSpPr>
        <p:spPr/>
        <p:txBody>
          <a:bodyPr/>
          <a:lstStyle/>
          <a:p>
            <a:pPr marL="114300" indent="0">
              <a:buNone/>
            </a:pPr>
            <a:r>
              <a:rPr lang="en-IN" dirty="0"/>
              <a:t>8. </a:t>
            </a:r>
            <a:r>
              <a:rPr lang="en-IN" dirty="0" err="1"/>
              <a:t>toCharArray</a:t>
            </a:r>
            <a:r>
              <a:rPr lang="en-IN" dirty="0"/>
              <a:t>()</a:t>
            </a:r>
          </a:p>
          <a:p>
            <a:pPr marL="114300" indent="0">
              <a:buNone/>
            </a:pPr>
            <a:r>
              <a:rPr lang="en-US" b="0" i="0" dirty="0">
                <a:solidFill>
                  <a:srgbClr val="000000"/>
                </a:solidFill>
                <a:effectLst/>
                <a:latin typeface="Hind" panose="02000000000000000000" pitchFamily="2" charset="0"/>
              </a:rPr>
              <a:t>convert the string to a char array</a:t>
            </a:r>
          </a:p>
          <a:p>
            <a:pPr marL="114300" indent="0">
              <a:buNone/>
            </a:pPr>
            <a:r>
              <a:rPr lang="en-US" dirty="0">
                <a:solidFill>
                  <a:srgbClr val="000000"/>
                </a:solidFill>
                <a:latin typeface="Hind" panose="02000000000000000000" pitchFamily="2" charset="0"/>
              </a:rPr>
              <a:t>String s=“Hello”;</a:t>
            </a:r>
            <a:endParaRPr lang="en-IN" b="0" i="0" dirty="0">
              <a:solidFill>
                <a:srgbClr val="000000"/>
              </a:solidFill>
              <a:effectLst/>
              <a:latin typeface="Hind" panose="02000000000000000000" pitchFamily="2" charset="0"/>
            </a:endParaRPr>
          </a:p>
          <a:p>
            <a:pPr marL="114300" indent="0">
              <a:buNone/>
            </a:pPr>
            <a:r>
              <a:rPr lang="en-IN" dirty="0"/>
              <a:t>char </a:t>
            </a:r>
            <a:r>
              <a:rPr lang="en-IN" dirty="0" err="1"/>
              <a:t>ch</a:t>
            </a:r>
            <a:r>
              <a:rPr lang="en-IN" dirty="0"/>
              <a:t>[] = </a:t>
            </a:r>
            <a:r>
              <a:rPr lang="en-IN" dirty="0" err="1"/>
              <a:t>s.toCharArray</a:t>
            </a:r>
            <a:r>
              <a:rPr lang="en-IN" dirty="0"/>
              <a:t>();</a:t>
            </a:r>
          </a:p>
        </p:txBody>
      </p:sp>
    </p:spTree>
    <p:extLst>
      <p:ext uri="{BB962C8B-B14F-4D97-AF65-F5344CB8AC3E}">
        <p14:creationId xmlns:p14="http://schemas.microsoft.com/office/powerpoint/2010/main" val="350936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8720-50FA-BB70-FD55-9CA441A5DC8D}"/>
              </a:ext>
            </a:extLst>
          </p:cNvPr>
          <p:cNvSpPr>
            <a:spLocks noGrp="1"/>
          </p:cNvSpPr>
          <p:nvPr>
            <p:ph type="title"/>
          </p:nvPr>
        </p:nvSpPr>
        <p:spPr/>
        <p:txBody>
          <a:bodyPr/>
          <a:lstStyle/>
          <a:p>
            <a:r>
              <a:rPr lang="en-IN" b="0" i="0" dirty="0">
                <a:solidFill>
                  <a:srgbClr val="212529"/>
                </a:solidFill>
                <a:effectLst/>
                <a:latin typeface="Hind" panose="02000000000000000000" pitchFamily="2" charset="0"/>
              </a:rPr>
              <a:t>StringTokenizer</a:t>
            </a:r>
            <a:endParaRPr lang="en-IN" dirty="0"/>
          </a:p>
        </p:txBody>
      </p:sp>
      <p:sp>
        <p:nvSpPr>
          <p:cNvPr id="3" name="Text Placeholder 2">
            <a:extLst>
              <a:ext uri="{FF2B5EF4-FFF2-40B4-BE49-F238E27FC236}">
                <a16:creationId xmlns:a16="http://schemas.microsoft.com/office/drawing/2014/main" id="{D26CE030-33AE-B086-AF07-1B40AB4E79FE}"/>
              </a:ext>
            </a:extLst>
          </p:cNvPr>
          <p:cNvSpPr>
            <a:spLocks noGrp="1"/>
          </p:cNvSpPr>
          <p:nvPr>
            <p:ph type="body" idx="1"/>
          </p:nvPr>
        </p:nvSpPr>
        <p:spPr>
          <a:xfrm>
            <a:off x="838200" y="1333920"/>
            <a:ext cx="10515600" cy="5066880"/>
          </a:xfrm>
        </p:spPr>
        <p:txBody>
          <a:bodyPr/>
          <a:lstStyle/>
          <a:p>
            <a:r>
              <a:rPr lang="en-US" b="0" i="0" dirty="0">
                <a:solidFill>
                  <a:srgbClr val="333333"/>
                </a:solidFill>
                <a:effectLst/>
                <a:latin typeface="Hind" panose="02000000000000000000" pitchFamily="2" charset="0"/>
              </a:rPr>
              <a:t>The </a:t>
            </a:r>
            <a:r>
              <a:rPr lang="en-US" b="0" i="0" dirty="0" err="1">
                <a:solidFill>
                  <a:srgbClr val="333333"/>
                </a:solidFill>
                <a:effectLst/>
                <a:latin typeface="Hind" panose="02000000000000000000" pitchFamily="2" charset="0"/>
              </a:rPr>
              <a:t>java.util.StringTokenizer</a:t>
            </a:r>
            <a:r>
              <a:rPr lang="en-US" b="0" i="0" dirty="0">
                <a:solidFill>
                  <a:srgbClr val="333333"/>
                </a:solidFill>
                <a:effectLst/>
                <a:latin typeface="Hind" panose="02000000000000000000" pitchFamily="2" charset="0"/>
              </a:rPr>
              <a:t> class supports</a:t>
            </a:r>
            <a:r>
              <a:rPr lang="en-IN" dirty="0">
                <a:solidFill>
                  <a:srgbClr val="212529"/>
                </a:solidFill>
                <a:latin typeface="Hind" panose="02000000000000000000" pitchFamily="2" charset="0"/>
              </a:rPr>
              <a:t> </a:t>
            </a:r>
            <a:r>
              <a:rPr lang="en-US" b="0" i="0" dirty="0">
                <a:solidFill>
                  <a:srgbClr val="333333"/>
                </a:solidFill>
                <a:effectLst/>
                <a:latin typeface="Hind" panose="02000000000000000000" pitchFamily="2" charset="0"/>
              </a:rPr>
              <a:t>breaking a line of texts into tokens d</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 str = "Code Quotient Get Better at Coding";</a:t>
            </a:r>
          </a:p>
          <a:p>
            <a:pPr marL="114300" indent="0">
              <a:buNone/>
            </a:pPr>
            <a:r>
              <a:rPr lang="en-US" sz="1600" b="0" i="0" dirty="0">
                <a:solidFill>
                  <a:srgbClr val="333333"/>
                </a:solidFill>
                <a:effectLst/>
                <a:latin typeface="Hind" panose="02000000000000000000" pitchFamily="2" charset="0"/>
              </a:rPr>
              <a:t>               String </a:t>
            </a:r>
            <a:r>
              <a:rPr lang="en-US" sz="1600" b="0" i="0" dirty="0" err="1">
                <a:solidFill>
                  <a:srgbClr val="333333"/>
                </a:solidFill>
                <a:effectLst/>
                <a:latin typeface="Hind" panose="02000000000000000000" pitchFamily="2" charset="0"/>
              </a:rPr>
              <a:t>strReverse</a:t>
            </a:r>
            <a:r>
              <a:rPr lang="en-US" sz="1600" b="0" i="0" dirty="0">
                <a:solidFill>
                  <a:srgbClr val="333333"/>
                </a:solidFill>
                <a:effectLst/>
                <a:latin typeface="Hind" panose="02000000000000000000" pitchFamily="2" charset="0"/>
              </a:rPr>
              <a:t>;</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StringBuilder sb = new StringBuilder();</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StringTokenizer </a:t>
            </a:r>
            <a:r>
              <a:rPr lang="en-US" sz="1600" b="0" i="0" dirty="0" err="1">
                <a:solidFill>
                  <a:srgbClr val="333333"/>
                </a:solidFill>
                <a:effectLst/>
                <a:latin typeface="Hind" panose="02000000000000000000" pitchFamily="2" charset="0"/>
              </a:rPr>
              <a:t>st</a:t>
            </a:r>
            <a:r>
              <a:rPr lang="en-US" sz="1600" b="0" i="0" dirty="0">
                <a:solidFill>
                  <a:srgbClr val="333333"/>
                </a:solidFill>
                <a:effectLst/>
                <a:latin typeface="Hind" panose="02000000000000000000" pitchFamily="2" charset="0"/>
              </a:rPr>
              <a:t> = new StringTokenizer(str); </a:t>
            </a:r>
          </a:p>
          <a:p>
            <a:pPr marL="114300" indent="0">
              <a:buNone/>
            </a:pPr>
            <a:r>
              <a:rPr lang="en-IN" sz="1600" dirty="0"/>
              <a:t>                while (</a:t>
            </a:r>
            <a:r>
              <a:rPr lang="en-IN" sz="1600" dirty="0" err="1"/>
              <a:t>st.hasMoreTokens</a:t>
            </a:r>
            <a:r>
              <a:rPr lang="en-IN" sz="1600" dirty="0"/>
              <a:t>()) </a:t>
            </a:r>
          </a:p>
          <a:p>
            <a:pPr marL="114300" indent="0">
              <a:buNone/>
            </a:pPr>
            <a:r>
              <a:rPr lang="en-IN" sz="1600" dirty="0"/>
              <a:t>    	{</a:t>
            </a:r>
          </a:p>
          <a:p>
            <a:pPr marL="114300" indent="0">
              <a:buNone/>
            </a:pPr>
            <a:r>
              <a:rPr lang="en-IN" sz="1600" dirty="0"/>
              <a:t>	      </a:t>
            </a:r>
            <a:r>
              <a:rPr lang="en-IN" sz="1600" dirty="0" err="1"/>
              <a:t>sb.insert</a:t>
            </a:r>
            <a:r>
              <a:rPr lang="en-IN" sz="1600" dirty="0"/>
              <a:t>(0, </a:t>
            </a:r>
            <a:r>
              <a:rPr lang="en-IN" sz="1600" dirty="0" err="1"/>
              <a:t>st.nextToken</a:t>
            </a:r>
            <a:r>
              <a:rPr lang="en-IN" sz="1600" dirty="0"/>
              <a:t>());</a:t>
            </a:r>
          </a:p>
          <a:p>
            <a:pPr marL="114300" indent="0">
              <a:buNone/>
            </a:pPr>
            <a:r>
              <a:rPr lang="en-IN" sz="1600" dirty="0"/>
              <a:t>	      if (</a:t>
            </a:r>
            <a:r>
              <a:rPr lang="en-IN" sz="1600" dirty="0" err="1"/>
              <a:t>st.hasMoreTokens</a:t>
            </a:r>
            <a:r>
              <a:rPr lang="en-IN" sz="1600" dirty="0"/>
              <a:t>())</a:t>
            </a:r>
          </a:p>
          <a:p>
            <a:pPr marL="114300" indent="0">
              <a:buNone/>
            </a:pPr>
            <a:r>
              <a:rPr lang="en-IN" sz="1600" dirty="0"/>
              <a:t>	        </a:t>
            </a:r>
            <a:r>
              <a:rPr lang="en-IN" sz="1600" dirty="0" err="1"/>
              <a:t>sb.insert</a:t>
            </a:r>
            <a:r>
              <a:rPr lang="en-IN" sz="1600" dirty="0"/>
              <a:t>(0, " ");</a:t>
            </a:r>
          </a:p>
          <a:p>
            <a:pPr marL="114300" indent="0">
              <a:buNone/>
            </a:pPr>
            <a:r>
              <a:rPr lang="en-IN" sz="1600" dirty="0"/>
              <a:t>   	 }</a:t>
            </a:r>
          </a:p>
          <a:p>
            <a:pPr marL="114300" indent="0">
              <a:buNone/>
            </a:pPr>
            <a:r>
              <a:rPr lang="en-IN" sz="1600" dirty="0"/>
              <a:t>   	 </a:t>
            </a:r>
            <a:r>
              <a:rPr lang="en-IN" sz="1600" dirty="0" err="1"/>
              <a:t>strReverse</a:t>
            </a:r>
            <a:r>
              <a:rPr lang="en-IN" sz="1600" dirty="0"/>
              <a:t> = </a:t>
            </a:r>
            <a:r>
              <a:rPr lang="en-IN" sz="1600" dirty="0" err="1"/>
              <a:t>sb.toString</a:t>
            </a:r>
            <a:r>
              <a:rPr lang="en-IN" sz="1600" dirty="0"/>
              <a:t>();</a:t>
            </a:r>
          </a:p>
          <a:p>
            <a:pPr marL="114300" indent="0">
              <a:buNone/>
            </a:pPr>
            <a:r>
              <a:rPr lang="en-IN" sz="1600" dirty="0"/>
              <a:t>   	 System.out.println(</a:t>
            </a:r>
            <a:r>
              <a:rPr lang="en-IN" sz="1600" dirty="0" err="1"/>
              <a:t>strReverse</a:t>
            </a:r>
            <a:r>
              <a:rPr lang="en-IN" sz="1600" dirty="0"/>
              <a:t>);</a:t>
            </a:r>
          </a:p>
        </p:txBody>
      </p:sp>
    </p:spTree>
    <p:extLst>
      <p:ext uri="{BB962C8B-B14F-4D97-AF65-F5344CB8AC3E}">
        <p14:creationId xmlns:p14="http://schemas.microsoft.com/office/powerpoint/2010/main" val="33868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122E-1F2D-6A27-BDA7-437A03B903D5}"/>
              </a:ext>
            </a:extLst>
          </p:cNvPr>
          <p:cNvSpPr>
            <a:spLocks noGrp="1"/>
          </p:cNvSpPr>
          <p:nvPr>
            <p:ph type="title"/>
          </p:nvPr>
        </p:nvSpPr>
        <p:spPr/>
        <p:txBody>
          <a:bodyPr/>
          <a:lstStyle/>
          <a:p>
            <a:r>
              <a:rPr lang="en-IN" dirty="0"/>
              <a:t>String split() method</a:t>
            </a:r>
          </a:p>
        </p:txBody>
      </p:sp>
      <p:sp>
        <p:nvSpPr>
          <p:cNvPr id="3" name="Text Placeholder 2">
            <a:extLst>
              <a:ext uri="{FF2B5EF4-FFF2-40B4-BE49-F238E27FC236}">
                <a16:creationId xmlns:a16="http://schemas.microsoft.com/office/drawing/2014/main" id="{1A27C569-D117-6086-088B-CA33A4C460E1}"/>
              </a:ext>
            </a:extLst>
          </p:cNvPr>
          <p:cNvSpPr>
            <a:spLocks noGrp="1"/>
          </p:cNvSpPr>
          <p:nvPr>
            <p:ph type="body" idx="1"/>
          </p:nvPr>
        </p:nvSpPr>
        <p:spPr>
          <a:xfrm>
            <a:off x="838200" y="1333919"/>
            <a:ext cx="10515600" cy="4351338"/>
          </a:xfrm>
        </p:spPr>
        <p:txBody>
          <a:bodyPr/>
          <a:lstStyle/>
          <a:p>
            <a:pPr marL="114300" indent="0">
              <a:buNone/>
            </a:pPr>
            <a:r>
              <a:rPr lang="en-IN" dirty="0"/>
              <a:t>   </a:t>
            </a:r>
            <a:r>
              <a:rPr lang="en-IN" sz="2000" dirty="0"/>
              <a:t>String str = "Code Quotient Get Better at Coding";</a:t>
            </a:r>
          </a:p>
          <a:p>
            <a:pPr marL="114300" indent="0">
              <a:buNone/>
            </a:pPr>
            <a:r>
              <a:rPr lang="en-IN" sz="2000" dirty="0"/>
              <a:t>    String[] tokens = </a:t>
            </a:r>
            <a:r>
              <a:rPr lang="en-IN" sz="2000" dirty="0" err="1"/>
              <a:t>str.split</a:t>
            </a:r>
            <a:r>
              <a:rPr lang="en-IN" sz="2000" dirty="0"/>
              <a:t>("\\s");  // white space '\s' as delimiter</a:t>
            </a:r>
          </a:p>
          <a:p>
            <a:pPr marL="114300" indent="0">
              <a:buNone/>
            </a:pPr>
            <a:r>
              <a:rPr lang="en-IN" sz="2000" dirty="0"/>
              <a:t>    StringBuilder </a:t>
            </a:r>
            <a:r>
              <a:rPr lang="en-IN" sz="2000" dirty="0" err="1"/>
              <a:t>sb</a:t>
            </a:r>
            <a:r>
              <a:rPr lang="en-IN" sz="2000" dirty="0"/>
              <a:t> = new StringBuilder();</a:t>
            </a:r>
          </a:p>
          <a:p>
            <a:pPr marL="114300" indent="0">
              <a:buNone/>
            </a:pPr>
            <a:r>
              <a:rPr lang="en-IN" sz="2000" dirty="0"/>
              <a:t>    for (int i = 0; i &lt; </a:t>
            </a:r>
            <a:r>
              <a:rPr lang="en-IN" sz="2000" dirty="0" err="1"/>
              <a:t>tokens.length</a:t>
            </a:r>
            <a:r>
              <a:rPr lang="en-IN" sz="2000" dirty="0"/>
              <a:t>; ++i) </a:t>
            </a:r>
          </a:p>
          <a:p>
            <a:pPr marL="114300" indent="0">
              <a:buNone/>
            </a:pPr>
            <a:r>
              <a:rPr lang="en-IN" sz="2000" dirty="0"/>
              <a:t>    {</a:t>
            </a:r>
          </a:p>
          <a:p>
            <a:pPr marL="114300" indent="0">
              <a:buNone/>
            </a:pPr>
            <a:r>
              <a:rPr lang="en-IN" sz="2000" dirty="0"/>
              <a:t>      </a:t>
            </a:r>
            <a:r>
              <a:rPr lang="en-IN" sz="2000" dirty="0" err="1"/>
              <a:t>sb.insert</a:t>
            </a:r>
            <a:r>
              <a:rPr lang="en-IN" sz="2000" dirty="0"/>
              <a:t>(0, tokens[i]);</a:t>
            </a:r>
          </a:p>
          <a:p>
            <a:pPr marL="114300" indent="0">
              <a:buNone/>
            </a:pPr>
            <a:r>
              <a:rPr lang="en-IN" sz="2000" dirty="0"/>
              <a:t>      if (i &lt; </a:t>
            </a:r>
            <a:r>
              <a:rPr lang="en-IN" sz="2000" dirty="0" err="1"/>
              <a:t>tokens.length</a:t>
            </a:r>
            <a:r>
              <a:rPr lang="en-IN" sz="2000" dirty="0"/>
              <a:t> - 1)</a:t>
            </a:r>
          </a:p>
          <a:p>
            <a:pPr marL="114300" indent="0">
              <a:buNone/>
            </a:pPr>
            <a:r>
              <a:rPr lang="en-IN" sz="2000" dirty="0"/>
              <a:t>        </a:t>
            </a:r>
            <a:r>
              <a:rPr lang="en-IN" sz="2000" dirty="0" err="1"/>
              <a:t>sb.insert</a:t>
            </a:r>
            <a:r>
              <a:rPr lang="en-IN" sz="2000" dirty="0"/>
              <a:t>(0, " ");</a:t>
            </a:r>
          </a:p>
          <a:p>
            <a:pPr marL="114300" indent="0">
              <a:buNone/>
            </a:pPr>
            <a:r>
              <a:rPr lang="en-IN" sz="2000" dirty="0"/>
              <a:t>    }</a:t>
            </a:r>
          </a:p>
          <a:p>
            <a:pPr marL="114300" indent="0">
              <a:buNone/>
            </a:pPr>
            <a:r>
              <a:rPr lang="en-IN" sz="2000" dirty="0"/>
              <a:t>    String </a:t>
            </a:r>
            <a:r>
              <a:rPr lang="en-IN" sz="2000" dirty="0" err="1"/>
              <a:t>strReverse</a:t>
            </a:r>
            <a:r>
              <a:rPr lang="en-IN" sz="2000" dirty="0"/>
              <a:t> = </a:t>
            </a:r>
            <a:r>
              <a:rPr lang="en-IN" sz="2000" dirty="0" err="1"/>
              <a:t>sb.toString</a:t>
            </a:r>
            <a:r>
              <a:rPr lang="en-IN" sz="2000" dirty="0"/>
              <a:t>();</a:t>
            </a:r>
          </a:p>
          <a:p>
            <a:pPr marL="114300" indent="0">
              <a:buNone/>
            </a:pPr>
            <a:r>
              <a:rPr lang="en-IN" sz="2000" dirty="0"/>
              <a:t>    System.out.println(</a:t>
            </a:r>
            <a:r>
              <a:rPr lang="en-IN" sz="2000" dirty="0" err="1"/>
              <a:t>strReverse</a:t>
            </a:r>
            <a:r>
              <a:rPr lang="en-IN" sz="2000" dirty="0"/>
              <a:t>);</a:t>
            </a:r>
          </a:p>
        </p:txBody>
      </p:sp>
    </p:spTree>
    <p:extLst>
      <p:ext uri="{BB962C8B-B14F-4D97-AF65-F5344CB8AC3E}">
        <p14:creationId xmlns:p14="http://schemas.microsoft.com/office/powerpoint/2010/main" val="105487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13</a:t>
            </a:fld>
            <a:endParaRPr/>
          </a:p>
        </p:txBody>
      </p:sp>
      <p:sp>
        <p:nvSpPr>
          <p:cNvPr id="513" name="Google Shape;513;p53"/>
          <p:cNvSpPr txBox="1"/>
          <p:nvPr/>
        </p:nvSpPr>
        <p:spPr>
          <a:xfrm>
            <a:off x="904459" y="1768995"/>
            <a:ext cx="10595284"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9"/>
            </a:pPr>
            <a:r>
              <a:rPr lang="en-US" sz="2000" b="0" i="0" u="none" strike="noStrike" cap="none">
                <a:solidFill>
                  <a:srgbClr val="000000"/>
                </a:solidFill>
                <a:latin typeface="Times New Roman"/>
                <a:ea typeface="Times New Roman"/>
                <a:cs typeface="Times New Roman"/>
                <a:sym typeface="Times New Roman"/>
              </a:rPr>
              <a:t>Which of these operators can be used to concatenate two or more String objects?</a:t>
            </a:r>
            <a:endParaRPr sz="2000" b="0" i="0" u="none" strike="noStrike" cap="none">
              <a:solidFill>
                <a:srgbClr val="000000"/>
              </a:solidFill>
              <a:latin typeface="Arial"/>
              <a:ea typeface="Arial"/>
              <a:cs typeface="Arial"/>
              <a:sym typeface="Arial"/>
            </a:endParaRPr>
          </a:p>
        </p:txBody>
      </p:sp>
      <p:sp>
        <p:nvSpPr>
          <p:cNvPr id="514" name="Google Shape;514;p5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15" name="Google Shape;515;p5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16" name="Google Shape;516;p53"/>
          <p:cNvSpPr/>
          <p:nvPr/>
        </p:nvSpPr>
        <p:spPr>
          <a:xfrm>
            <a:off x="1978617" y="2606119"/>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&amp;</a:t>
            </a:r>
            <a:endParaRPr/>
          </a:p>
          <a:p>
            <a:pPr marL="457200" marR="0" lvl="0" indent="-457200" algn="l" rtl="0">
              <a:lnSpc>
                <a:spcPct val="150000"/>
              </a:lnSpc>
              <a:spcBef>
                <a:spcPts val="0"/>
              </a:spcBef>
              <a:spcAft>
                <a:spcPts val="0"/>
              </a:spcAft>
              <a:buClr>
                <a:schemeClr val="dk1"/>
              </a:buClr>
              <a:buSzPts val="2000"/>
              <a:buFont typeface="Arial"/>
              <a:buAutoNum type="alphaLcPeriod"/>
            </a:pPr>
            <a:r>
              <a:rPr lang="en-US" sz="2000" b="0" i="0" u="none" strike="noStrike" cap="none">
                <a:solidFill>
                  <a:schemeClr val="dk1"/>
                </a:solidFill>
                <a:latin typeface="Times New Roman"/>
                <a:ea typeface="Times New Roman"/>
                <a:cs typeface="Times New Roman"/>
                <a:sym typeface="Times New Roman"/>
              </a:rPr>
              <a:t>||</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Answer: </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4"/>
          <p:cNvSpPr/>
          <p:nvPr/>
        </p:nvSpPr>
        <p:spPr>
          <a:xfrm>
            <a:off x="738753" y="1768995"/>
            <a:ext cx="10032569" cy="40011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0"/>
            </a:pPr>
            <a:r>
              <a:rPr lang="en-US" sz="2000" b="0" i="0" u="none" strike="noStrike" cap="none">
                <a:solidFill>
                  <a:srgbClr val="000000"/>
                </a:solidFill>
                <a:latin typeface="Times New Roman"/>
                <a:ea typeface="Times New Roman"/>
                <a:cs typeface="Times New Roman"/>
                <a:sym typeface="Times New Roman"/>
              </a:rPr>
              <a:t>Which of these method of class String is used to obtain length of String object?</a:t>
            </a:r>
            <a:endParaRPr/>
          </a:p>
        </p:txBody>
      </p:sp>
      <p:sp>
        <p:nvSpPr>
          <p:cNvPr id="522" name="Google Shape;522;p5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23" name="Google Shape;523;p5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24" name="Google Shape;524;p54"/>
          <p:cNvSpPr/>
          <p:nvPr/>
        </p:nvSpPr>
        <p:spPr>
          <a:xfrm>
            <a:off x="1963119" y="2628672"/>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get()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Sizeof()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15</a:t>
            </a:fld>
            <a:endParaRPr/>
          </a:p>
        </p:txBody>
      </p:sp>
      <p:sp>
        <p:nvSpPr>
          <p:cNvPr id="530" name="Google Shape;530;p55"/>
          <p:cNvSpPr txBox="1"/>
          <p:nvPr/>
        </p:nvSpPr>
        <p:spPr>
          <a:xfrm>
            <a:off x="790512" y="1768995"/>
            <a:ext cx="11835443"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1"/>
            </a:pPr>
            <a:r>
              <a:rPr lang="en-US" sz="2000" b="0" i="0" u="none" strike="noStrike" cap="none">
                <a:solidFill>
                  <a:srgbClr val="000000"/>
                </a:solidFill>
                <a:latin typeface="Times New Roman"/>
                <a:ea typeface="Times New Roman"/>
                <a:cs typeface="Times New Roman"/>
                <a:sym typeface="Times New Roman"/>
              </a:rPr>
              <a:t>Which of these constructors is used to create an empty String object?</a:t>
            </a:r>
            <a:endParaRPr sz="2000" b="0" i="0" u="none" strike="noStrike" cap="none">
              <a:solidFill>
                <a:srgbClr val="000000"/>
              </a:solidFill>
              <a:latin typeface="Arial"/>
              <a:ea typeface="Arial"/>
              <a:cs typeface="Arial"/>
              <a:sym typeface="Arial"/>
            </a:endParaRPr>
          </a:p>
        </p:txBody>
      </p:sp>
      <p:sp>
        <p:nvSpPr>
          <p:cNvPr id="531" name="Google Shape;531;p5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32" name="Google Shape;532;p5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33" name="Google Shape;533;p55"/>
          <p:cNvSpPr/>
          <p:nvPr/>
        </p:nvSpPr>
        <p:spPr>
          <a:xfrm>
            <a:off x="1978618" y="2615800"/>
            <a:ext cx="6096000" cy="280698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String(void)</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String(0)</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16</a:t>
            </a:fld>
            <a:endParaRPr/>
          </a:p>
        </p:txBody>
      </p:sp>
      <p:graphicFrame>
        <p:nvGraphicFramePr>
          <p:cNvPr id="539" name="Google Shape;539;p56"/>
          <p:cNvGraphicFramePr/>
          <p:nvPr/>
        </p:nvGraphicFramePr>
        <p:xfrm>
          <a:off x="1074822" y="1848430"/>
          <a:ext cx="10090475" cy="1356170"/>
        </p:xfrm>
        <a:graphic>
          <a:graphicData uri="http://schemas.openxmlformats.org/drawingml/2006/table">
            <a:tbl>
              <a:tblPr>
                <a:noFill/>
                <a:tableStyleId>{FA40D3E0-34F1-49F2-9847-360DB807A596}</a:tableStyleId>
              </a:tblPr>
              <a:tblGrid>
                <a:gridCol w="2165675">
                  <a:extLst>
                    <a:ext uri="{9D8B030D-6E8A-4147-A177-3AD203B41FA5}">
                      <a16:colId xmlns:a16="http://schemas.microsoft.com/office/drawing/2014/main" val="20000"/>
                    </a:ext>
                  </a:extLst>
                </a:gridCol>
                <a:gridCol w="4159050">
                  <a:extLst>
                    <a:ext uri="{9D8B030D-6E8A-4147-A177-3AD203B41FA5}">
                      <a16:colId xmlns:a16="http://schemas.microsoft.com/office/drawing/2014/main" val="20001"/>
                    </a:ext>
                  </a:extLst>
                </a:gridCol>
                <a:gridCol w="3765750">
                  <a:extLst>
                    <a:ext uri="{9D8B030D-6E8A-4147-A177-3AD203B41FA5}">
                      <a16:colId xmlns:a16="http://schemas.microsoft.com/office/drawing/2014/main" val="20002"/>
                    </a:ext>
                  </a:extLst>
                </a:gridCol>
              </a:tblGrid>
              <a:tr h="2851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 manipulation</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https://www.guru99.com/javastrings.html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explains about various string manipulations with examples</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540" name="Google Shape;540;p56" descr="Picture 7"/>
          <p:cNvPicPr preferRelativeResize="0"/>
          <p:nvPr/>
        </p:nvPicPr>
        <p:blipFill rotWithShape="1">
          <a:blip r:embed="rId4">
            <a:alphaModFix/>
          </a:blip>
          <a:srcRect/>
          <a:stretch/>
        </p:blipFill>
        <p:spPr>
          <a:xfrm>
            <a:off x="2991495" y="1244682"/>
            <a:ext cx="371132" cy="430097"/>
          </a:xfrm>
          <a:prstGeom prst="rect">
            <a:avLst/>
          </a:prstGeom>
          <a:noFill/>
          <a:ln>
            <a:noFill/>
          </a:ln>
        </p:spPr>
      </p:pic>
      <p:sp>
        <p:nvSpPr>
          <p:cNvPr id="541" name="Google Shape;541;p5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42" name="Google Shape;542;p5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17</a:t>
            </a:fld>
            <a:endParaRPr/>
          </a:p>
        </p:txBody>
      </p:sp>
      <p:graphicFrame>
        <p:nvGraphicFramePr>
          <p:cNvPr id="548" name="Google Shape;548;p57"/>
          <p:cNvGraphicFramePr/>
          <p:nvPr/>
        </p:nvGraphicFramePr>
        <p:xfrm>
          <a:off x="1074821" y="1911640"/>
          <a:ext cx="10074450" cy="1275070"/>
        </p:xfrm>
        <a:graphic>
          <a:graphicData uri="http://schemas.openxmlformats.org/drawingml/2006/table">
            <a:tbl>
              <a:tblPr>
                <a:noFill/>
                <a:tableStyleId>{FA40D3E0-34F1-49F2-9847-360DB807A596}</a:tableStyleId>
              </a:tblPr>
              <a:tblGrid>
                <a:gridCol w="1540050">
                  <a:extLst>
                    <a:ext uri="{9D8B030D-6E8A-4147-A177-3AD203B41FA5}">
                      <a16:colId xmlns:a16="http://schemas.microsoft.com/office/drawing/2014/main" val="20000"/>
                    </a:ext>
                  </a:extLst>
                </a:gridCol>
                <a:gridCol w="5005125">
                  <a:extLst>
                    <a:ext uri="{9D8B030D-6E8A-4147-A177-3AD203B41FA5}">
                      <a16:colId xmlns:a16="http://schemas.microsoft.com/office/drawing/2014/main" val="20001"/>
                    </a:ext>
                  </a:extLst>
                </a:gridCol>
                <a:gridCol w="3529275">
                  <a:extLst>
                    <a:ext uri="{9D8B030D-6E8A-4147-A177-3AD203B41FA5}">
                      <a16:colId xmlns:a16="http://schemas.microsoft.com/office/drawing/2014/main" val="20002"/>
                    </a:ext>
                  </a:extLst>
                </a:gridCol>
              </a:tblGrid>
              <a:tr h="2861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525" marR="9525" marT="9525" marB="9525" anchor="ctr">
                    <a:solidFill>
                      <a:schemeClr val="accent4"/>
                    </a:solidFill>
                  </a:tcPr>
                </a:tc>
                <a:extLst>
                  <a:ext uri="{0D108BD9-81ED-4DB2-BD59-A6C34878D82A}">
                    <a16:rowId xmlns:a16="http://schemas.microsoft.com/office/drawing/2014/main" val="10000"/>
                  </a:ext>
                </a:extLst>
              </a:tr>
              <a:tr h="981700">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Strings in Java</a:t>
                      </a:r>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https://www.youtube.com/watch?v=4l50UaPca7Y</a:t>
                      </a:r>
                      <a:endParaRPr sz="1800" u="sng" strike="noStrike" cap="none">
                        <a:solidFill>
                          <a:srgbClr val="0000FF"/>
                        </a:solidFill>
                        <a:latin typeface="Arial"/>
                        <a:ea typeface="Arial"/>
                        <a:cs typeface="Arial"/>
                        <a:sym typeface="Arial"/>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will explain different string class  methods and immutable strings.</a:t>
                      </a:r>
                      <a:endParaRPr/>
                    </a:p>
                  </a:txBody>
                  <a:tcPr marL="9525" marR="9525" marT="9525" marB="9525" anchor="ctr"/>
                </a:tc>
                <a:extLst>
                  <a:ext uri="{0D108BD9-81ED-4DB2-BD59-A6C34878D82A}">
                    <a16:rowId xmlns:a16="http://schemas.microsoft.com/office/drawing/2014/main" val="10001"/>
                  </a:ext>
                </a:extLst>
              </a:tr>
            </a:tbl>
          </a:graphicData>
        </a:graphic>
      </p:graphicFrame>
      <p:pic>
        <p:nvPicPr>
          <p:cNvPr id="549" name="Google Shape;549;p57" descr="Picture 7"/>
          <p:cNvPicPr preferRelativeResize="0"/>
          <p:nvPr/>
        </p:nvPicPr>
        <p:blipFill rotWithShape="1">
          <a:blip r:embed="rId4">
            <a:alphaModFix/>
          </a:blip>
          <a:srcRect/>
          <a:stretch/>
        </p:blipFill>
        <p:spPr>
          <a:xfrm>
            <a:off x="2419447" y="1288507"/>
            <a:ext cx="437462" cy="381001"/>
          </a:xfrm>
          <a:prstGeom prst="rect">
            <a:avLst/>
          </a:prstGeom>
          <a:noFill/>
          <a:ln>
            <a:noFill/>
          </a:ln>
        </p:spPr>
      </p:pic>
      <p:sp>
        <p:nvSpPr>
          <p:cNvPr id="550" name="Google Shape;550;p5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51" name="Google Shape;551;p5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9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18</a:t>
            </a:fld>
            <a:endParaRPr/>
          </a:p>
        </p:txBody>
      </p:sp>
      <p:graphicFrame>
        <p:nvGraphicFramePr>
          <p:cNvPr id="902" name="Google Shape;902;p96"/>
          <p:cNvGraphicFramePr/>
          <p:nvPr/>
        </p:nvGraphicFramePr>
        <p:xfrm>
          <a:off x="1091821" y="1876096"/>
          <a:ext cx="10044750" cy="4120445"/>
        </p:xfrm>
        <a:graphic>
          <a:graphicData uri="http://schemas.openxmlformats.org/drawingml/2006/table">
            <a:tbl>
              <a:tblPr>
                <a:noFill/>
                <a:tableStyleId>{FA40D3E0-34F1-49F2-9847-360DB807A596}</a:tableStyleId>
              </a:tblPr>
              <a:tblGrid>
                <a:gridCol w="3384650">
                  <a:extLst>
                    <a:ext uri="{9D8B030D-6E8A-4147-A177-3AD203B41FA5}">
                      <a16:colId xmlns:a16="http://schemas.microsoft.com/office/drawing/2014/main" val="20000"/>
                    </a:ext>
                  </a:extLst>
                </a:gridCol>
                <a:gridCol w="6660100">
                  <a:extLst>
                    <a:ext uri="{9D8B030D-6E8A-4147-A177-3AD203B41FA5}">
                      <a16:colId xmlns:a16="http://schemas.microsoft.com/office/drawing/2014/main" val="20001"/>
                    </a:ext>
                  </a:extLst>
                </a:gridCol>
              </a:tblGrid>
              <a:tr h="32120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sz="1800" b="1" u="none" strike="noStrike" cap="none">
                        <a:latin typeface="Arial"/>
                        <a:ea typeface="Arial"/>
                        <a:cs typeface="Arial"/>
                        <a:sym typeface="Arial"/>
                      </a:endParaRPr>
                    </a:p>
                  </a:txBody>
                  <a:tcPr marL="91450" marR="91450" marT="45725" marB="45725" anchor="ctr">
                    <a:solidFill>
                      <a:schemeClr val="accent4"/>
                    </a:solidFill>
                  </a:tcPr>
                </a:tc>
                <a:extLst>
                  <a:ext uri="{0D108BD9-81ED-4DB2-BD59-A6C34878D82A}">
                    <a16:rowId xmlns:a16="http://schemas.microsoft.com/office/drawing/2014/main" val="10000"/>
                  </a:ext>
                </a:extLst>
              </a:tr>
              <a:tr h="7371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Java The Complete Reference, Seventh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http://iiti.ac.in/people/~tanimad/JavaTheCompleteReference.pdf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Introduction to Programming Using Java, Y. Daniel Liang:, 6th Edition, Pearson Education,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http://www.iitk.ac.in/esc101/share/downloads/javanotes5.pdf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2"/>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Jim Keogh: J2EE The Complete Reference, Tata McGraw Hill,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https://web.iiit.ac.in/~nagarjuna.psug08/J2ME%20-%20The%20Complete%20Reference.pdf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Core Java Integrated approaches by nageshwara Rao  2009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6"/>
                        </a:rPr>
                        <a:t>https://dlscrib.com/corejavabynageswararaopdffreedownload_58e07938dc0d6067718970ed_pdf.html</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903" name="Google Shape;903;p9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904" name="Google Shape;904;p9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E-Book Links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body" idx="1"/>
          </p:nvPr>
        </p:nvSpPr>
        <p:spPr>
          <a:xfrm>
            <a:off x="941663" y="1693569"/>
            <a:ext cx="11366939" cy="5123795"/>
          </a:xfrm>
          <a:prstGeom prst="rect">
            <a:avLst/>
          </a:prstGeom>
          <a:noFill/>
          <a:ln>
            <a:noFill/>
          </a:ln>
        </p:spPr>
        <p:txBody>
          <a:bodyPr spcFirstLastPara="1" wrap="square" lIns="45700" tIns="45700" rIns="45700" bIns="45700" anchor="t" anchorCtr="0">
            <a:normAutofit/>
          </a:bodyPr>
          <a:lstStyle/>
          <a:p>
            <a:pPr marL="361950" lvl="0" indent="-361950" algn="l" rtl="0">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Java String literal is created by using double quotes.</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r>
              <a:rPr lang="en-US" sz="2000" b="0">
                <a:latin typeface="Times New Roman"/>
                <a:ea typeface="Times New Roman"/>
                <a:cs typeface="Times New Roman"/>
                <a:sym typeface="Times New Roman"/>
              </a:rPr>
              <a:t>String s="welcome"; </a:t>
            </a:r>
            <a:endParaRPr/>
          </a:p>
          <a:p>
            <a:pPr marL="361950" lvl="0" indent="-36195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Each time you create a string literal, the JVM checks the string constant pool first.</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s1="Welcome";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s2="Welcome";  //will not create new instance  </a:t>
            </a:r>
            <a:endParaRPr/>
          </a:p>
          <a:p>
            <a:pPr marL="361950" lvl="0"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a:t>
            </a:r>
            <a:endParaRPr/>
          </a:p>
        </p:txBody>
      </p:sp>
      <p:sp>
        <p:nvSpPr>
          <p:cNvPr id="464" name="Google Shape;464;p4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a:t>
            </a:fld>
            <a:endParaRPr/>
          </a:p>
        </p:txBody>
      </p:sp>
      <p:pic>
        <p:nvPicPr>
          <p:cNvPr id="465" name="Google Shape;465;p47" descr="Picture 3"/>
          <p:cNvPicPr preferRelativeResize="0"/>
          <p:nvPr/>
        </p:nvPicPr>
        <p:blipFill rotWithShape="1">
          <a:blip r:embed="rId3">
            <a:alphaModFix/>
          </a:blip>
          <a:srcRect/>
          <a:stretch/>
        </p:blipFill>
        <p:spPr>
          <a:xfrm>
            <a:off x="8306869" y="3579635"/>
            <a:ext cx="3452650" cy="2824656"/>
          </a:xfrm>
          <a:prstGeom prst="rect">
            <a:avLst/>
          </a:prstGeom>
          <a:noFill/>
          <a:ln>
            <a:noFill/>
          </a:ln>
        </p:spPr>
      </p:pic>
      <p:sp>
        <p:nvSpPr>
          <p:cNvPr id="466" name="Google Shape;466;p4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67" name="Google Shape;467;p4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using String literal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8"/>
          <p:cNvSpPr txBox="1">
            <a:spLocks noGrp="1"/>
          </p:cNvSpPr>
          <p:nvPr>
            <p:ph type="body" idx="1"/>
          </p:nvPr>
        </p:nvSpPr>
        <p:spPr>
          <a:xfrm>
            <a:off x="944509" y="1687356"/>
            <a:ext cx="10669975" cy="491572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We can create an object to String class by allocating memory dynamically using new operator. This is just like creating an object to any class.</a:t>
            </a:r>
            <a:endParaRPr/>
          </a:p>
          <a:p>
            <a:pPr marL="0" lvl="0" indent="0" algn="l" rtl="0">
              <a:lnSpc>
                <a:spcPct val="150000"/>
              </a:lnSpc>
              <a:spcBef>
                <a:spcPts val="1000"/>
              </a:spcBef>
              <a:spcAft>
                <a:spcPts val="0"/>
              </a:spcAft>
              <a:buClr>
                <a:srgbClr val="000000"/>
              </a:buClr>
              <a:buSzPts val="2000"/>
              <a:buNone/>
            </a:pPr>
            <a:r>
              <a:rPr lang="en-US" sz="2000"/>
              <a:t>	Example: </a:t>
            </a:r>
            <a:r>
              <a:rPr lang="en-US" sz="2000" b="0"/>
              <a:t>String s=</a:t>
            </a:r>
            <a:r>
              <a:rPr lang="en-US" sz="2000"/>
              <a:t>new</a:t>
            </a:r>
            <a:r>
              <a:rPr lang="en-US" sz="2000" b="0"/>
              <a:t> String("Welcome");//creates two objects and one reference variable  </a:t>
            </a:r>
            <a:endParaRPr/>
          </a:p>
          <a:p>
            <a:pPr marL="228600" lvl="0" indent="-228600" algn="l" rtl="0">
              <a:lnSpc>
                <a:spcPct val="150000"/>
              </a:lnSpc>
              <a:spcBef>
                <a:spcPts val="1000"/>
              </a:spcBef>
              <a:spcAft>
                <a:spcPts val="0"/>
              </a:spcAft>
              <a:buClr>
                <a:srgbClr val="000000"/>
              </a:buClr>
              <a:buSzPts val="2000"/>
              <a:buChar char="•"/>
            </a:pPr>
            <a:r>
              <a:rPr lang="en-US" sz="2000"/>
              <a:t>In such case, JVM will create a new string object in normal (non pool) heap memory and the literal "Welcome" will be placed in the string constant pool. The variable s will refer to the object in heap (non pool).</a:t>
            </a:r>
            <a:endParaRPr/>
          </a:p>
        </p:txBody>
      </p:sp>
      <p:sp>
        <p:nvSpPr>
          <p:cNvPr id="473" name="Google Shape;473;p4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a:t>
            </a:fld>
            <a:endParaRPr/>
          </a:p>
        </p:txBody>
      </p:sp>
      <p:sp>
        <p:nvSpPr>
          <p:cNvPr id="474" name="Google Shape;474;p4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75" name="Google Shape;475;p4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new keyword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9"/>
          <p:cNvSpPr txBox="1">
            <a:spLocks noGrp="1"/>
          </p:cNvSpPr>
          <p:nvPr>
            <p:ph type="body" idx="1"/>
          </p:nvPr>
        </p:nvSpPr>
        <p:spPr>
          <a:xfrm>
            <a:off x="629156" y="1741674"/>
            <a:ext cx="10991195" cy="5297216"/>
          </a:xfrm>
          <a:prstGeom prst="rect">
            <a:avLst/>
          </a:prstGeom>
          <a:noFill/>
          <a:ln>
            <a:noFill/>
          </a:ln>
        </p:spPr>
        <p:txBody>
          <a:bodyPr spcFirstLastPara="1" wrap="square" lIns="45700" tIns="45700" rIns="45700" bIns="45700" anchor="t" anchorCtr="0">
            <a:normAutofit/>
          </a:bodyPr>
          <a:lstStyle/>
          <a:p>
            <a:pPr marL="79375" lvl="0" indent="282575" algn="l" rtl="0">
              <a:lnSpc>
                <a:spcPct val="100000"/>
              </a:lnSpc>
              <a:spcBef>
                <a:spcPts val="0"/>
              </a:spcBef>
              <a:spcAft>
                <a:spcPts val="0"/>
              </a:spcAft>
              <a:buClr>
                <a:srgbClr val="000000"/>
              </a:buClr>
              <a:buSzPts val="2000"/>
              <a:buNone/>
            </a:pPr>
            <a:r>
              <a:rPr lang="en-US" sz="2000"/>
              <a:t>public</a:t>
            </a:r>
            <a:r>
              <a:rPr lang="en-US" sz="2000" b="0"/>
              <a:t> </a:t>
            </a:r>
            <a:r>
              <a:rPr lang="en-US" sz="2000"/>
              <a:t>class</a:t>
            </a:r>
            <a:r>
              <a:rPr lang="en-US" sz="2000" b="0"/>
              <a:t> StringExample{  </a:t>
            </a:r>
            <a:endParaRPr/>
          </a:p>
          <a:p>
            <a:pPr marL="79375" lvl="0" indent="282575" algn="l" rtl="0">
              <a:lnSpc>
                <a:spcPct val="100000"/>
              </a:lnSpc>
              <a:spcBef>
                <a:spcPts val="1000"/>
              </a:spcBef>
              <a:spcAft>
                <a:spcPts val="0"/>
              </a:spcAft>
              <a:buClr>
                <a:srgbClr val="000000"/>
              </a:buClr>
              <a:buSzPts val="2000"/>
              <a:buNone/>
            </a:pPr>
            <a:r>
              <a:rPr lang="en-US" sz="2000"/>
              <a:t> 	public</a:t>
            </a:r>
            <a:r>
              <a:rPr lang="en-US" sz="2000" b="0"/>
              <a:t> </a:t>
            </a:r>
            <a:r>
              <a:rPr lang="en-US" sz="2000"/>
              <a:t>static</a:t>
            </a:r>
            <a:r>
              <a:rPr lang="en-US" sz="2000" b="0"/>
              <a:t> </a:t>
            </a:r>
            <a:r>
              <a:rPr lang="en-US" sz="2000"/>
              <a:t>void</a:t>
            </a:r>
            <a:r>
              <a:rPr lang="en-US" sz="2000" b="0"/>
              <a:t> main(String args[]){  </a:t>
            </a:r>
            <a:endParaRPr/>
          </a:p>
          <a:p>
            <a:pPr marL="79375" lvl="0" indent="282575" algn="l" rtl="0">
              <a:lnSpc>
                <a:spcPct val="100000"/>
              </a:lnSpc>
              <a:spcBef>
                <a:spcPts val="1000"/>
              </a:spcBef>
              <a:spcAft>
                <a:spcPts val="0"/>
              </a:spcAft>
              <a:buClr>
                <a:srgbClr val="000000"/>
              </a:buClr>
              <a:buSzPts val="2000"/>
              <a:buNone/>
            </a:pPr>
            <a:r>
              <a:rPr lang="en-US" sz="2000"/>
              <a:t>		String s1="java";//creating string by java string literal  </a:t>
            </a:r>
            <a:endParaRPr/>
          </a:p>
          <a:p>
            <a:pPr marL="79375" lvl="0" indent="282575" algn="l" rtl="0">
              <a:lnSpc>
                <a:spcPct val="100000"/>
              </a:lnSpc>
              <a:spcBef>
                <a:spcPts val="1000"/>
              </a:spcBef>
              <a:spcAft>
                <a:spcPts val="0"/>
              </a:spcAft>
              <a:buClr>
                <a:srgbClr val="000000"/>
              </a:buClr>
              <a:buSzPts val="2000"/>
              <a:buNone/>
            </a:pPr>
            <a:r>
              <a:rPr lang="en-US" sz="2000"/>
              <a:t>		char</a:t>
            </a:r>
            <a:r>
              <a:rPr lang="en-US" sz="2000" b="0"/>
              <a:t> ch[]={'s','t','r','i','n','g','s'};  </a:t>
            </a:r>
            <a:endParaRPr/>
          </a:p>
          <a:p>
            <a:pPr marL="79375" lvl="0" indent="282575" algn="l" rtl="0">
              <a:lnSpc>
                <a:spcPct val="100000"/>
              </a:lnSpc>
              <a:spcBef>
                <a:spcPts val="1000"/>
              </a:spcBef>
              <a:spcAft>
                <a:spcPts val="0"/>
              </a:spcAft>
              <a:buClr>
                <a:srgbClr val="000000"/>
              </a:buClr>
              <a:buSzPts val="2000"/>
              <a:buNone/>
            </a:pPr>
            <a:r>
              <a:rPr lang="en-US" sz="2000"/>
              <a:t>       String s2=</a:t>
            </a:r>
            <a:r>
              <a:rPr lang="en-US" sz="2000" b="1"/>
              <a:t>new</a:t>
            </a:r>
            <a:r>
              <a:rPr lang="en-US" sz="2000"/>
              <a:t> String(ch);//converting char array to string  </a:t>
            </a:r>
            <a:endParaRPr/>
          </a:p>
          <a:p>
            <a:pPr marL="79375" lvl="0" indent="282575" algn="l" rtl="0">
              <a:lnSpc>
                <a:spcPct val="100000"/>
              </a:lnSpc>
              <a:spcBef>
                <a:spcPts val="1000"/>
              </a:spcBef>
              <a:spcAft>
                <a:spcPts val="0"/>
              </a:spcAft>
              <a:buClr>
                <a:srgbClr val="000000"/>
              </a:buClr>
              <a:buSzPts val="2000"/>
              <a:buNone/>
            </a:pPr>
            <a:r>
              <a:rPr lang="en-US" sz="2000"/>
              <a:t>       String s3=</a:t>
            </a:r>
            <a:r>
              <a:rPr lang="en-US" sz="2000" b="1"/>
              <a:t>new</a:t>
            </a:r>
            <a:r>
              <a:rPr lang="en-US" sz="2000"/>
              <a:t> String("example");//creating java string by new keyword  </a:t>
            </a:r>
            <a:endParaRPr/>
          </a:p>
          <a:p>
            <a:pPr marL="79375" lvl="0" indent="282575" algn="l" rtl="0">
              <a:lnSpc>
                <a:spcPct val="100000"/>
              </a:lnSpc>
              <a:spcBef>
                <a:spcPts val="1000"/>
              </a:spcBef>
              <a:spcAft>
                <a:spcPts val="0"/>
              </a:spcAft>
              <a:buClr>
                <a:srgbClr val="000000"/>
              </a:buClr>
              <a:buSzPts val="2000"/>
              <a:buNone/>
            </a:pPr>
            <a:r>
              <a:rPr lang="en-US" sz="2000"/>
              <a:t>       System.out.println(s1);  </a:t>
            </a:r>
            <a:endParaRPr/>
          </a:p>
          <a:p>
            <a:pPr marL="79375" lvl="0" indent="282575" algn="l" rtl="0">
              <a:lnSpc>
                <a:spcPct val="100000"/>
              </a:lnSpc>
              <a:spcBef>
                <a:spcPts val="1000"/>
              </a:spcBef>
              <a:spcAft>
                <a:spcPts val="0"/>
              </a:spcAft>
              <a:buClr>
                <a:srgbClr val="000000"/>
              </a:buClr>
              <a:buSzPts val="2000"/>
              <a:buNone/>
            </a:pPr>
            <a:r>
              <a:rPr lang="en-US" sz="2000"/>
              <a:t>       System.out.println(s2);  </a:t>
            </a:r>
            <a:endParaRPr/>
          </a:p>
          <a:p>
            <a:pPr marL="79375" lvl="0" indent="282575" algn="l" rtl="0">
              <a:lnSpc>
                <a:spcPct val="100000"/>
              </a:lnSpc>
              <a:spcBef>
                <a:spcPts val="1000"/>
              </a:spcBef>
              <a:spcAft>
                <a:spcPts val="0"/>
              </a:spcAft>
              <a:buClr>
                <a:srgbClr val="000000"/>
              </a:buClr>
              <a:buSzPts val="2000"/>
              <a:buNone/>
            </a:pPr>
            <a:r>
              <a:rPr lang="en-US" sz="2000"/>
              <a:t>	      System.out.println(s3);  </a:t>
            </a:r>
            <a:endParaRPr/>
          </a:p>
          <a:p>
            <a:pPr marL="79375" lvl="0" indent="282575" algn="l" rtl="0">
              <a:lnSpc>
                <a:spcPct val="100000"/>
              </a:lnSpc>
              <a:spcBef>
                <a:spcPts val="1000"/>
              </a:spcBef>
              <a:spcAft>
                <a:spcPts val="0"/>
              </a:spcAft>
              <a:buClr>
                <a:srgbClr val="000000"/>
              </a:buClr>
              <a:buSzPts val="2000"/>
              <a:buNone/>
            </a:pPr>
            <a:r>
              <a:rPr lang="en-US" sz="2000"/>
              <a:t>}</a:t>
            </a:r>
            <a:endParaRPr/>
          </a:p>
          <a:p>
            <a:pPr marL="173037" lvl="0" indent="95248" algn="l" rtl="0">
              <a:lnSpc>
                <a:spcPct val="100000"/>
              </a:lnSpc>
              <a:spcBef>
                <a:spcPts val="1000"/>
              </a:spcBef>
              <a:spcAft>
                <a:spcPts val="0"/>
              </a:spcAft>
              <a:buClr>
                <a:srgbClr val="000000"/>
              </a:buClr>
              <a:buSzPts val="2000"/>
              <a:buNone/>
            </a:pPr>
            <a:r>
              <a:rPr lang="en-US" sz="2000"/>
              <a:t>}  </a:t>
            </a:r>
            <a:endParaRPr/>
          </a:p>
        </p:txBody>
      </p:sp>
      <p:sp>
        <p:nvSpPr>
          <p:cNvPr id="481" name="Google Shape;481;p4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a:t>
            </a:fld>
            <a:endParaRPr/>
          </a:p>
        </p:txBody>
      </p:sp>
      <p:sp>
        <p:nvSpPr>
          <p:cNvPr id="482" name="Google Shape;482;p4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83" name="Google Shape;483;p4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0"/>
          <p:cNvSpPr txBox="1">
            <a:spLocks noGrp="1"/>
          </p:cNvSpPr>
          <p:nvPr>
            <p:ph type="body" idx="1"/>
          </p:nvPr>
        </p:nvSpPr>
        <p:spPr>
          <a:xfrm>
            <a:off x="951544" y="1685975"/>
            <a:ext cx="10959664" cy="4836894"/>
          </a:xfrm>
          <a:prstGeom prst="rect">
            <a:avLst/>
          </a:prstGeom>
          <a:noFill/>
          <a:ln>
            <a:noFill/>
          </a:ln>
        </p:spPr>
        <p:txBody>
          <a:bodyPr spcFirstLastPara="1" wrap="square" lIns="45700" tIns="45700" rIns="45700" bIns="45700" anchor="t" anchorCtr="0">
            <a:normAutofit/>
          </a:bodyPr>
          <a:lstStyle/>
          <a:p>
            <a:pPr marL="228600" lvl="0" indent="-228600" algn="just" rtl="0">
              <a:lnSpc>
                <a:spcPct val="150000"/>
              </a:lnSpc>
              <a:spcBef>
                <a:spcPts val="0"/>
              </a:spcBef>
              <a:spcAft>
                <a:spcPts val="0"/>
              </a:spcAft>
              <a:buClr>
                <a:srgbClr val="000000"/>
              </a:buClr>
              <a:buSzPts val="2000"/>
              <a:buChar char="•"/>
            </a:pPr>
            <a:r>
              <a:rPr lang="en-US" sz="2000"/>
              <a:t>In java, String objects are immutable, immutable means unmodified or unchanged.</a:t>
            </a:r>
            <a:endParaRPr/>
          </a:p>
          <a:p>
            <a:pPr marL="228600" lvl="0" indent="-228600" algn="just" rtl="0">
              <a:lnSpc>
                <a:spcPct val="150000"/>
              </a:lnSpc>
              <a:spcBef>
                <a:spcPts val="1000"/>
              </a:spcBef>
              <a:spcAft>
                <a:spcPts val="0"/>
              </a:spcAft>
              <a:buClr>
                <a:srgbClr val="000000"/>
              </a:buClr>
              <a:buSzPts val="2000"/>
              <a:buChar char="•"/>
            </a:pPr>
            <a:r>
              <a:rPr lang="en-US" sz="2000"/>
              <a:t>Once string object is created its data or state it can’t be changed but new string object can be created.</a:t>
            </a:r>
            <a:endParaRPr/>
          </a:p>
          <a:p>
            <a:pPr marL="228600" lvl="0" indent="-228600" algn="just" rtl="0">
              <a:lnSpc>
                <a:spcPct val="150000"/>
              </a:lnSpc>
              <a:spcBef>
                <a:spcPts val="1000"/>
              </a:spcBef>
              <a:spcAft>
                <a:spcPts val="0"/>
              </a:spcAft>
              <a:buClr>
                <a:srgbClr val="000000"/>
              </a:buClr>
              <a:buSzPts val="2000"/>
              <a:buChar char="•"/>
            </a:pPr>
            <a:r>
              <a:rPr lang="en-US" sz="2000"/>
              <a:t>For mutable string, you can use StringBuffer and StringBuilder classes.</a:t>
            </a:r>
            <a:endParaRPr/>
          </a:p>
          <a:p>
            <a:pPr marL="228600" lvl="0" indent="-228600" algn="just" rtl="0">
              <a:lnSpc>
                <a:spcPct val="150000"/>
              </a:lnSpc>
              <a:spcBef>
                <a:spcPts val="1000"/>
              </a:spcBef>
              <a:spcAft>
                <a:spcPts val="0"/>
              </a:spcAft>
              <a:buClr>
                <a:srgbClr val="000000"/>
              </a:buClr>
              <a:buSzPts val="2000"/>
              <a:buChar char="•"/>
            </a:pPr>
            <a:r>
              <a:rPr lang="en-US" sz="2000"/>
              <a:t>Advantage : </a:t>
            </a:r>
            <a:r>
              <a:rPr lang="en-US" sz="2000" b="0"/>
              <a:t>Less memory</a:t>
            </a:r>
            <a:endParaRPr/>
          </a:p>
          <a:p>
            <a:pPr marL="228600" lvl="0" indent="-228600" algn="just" rtl="0">
              <a:lnSpc>
                <a:spcPct val="150000"/>
              </a:lnSpc>
              <a:spcBef>
                <a:spcPts val="1000"/>
              </a:spcBef>
              <a:spcAft>
                <a:spcPts val="0"/>
              </a:spcAft>
              <a:buClr>
                <a:srgbClr val="000000"/>
              </a:buClr>
              <a:buSzPts val="2000"/>
              <a:buChar char="•"/>
            </a:pPr>
            <a:r>
              <a:rPr lang="en-US" sz="2000"/>
              <a:t>Disadvantage: </a:t>
            </a:r>
            <a:r>
              <a:rPr lang="en-US" sz="2000" b="0"/>
              <a:t>Less efficient</a:t>
            </a:r>
            <a:endParaRPr/>
          </a:p>
        </p:txBody>
      </p:sp>
      <p:sp>
        <p:nvSpPr>
          <p:cNvPr id="489" name="Google Shape;489;p5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a:t>
            </a:fld>
            <a:endParaRPr/>
          </a:p>
        </p:txBody>
      </p:sp>
      <p:sp>
        <p:nvSpPr>
          <p:cNvPr id="490" name="Google Shape;490;p5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1" name="Google Shape;491;p5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Immutable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DCD8D3-3149-1606-C26D-4593AF16B590}"/>
              </a:ext>
            </a:extLst>
          </p:cNvPr>
          <p:cNvSpPr>
            <a:spLocks noGrp="1"/>
          </p:cNvSpPr>
          <p:nvPr>
            <p:ph type="body" idx="1"/>
          </p:nvPr>
        </p:nvSpPr>
        <p:spPr>
          <a:xfrm>
            <a:off x="501770" y="566167"/>
            <a:ext cx="10515600" cy="5851885"/>
          </a:xfrm>
        </p:spPr>
        <p:txBody>
          <a:bodyPr/>
          <a:lstStyle/>
          <a:p>
            <a:pPr algn="just"/>
            <a:r>
              <a:rPr lang="en-US" dirty="0"/>
              <a:t>java provides + operator to concatenate strings with each other, actually JVM uses StringBuffer concept behind it</a:t>
            </a:r>
          </a:p>
          <a:p>
            <a:pPr marL="114300" indent="0" algn="just">
              <a:buNone/>
            </a:pPr>
            <a:r>
              <a:rPr lang="en-US" dirty="0"/>
              <a:t>                                               String s = "";</a:t>
            </a:r>
          </a:p>
          <a:p>
            <a:pPr marL="114300" indent="0" algn="just">
              <a:buNone/>
            </a:pPr>
            <a:r>
              <a:rPr lang="en-US" dirty="0"/>
              <a:t>				  s = s + "a" + "b";</a:t>
            </a:r>
          </a:p>
          <a:p>
            <a:pPr algn="just"/>
            <a:r>
              <a:rPr lang="en-US" dirty="0"/>
              <a:t>How can this be possible if Strings are constant? The answer lies in the fact that the Java compiler uses StringBuffer objects to accomplish the string manipulations. This code would be rendered as something similar to the following by the Java compiler:</a:t>
            </a:r>
          </a:p>
          <a:p>
            <a:pPr marL="114300" indent="0" algn="just">
              <a:buNone/>
            </a:pPr>
            <a:r>
              <a:rPr lang="en-US" dirty="0"/>
              <a:t>     </a:t>
            </a:r>
          </a:p>
          <a:p>
            <a:pPr marL="114300" indent="0" algn="just">
              <a:buNone/>
            </a:pPr>
            <a:r>
              <a:rPr lang="en-US" dirty="0"/>
              <a:t>     String s = "";</a:t>
            </a:r>
          </a:p>
          <a:p>
            <a:pPr marL="571500" lvl="1" indent="0" algn="just">
              <a:buNone/>
            </a:pPr>
            <a:r>
              <a:rPr lang="en-US" dirty="0"/>
              <a:t>s = new StringBuffer("").append("a").append("b").</a:t>
            </a:r>
            <a:r>
              <a:rPr lang="en-US" dirty="0" err="1"/>
              <a:t>toString</a:t>
            </a:r>
            <a:r>
              <a:rPr lang="en-US" dirty="0"/>
              <a:t>();</a:t>
            </a:r>
            <a:endParaRPr lang="en-IN" dirty="0"/>
          </a:p>
        </p:txBody>
      </p:sp>
    </p:spTree>
    <p:extLst>
      <p:ext uri="{BB962C8B-B14F-4D97-AF65-F5344CB8AC3E}">
        <p14:creationId xmlns:p14="http://schemas.microsoft.com/office/powerpoint/2010/main" val="82540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1"/>
          <p:cNvSpPr txBox="1">
            <a:spLocks noGrp="1"/>
          </p:cNvSpPr>
          <p:nvPr>
            <p:ph type="body" idx="1"/>
          </p:nvPr>
        </p:nvSpPr>
        <p:spPr>
          <a:xfrm>
            <a:off x="968415" y="1711803"/>
            <a:ext cx="11006961" cy="5376043"/>
          </a:xfrm>
          <a:prstGeom prst="rect">
            <a:avLst/>
          </a:prstGeom>
          <a:noFill/>
          <a:ln>
            <a:noFill/>
          </a:ln>
        </p:spPr>
        <p:txBody>
          <a:bodyPr spcFirstLastPara="1" wrap="square" lIns="45700" tIns="45700" rIns="45700" bIns="45700" anchor="t" anchorCtr="0">
            <a:normAutofit/>
          </a:bodyPr>
          <a:lstStyle/>
          <a:p>
            <a:pPr marL="457200" lvl="0" indent="-457200" algn="l" rtl="0">
              <a:lnSpc>
                <a:spcPct val="150000"/>
              </a:lnSpc>
              <a:spcBef>
                <a:spcPts val="0"/>
              </a:spcBef>
              <a:spcAft>
                <a:spcPts val="0"/>
              </a:spcAft>
              <a:buClr>
                <a:srgbClr val="000000"/>
              </a:buClr>
              <a:buSzPts val="2000"/>
              <a:buFont typeface="Arial"/>
              <a:buAutoNum type="arabicPeriod"/>
            </a:pPr>
            <a:r>
              <a:rPr lang="en-US" sz="2000"/>
              <a:t>substring(int begin):</a:t>
            </a:r>
            <a:endParaRPr/>
          </a:p>
          <a:p>
            <a:pPr marL="228600" lvl="0" indent="0" algn="l" rtl="0">
              <a:lnSpc>
                <a:spcPct val="150000"/>
              </a:lnSpc>
              <a:spcBef>
                <a:spcPts val="1000"/>
              </a:spcBef>
              <a:spcAft>
                <a:spcPts val="0"/>
              </a:spcAft>
              <a:buClr>
                <a:srgbClr val="000000"/>
              </a:buClr>
              <a:buSzPts val="2000"/>
              <a:buNone/>
            </a:pPr>
            <a:r>
              <a:rPr lang="en-US" sz="2000"/>
              <a:t>	Returns substring from begin index to end of the string.</a:t>
            </a:r>
            <a:endParaRPr/>
          </a:p>
          <a:p>
            <a:pPr marL="228600" lvl="0" indent="0" algn="l" rtl="0">
              <a:lnSpc>
                <a:spcPct val="150000"/>
              </a:lnSpc>
              <a:spcBef>
                <a:spcPts val="1000"/>
              </a:spcBef>
              <a:spcAft>
                <a:spcPts val="0"/>
              </a:spcAft>
              <a:buClr>
                <a:srgbClr val="000000"/>
              </a:buClr>
              <a:buSzPts val="2000"/>
              <a:buNone/>
            </a:pPr>
            <a:r>
              <a:rPr lang="en-US" sz="2000"/>
              <a:t> 	</a:t>
            </a:r>
            <a:r>
              <a:rPr lang="en-US" sz="2000" b="1"/>
              <a:t>Example: </a:t>
            </a:r>
            <a:r>
              <a:rPr lang="en-US" sz="2000"/>
              <a:t>String s=“Welcome”;</a:t>
            </a:r>
            <a:endParaRPr/>
          </a:p>
          <a:p>
            <a:pPr marL="0" lvl="0" indent="0" algn="l" rtl="0">
              <a:lnSpc>
                <a:spcPct val="150000"/>
              </a:lnSpc>
              <a:spcBef>
                <a:spcPts val="1000"/>
              </a:spcBef>
              <a:spcAft>
                <a:spcPts val="0"/>
              </a:spcAft>
              <a:buClr>
                <a:srgbClr val="000000"/>
              </a:buClr>
              <a:buSzPts val="2000"/>
              <a:buNone/>
            </a:pPr>
            <a:r>
              <a:rPr lang="en-US" sz="2000"/>
              <a:t>		           System.out.pintln(s.substring(2,4));</a:t>
            </a:r>
            <a:endParaRPr/>
          </a:p>
          <a:p>
            <a:pPr marL="457200" lvl="0" indent="-457200" algn="l" rtl="0">
              <a:lnSpc>
                <a:spcPct val="150000"/>
              </a:lnSpc>
              <a:spcBef>
                <a:spcPts val="1000"/>
              </a:spcBef>
              <a:spcAft>
                <a:spcPts val="0"/>
              </a:spcAft>
              <a:buClr>
                <a:srgbClr val="000000"/>
              </a:buClr>
              <a:buSzPts val="2000"/>
              <a:buFont typeface="Arial"/>
              <a:buAutoNum type="arabicPeriod" startAt="2"/>
            </a:pPr>
            <a:r>
              <a:rPr lang="en-US" sz="2000"/>
              <a:t>equals():</a:t>
            </a:r>
            <a:endParaRPr/>
          </a:p>
          <a:p>
            <a:pPr marL="228600" lvl="0" indent="0" algn="l" rtl="0">
              <a:lnSpc>
                <a:spcPct val="150000"/>
              </a:lnSpc>
              <a:spcBef>
                <a:spcPts val="1000"/>
              </a:spcBef>
              <a:spcAft>
                <a:spcPts val="0"/>
              </a:spcAft>
              <a:buClr>
                <a:srgbClr val="000000"/>
              </a:buClr>
              <a:buSzPts val="2000"/>
              <a:buNone/>
            </a:pPr>
            <a:r>
              <a:rPr lang="en-US" sz="2000"/>
              <a:t>	To perform content comparision where case is important.</a:t>
            </a:r>
            <a:endParaRPr/>
          </a:p>
          <a:p>
            <a:pPr marL="228600" lvl="0" indent="0" algn="l" rtl="0">
              <a:lnSpc>
                <a:spcPct val="150000"/>
              </a:lnSpc>
              <a:spcBef>
                <a:spcPts val="1000"/>
              </a:spcBef>
              <a:spcAft>
                <a:spcPts val="0"/>
              </a:spcAft>
              <a:buClr>
                <a:srgbClr val="000000"/>
              </a:buClr>
              <a:buSzPts val="2000"/>
              <a:buNone/>
            </a:pPr>
            <a:r>
              <a:rPr lang="en-US" sz="2000"/>
              <a:t>	Example: </a:t>
            </a:r>
            <a:r>
              <a:rPr lang="en-US" sz="2000" b="0"/>
              <a:t>String s=“java”;</a:t>
            </a:r>
            <a:endParaRPr/>
          </a:p>
          <a:p>
            <a:pPr marL="228600" lvl="0" indent="-228600" algn="l" rtl="0">
              <a:lnSpc>
                <a:spcPct val="150000"/>
              </a:lnSpc>
              <a:spcBef>
                <a:spcPts val="1000"/>
              </a:spcBef>
              <a:spcAft>
                <a:spcPts val="0"/>
              </a:spcAft>
              <a:buClr>
                <a:srgbClr val="000000"/>
              </a:buClr>
              <a:buSzPts val="2000"/>
              <a:buNone/>
            </a:pPr>
            <a:r>
              <a:rPr lang="en-US" sz="2000"/>
              <a:t>    	          		System.out.println(s.equals(“java”));</a:t>
            </a:r>
            <a:endParaRPr/>
          </a:p>
        </p:txBody>
      </p:sp>
      <p:sp>
        <p:nvSpPr>
          <p:cNvPr id="497" name="Google Shape;497;p5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a:t>
            </a:fld>
            <a:endParaRPr/>
          </a:p>
        </p:txBody>
      </p:sp>
      <p:sp>
        <p:nvSpPr>
          <p:cNvPr id="498" name="Google Shape;498;p5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9" name="Google Shape;499;p5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String Class Methods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body" idx="1"/>
          </p:nvPr>
        </p:nvSpPr>
        <p:spPr>
          <a:xfrm>
            <a:off x="968692" y="1811098"/>
            <a:ext cx="11022726" cy="5612526"/>
          </a:xfrm>
          <a:prstGeom prst="rect">
            <a:avLst/>
          </a:prstGeom>
          <a:noFill/>
          <a:ln>
            <a:noFill/>
          </a:ln>
        </p:spPr>
        <p:txBody>
          <a:bodyPr spcFirstLastPara="1" wrap="square" lIns="45700" tIns="45700" rIns="45700" bIns="45700" anchor="t" anchorCtr="0">
            <a:noAutofit/>
          </a:bodyPr>
          <a:lstStyle/>
          <a:p>
            <a:pPr marL="457200" lvl="0" indent="-457200" algn="l" rtl="0">
              <a:lnSpc>
                <a:spcPct val="100000"/>
              </a:lnSpc>
              <a:spcBef>
                <a:spcPts val="0"/>
              </a:spcBef>
              <a:spcAft>
                <a:spcPts val="0"/>
              </a:spcAft>
              <a:buClr>
                <a:srgbClr val="000000"/>
              </a:buClr>
              <a:buSzPts val="2000"/>
              <a:buFont typeface="Arial"/>
              <a:buAutoNum type="arabicPeriod" startAt="3"/>
            </a:pPr>
            <a:r>
              <a:rPr lang="en-US" sz="2000" dirty="0" err="1"/>
              <a:t>concat</a:t>
            </a:r>
            <a:r>
              <a:rPr lang="en-US" sz="2000" dirty="0"/>
              <a:t>()</a:t>
            </a:r>
            <a:endParaRPr dirty="0"/>
          </a:p>
          <a:p>
            <a:pPr marL="723900" lvl="1" indent="0" algn="l" rtl="0">
              <a:lnSpc>
                <a:spcPct val="100000"/>
              </a:lnSpc>
              <a:spcBef>
                <a:spcPts val="1000"/>
              </a:spcBef>
              <a:spcAft>
                <a:spcPts val="0"/>
              </a:spcAft>
              <a:buClr>
                <a:srgbClr val="000000"/>
              </a:buClr>
              <a:buSzPts val="2000"/>
              <a:buNone/>
            </a:pPr>
            <a:r>
              <a:rPr lang="en-US" sz="2000" dirty="0"/>
              <a:t>Adding two string we use this method</a:t>
            </a:r>
            <a:endParaRPr dirty="0"/>
          </a:p>
          <a:p>
            <a:pPr marL="723900" lvl="1" indent="0" algn="l" rtl="0">
              <a:lnSpc>
                <a:spcPct val="100000"/>
              </a:lnSpc>
              <a:spcBef>
                <a:spcPts val="1000"/>
              </a:spcBef>
              <a:spcAft>
                <a:spcPts val="0"/>
              </a:spcAft>
              <a:buClr>
                <a:srgbClr val="000000"/>
              </a:buClr>
              <a:buSzPts val="2000"/>
              <a:buNone/>
            </a:pPr>
            <a:r>
              <a:rPr lang="en-US" sz="2000" dirty="0"/>
              <a:t>Example:  </a:t>
            </a:r>
            <a:r>
              <a:rPr lang="en-US" sz="2000" b="0" dirty="0"/>
              <a:t>String s=“programming”;</a:t>
            </a:r>
            <a:endParaRPr sz="2000" dirty="0"/>
          </a:p>
          <a:p>
            <a:pPr marL="228600" lvl="0" indent="-228600" algn="l" rtl="0">
              <a:lnSpc>
                <a:spcPct val="100000"/>
              </a:lnSpc>
              <a:spcBef>
                <a:spcPts val="1000"/>
              </a:spcBef>
              <a:spcAft>
                <a:spcPts val="0"/>
              </a:spcAft>
              <a:buClr>
                <a:srgbClr val="000000"/>
              </a:buClr>
              <a:buSzPts val="2000"/>
              <a:buNone/>
            </a:pPr>
            <a:r>
              <a:rPr lang="en-US" sz="2000" dirty="0"/>
              <a:t>	   	           s=</a:t>
            </a:r>
            <a:r>
              <a:rPr lang="en-US" sz="2000" dirty="0" err="1"/>
              <a:t>s.concat</a:t>
            </a:r>
            <a:r>
              <a:rPr lang="en-US" sz="2000" dirty="0"/>
              <a:t>(“software”);</a:t>
            </a:r>
            <a:endParaRPr dirty="0"/>
          </a:p>
          <a:p>
            <a:pPr marL="228600" lvl="0" indent="-228600" algn="l" rtl="0">
              <a:lnSpc>
                <a:spcPct val="100000"/>
              </a:lnSpc>
              <a:spcBef>
                <a:spcPts val="1000"/>
              </a:spcBef>
              <a:spcAft>
                <a:spcPts val="0"/>
              </a:spcAft>
              <a:buClr>
                <a:srgbClr val="000000"/>
              </a:buClr>
              <a:buSzPts val="2000"/>
              <a:buNone/>
            </a:pPr>
            <a:r>
              <a:rPr lang="en-US" sz="2000" dirty="0"/>
              <a:t>	    	           </a:t>
            </a:r>
            <a:r>
              <a:rPr lang="en-US" sz="2000" dirty="0" err="1"/>
              <a:t>System.out.Println</a:t>
            </a:r>
            <a:r>
              <a:rPr lang="en-US" sz="2000" dirty="0"/>
              <a:t>(s);</a:t>
            </a:r>
            <a:endParaRPr dirty="0"/>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dirty="0"/>
              <a:t>int length();</a:t>
            </a:r>
            <a:endParaRPr dirty="0"/>
          </a:p>
          <a:p>
            <a:pPr marL="723900" lvl="1" indent="0" algn="l" rtl="0">
              <a:lnSpc>
                <a:spcPct val="100000"/>
              </a:lnSpc>
              <a:spcBef>
                <a:spcPts val="1000"/>
              </a:spcBef>
              <a:spcAft>
                <a:spcPts val="0"/>
              </a:spcAft>
              <a:buClr>
                <a:srgbClr val="000000"/>
              </a:buClr>
              <a:buSzPts val="2000"/>
              <a:buNone/>
            </a:pPr>
            <a:r>
              <a:rPr lang="en-US" sz="2000" dirty="0"/>
              <a:t>Returns the number of characters in the string</a:t>
            </a:r>
            <a:endParaRPr dirty="0"/>
          </a:p>
          <a:p>
            <a:pPr marL="763587" lvl="1" indent="0" algn="l" rtl="0">
              <a:lnSpc>
                <a:spcPct val="100000"/>
              </a:lnSpc>
              <a:spcBef>
                <a:spcPts val="1000"/>
              </a:spcBef>
              <a:spcAft>
                <a:spcPts val="0"/>
              </a:spcAft>
              <a:buClr>
                <a:srgbClr val="000000"/>
              </a:buClr>
              <a:buSzPts val="2000"/>
              <a:buNone/>
            </a:pPr>
            <a:r>
              <a:rPr lang="en-US" sz="2000" b="1" dirty="0"/>
              <a:t>Example: </a:t>
            </a:r>
            <a:r>
              <a:rPr lang="en-US" sz="2000" dirty="0"/>
              <a:t>“</a:t>
            </a:r>
            <a:r>
              <a:rPr lang="en-US" sz="2000" dirty="0" err="1"/>
              <a:t>problem”.length</a:t>
            </a:r>
            <a:r>
              <a:rPr lang="en-US" sz="2000" dirty="0"/>
              <a:t>();</a:t>
            </a:r>
            <a:endParaRPr dirty="0"/>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dirty="0"/>
              <a:t>char </a:t>
            </a:r>
            <a:r>
              <a:rPr lang="en-US" sz="2000" dirty="0" err="1"/>
              <a:t>charAt</a:t>
            </a:r>
            <a:r>
              <a:rPr lang="en-US" sz="2000" dirty="0"/>
              <a:t>(i);</a:t>
            </a:r>
            <a:endParaRPr dirty="0"/>
          </a:p>
          <a:p>
            <a:pPr marL="228600" lvl="0" indent="0" algn="l" rtl="0">
              <a:lnSpc>
                <a:spcPct val="100000"/>
              </a:lnSpc>
              <a:spcBef>
                <a:spcPts val="1000"/>
              </a:spcBef>
              <a:spcAft>
                <a:spcPts val="0"/>
              </a:spcAft>
              <a:buClr>
                <a:srgbClr val="000000"/>
              </a:buClr>
              <a:buSzPts val="2000"/>
              <a:buNone/>
            </a:pPr>
            <a:r>
              <a:rPr lang="en-US" sz="2000" dirty="0"/>
              <a:t>	Returns the char at </a:t>
            </a:r>
            <a:r>
              <a:rPr lang="en-US" sz="2000" dirty="0" err="1"/>
              <a:t>postion</a:t>
            </a:r>
            <a:r>
              <a:rPr lang="en-US" sz="2000" dirty="0"/>
              <a:t> i.</a:t>
            </a:r>
            <a:endParaRPr dirty="0"/>
          </a:p>
          <a:p>
            <a:pPr marL="228600" lvl="0" indent="0" algn="l" rtl="0">
              <a:lnSpc>
                <a:spcPct val="100000"/>
              </a:lnSpc>
              <a:spcBef>
                <a:spcPts val="1000"/>
              </a:spcBef>
              <a:spcAft>
                <a:spcPts val="0"/>
              </a:spcAft>
              <a:buClr>
                <a:srgbClr val="000000"/>
              </a:buClr>
              <a:buSzPts val="2000"/>
              <a:buNone/>
            </a:pPr>
            <a:r>
              <a:rPr lang="en-US" sz="2000" dirty="0"/>
              <a:t>	Example: </a:t>
            </a:r>
            <a:r>
              <a:rPr lang="en-US" sz="2000" b="0" dirty="0"/>
              <a:t>“window”.</a:t>
            </a:r>
            <a:r>
              <a:rPr lang="en-US" sz="2000" b="0" dirty="0" err="1"/>
              <a:t>charAt</a:t>
            </a:r>
            <a:r>
              <a:rPr lang="en-US" sz="2000" b="0" dirty="0"/>
              <a:t>(2);</a:t>
            </a:r>
            <a:endParaRPr dirty="0"/>
          </a:p>
        </p:txBody>
      </p:sp>
      <p:sp>
        <p:nvSpPr>
          <p:cNvPr id="505" name="Google Shape;505;p5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a:t>
            </a:fld>
            <a:endParaRPr/>
          </a:p>
        </p:txBody>
      </p:sp>
      <p:sp>
        <p:nvSpPr>
          <p:cNvPr id="506" name="Google Shape;506;p5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07" name="Google Shape;507;p5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Java String Class Methods (Cont..)</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D2E3-B409-CABC-8502-A2C15A0E3CEF}"/>
              </a:ext>
            </a:extLst>
          </p:cNvPr>
          <p:cNvSpPr>
            <a:spLocks noGrp="1"/>
          </p:cNvSpPr>
          <p:nvPr>
            <p:ph type="title"/>
          </p:nvPr>
        </p:nvSpPr>
        <p:spPr/>
        <p:txBody>
          <a:bodyPr/>
          <a:lstStyle/>
          <a:p>
            <a:r>
              <a:rPr lang="en-US" sz="4400" b="1" i="0" u="none" strike="noStrike" cap="none" dirty="0">
                <a:solidFill>
                  <a:srgbClr val="000000"/>
                </a:solidFill>
                <a:latin typeface="Times New Roman"/>
                <a:ea typeface="Times New Roman"/>
                <a:cs typeface="Times New Roman"/>
                <a:sym typeface="Times New Roman"/>
              </a:rPr>
              <a:t>Java String Class Methods (Cont..)</a:t>
            </a:r>
            <a:endParaRPr lang="en-IN" dirty="0"/>
          </a:p>
        </p:txBody>
      </p:sp>
      <p:sp>
        <p:nvSpPr>
          <p:cNvPr id="3" name="Text Placeholder 2">
            <a:extLst>
              <a:ext uri="{FF2B5EF4-FFF2-40B4-BE49-F238E27FC236}">
                <a16:creationId xmlns:a16="http://schemas.microsoft.com/office/drawing/2014/main" id="{614B98DB-48F7-BAC2-4BA9-F512CB9E31A2}"/>
              </a:ext>
            </a:extLst>
          </p:cNvPr>
          <p:cNvSpPr>
            <a:spLocks noGrp="1"/>
          </p:cNvSpPr>
          <p:nvPr>
            <p:ph type="body" idx="1"/>
          </p:nvPr>
        </p:nvSpPr>
        <p:spPr>
          <a:xfrm>
            <a:off x="838200" y="1259458"/>
            <a:ext cx="10515600" cy="4917506"/>
          </a:xfrm>
        </p:spPr>
        <p:txBody>
          <a:bodyPr/>
          <a:lstStyle/>
          <a:p>
            <a:pPr marL="114300" indent="0">
              <a:buNone/>
            </a:pPr>
            <a:r>
              <a:rPr lang="en-IN" sz="2000" dirty="0"/>
              <a:t>6. </a:t>
            </a:r>
            <a:r>
              <a:rPr lang="en-IN" sz="2000" dirty="0" err="1"/>
              <a:t>toUpperCase</a:t>
            </a:r>
            <a:r>
              <a:rPr lang="en-IN" sz="2000" dirty="0"/>
              <a:t>() and </a:t>
            </a:r>
            <a:r>
              <a:rPr lang="en-IN" sz="2000" dirty="0" err="1"/>
              <a:t>toLowerCase</a:t>
            </a:r>
            <a:r>
              <a:rPr lang="en-IN" sz="2000" dirty="0"/>
              <a:t>() </a:t>
            </a:r>
          </a:p>
          <a:p>
            <a:pPr marL="114300" indent="0">
              <a:buNone/>
            </a:pPr>
            <a:r>
              <a:rPr lang="en-US" sz="2000" dirty="0"/>
              <a:t>prints uppercase and lowercase versions of</a:t>
            </a:r>
            <a:r>
              <a:rPr lang="en-IN" sz="2000" dirty="0"/>
              <a:t> string</a:t>
            </a:r>
          </a:p>
          <a:p>
            <a:pPr marL="114300" indent="0">
              <a:buNone/>
            </a:pPr>
            <a:r>
              <a:rPr lang="en-IN" sz="2000" dirty="0"/>
              <a:t>Example</a:t>
            </a:r>
          </a:p>
          <a:p>
            <a:pPr marL="114300" indent="0">
              <a:buNone/>
            </a:pPr>
            <a:r>
              <a:rPr lang="en-IN" sz="2000" dirty="0"/>
              <a:t>    String s = " Java 2 Certification ";</a:t>
            </a:r>
          </a:p>
          <a:p>
            <a:pPr marL="114300" indent="0">
              <a:buNone/>
            </a:pPr>
            <a:r>
              <a:rPr lang="en-IN" sz="2000" dirty="0"/>
              <a:t>    System.out.println(s);</a:t>
            </a:r>
          </a:p>
          <a:p>
            <a:pPr marL="114300" indent="0">
              <a:buNone/>
            </a:pPr>
            <a:r>
              <a:rPr lang="en-IN" sz="2000" dirty="0"/>
              <a:t>    System.out.println(</a:t>
            </a:r>
            <a:r>
              <a:rPr lang="en-IN" sz="2000" dirty="0" err="1"/>
              <a:t>s.toUpperCase</a:t>
            </a:r>
            <a:r>
              <a:rPr lang="en-IN" sz="2000" dirty="0"/>
              <a:t>());</a:t>
            </a:r>
          </a:p>
          <a:p>
            <a:pPr marL="114300" indent="0">
              <a:buNone/>
            </a:pPr>
            <a:r>
              <a:rPr lang="en-IN" sz="2000" dirty="0"/>
              <a:t>    System.out.println(</a:t>
            </a:r>
            <a:r>
              <a:rPr lang="en-IN" sz="2000" dirty="0" err="1"/>
              <a:t>s.toLowerCase</a:t>
            </a:r>
            <a:r>
              <a:rPr lang="en-IN" sz="2000" dirty="0"/>
              <a:t>());</a:t>
            </a:r>
          </a:p>
          <a:p>
            <a:pPr marL="114300" indent="0">
              <a:buNone/>
            </a:pPr>
            <a:endParaRPr lang="en-IN" sz="2000" dirty="0"/>
          </a:p>
          <a:p>
            <a:pPr marL="114300" indent="0">
              <a:buNone/>
            </a:pPr>
            <a:r>
              <a:rPr lang="en-IN" sz="2000" dirty="0"/>
              <a:t>7. </a:t>
            </a:r>
            <a:r>
              <a:rPr lang="en-IN" sz="2000" dirty="0" err="1"/>
              <a:t>indexOf</a:t>
            </a:r>
            <a:r>
              <a:rPr lang="en-IN" sz="2000" dirty="0"/>
              <a:t>()</a:t>
            </a:r>
          </a:p>
          <a:p>
            <a:pPr marL="114300" indent="0">
              <a:buNone/>
            </a:pPr>
            <a:r>
              <a:rPr lang="en-IN" sz="2000" dirty="0"/>
              <a:t>   provide the index of char literal provided </a:t>
            </a:r>
          </a:p>
          <a:p>
            <a:pPr marL="114300" indent="0">
              <a:buNone/>
            </a:pPr>
            <a:r>
              <a:rPr lang="en-IN" sz="2000" dirty="0"/>
              <a:t>Example: String s=“Java Programming Language”</a:t>
            </a:r>
          </a:p>
          <a:p>
            <a:pPr marL="114300" indent="0">
              <a:buNone/>
            </a:pPr>
            <a:r>
              <a:rPr lang="en-IN" sz="2000" dirty="0"/>
              <a:t>Int i=</a:t>
            </a:r>
            <a:r>
              <a:rPr lang="en-IN" sz="2000" dirty="0" err="1"/>
              <a:t>s.indexOf</a:t>
            </a:r>
            <a:r>
              <a:rPr lang="en-IN" sz="2000" dirty="0"/>
              <a:t>(‘J’)</a:t>
            </a:r>
          </a:p>
        </p:txBody>
      </p:sp>
    </p:spTree>
    <p:extLst>
      <p:ext uri="{BB962C8B-B14F-4D97-AF65-F5344CB8AC3E}">
        <p14:creationId xmlns:p14="http://schemas.microsoft.com/office/powerpoint/2010/main" val="417929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1340</Words>
  <Application>Microsoft Office PowerPoint</Application>
  <PresentationFormat>Widescreen</PresentationFormat>
  <Paragraphs>187</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Helvetica Neue</vt:lpstr>
      <vt:lpstr>Times New Roman</vt:lpstr>
      <vt:lpstr>Hind</vt:lpstr>
      <vt:lpstr>Calibri Light</vt:lpstr>
      <vt:lpstr>Calibri</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String Class Methods (Cont..)</vt:lpstr>
      <vt:lpstr>PowerPoint Presentation</vt:lpstr>
      <vt:lpstr>StringTokenizer</vt:lpstr>
      <vt:lpstr>String split()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dc:creator>
  <cp:lastModifiedBy>Isha Sharma</cp:lastModifiedBy>
  <cp:revision>3</cp:revision>
  <dcterms:modified xsi:type="dcterms:W3CDTF">2023-08-12T08:47:53Z</dcterms:modified>
</cp:coreProperties>
</file>