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69"/>
  </p:notes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 id="285" r:id="rId59"/>
    <p:sldId id="286" r:id="rId60"/>
    <p:sldId id="287" r:id="rId61"/>
    <p:sldId id="288" r:id="rId62"/>
    <p:sldId id="289" r:id="rId63"/>
    <p:sldId id="290" r:id="rId64"/>
    <p:sldId id="291" r:id="rId65"/>
    <p:sldId id="358" r:id="rId66"/>
    <p:sldId id="359" r:id="rId67"/>
    <p:sldId id="36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96" autoAdjust="0"/>
  </p:normalViewPr>
  <p:slideViewPr>
    <p:cSldViewPr snapToGrid="0">
      <p:cViewPr varScale="1">
        <p:scale>
          <a:sx n="72" d="100"/>
          <a:sy n="72" d="100"/>
        </p:scale>
        <p:origin x="4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758470305"/>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in/search?q=Core+Java+Vol+1,+9th+Edition,+Horstmann,+Cay+S.+&amp;+Cornell,+Gary_2013&amp;oq=Core+Java+Vol+1,+9th+Edition,+Horstmann,+Cay+S.+&amp;+Cornell,+Gary_2013&amp;aqs=chrome..69i57.383j0j7&amp;sourceid=chrome&amp;ie=UTF-8"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1" dirty="0">
                <a:solidFill>
                  <a:srgbClr val="000000"/>
                </a:solidFill>
              </a:rPr>
              <a:t>Image source: </a:t>
            </a:r>
            <a:r>
              <a:rPr lang="en-US" u="sng" dirty="0">
                <a:solidFill>
                  <a:srgbClr val="0563C1"/>
                </a:solidFill>
                <a:uFill>
                  <a:solidFill>
                    <a:srgbClr val="0563C1"/>
                  </a:solidFill>
                </a:uFill>
                <a:hlinkClick r:id="rId3"/>
              </a:rPr>
              <a:t>Core Java </a:t>
            </a:r>
            <a:r>
              <a:rPr lang="en-US" u="sng" dirty="0" err="1">
                <a:solidFill>
                  <a:srgbClr val="0563C1"/>
                </a:solidFill>
                <a:uFill>
                  <a:solidFill>
                    <a:srgbClr val="0563C1"/>
                  </a:solidFill>
                </a:uFill>
                <a:hlinkClick r:id="rId3"/>
              </a:rPr>
              <a:t>Vol</a:t>
            </a:r>
            <a:r>
              <a:rPr lang="en-US" u="sng" dirty="0">
                <a:solidFill>
                  <a:srgbClr val="0563C1"/>
                </a:solidFill>
                <a:uFill>
                  <a:solidFill>
                    <a:srgbClr val="0563C1"/>
                  </a:solidFill>
                </a:uFill>
                <a:hlinkClick r:id="rId3"/>
              </a:rPr>
              <a:t> 1, 9th Edition, </a:t>
            </a:r>
            <a:r>
              <a:rPr lang="en-US" u="sng" dirty="0" err="1">
                <a:solidFill>
                  <a:srgbClr val="0563C1"/>
                </a:solidFill>
                <a:uFill>
                  <a:solidFill>
                    <a:srgbClr val="0563C1"/>
                  </a:solidFill>
                </a:uFill>
                <a:hlinkClick r:id="rId3"/>
              </a:rPr>
              <a:t>Horstmann</a:t>
            </a:r>
            <a:r>
              <a:rPr lang="en-US" u="sng" dirty="0">
                <a:solidFill>
                  <a:srgbClr val="0563C1"/>
                </a:solidFill>
                <a:uFill>
                  <a:solidFill>
                    <a:srgbClr val="0563C1"/>
                  </a:solidFill>
                </a:uFill>
                <a:hlinkClick r:id="rId3"/>
              </a:rPr>
              <a:t>, Cay S. &amp; Cornell, Gary_2013</a:t>
            </a:r>
          </a:p>
          <a:p>
            <a:endParaRPr lang="en-US" dirty="0"/>
          </a:p>
        </p:txBody>
      </p:sp>
    </p:spTree>
    <p:extLst>
      <p:ext uri="{BB962C8B-B14F-4D97-AF65-F5344CB8AC3E}">
        <p14:creationId xmlns:p14="http://schemas.microsoft.com/office/powerpoint/2010/main" val="197159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E2ED-1A38-45A9-429A-09B15F3A3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40B1F4-0462-5E7C-875D-3BAF08A34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0C508D-D5FB-B4D0-0E64-3848A79760C8}"/>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5" name="Footer Placeholder 4">
            <a:extLst>
              <a:ext uri="{FF2B5EF4-FFF2-40B4-BE49-F238E27FC236}">
                <a16:creationId xmlns:a16="http://schemas.microsoft.com/office/drawing/2014/main" id="{296324D8-4147-C684-6C23-46D5DF0CC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F30B2-4B7E-83FA-3540-F154531ECE54}"/>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7418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C9D2-E7A3-5C2D-4FD3-1431F97BE5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355EA3-D7F4-AD94-21ED-3D59E4076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20638-BED2-638E-355C-D3E2E1C0BDAA}"/>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5" name="Footer Placeholder 4">
            <a:extLst>
              <a:ext uri="{FF2B5EF4-FFF2-40B4-BE49-F238E27FC236}">
                <a16:creationId xmlns:a16="http://schemas.microsoft.com/office/drawing/2014/main" id="{FF2CC130-45FE-FCA5-3754-6D1102E17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5D6F51-7FA9-3438-6E38-50F7759ADB83}"/>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97978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33DF17-8A2A-0256-444D-F9C031A563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93C69-7427-B976-BCE1-833EEF6F4A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B22077-2C3C-1E43-E164-F6D3392F3F67}"/>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5" name="Footer Placeholder 4">
            <a:extLst>
              <a:ext uri="{FF2B5EF4-FFF2-40B4-BE49-F238E27FC236}">
                <a16:creationId xmlns:a16="http://schemas.microsoft.com/office/drawing/2014/main" id="{86FCAFFE-5D27-5B91-2937-E42D8B1B50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986D8-1C08-E6A1-19A1-A070F7852D37}"/>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52491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7022-81F4-1F2D-D619-9482394D48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0FEBD-FAC6-32FD-6F8D-A6FB34DCD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7713A-C36C-E06A-C29C-18A241A2CFFA}"/>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5" name="Footer Placeholder 4">
            <a:extLst>
              <a:ext uri="{FF2B5EF4-FFF2-40B4-BE49-F238E27FC236}">
                <a16:creationId xmlns:a16="http://schemas.microsoft.com/office/drawing/2014/main" id="{F06A91E4-6F13-610D-0500-22A1F69E6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66193-AFCA-393B-D9BA-AA178CCD4C0E}"/>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01220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7711-23A4-179F-0A51-BA9A8DC6EC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885F96-BF58-87F1-08D3-3EE4A4CE64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2B547-BB18-345A-5D35-8A2888E13B7A}"/>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5" name="Footer Placeholder 4">
            <a:extLst>
              <a:ext uri="{FF2B5EF4-FFF2-40B4-BE49-F238E27FC236}">
                <a16:creationId xmlns:a16="http://schemas.microsoft.com/office/drawing/2014/main" id="{8CD0A6EC-AE01-2E8C-7F45-ABA4C4226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3B5B1-CC49-A102-7515-B3BD3C27B048}"/>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92770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3BFD-2213-C0D6-C02E-29E73BB4D1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398619-66FE-C570-C41E-D894E240DB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53248F-0226-C3B7-1E0D-21853DAB9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90A848-6812-2298-5C3E-CACC8C4B3816}"/>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6" name="Footer Placeholder 5">
            <a:extLst>
              <a:ext uri="{FF2B5EF4-FFF2-40B4-BE49-F238E27FC236}">
                <a16:creationId xmlns:a16="http://schemas.microsoft.com/office/drawing/2014/main" id="{8204E06C-0503-3488-FC5B-AB54E7212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87CEF-E0A0-3A8C-7961-C877269169EC}"/>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7646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F084-F5B4-9857-44D4-F18ECF5A1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22784B-D4F7-6CCE-6C88-C1CB2CA46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14B2D-9E37-CB70-D7DC-0132EA7D5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E4B1A7-857D-8A04-69A6-544ECF301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70A4B-70A3-A9BA-962B-D4390D5A93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E08D05-CABD-9353-B7D9-7CE60E40A564}"/>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8" name="Footer Placeholder 7">
            <a:extLst>
              <a:ext uri="{FF2B5EF4-FFF2-40B4-BE49-F238E27FC236}">
                <a16:creationId xmlns:a16="http://schemas.microsoft.com/office/drawing/2014/main" id="{83F95B01-7564-B95D-7081-DBAA00A473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8F2DDB-ABEF-6071-EA8D-E625FC6E93DA}"/>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1711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4791-6687-2B7B-132C-5B80C06EF9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A75E8E-784A-5588-C513-6E078C0CAF55}"/>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4" name="Footer Placeholder 3">
            <a:extLst>
              <a:ext uri="{FF2B5EF4-FFF2-40B4-BE49-F238E27FC236}">
                <a16:creationId xmlns:a16="http://schemas.microsoft.com/office/drawing/2014/main" id="{36C0E5AF-4C82-C069-E3BD-A7CD17038B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F62492-B893-C0A4-2E73-68DE8415B2A0}"/>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2418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10A14-89CB-3C35-A5F7-D76D93B0CDE7}"/>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3" name="Footer Placeholder 2">
            <a:extLst>
              <a:ext uri="{FF2B5EF4-FFF2-40B4-BE49-F238E27FC236}">
                <a16:creationId xmlns:a16="http://schemas.microsoft.com/office/drawing/2014/main" id="{302E57E5-D468-5205-020A-8D58930D03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6218B8-856F-3B71-C8D5-BCED02432F1B}"/>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1772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C8D2-A1E7-855C-43A8-911F0B3E5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4F3F8B-E45A-F17B-341B-AB2F4BF75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17A801-A41B-8066-D10D-FEE60B3EC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18FFC-4CFF-5334-5115-46D5873D2E4B}"/>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6" name="Footer Placeholder 5">
            <a:extLst>
              <a:ext uri="{FF2B5EF4-FFF2-40B4-BE49-F238E27FC236}">
                <a16:creationId xmlns:a16="http://schemas.microsoft.com/office/drawing/2014/main" id="{77D46EAE-0240-60AE-B654-91E327E34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5133B8-DEBC-A13B-912E-845FF005D74B}"/>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4272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8722-FD5B-F1CB-041E-1290C8CCCD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0CD4E2-1E91-7C78-7ED5-38FC421DC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3B7E94-EFB7-9E14-2638-5897C0A1D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6A7EE-C9B5-0F14-A658-8E8E1EBE5EAD}"/>
              </a:ext>
            </a:extLst>
          </p:cNvPr>
          <p:cNvSpPr>
            <a:spLocks noGrp="1"/>
          </p:cNvSpPr>
          <p:nvPr>
            <p:ph type="dt" sz="half" idx="10"/>
          </p:nvPr>
        </p:nvSpPr>
        <p:spPr/>
        <p:txBody>
          <a:bodyPr/>
          <a:lstStyle/>
          <a:p>
            <a:fld id="{712AF406-25CD-4235-AE2C-4570DF2B7C22}" type="datetimeFigureOut">
              <a:rPr lang="en-IN" smtClean="0"/>
              <a:t>12-09-2023</a:t>
            </a:fld>
            <a:endParaRPr lang="en-IN"/>
          </a:p>
        </p:txBody>
      </p:sp>
      <p:sp>
        <p:nvSpPr>
          <p:cNvPr id="6" name="Footer Placeholder 5">
            <a:extLst>
              <a:ext uri="{FF2B5EF4-FFF2-40B4-BE49-F238E27FC236}">
                <a16:creationId xmlns:a16="http://schemas.microsoft.com/office/drawing/2014/main" id="{03AA36E2-9241-F090-A8A8-A2016001D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BF01F-D6AC-E154-79AE-6C4C419D6A65}"/>
              </a:ext>
            </a:extLst>
          </p:cNvPr>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00167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2CE3A-0342-86C6-D879-7B18889CA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1D635-C7CD-8015-E9C3-2AE9F327BD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567BA-8692-D92C-5804-4E752EF9C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AF406-25CD-4235-AE2C-4570DF2B7C22}" type="datetimeFigureOut">
              <a:rPr lang="en-IN" smtClean="0"/>
              <a:t>12-09-2023</a:t>
            </a:fld>
            <a:endParaRPr lang="en-IN"/>
          </a:p>
        </p:txBody>
      </p:sp>
      <p:sp>
        <p:nvSpPr>
          <p:cNvPr id="5" name="Footer Placeholder 4">
            <a:extLst>
              <a:ext uri="{FF2B5EF4-FFF2-40B4-BE49-F238E27FC236}">
                <a16:creationId xmlns:a16="http://schemas.microsoft.com/office/drawing/2014/main" id="{254BFBB5-5D7E-B6B9-0F44-F174F985C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D6D204-ABF6-EC8B-A080-0BB04B49D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3059239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google.co.in/search?q=Core+Java+Vol+1,+9th+Edition,+Horstmann,+Cay+S.+&amp;+Cornell,+Gary_2013&amp;oq=Core+Java+Vol+1,+9th+Edition,+Horstmann,+Cay+S.+&amp;+Cornell,+Gary_2013&amp;aqs=chrome..69i57.383j0j7&amp;sourceid=chrome&amp;ie=UTF-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journaldev.com/1024/java-thread-join-exampl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geeksforgeeks.org/runnable-interface-in-java/" TargetMode="External"/><Relationship Id="rId7" Type="http://schemas.openxmlformats.org/officeDocument/2006/relationships/image" Target="../media/image3.png"/><Relationship Id="rId2" Type="http://schemas.openxmlformats.org/officeDocument/2006/relationships/hyperlink" Target="http://www.uml-diagrams.org/examples/java-6-thread-state-machine-diagram-example.html" TargetMode="External"/><Relationship Id="rId1" Type="http://schemas.openxmlformats.org/officeDocument/2006/relationships/slideLayout" Target="../slideLayouts/slideLayout2.xml"/><Relationship Id="rId6" Type="http://schemas.openxmlformats.org/officeDocument/2006/relationships/hyperlink" Target="https://www.edureka.co/blog/java-collections/" TargetMode="External"/><Relationship Id="rId5" Type="http://schemas.openxmlformats.org/officeDocument/2006/relationships/hyperlink" Target="https://www.programmingsimplified.com/java/tutorial/java-exception-handling-tutorial" TargetMode="External"/><Relationship Id="rId4" Type="http://schemas.openxmlformats.org/officeDocument/2006/relationships/hyperlink" Target="http://www.tutorialspoint.com/java/java_exceptions.htm"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youtu.be/UzE1EkDjg_4" TargetMode="External"/><Relationship Id="rId2" Type="http://schemas.openxmlformats.org/officeDocument/2006/relationships/hyperlink" Target="https://youtu.be/50qVLKubX2w"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youtu.be/mylySp9-eTg"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docs.oracle.com/javase/tutorial/essential/concurrency/deadlock.html" TargetMode="External"/><Relationship Id="rId2" Type="http://schemas.openxmlformats.org/officeDocument/2006/relationships/hyperlink" Target="https://docs.oracle.com/javase/tutorial/essential/concurrency/runthread.html" TargetMode="External"/><Relationship Id="rId1" Type="http://schemas.openxmlformats.org/officeDocument/2006/relationships/slideLayout" Target="../slideLayouts/slideLayout2.xml"/><Relationship Id="rId4" Type="http://schemas.openxmlformats.org/officeDocument/2006/relationships/hyperlink" Target="https://www.safaribooksonline.com/library/view/learning-java-4th/9781449372477/ch04s05.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271"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72" name="Rectangle 4"/>
          <p:cNvSpPr txBox="1"/>
          <p:nvPr/>
        </p:nvSpPr>
        <p:spPr>
          <a:xfrm>
            <a:off x="568598" y="1672788"/>
            <a:ext cx="10992391"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91552" lvl="1" indent="-210552">
              <a:lnSpc>
                <a:spcPct val="150000"/>
              </a:lnSpc>
              <a:buSzPct val="100000"/>
              <a:buChar char="•"/>
              <a:defRPr sz="2100">
                <a:latin typeface="Times New Roman"/>
                <a:ea typeface="Times New Roman"/>
                <a:cs typeface="Times New Roman"/>
                <a:sym typeface="Times New Roman"/>
              </a:defRPr>
            </a:pPr>
            <a:r>
              <a:rPr sz="2000" dirty="0"/>
              <a:t>An exception is a condition that is caused by run-time error in a program.</a:t>
            </a:r>
          </a:p>
          <a:p>
            <a:pPr marL="591552" lvl="1" indent="-210552">
              <a:lnSpc>
                <a:spcPct val="150000"/>
              </a:lnSpc>
              <a:buSzPct val="100000"/>
              <a:buChar char="•"/>
              <a:defRPr sz="2100">
                <a:latin typeface="Times New Roman"/>
                <a:ea typeface="Times New Roman"/>
                <a:cs typeface="Times New Roman"/>
                <a:sym typeface="Times New Roman"/>
              </a:defRPr>
            </a:pPr>
            <a:r>
              <a:rPr sz="2000" dirty="0"/>
              <a:t>An exception is an event that occurs during the execution of a program, which disrupts the normal flow of the program’s instructions.</a:t>
            </a:r>
          </a:p>
          <a:p>
            <a:pPr marL="591552" lvl="1" indent="-210552">
              <a:lnSpc>
                <a:spcPct val="150000"/>
              </a:lnSpc>
              <a:buSzPct val="100000"/>
              <a:buChar char="•"/>
              <a:defRPr sz="2100">
                <a:latin typeface="Times New Roman"/>
                <a:ea typeface="Times New Roman"/>
                <a:cs typeface="Times New Roman"/>
                <a:sym typeface="Times New Roman"/>
              </a:defRPr>
            </a:pPr>
            <a:r>
              <a:rPr sz="2000" dirty="0"/>
              <a:t>When the Java interpreter encounters an error, it creates an exception  object and throws it.</a:t>
            </a:r>
          </a:p>
          <a:p>
            <a:pPr marL="591552" lvl="1" indent="-210552">
              <a:lnSpc>
                <a:spcPct val="150000"/>
              </a:lnSpc>
              <a:buSzPct val="100000"/>
              <a:buChar char="•"/>
              <a:defRPr sz="2100">
                <a:latin typeface="Times New Roman"/>
                <a:ea typeface="Times New Roman"/>
                <a:cs typeface="Times New Roman"/>
                <a:sym typeface="Times New Roman"/>
              </a:defRPr>
            </a:pPr>
            <a:r>
              <a:rPr sz="2000" dirty="0"/>
              <a:t>If the exception object is not caught and handled properly, the  interpreter will display an error message and will terminate the program.</a:t>
            </a:r>
          </a:p>
          <a:p>
            <a:pPr marL="591552" lvl="1" indent="-210552">
              <a:lnSpc>
                <a:spcPct val="150000"/>
              </a:lnSpc>
              <a:buSzPct val="100000"/>
              <a:buChar char="•"/>
              <a:defRPr sz="2100">
                <a:latin typeface="Times New Roman"/>
                <a:ea typeface="Times New Roman"/>
                <a:cs typeface="Times New Roman"/>
                <a:sym typeface="Times New Roman"/>
              </a:defRPr>
            </a:pPr>
            <a:r>
              <a:rPr sz="2000" dirty="0"/>
              <a:t>To continue with the execution of the remaining code, then we should try to catch the exception object thrown by the error condition and then display the appropriate message for taking corrective actions.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Exception </a:t>
            </a:r>
            <a:endParaRPr lang="en-IN" sz="2400" u="sng" dirty="0"/>
          </a:p>
        </p:txBody>
      </p:sp>
    </p:spTree>
    <p:extLst>
      <p:ext uri="{BB962C8B-B14F-4D97-AF65-F5344CB8AC3E}">
        <p14:creationId xmlns:p14="http://schemas.microsoft.com/office/powerpoint/2010/main" val="335131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30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09" name="Rectangle 4"/>
          <p:cNvSpPr txBox="1"/>
          <p:nvPr/>
        </p:nvSpPr>
        <p:spPr>
          <a:xfrm>
            <a:off x="994899" y="1771904"/>
            <a:ext cx="11124382" cy="49782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spcBef>
                <a:spcPts val="500"/>
              </a:spcBef>
              <a:buFont typeface="Arial"/>
              <a:defRPr sz="2200">
                <a:latin typeface="Times New Roman"/>
                <a:ea typeface="Times New Roman"/>
                <a:cs typeface="Times New Roman"/>
                <a:sym typeface="Times New Roman"/>
              </a:defRPr>
            </a:pPr>
            <a:r>
              <a:rPr sz="2000" dirty="0"/>
              <a:t>class </a:t>
            </a:r>
            <a:r>
              <a:rPr sz="2000" dirty="0" err="1"/>
              <a:t>Exception_Demo</a:t>
            </a:r>
            <a:r>
              <a:rPr sz="2000" dirty="0"/>
              <a:t> </a:t>
            </a:r>
          </a:p>
          <a:p>
            <a:pPr marL="342900" indent="-342900">
              <a:spcBef>
                <a:spcPts val="500"/>
              </a:spcBef>
              <a:buFont typeface="Arial"/>
              <a:defRPr sz="2200">
                <a:latin typeface="Times New Roman"/>
                <a:ea typeface="Times New Roman"/>
                <a:cs typeface="Times New Roman"/>
                <a:sym typeface="Times New Roman"/>
              </a:defRPr>
            </a:pPr>
            <a:r>
              <a:rPr sz="2000" dirty="0"/>
              <a:t>	{</a:t>
            </a:r>
          </a:p>
          <a:p>
            <a:pPr marL="342900" indent="-342900">
              <a:spcBef>
                <a:spcPts val="500"/>
              </a:spcBef>
              <a:buFont typeface="Arial"/>
              <a:defRPr sz="2200">
                <a:latin typeface="Times New Roman"/>
                <a:ea typeface="Times New Roman"/>
                <a:cs typeface="Times New Roman"/>
                <a:sym typeface="Times New Roman"/>
              </a:defRPr>
            </a:pPr>
            <a:r>
              <a:rPr sz="2000" dirty="0"/>
              <a:t>		public static void main(String </a:t>
            </a:r>
            <a:r>
              <a:rPr sz="2000" dirty="0" err="1"/>
              <a:t>args</a:t>
            </a:r>
            <a:r>
              <a:rPr sz="2000" dirty="0"/>
              <a:t>[]) </a:t>
            </a:r>
          </a:p>
          <a:p>
            <a:pPr marL="342900" indent="-342900">
              <a:spcBef>
                <a:spcPts val="500"/>
              </a:spcBef>
              <a:buFont typeface="Arial"/>
              <a:defRPr sz="2200">
                <a:latin typeface="Times New Roman"/>
                <a:ea typeface="Times New Roman"/>
                <a:cs typeface="Times New Roman"/>
                <a:sym typeface="Times New Roman"/>
              </a:defRPr>
            </a:pPr>
            <a:r>
              <a:rPr sz="2000" dirty="0"/>
              <a:t>		     {</a:t>
            </a:r>
          </a:p>
          <a:p>
            <a:pPr marL="342900" indent="-342900">
              <a:spcBef>
                <a:spcPts val="500"/>
              </a:spcBef>
              <a:buFont typeface="Arial"/>
              <a:defRPr sz="2200">
                <a:latin typeface="Times New Roman"/>
                <a:ea typeface="Times New Roman"/>
                <a:cs typeface="Times New Roman"/>
                <a:sym typeface="Times New Roman"/>
              </a:defRPr>
            </a:pPr>
            <a:r>
              <a:rPr sz="2000" dirty="0"/>
              <a:t>			</a:t>
            </a:r>
            <a:r>
              <a:rPr sz="2000" dirty="0" err="1"/>
              <a:t>int</a:t>
            </a:r>
            <a:r>
              <a:rPr sz="2000" dirty="0"/>
              <a:t> d = 0;</a:t>
            </a:r>
          </a:p>
          <a:p>
            <a:pPr marL="342900" indent="-342900">
              <a:spcBef>
                <a:spcPts val="500"/>
              </a:spcBef>
              <a:buFont typeface="Arial"/>
              <a:defRPr sz="2200">
                <a:latin typeface="Times New Roman"/>
                <a:ea typeface="Times New Roman"/>
                <a:cs typeface="Times New Roman"/>
                <a:sym typeface="Times New Roman"/>
              </a:defRPr>
            </a:pPr>
            <a:r>
              <a:rPr sz="2000" dirty="0"/>
              <a:t>			</a:t>
            </a:r>
            <a:r>
              <a:rPr sz="2000" dirty="0" err="1"/>
              <a:t>int</a:t>
            </a:r>
            <a:r>
              <a:rPr sz="2000" dirty="0"/>
              <a:t> a = 42 / d;</a:t>
            </a:r>
          </a:p>
          <a:p>
            <a:pPr marL="342900" indent="-342900">
              <a:spcBef>
                <a:spcPts val="500"/>
              </a:spcBef>
              <a:buFont typeface="Arial"/>
              <a:defRPr sz="2200">
                <a:latin typeface="Times New Roman"/>
                <a:ea typeface="Times New Roman"/>
                <a:cs typeface="Times New Roman"/>
                <a:sym typeface="Times New Roman"/>
              </a:defRPr>
            </a:pPr>
            <a:r>
              <a:rPr sz="2000" dirty="0"/>
              <a:t>		     }</a:t>
            </a:r>
          </a:p>
          <a:p>
            <a:pPr marL="342900" indent="-342900">
              <a:spcBef>
                <a:spcPts val="500"/>
              </a:spcBef>
              <a:buFont typeface="Arial"/>
              <a:defRPr sz="2200">
                <a:latin typeface="Times New Roman"/>
                <a:ea typeface="Times New Roman"/>
                <a:cs typeface="Times New Roman"/>
                <a:sym typeface="Times New Roman"/>
              </a:defRPr>
            </a:pPr>
            <a:r>
              <a:rPr sz="2000" dirty="0"/>
              <a:t>     }</a:t>
            </a:r>
          </a:p>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When the Java run-time system detects the attempt to divide by zero, it constructs a new exception object and then throws this exception.</a:t>
            </a:r>
          </a:p>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Once an exception has been thrown, it must be caught by an exception handler and dealt with immediately.</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Uncaught Exceptions:</a:t>
            </a:r>
          </a:p>
        </p:txBody>
      </p:sp>
    </p:spTree>
    <p:extLst>
      <p:ext uri="{BB962C8B-B14F-4D97-AF65-F5344CB8AC3E}">
        <p14:creationId xmlns:p14="http://schemas.microsoft.com/office/powerpoint/2010/main" val="1144770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31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13" name="Rectangle 4"/>
          <p:cNvSpPr txBox="1"/>
          <p:nvPr/>
        </p:nvSpPr>
        <p:spPr>
          <a:xfrm>
            <a:off x="944089" y="1685416"/>
            <a:ext cx="11124382" cy="31188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In the previous example, we haven’t supplied any exception handlers of our own.</a:t>
            </a:r>
          </a:p>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So the exception is caught by the default handler provided by the Java run-time system. </a:t>
            </a:r>
          </a:p>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Any exception that is not caught by your program will ultimately be processed by the default handler. </a:t>
            </a:r>
          </a:p>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The default handler displays a string describing the exception, prints a stack trace from the point at which the exception occurred, and terminates the program.</a:t>
            </a:r>
            <a:endParaRPr sz="2000" dirty="0">
              <a:solidFill>
                <a:srgbClr val="002060"/>
              </a:solidFill>
            </a:endParaRPr>
          </a:p>
          <a:p>
            <a:pPr marL="342900" indent="-342900">
              <a:lnSpc>
                <a:spcPct val="150000"/>
              </a:lnSpc>
              <a:spcBef>
                <a:spcPts val="500"/>
              </a:spcBef>
              <a:buFont typeface="Arial"/>
              <a:defRPr sz="2200">
                <a:solidFill>
                  <a:srgbClr val="C00000"/>
                </a:solidFill>
                <a:latin typeface="Times New Roman"/>
                <a:ea typeface="Times New Roman"/>
                <a:cs typeface="Times New Roman"/>
                <a:sym typeface="Times New Roman"/>
              </a:defRPr>
            </a:pPr>
            <a:r>
              <a:rPr lang="en-US" sz="2000" dirty="0"/>
              <a:t>	</a:t>
            </a:r>
            <a:r>
              <a:rPr sz="2000" b="1" dirty="0" err="1">
                <a:solidFill>
                  <a:schemeClr val="tx1"/>
                </a:solidFill>
              </a:rPr>
              <a:t>java.lang.ArithmeticException</a:t>
            </a:r>
            <a:r>
              <a:rPr sz="2000" b="1" dirty="0">
                <a:solidFill>
                  <a:schemeClr val="tx1"/>
                </a:solidFill>
              </a:rPr>
              <a:t>: / by zero at Exc0.main(Exc0.java:4)</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Uncaught Exceptions:</a:t>
            </a:r>
          </a:p>
        </p:txBody>
      </p:sp>
    </p:spTree>
    <p:extLst>
      <p:ext uri="{BB962C8B-B14F-4D97-AF65-F5344CB8AC3E}">
        <p14:creationId xmlns:p14="http://schemas.microsoft.com/office/powerpoint/2010/main" val="104590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316"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17" name="Rectangle 4"/>
          <p:cNvSpPr txBox="1"/>
          <p:nvPr/>
        </p:nvSpPr>
        <p:spPr>
          <a:xfrm>
            <a:off x="560187" y="1674591"/>
            <a:ext cx="11124382" cy="2653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621631" lvl="1" indent="-240631">
              <a:lnSpc>
                <a:spcPct val="150000"/>
              </a:lnSpc>
              <a:spcBef>
                <a:spcPts val="600"/>
              </a:spcBef>
              <a:buSzPct val="100000"/>
              <a:buChar char="•"/>
              <a:defRPr sz="2700">
                <a:latin typeface="Times New Roman"/>
                <a:ea typeface="Times New Roman"/>
                <a:cs typeface="Times New Roman"/>
                <a:sym typeface="Times New Roman"/>
              </a:defRPr>
            </a:pPr>
            <a:r>
              <a:rPr sz="2000" dirty="0"/>
              <a:t>try</a:t>
            </a:r>
          </a:p>
          <a:p>
            <a:pPr marL="621631" lvl="1" indent="-240631">
              <a:lnSpc>
                <a:spcPct val="150000"/>
              </a:lnSpc>
              <a:spcBef>
                <a:spcPts val="600"/>
              </a:spcBef>
              <a:buSzPct val="100000"/>
              <a:buChar char="•"/>
              <a:defRPr sz="2700">
                <a:latin typeface="Times New Roman"/>
                <a:ea typeface="Times New Roman"/>
                <a:cs typeface="Times New Roman"/>
                <a:sym typeface="Times New Roman"/>
              </a:defRPr>
            </a:pPr>
            <a:r>
              <a:rPr sz="2000" dirty="0"/>
              <a:t>catch</a:t>
            </a:r>
          </a:p>
          <a:p>
            <a:pPr marL="621631" lvl="1" indent="-240631">
              <a:lnSpc>
                <a:spcPct val="150000"/>
              </a:lnSpc>
              <a:spcBef>
                <a:spcPts val="600"/>
              </a:spcBef>
              <a:buSzPct val="100000"/>
              <a:buChar char="•"/>
              <a:defRPr sz="2700">
                <a:latin typeface="Times New Roman"/>
                <a:ea typeface="Times New Roman"/>
                <a:cs typeface="Times New Roman"/>
                <a:sym typeface="Times New Roman"/>
              </a:defRPr>
            </a:pPr>
            <a:r>
              <a:rPr sz="2000" dirty="0"/>
              <a:t>finally</a:t>
            </a:r>
          </a:p>
          <a:p>
            <a:pPr marL="621631" lvl="1" indent="-240631">
              <a:lnSpc>
                <a:spcPct val="150000"/>
              </a:lnSpc>
              <a:spcBef>
                <a:spcPts val="600"/>
              </a:spcBef>
              <a:buSzPct val="100000"/>
              <a:buChar char="•"/>
              <a:defRPr sz="2700">
                <a:latin typeface="Times New Roman"/>
                <a:ea typeface="Times New Roman"/>
                <a:cs typeface="Times New Roman"/>
                <a:sym typeface="Times New Roman"/>
              </a:defRPr>
            </a:pPr>
            <a:r>
              <a:rPr sz="2000" dirty="0"/>
              <a:t>throw</a:t>
            </a:r>
          </a:p>
          <a:p>
            <a:pPr marL="621631" lvl="1" indent="-240631">
              <a:lnSpc>
                <a:spcPct val="150000"/>
              </a:lnSpc>
              <a:spcBef>
                <a:spcPts val="600"/>
              </a:spcBef>
              <a:buSzPct val="100000"/>
              <a:buChar char="•"/>
              <a:defRPr sz="2700">
                <a:latin typeface="Times New Roman"/>
                <a:ea typeface="Times New Roman"/>
                <a:cs typeface="Times New Roman"/>
                <a:sym typeface="Times New Roman"/>
              </a:defRPr>
            </a:pPr>
            <a:r>
              <a:rPr sz="2000" dirty="0"/>
              <a:t>throws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b="1" dirty="0"/>
              <a:t>Five Keywords used in exception Handling</a:t>
            </a:r>
            <a:endParaRPr lang="en-IN" dirty="0"/>
          </a:p>
        </p:txBody>
      </p:sp>
    </p:spTree>
    <p:extLst>
      <p:ext uri="{BB962C8B-B14F-4D97-AF65-F5344CB8AC3E}">
        <p14:creationId xmlns:p14="http://schemas.microsoft.com/office/powerpoint/2010/main" val="81290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320"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21" name="Rectangle 4"/>
          <p:cNvSpPr txBox="1"/>
          <p:nvPr/>
        </p:nvSpPr>
        <p:spPr>
          <a:xfrm>
            <a:off x="974069" y="1687778"/>
            <a:ext cx="11124382" cy="28582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spcBef>
                <a:spcPts val="1000"/>
              </a:spcBef>
              <a:defRPr sz="2200">
                <a:latin typeface="Times New Roman"/>
                <a:ea typeface="Times New Roman"/>
                <a:cs typeface="Times New Roman"/>
                <a:sym typeface="Times New Roman"/>
              </a:defRPr>
            </a:pPr>
            <a:r>
              <a:rPr sz="2000" dirty="0">
                <a:solidFill>
                  <a:schemeClr val="tx1"/>
                </a:solidFill>
              </a:rPr>
              <a:t>It is used to execute the statements whose execution may result in an exception.</a:t>
            </a:r>
          </a:p>
          <a:p>
            <a:pPr>
              <a:lnSpc>
                <a:spcPct val="150000"/>
              </a:lnSpc>
              <a:spcBef>
                <a:spcPts val="1000"/>
              </a:spcBef>
              <a:buFont typeface="Arial"/>
              <a:defRPr sz="2200">
                <a:latin typeface="Times New Roman"/>
                <a:ea typeface="Times New Roman"/>
                <a:cs typeface="Times New Roman"/>
                <a:sym typeface="Times New Roman"/>
              </a:defRPr>
            </a:pPr>
            <a:r>
              <a:rPr sz="2000" dirty="0">
                <a:solidFill>
                  <a:schemeClr val="tx1"/>
                </a:solidFill>
              </a:rPr>
              <a:t>	try  {</a:t>
            </a:r>
          </a:p>
          <a:p>
            <a:pPr>
              <a:lnSpc>
                <a:spcPct val="150000"/>
              </a:lnSpc>
              <a:spcBef>
                <a:spcPts val="1000"/>
              </a:spcBef>
              <a:buFont typeface="Arial"/>
              <a:defRPr sz="2200">
                <a:latin typeface="Times New Roman"/>
                <a:ea typeface="Times New Roman"/>
                <a:cs typeface="Times New Roman"/>
                <a:sym typeface="Times New Roman"/>
              </a:defRPr>
            </a:pPr>
            <a:r>
              <a:rPr sz="2000" dirty="0">
                <a:solidFill>
                  <a:schemeClr val="tx1"/>
                </a:solidFill>
              </a:rPr>
              <a:t>		  Statements whose execution may cause an exception</a:t>
            </a:r>
          </a:p>
          <a:p>
            <a:pPr>
              <a:lnSpc>
                <a:spcPct val="150000"/>
              </a:lnSpc>
              <a:spcBef>
                <a:spcPts val="1000"/>
              </a:spcBef>
              <a:buFont typeface="Arial"/>
              <a:defRPr sz="2200">
                <a:latin typeface="Times New Roman"/>
                <a:ea typeface="Times New Roman"/>
                <a:cs typeface="Times New Roman"/>
                <a:sym typeface="Times New Roman"/>
              </a:defRPr>
            </a:pPr>
            <a:r>
              <a:rPr sz="2000" dirty="0">
                <a:solidFill>
                  <a:schemeClr val="tx1"/>
                </a:solidFill>
              </a:rPr>
              <a:t>		}</a:t>
            </a:r>
          </a:p>
          <a:p>
            <a:pPr>
              <a:lnSpc>
                <a:spcPct val="150000"/>
              </a:lnSpc>
              <a:spcBef>
                <a:spcPts val="1000"/>
              </a:spcBef>
              <a:buFont typeface="Arial"/>
              <a:defRPr sz="2200">
                <a:latin typeface="Times New Roman"/>
                <a:ea typeface="Times New Roman"/>
                <a:cs typeface="Times New Roman"/>
                <a:sym typeface="Times New Roman"/>
              </a:defRPr>
            </a:pPr>
            <a:r>
              <a:rPr sz="2000" dirty="0">
                <a:solidFill>
                  <a:schemeClr val="tx1"/>
                </a:solidFill>
              </a:rPr>
              <a:t>Note: try block is always used either with catch or finally or with both.</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b="1" dirty="0"/>
              <a:t>try</a:t>
            </a:r>
            <a:endParaRPr lang="en-IN" dirty="0"/>
          </a:p>
        </p:txBody>
      </p:sp>
    </p:spTree>
    <p:extLst>
      <p:ext uri="{BB962C8B-B14F-4D97-AF65-F5344CB8AC3E}">
        <p14:creationId xmlns:p14="http://schemas.microsoft.com/office/powerpoint/2010/main" val="30064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32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25" name="Rectangle 4"/>
          <p:cNvSpPr txBox="1"/>
          <p:nvPr/>
        </p:nvSpPr>
        <p:spPr>
          <a:xfrm>
            <a:off x="948427" y="1684376"/>
            <a:ext cx="10352653" cy="2593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150000"/>
              </a:lnSpc>
              <a:spcBef>
                <a:spcPts val="500"/>
              </a:spcBef>
              <a:buSzPct val="100000"/>
              <a:buFont typeface="Arial"/>
              <a:buChar char="•"/>
              <a:defRPr sz="2400">
                <a:latin typeface="Times New Roman"/>
                <a:ea typeface="Times New Roman"/>
                <a:cs typeface="Times New Roman"/>
                <a:sym typeface="Times New Roman"/>
              </a:defRPr>
            </a:pPr>
            <a:r>
              <a:rPr lang="en-US" sz="2000" dirty="0"/>
              <a:t>C</a:t>
            </a:r>
            <a:r>
              <a:rPr sz="2000" dirty="0"/>
              <a:t>atch is used to define a handler.</a:t>
            </a:r>
          </a:p>
          <a:p>
            <a:pPr marL="342900" indent="-342900">
              <a:lnSpc>
                <a:spcPct val="150000"/>
              </a:lnSpc>
              <a:spcBef>
                <a:spcPts val="500"/>
              </a:spcBef>
              <a:buSzPct val="100000"/>
              <a:buFont typeface="Arial"/>
              <a:buChar char="•"/>
              <a:defRPr sz="2400">
                <a:latin typeface="Times New Roman"/>
                <a:ea typeface="Times New Roman"/>
                <a:cs typeface="Times New Roman"/>
                <a:sym typeface="Times New Roman"/>
              </a:defRPr>
            </a:pPr>
            <a:r>
              <a:rPr sz="2000" dirty="0"/>
              <a:t>It contains statements that are to be executed when the exception represented by the catch block is generated.</a:t>
            </a:r>
          </a:p>
          <a:p>
            <a:pPr marL="342900" indent="-342900">
              <a:lnSpc>
                <a:spcPct val="150000"/>
              </a:lnSpc>
              <a:spcBef>
                <a:spcPts val="500"/>
              </a:spcBef>
              <a:buSzPct val="100000"/>
              <a:buFont typeface="Arial"/>
              <a:buChar char="•"/>
              <a:defRPr sz="2400">
                <a:latin typeface="Times New Roman"/>
                <a:ea typeface="Times New Roman"/>
                <a:cs typeface="Times New Roman"/>
                <a:sym typeface="Times New Roman"/>
              </a:defRPr>
            </a:pPr>
            <a:r>
              <a:rPr sz="2000" dirty="0"/>
              <a:t>If program executes normally, then the statements of catch block will not  executed.</a:t>
            </a:r>
          </a:p>
          <a:p>
            <a:pPr marL="342900" indent="-342900">
              <a:lnSpc>
                <a:spcPct val="150000"/>
              </a:lnSpc>
              <a:spcBef>
                <a:spcPts val="500"/>
              </a:spcBef>
              <a:buSzPct val="100000"/>
              <a:buFont typeface="Arial"/>
              <a:buChar char="•"/>
              <a:defRPr sz="2400">
                <a:latin typeface="Times New Roman"/>
                <a:ea typeface="Times New Roman"/>
                <a:cs typeface="Times New Roman"/>
                <a:sym typeface="Times New Roman"/>
              </a:defRPr>
            </a:pPr>
            <a:r>
              <a:rPr sz="2000" dirty="0"/>
              <a:t>If no catch block is found in program, exception is caught by JVM and program is terminated.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b="1" dirty="0"/>
              <a:t>Catch</a:t>
            </a:r>
            <a:endParaRPr lang="en-IN" dirty="0"/>
          </a:p>
        </p:txBody>
      </p:sp>
    </p:spTree>
    <p:extLst>
      <p:ext uri="{BB962C8B-B14F-4D97-AF65-F5344CB8AC3E}">
        <p14:creationId xmlns:p14="http://schemas.microsoft.com/office/powerpoint/2010/main" val="303826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32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29" name="Rectangle 4"/>
          <p:cNvSpPr txBox="1"/>
          <p:nvPr/>
        </p:nvSpPr>
        <p:spPr>
          <a:xfrm>
            <a:off x="562598" y="1675040"/>
            <a:ext cx="10605076"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81526" lvl="1" indent="-200526">
              <a:lnSpc>
                <a:spcPct val="150000"/>
              </a:lnSpc>
              <a:buSzPct val="100000"/>
              <a:buChar char="•"/>
              <a:defRPr sz="2000">
                <a:latin typeface="Times New Roman"/>
                <a:ea typeface="Times New Roman"/>
                <a:cs typeface="Times New Roman"/>
                <a:sym typeface="Times New Roman"/>
              </a:defRPr>
            </a:pPr>
            <a:r>
              <a:rPr dirty="0"/>
              <a:t>To handle a run-time error, enclose the code that has to be monitored inside a try block.</a:t>
            </a:r>
          </a:p>
          <a:p>
            <a:pPr marL="581526" lvl="1" indent="-200526">
              <a:lnSpc>
                <a:spcPct val="150000"/>
              </a:lnSpc>
              <a:buSzPct val="100000"/>
              <a:buChar char="•"/>
              <a:defRPr sz="2000">
                <a:latin typeface="Times New Roman"/>
                <a:ea typeface="Times New Roman"/>
                <a:cs typeface="Times New Roman"/>
                <a:sym typeface="Times New Roman"/>
              </a:defRPr>
            </a:pPr>
            <a:r>
              <a:rPr dirty="0"/>
              <a:t>Soon after the try block, include a catch clause that specifies the exception type that has to be caught.</a:t>
            </a:r>
          </a:p>
          <a:p>
            <a:pPr marL="581526" lvl="1" indent="-200526">
              <a:lnSpc>
                <a:spcPct val="150000"/>
              </a:lnSpc>
              <a:buSzPct val="100000"/>
              <a:buChar char="•"/>
              <a:defRPr sz="2000">
                <a:latin typeface="Times New Roman"/>
                <a:ea typeface="Times New Roman"/>
                <a:cs typeface="Times New Roman"/>
                <a:sym typeface="Times New Roman"/>
              </a:defRPr>
            </a:pPr>
            <a:r>
              <a:rPr dirty="0"/>
              <a:t>Once the catch statement has executed, program control continues with the  next line in the program following the entire try/catch mechanism.</a:t>
            </a:r>
          </a:p>
          <a:p>
            <a:pPr marL="581526" lvl="1" indent="-200526">
              <a:lnSpc>
                <a:spcPct val="150000"/>
              </a:lnSpc>
              <a:buSzPct val="100000"/>
              <a:buChar char="•"/>
              <a:defRPr sz="2000">
                <a:latin typeface="Times New Roman"/>
                <a:ea typeface="Times New Roman"/>
                <a:cs typeface="Times New Roman"/>
                <a:sym typeface="Times New Roman"/>
              </a:defRPr>
            </a:pPr>
            <a:r>
              <a:rPr dirty="0"/>
              <a:t>A try and catch statement form a unit. The scope of the catch clause is restricted to those statements specified by the immediately preceding try statement.</a:t>
            </a:r>
          </a:p>
          <a:p>
            <a:pPr marL="581526" lvl="1" indent="-200526">
              <a:lnSpc>
                <a:spcPct val="150000"/>
              </a:lnSpc>
              <a:buSzPct val="100000"/>
              <a:buChar char="•"/>
              <a:defRPr sz="2000">
                <a:latin typeface="Times New Roman"/>
                <a:ea typeface="Times New Roman"/>
                <a:cs typeface="Times New Roman"/>
                <a:sym typeface="Times New Roman"/>
              </a:defRPr>
            </a:pPr>
            <a:r>
              <a:rPr dirty="0"/>
              <a:t>A catch statement cannot catch an exception thrown by another try statement.</a:t>
            </a:r>
          </a:p>
          <a:p>
            <a:pPr>
              <a:lnSpc>
                <a:spcPct val="150000"/>
              </a:lnSpc>
              <a:defRPr sz="2000">
                <a:latin typeface="Times New Roman"/>
                <a:ea typeface="Times New Roman"/>
                <a:cs typeface="Times New Roman"/>
                <a:sym typeface="Times New Roman"/>
              </a:defRPr>
            </a:pPr>
            <a:r>
              <a:rPr dirty="0"/>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Using try and catch:</a:t>
            </a:r>
          </a:p>
        </p:txBody>
      </p:sp>
    </p:spTree>
    <p:extLst>
      <p:ext uri="{BB962C8B-B14F-4D97-AF65-F5344CB8AC3E}">
        <p14:creationId xmlns:p14="http://schemas.microsoft.com/office/powerpoint/2010/main" val="102823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33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33" name="TextBox 3"/>
          <p:cNvSpPr txBox="1"/>
          <p:nvPr/>
        </p:nvSpPr>
        <p:spPr>
          <a:xfrm>
            <a:off x="624601" y="1075159"/>
            <a:ext cx="11537419"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2000" b="1" u="sng">
                <a:latin typeface="Times New Roman"/>
                <a:ea typeface="Times New Roman"/>
                <a:cs typeface="Times New Roman"/>
                <a:sym typeface="Times New Roman"/>
              </a:defRPr>
            </a:pPr>
            <a:r>
              <a:rPr b="0" u="none" dirty="0"/>
              <a:t>try</a:t>
            </a:r>
          </a:p>
          <a:p>
            <a:pPr>
              <a:lnSpc>
                <a:spcPct val="150000"/>
              </a:lnSpc>
              <a:defRPr sz="2000">
                <a:latin typeface="Times New Roman"/>
                <a:ea typeface="Times New Roman"/>
                <a:cs typeface="Times New Roman"/>
                <a:sym typeface="Times New Roman"/>
              </a:defRPr>
            </a:pPr>
            <a:r>
              <a:rPr dirty="0"/>
              <a:t>{</a:t>
            </a:r>
          </a:p>
          <a:p>
            <a:pPr>
              <a:lnSpc>
                <a:spcPct val="150000"/>
              </a:lnSpc>
              <a:defRPr sz="2000">
                <a:latin typeface="Times New Roman"/>
                <a:ea typeface="Times New Roman"/>
                <a:cs typeface="Times New Roman"/>
                <a:sym typeface="Times New Roman"/>
              </a:defRPr>
            </a:pPr>
            <a:r>
              <a:rPr dirty="0"/>
              <a:t>	int num;</a:t>
            </a:r>
          </a:p>
          <a:p>
            <a:pPr>
              <a:lnSpc>
                <a:spcPct val="150000"/>
              </a:lnSpc>
              <a:defRPr sz="2000">
                <a:latin typeface="Times New Roman"/>
                <a:ea typeface="Times New Roman"/>
                <a:cs typeface="Times New Roman"/>
                <a:sym typeface="Times New Roman"/>
              </a:defRPr>
            </a:pPr>
            <a:r>
              <a:rPr dirty="0"/>
              <a:t>	num=</a:t>
            </a:r>
            <a:r>
              <a:rPr dirty="0" err="1"/>
              <a:t>Integer.parseInt</a:t>
            </a:r>
            <a:r>
              <a:rPr dirty="0"/>
              <a:t>(“ABC123”);</a:t>
            </a:r>
          </a:p>
          <a:p>
            <a:pPr>
              <a:lnSpc>
                <a:spcPct val="150000"/>
              </a:lnSpc>
              <a:defRPr sz="2000">
                <a:latin typeface="Times New Roman"/>
                <a:ea typeface="Times New Roman"/>
                <a:cs typeface="Times New Roman"/>
                <a:sym typeface="Times New Roman"/>
              </a:defRPr>
            </a:pPr>
            <a:r>
              <a:rPr dirty="0"/>
              <a:t>	</a:t>
            </a:r>
            <a:r>
              <a:rPr dirty="0" err="1"/>
              <a:t>System.out.println</a:t>
            </a:r>
            <a:r>
              <a:rPr dirty="0"/>
              <a:t>(“Control won’t reach here”);</a:t>
            </a:r>
          </a:p>
          <a:p>
            <a:pPr>
              <a:lnSpc>
                <a:spcPct val="150000"/>
              </a:lnSpc>
              <a:defRPr sz="2000">
                <a:latin typeface="Times New Roman"/>
                <a:ea typeface="Times New Roman"/>
                <a:cs typeface="Times New Roman"/>
                <a:sym typeface="Times New Roman"/>
              </a:defRPr>
            </a:pPr>
            <a:r>
              <a:rPr dirty="0"/>
              <a:t>}</a:t>
            </a:r>
          </a:p>
          <a:p>
            <a:pPr>
              <a:lnSpc>
                <a:spcPct val="150000"/>
              </a:lnSpc>
              <a:defRPr sz="2000">
                <a:latin typeface="Times New Roman"/>
                <a:ea typeface="Times New Roman"/>
                <a:cs typeface="Times New Roman"/>
                <a:sym typeface="Times New Roman"/>
              </a:defRPr>
            </a:pPr>
            <a:r>
              <a:rPr dirty="0"/>
              <a:t>catch(</a:t>
            </a:r>
            <a:r>
              <a:rPr dirty="0" err="1"/>
              <a:t>NumberFormatException</a:t>
            </a:r>
            <a:r>
              <a:rPr dirty="0"/>
              <a:t> e)</a:t>
            </a:r>
          </a:p>
          <a:p>
            <a:pPr>
              <a:lnSpc>
                <a:spcPct val="150000"/>
              </a:lnSpc>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a:t>	</a:t>
            </a:r>
            <a:r>
              <a:rPr dirty="0" err="1"/>
              <a:t>System.out.println</a:t>
            </a:r>
            <a:r>
              <a:rPr dirty="0"/>
              <a:t>(“Exception thrown”);</a:t>
            </a:r>
          </a:p>
          <a:p>
            <a:pPr>
              <a:defRPr sz="2000">
                <a:latin typeface="Times New Roman"/>
                <a:ea typeface="Times New Roman"/>
                <a:cs typeface="Times New Roman"/>
                <a:sym typeface="Times New Roman"/>
              </a:defRPr>
            </a:pPr>
            <a:r>
              <a:rPr dirty="0"/>
              <a:t>	</a:t>
            </a:r>
            <a:r>
              <a:rPr dirty="0" err="1"/>
              <a:t>System.out.println</a:t>
            </a:r>
            <a:r>
              <a:rPr dirty="0"/>
              <a:t>(</a:t>
            </a:r>
            <a:r>
              <a:rPr dirty="0" err="1"/>
              <a:t>e.getMessage</a:t>
            </a:r>
            <a:r>
              <a:rPr dirty="0"/>
              <a:t>());        // display internally generated msg</a:t>
            </a:r>
          </a:p>
          <a:p>
            <a:pPr>
              <a:defRPr sz="2000">
                <a:latin typeface="Times New Roman"/>
                <a:ea typeface="Times New Roman"/>
                <a:cs typeface="Times New Roman"/>
                <a:sym typeface="Times New Roman"/>
              </a:defRPr>
            </a:pPr>
            <a:r>
              <a:rPr dirty="0"/>
              <a:t>	</a:t>
            </a:r>
            <a:r>
              <a:rPr dirty="0" err="1"/>
              <a:t>e.printStackTrace</a:t>
            </a:r>
            <a:r>
              <a:rPr dirty="0"/>
              <a:t>();                                // indicates type of exception along with place and line number.</a:t>
            </a:r>
          </a:p>
          <a:p>
            <a:pPr>
              <a:lnSpc>
                <a:spcPct val="150000"/>
              </a:lnSpc>
              <a:defRPr sz="2000">
                <a:latin typeface="Times New Roman"/>
                <a:ea typeface="Times New Roman"/>
                <a:cs typeface="Times New Roman"/>
                <a:sym typeface="Times New Roman"/>
              </a:defRPr>
            </a:pPr>
            <a:r>
              <a:rPr dirty="0"/>
              <a:t>}</a:t>
            </a:r>
          </a:p>
          <a:p>
            <a:pPr>
              <a:lnSpc>
                <a:spcPct val="150000"/>
              </a:lnSpc>
              <a:defRPr sz="2000">
                <a:latin typeface="Times New Roman"/>
                <a:ea typeface="Times New Roman"/>
                <a:cs typeface="Times New Roman"/>
                <a:sym typeface="Times New Roman"/>
              </a:defRPr>
            </a:pPr>
            <a:r>
              <a:rPr dirty="0"/>
              <a:t>	</a:t>
            </a:r>
            <a:r>
              <a:rPr dirty="0" err="1"/>
              <a:t>System.out.println</a:t>
            </a:r>
            <a:r>
              <a:rPr dirty="0"/>
              <a:t>(“out of try-catch block”);</a:t>
            </a:r>
          </a:p>
        </p:txBody>
      </p:sp>
    </p:spTree>
    <p:extLst>
      <p:ext uri="{BB962C8B-B14F-4D97-AF65-F5344CB8AC3E}">
        <p14:creationId xmlns:p14="http://schemas.microsoft.com/office/powerpoint/2010/main" val="3201848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336"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37" name="TextBox 3"/>
          <p:cNvSpPr txBox="1"/>
          <p:nvPr/>
        </p:nvSpPr>
        <p:spPr>
          <a:xfrm>
            <a:off x="566797" y="1680319"/>
            <a:ext cx="10900677"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591552" lvl="1" indent="-210552">
              <a:lnSpc>
                <a:spcPct val="150000"/>
              </a:lnSpc>
              <a:buSzPct val="100000"/>
              <a:buChar char="•"/>
              <a:defRPr sz="2100">
                <a:latin typeface="Times New Roman"/>
                <a:ea typeface="Times New Roman"/>
                <a:cs typeface="Times New Roman"/>
                <a:sym typeface="Times New Roman"/>
              </a:defRPr>
            </a:pPr>
            <a:r>
              <a:rPr sz="2000" dirty="0"/>
              <a:t>More than one exception could be raised by a single piece of code.</a:t>
            </a:r>
          </a:p>
          <a:p>
            <a:pPr marL="591552" lvl="1" indent="-210552">
              <a:lnSpc>
                <a:spcPct val="150000"/>
              </a:lnSpc>
              <a:buSzPct val="100000"/>
              <a:buChar char="•"/>
              <a:defRPr sz="2100">
                <a:latin typeface="Times New Roman"/>
                <a:ea typeface="Times New Roman"/>
                <a:cs typeface="Times New Roman"/>
                <a:sym typeface="Times New Roman"/>
              </a:defRPr>
            </a:pPr>
            <a:r>
              <a:rPr sz="2000" dirty="0"/>
              <a:t>Two or more catch clauses can be specified, each catching a different type  of exception.</a:t>
            </a:r>
          </a:p>
          <a:p>
            <a:pPr marL="591552" lvl="1" indent="-210552">
              <a:lnSpc>
                <a:spcPct val="150000"/>
              </a:lnSpc>
              <a:buSzPct val="100000"/>
              <a:buChar char="•"/>
              <a:defRPr sz="2100">
                <a:latin typeface="Times New Roman"/>
                <a:ea typeface="Times New Roman"/>
                <a:cs typeface="Times New Roman"/>
                <a:sym typeface="Times New Roman"/>
              </a:defRPr>
            </a:pPr>
            <a:r>
              <a:rPr sz="2000" dirty="0"/>
              <a:t>When an exception is thrown, each catch statement is inspected in order, and the first one whose type matches that of the exception is executed.</a:t>
            </a:r>
          </a:p>
          <a:p>
            <a:pPr marL="591552" lvl="1" indent="-210552">
              <a:lnSpc>
                <a:spcPct val="150000"/>
              </a:lnSpc>
              <a:buSzPct val="100000"/>
              <a:buChar char="•"/>
              <a:defRPr sz="2100">
                <a:latin typeface="Times New Roman"/>
                <a:ea typeface="Times New Roman"/>
                <a:cs typeface="Times New Roman"/>
                <a:sym typeface="Times New Roman"/>
              </a:defRPr>
            </a:pPr>
            <a:r>
              <a:rPr sz="2000" dirty="0"/>
              <a:t>After one catch statement executes, the others are bypassed and execution continues after the try/catch block.</a:t>
            </a:r>
          </a:p>
          <a:p>
            <a:pPr marL="591552" lvl="1" indent="-210552">
              <a:lnSpc>
                <a:spcPct val="150000"/>
              </a:lnSpc>
              <a:buSzPct val="100000"/>
              <a:buChar char="•"/>
              <a:defRPr sz="2100">
                <a:latin typeface="Times New Roman"/>
                <a:ea typeface="Times New Roman"/>
                <a:cs typeface="Times New Roman"/>
                <a:sym typeface="Times New Roman"/>
              </a:defRPr>
            </a:pPr>
            <a:r>
              <a:rPr sz="2000" dirty="0"/>
              <a:t>While using multiple catch statements, it is important to remember that exception sub-classes must come before any of their </a:t>
            </a:r>
            <a:r>
              <a:rPr sz="2000" dirty="0" err="1"/>
              <a:t>superclasses</a:t>
            </a:r>
            <a:r>
              <a:rPr sz="2000" dirty="0"/>
              <a:t>.</a:t>
            </a:r>
          </a:p>
          <a:p>
            <a:pPr marL="591552" lvl="1" indent="-210552">
              <a:lnSpc>
                <a:spcPct val="150000"/>
              </a:lnSpc>
              <a:buSzPct val="100000"/>
              <a:buChar char="•"/>
              <a:defRPr sz="2100">
                <a:latin typeface="Times New Roman"/>
                <a:ea typeface="Times New Roman"/>
                <a:cs typeface="Times New Roman"/>
                <a:sym typeface="Times New Roman"/>
              </a:defRPr>
            </a:pPr>
            <a:r>
              <a:rPr sz="2000" dirty="0"/>
              <a:t>A subclass would never be reached if it comes after its super class. In Java,  unreachable code is an error.</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Multiple catch statements:</a:t>
            </a:r>
          </a:p>
        </p:txBody>
      </p:sp>
    </p:spTree>
    <p:extLst>
      <p:ext uri="{BB962C8B-B14F-4D97-AF65-F5344CB8AC3E}">
        <p14:creationId xmlns:p14="http://schemas.microsoft.com/office/powerpoint/2010/main" val="29035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340"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41" name="TextBox 3"/>
          <p:cNvSpPr txBox="1"/>
          <p:nvPr/>
        </p:nvSpPr>
        <p:spPr>
          <a:xfrm>
            <a:off x="629119" y="1185469"/>
            <a:ext cx="11055450" cy="53384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b="1" u="sng">
                <a:latin typeface="Times New Roman"/>
                <a:ea typeface="Times New Roman"/>
                <a:cs typeface="Times New Roman"/>
                <a:sym typeface="Times New Roman"/>
              </a:defRPr>
            </a:pPr>
            <a:r>
              <a:rPr b="0" u="none" dirty="0"/>
              <a:t>try</a:t>
            </a:r>
          </a:p>
          <a:p>
            <a:pPr>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a:t>	int a=</a:t>
            </a:r>
            <a:r>
              <a:rPr dirty="0" err="1"/>
              <a:t>args.length</a:t>
            </a:r>
            <a:r>
              <a:rPr dirty="0"/>
              <a:t>;</a:t>
            </a:r>
          </a:p>
          <a:p>
            <a:pPr>
              <a:defRPr sz="2000">
                <a:latin typeface="Times New Roman"/>
                <a:ea typeface="Times New Roman"/>
                <a:cs typeface="Times New Roman"/>
                <a:sym typeface="Times New Roman"/>
              </a:defRPr>
            </a:pPr>
            <a:r>
              <a:rPr dirty="0"/>
              <a:t>	</a:t>
            </a:r>
            <a:r>
              <a:rPr dirty="0" err="1"/>
              <a:t>System.out.println</a:t>
            </a:r>
            <a:r>
              <a:rPr dirty="0"/>
              <a:t>(“a=“+a);</a:t>
            </a:r>
          </a:p>
          <a:p>
            <a:pPr>
              <a:defRPr sz="2000">
                <a:latin typeface="Times New Roman"/>
                <a:ea typeface="Times New Roman"/>
                <a:cs typeface="Times New Roman"/>
                <a:sym typeface="Times New Roman"/>
              </a:defRPr>
            </a:pPr>
            <a:r>
              <a:rPr dirty="0"/>
              <a:t>	int b=42/a;</a:t>
            </a:r>
          </a:p>
          <a:p>
            <a:pPr>
              <a:defRPr sz="2000">
                <a:latin typeface="Times New Roman"/>
                <a:ea typeface="Times New Roman"/>
                <a:cs typeface="Times New Roman"/>
                <a:sym typeface="Times New Roman"/>
              </a:defRPr>
            </a:pPr>
            <a:r>
              <a:rPr dirty="0"/>
              <a:t>	int c[]={1};</a:t>
            </a:r>
          </a:p>
          <a:p>
            <a:pPr>
              <a:defRPr sz="2000">
                <a:latin typeface="Times New Roman"/>
                <a:ea typeface="Times New Roman"/>
                <a:cs typeface="Times New Roman"/>
                <a:sym typeface="Times New Roman"/>
              </a:defRPr>
            </a:pPr>
            <a:r>
              <a:rPr dirty="0"/>
              <a:t>	c[42]=99;</a:t>
            </a:r>
          </a:p>
          <a:p>
            <a:pPr>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a:t>catch(</a:t>
            </a:r>
            <a:r>
              <a:rPr dirty="0" err="1"/>
              <a:t>ArithmeticException</a:t>
            </a:r>
            <a:r>
              <a:rPr dirty="0"/>
              <a:t> e)</a:t>
            </a:r>
          </a:p>
          <a:p>
            <a:pPr>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a:t>	</a:t>
            </a:r>
            <a:r>
              <a:rPr dirty="0" err="1"/>
              <a:t>System.out.println</a:t>
            </a:r>
            <a:r>
              <a:rPr dirty="0"/>
              <a:t>(“Divide by zero:”+e);</a:t>
            </a:r>
          </a:p>
          <a:p>
            <a:pPr>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a:t>catch(</a:t>
            </a:r>
            <a:r>
              <a:rPr dirty="0" err="1"/>
              <a:t>ArrayIndexOutOfBoundsException</a:t>
            </a:r>
            <a:r>
              <a:rPr dirty="0"/>
              <a:t> e)</a:t>
            </a:r>
          </a:p>
          <a:p>
            <a:pPr>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a:t>	</a:t>
            </a:r>
            <a:r>
              <a:rPr dirty="0" err="1"/>
              <a:t>System.out.println</a:t>
            </a:r>
            <a:r>
              <a:rPr dirty="0"/>
              <a:t>(“Array Index:”+e);</a:t>
            </a:r>
          </a:p>
          <a:p>
            <a:pPr>
              <a:defRPr sz="2000">
                <a:latin typeface="Times New Roman"/>
                <a:ea typeface="Times New Roman"/>
                <a:cs typeface="Times New Roman"/>
                <a:sym typeface="Times New Roman"/>
              </a:defRPr>
            </a:pPr>
            <a:r>
              <a:rPr dirty="0"/>
              <a:t>}</a:t>
            </a:r>
          </a:p>
          <a:p>
            <a:pPr>
              <a:defRPr sz="2000">
                <a:latin typeface="Times New Roman"/>
                <a:ea typeface="Times New Roman"/>
                <a:cs typeface="Times New Roman"/>
                <a:sym typeface="Times New Roman"/>
              </a:defRPr>
            </a:pPr>
            <a:r>
              <a:rPr dirty="0" err="1"/>
              <a:t>System.out.println</a:t>
            </a:r>
            <a:r>
              <a:rPr dirty="0"/>
              <a:t>(“After try/catch blocks”);</a:t>
            </a:r>
          </a:p>
        </p:txBody>
      </p:sp>
    </p:spTree>
    <p:extLst>
      <p:ext uri="{BB962C8B-B14F-4D97-AF65-F5344CB8AC3E}">
        <p14:creationId xmlns:p14="http://schemas.microsoft.com/office/powerpoint/2010/main" val="2318299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34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45" name="TextBox 3"/>
          <p:cNvSpPr txBox="1"/>
          <p:nvPr/>
        </p:nvSpPr>
        <p:spPr>
          <a:xfrm>
            <a:off x="520351" y="1769256"/>
            <a:ext cx="11298746" cy="49988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73050" lvl="2" indent="184150">
              <a:lnSpc>
                <a:spcPct val="110000"/>
              </a:lnSpc>
              <a:spcBef>
                <a:spcPts val="100"/>
              </a:spcBef>
              <a:defRPr sz="2100">
                <a:latin typeface="Times New Roman"/>
                <a:ea typeface="Times New Roman"/>
                <a:cs typeface="Times New Roman"/>
                <a:sym typeface="Times New Roman"/>
              </a:defRPr>
            </a:pPr>
            <a:r>
              <a:rPr sz="2000" dirty="0"/>
              <a:t>try {</a:t>
            </a:r>
          </a:p>
          <a:p>
            <a:pPr marL="273050" lvl="2" indent="184150">
              <a:lnSpc>
                <a:spcPct val="110000"/>
              </a:lnSpc>
              <a:spcBef>
                <a:spcPts val="100"/>
              </a:spcBef>
              <a:defRPr sz="2100">
                <a:latin typeface="Times New Roman"/>
                <a:ea typeface="Times New Roman"/>
                <a:cs typeface="Times New Roman"/>
                <a:sym typeface="Times New Roman"/>
              </a:defRPr>
            </a:pPr>
            <a:r>
              <a:rPr sz="2000" dirty="0"/>
              <a:t> statement 1; </a:t>
            </a:r>
          </a:p>
          <a:p>
            <a:pPr marL="273050" lvl="2" indent="184150">
              <a:lnSpc>
                <a:spcPct val="110000"/>
              </a:lnSpc>
              <a:spcBef>
                <a:spcPts val="100"/>
              </a:spcBef>
              <a:defRPr sz="2100">
                <a:latin typeface="Times New Roman"/>
                <a:ea typeface="Times New Roman"/>
                <a:cs typeface="Times New Roman"/>
                <a:sym typeface="Times New Roman"/>
              </a:defRPr>
            </a:pPr>
            <a:r>
              <a:rPr sz="2000" dirty="0"/>
              <a:t> statement 2; </a:t>
            </a:r>
          </a:p>
          <a:p>
            <a:pPr marL="273050" lvl="2" indent="184150">
              <a:lnSpc>
                <a:spcPct val="110000"/>
              </a:lnSpc>
              <a:spcBef>
                <a:spcPts val="100"/>
              </a:spcBef>
              <a:defRPr sz="2100">
                <a:latin typeface="Times New Roman"/>
                <a:ea typeface="Times New Roman"/>
                <a:cs typeface="Times New Roman"/>
                <a:sym typeface="Times New Roman"/>
              </a:defRPr>
            </a:pPr>
            <a:r>
              <a:rPr sz="2000" dirty="0"/>
              <a:t>	try { </a:t>
            </a:r>
          </a:p>
          <a:p>
            <a:pPr marL="273050" lvl="2" indent="184150">
              <a:lnSpc>
                <a:spcPct val="110000"/>
              </a:lnSpc>
              <a:spcBef>
                <a:spcPts val="100"/>
              </a:spcBef>
              <a:defRPr sz="2100">
                <a:latin typeface="Times New Roman"/>
                <a:ea typeface="Times New Roman"/>
                <a:cs typeface="Times New Roman"/>
                <a:sym typeface="Times New Roman"/>
              </a:defRPr>
            </a:pPr>
            <a:r>
              <a:rPr sz="2000" dirty="0"/>
              <a:t>		statement 1; </a:t>
            </a:r>
          </a:p>
          <a:p>
            <a:pPr marL="273050" lvl="2" indent="184150">
              <a:lnSpc>
                <a:spcPct val="110000"/>
              </a:lnSpc>
              <a:spcBef>
                <a:spcPts val="100"/>
              </a:spcBef>
              <a:defRPr sz="2100">
                <a:latin typeface="Times New Roman"/>
                <a:ea typeface="Times New Roman"/>
                <a:cs typeface="Times New Roman"/>
                <a:sym typeface="Times New Roman"/>
              </a:defRPr>
            </a:pPr>
            <a:r>
              <a:rPr sz="2000" dirty="0"/>
              <a:t>		statement 2;</a:t>
            </a:r>
          </a:p>
          <a:p>
            <a:pPr marL="273050" lvl="2" indent="184150">
              <a:lnSpc>
                <a:spcPct val="110000"/>
              </a:lnSpc>
              <a:spcBef>
                <a:spcPts val="100"/>
              </a:spcBef>
              <a:defRPr sz="2100">
                <a:latin typeface="Times New Roman"/>
                <a:ea typeface="Times New Roman"/>
                <a:cs typeface="Times New Roman"/>
                <a:sym typeface="Times New Roman"/>
              </a:defRPr>
            </a:pPr>
            <a:r>
              <a:rPr sz="2000" dirty="0"/>
              <a:t>		 } </a:t>
            </a:r>
          </a:p>
          <a:p>
            <a:pPr marL="273050" lvl="2" indent="184150">
              <a:lnSpc>
                <a:spcPct val="110000"/>
              </a:lnSpc>
              <a:spcBef>
                <a:spcPts val="100"/>
              </a:spcBef>
              <a:defRPr sz="2100">
                <a:latin typeface="Times New Roman"/>
                <a:ea typeface="Times New Roman"/>
                <a:cs typeface="Times New Roman"/>
                <a:sym typeface="Times New Roman"/>
              </a:defRPr>
            </a:pPr>
            <a:r>
              <a:rPr sz="2000" dirty="0"/>
              <a:t>		catch(Exception e)</a:t>
            </a:r>
          </a:p>
          <a:p>
            <a:pPr marL="273050" lvl="2" indent="184150">
              <a:lnSpc>
                <a:spcPct val="110000"/>
              </a:lnSpc>
              <a:spcBef>
                <a:spcPts val="100"/>
              </a:spcBef>
              <a:defRPr sz="2100">
                <a:latin typeface="Times New Roman"/>
                <a:ea typeface="Times New Roman"/>
                <a:cs typeface="Times New Roman"/>
                <a:sym typeface="Times New Roman"/>
              </a:defRPr>
            </a:pPr>
            <a:r>
              <a:rPr sz="2000" dirty="0"/>
              <a:t> 		{</a:t>
            </a:r>
          </a:p>
          <a:p>
            <a:pPr marL="273050" lvl="2" indent="184150">
              <a:lnSpc>
                <a:spcPct val="110000"/>
              </a:lnSpc>
              <a:spcBef>
                <a:spcPts val="100"/>
              </a:spcBef>
              <a:defRPr sz="2100">
                <a:latin typeface="Times New Roman"/>
                <a:ea typeface="Times New Roman"/>
                <a:cs typeface="Times New Roman"/>
                <a:sym typeface="Times New Roman"/>
              </a:defRPr>
            </a:pPr>
            <a:r>
              <a:rPr sz="2000" dirty="0"/>
              <a:t>				 } </a:t>
            </a:r>
          </a:p>
          <a:p>
            <a:pPr marL="273050" lvl="2" indent="184150">
              <a:lnSpc>
                <a:spcPct val="110000"/>
              </a:lnSpc>
              <a:spcBef>
                <a:spcPts val="100"/>
              </a:spcBef>
              <a:defRPr sz="2100">
                <a:latin typeface="Times New Roman"/>
                <a:ea typeface="Times New Roman"/>
                <a:cs typeface="Times New Roman"/>
                <a:sym typeface="Times New Roman"/>
              </a:defRPr>
            </a:pPr>
            <a:r>
              <a:rPr sz="2000" dirty="0"/>
              <a:t>		} </a:t>
            </a:r>
          </a:p>
          <a:p>
            <a:pPr marL="273050" lvl="2" indent="184150">
              <a:lnSpc>
                <a:spcPct val="110000"/>
              </a:lnSpc>
              <a:spcBef>
                <a:spcPts val="100"/>
              </a:spcBef>
              <a:defRPr sz="2100">
                <a:latin typeface="Times New Roman"/>
                <a:ea typeface="Times New Roman"/>
                <a:cs typeface="Times New Roman"/>
                <a:sym typeface="Times New Roman"/>
              </a:defRPr>
            </a:pPr>
            <a:r>
              <a:rPr sz="2000" dirty="0"/>
              <a:t>catch(Exception e)</a:t>
            </a:r>
          </a:p>
          <a:p>
            <a:pPr marL="273050" lvl="2" indent="184150">
              <a:lnSpc>
                <a:spcPct val="110000"/>
              </a:lnSpc>
              <a:spcBef>
                <a:spcPts val="100"/>
              </a:spcBef>
              <a:defRPr sz="2100">
                <a:latin typeface="Times New Roman"/>
                <a:ea typeface="Times New Roman"/>
                <a:cs typeface="Times New Roman"/>
                <a:sym typeface="Times New Roman"/>
              </a:defRPr>
            </a:pPr>
            <a:r>
              <a:rPr sz="2000" dirty="0"/>
              <a:t> { </a:t>
            </a:r>
          </a:p>
          <a:p>
            <a:pPr marL="273050" lvl="2" indent="184150">
              <a:lnSpc>
                <a:spcPct val="110000"/>
              </a:lnSpc>
              <a:spcBef>
                <a:spcPts val="100"/>
              </a:spcBef>
              <a:defRPr sz="2100">
                <a:latin typeface="Times New Roman"/>
                <a:ea typeface="Times New Roman"/>
                <a:cs typeface="Times New Roman"/>
                <a:sym typeface="Times New Roman"/>
              </a:defRPr>
            </a:pPr>
            <a:r>
              <a:rPr sz="2000" dirty="0"/>
              <a:t>} ....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Nested try:</a:t>
            </a:r>
          </a:p>
        </p:txBody>
      </p:sp>
    </p:spTree>
    <p:extLst>
      <p:ext uri="{BB962C8B-B14F-4D97-AF65-F5344CB8AC3E}">
        <p14:creationId xmlns:p14="http://schemas.microsoft.com/office/powerpoint/2010/main" val="106476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275"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76" name="Rectangle 4"/>
          <p:cNvSpPr txBox="1"/>
          <p:nvPr/>
        </p:nvSpPr>
        <p:spPr>
          <a:xfrm>
            <a:off x="562563" y="1683477"/>
            <a:ext cx="11124382" cy="332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91552" lvl="1" indent="-210552">
              <a:lnSpc>
                <a:spcPct val="150000"/>
              </a:lnSpc>
              <a:buSzPct val="100000"/>
              <a:buChar char="•"/>
              <a:defRPr sz="2100">
                <a:latin typeface="Times New Roman"/>
                <a:ea typeface="Times New Roman"/>
                <a:cs typeface="Times New Roman"/>
                <a:sym typeface="Times New Roman"/>
              </a:defRPr>
            </a:pPr>
            <a:r>
              <a:rPr sz="2000" dirty="0"/>
              <a:t>An exception is an event that occurs during the execution of a program, which disrupts the normal flow of the program’s instructions.</a:t>
            </a:r>
          </a:p>
          <a:p>
            <a:pPr marL="591552" lvl="1" indent="-210552">
              <a:lnSpc>
                <a:spcPct val="150000"/>
              </a:lnSpc>
              <a:buSzPct val="100000"/>
              <a:buChar char="•"/>
              <a:defRPr sz="2100">
                <a:latin typeface="Times New Roman"/>
                <a:ea typeface="Times New Roman"/>
                <a:cs typeface="Times New Roman"/>
                <a:sym typeface="Times New Roman"/>
              </a:defRPr>
            </a:pPr>
            <a:r>
              <a:rPr sz="2000" dirty="0"/>
              <a:t>Java provides exception handling mechanism which can be used to trap this exception and run programs smoothly after catching the exception.</a:t>
            </a:r>
          </a:p>
          <a:p>
            <a:pPr marL="591552" lvl="1" indent="-210552">
              <a:lnSpc>
                <a:spcPct val="150000"/>
              </a:lnSpc>
              <a:buSzPct val="100000"/>
              <a:buChar char="•"/>
              <a:defRPr sz="2100">
                <a:latin typeface="Times New Roman"/>
                <a:ea typeface="Times New Roman"/>
                <a:cs typeface="Times New Roman"/>
                <a:sym typeface="Times New Roman"/>
              </a:defRPr>
            </a:pPr>
            <a:r>
              <a:rPr sz="2000" dirty="0"/>
              <a:t>When an error occurs within a method, the method creates an object and  hands it off to the runtime system. (exception object)</a:t>
            </a:r>
          </a:p>
          <a:p>
            <a:pPr marL="591552" lvl="1" indent="-210552">
              <a:lnSpc>
                <a:spcPct val="150000"/>
              </a:lnSpc>
              <a:buSzPct val="100000"/>
              <a:buChar char="•"/>
              <a:defRPr sz="2100">
                <a:latin typeface="Times New Roman"/>
                <a:ea typeface="Times New Roman"/>
                <a:cs typeface="Times New Roman"/>
                <a:sym typeface="Times New Roman"/>
              </a:defRPr>
            </a:pPr>
            <a:r>
              <a:rPr sz="2000" dirty="0"/>
              <a:t>Creating an exception object and handing it to the runtime system is</a:t>
            </a:r>
            <a:r>
              <a:rPr lang="en-US" sz="2000" dirty="0"/>
              <a:t> </a:t>
            </a:r>
            <a:r>
              <a:rPr sz="2000" dirty="0"/>
              <a:t>called throwing an exception.</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Exception Handling</a:t>
            </a:r>
            <a:endParaRPr lang="en-IN" sz="2400" dirty="0"/>
          </a:p>
        </p:txBody>
      </p:sp>
    </p:spTree>
    <p:extLst>
      <p:ext uri="{BB962C8B-B14F-4D97-AF65-F5344CB8AC3E}">
        <p14:creationId xmlns:p14="http://schemas.microsoft.com/office/powerpoint/2010/main" val="415105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34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49" name="TextBox 3"/>
          <p:cNvSpPr txBox="1"/>
          <p:nvPr/>
        </p:nvSpPr>
        <p:spPr>
          <a:xfrm>
            <a:off x="1007856" y="1693655"/>
            <a:ext cx="1072168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defRPr sz="2400">
                <a:latin typeface="Times New Roman"/>
                <a:ea typeface="Times New Roman"/>
                <a:cs typeface="Times New Roman"/>
                <a:sym typeface="Times New Roman"/>
              </a:defRPr>
            </a:pPr>
            <a:r>
              <a:rPr sz="2000" dirty="0"/>
              <a:t>Sometimes a situation may arise where a part of a block may cause one error and the entire block itself may cause another error. In such cases, exception handlers have to be nested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Why Nested try?</a:t>
            </a:r>
          </a:p>
        </p:txBody>
      </p:sp>
    </p:spTree>
    <p:extLst>
      <p:ext uri="{BB962C8B-B14F-4D97-AF65-F5344CB8AC3E}">
        <p14:creationId xmlns:p14="http://schemas.microsoft.com/office/powerpoint/2010/main" val="408610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5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53" name="TextBox 3"/>
          <p:cNvSpPr txBox="1"/>
          <p:nvPr/>
        </p:nvSpPr>
        <p:spPr>
          <a:xfrm>
            <a:off x="615727" y="1156100"/>
            <a:ext cx="11560150" cy="50321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100" b="1" u="sng">
                <a:latin typeface="Times New Roman"/>
                <a:ea typeface="Times New Roman"/>
                <a:cs typeface="Times New Roman"/>
                <a:sym typeface="Times New Roman"/>
              </a:defRPr>
            </a:pPr>
            <a:r>
              <a:rPr sz="2000" b="0" u="none" dirty="0"/>
              <a:t>public class </a:t>
            </a:r>
            <a:r>
              <a:rPr sz="2000" b="0" u="none" dirty="0" err="1"/>
              <a:t>ThrowDemo</a:t>
            </a:r>
            <a:endParaRPr sz="2000" b="0" u="none" dirty="0"/>
          </a:p>
          <a:p>
            <a:pPr>
              <a:defRPr sz="2100">
                <a:latin typeface="Times New Roman"/>
                <a:ea typeface="Times New Roman"/>
                <a:cs typeface="Times New Roman"/>
                <a:sym typeface="Times New Roman"/>
              </a:defRPr>
            </a:pPr>
            <a:r>
              <a:rPr sz="2000" dirty="0"/>
              <a:t>{  </a:t>
            </a:r>
          </a:p>
          <a:p>
            <a:pPr>
              <a:defRPr sz="2100">
                <a:latin typeface="Times New Roman"/>
                <a:ea typeface="Times New Roman"/>
                <a:cs typeface="Times New Roman"/>
                <a:sym typeface="Times New Roman"/>
              </a:defRPr>
            </a:pPr>
            <a:r>
              <a:rPr sz="2000" dirty="0"/>
              <a:t>   	static void validate(</a:t>
            </a:r>
            <a:r>
              <a:rPr sz="2000" dirty="0" err="1"/>
              <a:t>int</a:t>
            </a:r>
            <a:r>
              <a:rPr sz="2000" dirty="0"/>
              <a:t> age)</a:t>
            </a:r>
          </a:p>
          <a:p>
            <a:pPr>
              <a:defRPr sz="2100">
                <a:latin typeface="Times New Roman"/>
                <a:ea typeface="Times New Roman"/>
                <a:cs typeface="Times New Roman"/>
                <a:sym typeface="Times New Roman"/>
              </a:defRPr>
            </a:pPr>
            <a:r>
              <a:rPr sz="2000" dirty="0"/>
              <a:t>	{  </a:t>
            </a:r>
          </a:p>
          <a:p>
            <a:pPr>
              <a:defRPr sz="2100">
                <a:latin typeface="Times New Roman"/>
                <a:ea typeface="Times New Roman"/>
                <a:cs typeface="Times New Roman"/>
                <a:sym typeface="Times New Roman"/>
              </a:defRPr>
            </a:pPr>
            <a:r>
              <a:rPr sz="2000" dirty="0"/>
              <a:t>    	 if(age&lt;18)  </a:t>
            </a:r>
          </a:p>
          <a:p>
            <a:pPr>
              <a:defRPr sz="2100">
                <a:latin typeface="Times New Roman"/>
                <a:ea typeface="Times New Roman"/>
                <a:cs typeface="Times New Roman"/>
                <a:sym typeface="Times New Roman"/>
              </a:defRPr>
            </a:pPr>
            <a:r>
              <a:rPr sz="2000" dirty="0"/>
              <a:t>      		throw new </a:t>
            </a:r>
            <a:r>
              <a:rPr sz="2000" dirty="0" err="1"/>
              <a:t>ArithmeticException</a:t>
            </a:r>
            <a:r>
              <a:rPr sz="2000" dirty="0"/>
              <a:t>("not valid");  </a:t>
            </a:r>
          </a:p>
          <a:p>
            <a:pPr>
              <a:defRPr sz="2100">
                <a:latin typeface="Times New Roman"/>
                <a:ea typeface="Times New Roman"/>
                <a:cs typeface="Times New Roman"/>
                <a:sym typeface="Times New Roman"/>
              </a:defRPr>
            </a:pPr>
            <a:r>
              <a:rPr sz="2000" dirty="0"/>
              <a:t>    	 else  </a:t>
            </a:r>
          </a:p>
          <a:p>
            <a:pPr>
              <a:defRPr sz="2100">
                <a:latin typeface="Times New Roman"/>
                <a:ea typeface="Times New Roman"/>
                <a:cs typeface="Times New Roman"/>
                <a:sym typeface="Times New Roman"/>
              </a:defRPr>
            </a:pPr>
            <a:r>
              <a:rPr sz="2000" dirty="0"/>
              <a:t>    		</a:t>
            </a:r>
            <a:r>
              <a:rPr sz="2000" dirty="0" err="1"/>
              <a:t>System.out.println</a:t>
            </a:r>
            <a:r>
              <a:rPr sz="2000" dirty="0"/>
              <a:t>("welcome to vote");  </a:t>
            </a:r>
          </a:p>
          <a:p>
            <a:pPr>
              <a:defRPr sz="2100">
                <a:latin typeface="Times New Roman"/>
                <a:ea typeface="Times New Roman"/>
                <a:cs typeface="Times New Roman"/>
                <a:sym typeface="Times New Roman"/>
              </a:defRPr>
            </a:pPr>
            <a:r>
              <a:rPr sz="2000" dirty="0"/>
              <a:t>  	} </a:t>
            </a:r>
          </a:p>
          <a:p>
            <a:pPr>
              <a:defRPr sz="2100">
                <a:latin typeface="Times New Roman"/>
                <a:ea typeface="Times New Roman"/>
                <a:cs typeface="Times New Roman"/>
                <a:sym typeface="Times New Roman"/>
              </a:defRPr>
            </a:pPr>
            <a:r>
              <a:rPr sz="2000" dirty="0"/>
              <a:t> </a:t>
            </a:r>
          </a:p>
          <a:p>
            <a:pPr>
              <a:defRPr sz="2100">
                <a:latin typeface="Times New Roman"/>
                <a:ea typeface="Times New Roman"/>
                <a:cs typeface="Times New Roman"/>
                <a:sym typeface="Times New Roman"/>
              </a:defRPr>
            </a:pPr>
            <a:r>
              <a:rPr sz="2000" dirty="0"/>
              <a:t> 	public static void main(String </a:t>
            </a:r>
            <a:r>
              <a:rPr sz="2000" dirty="0" err="1"/>
              <a:t>args</a:t>
            </a:r>
            <a:r>
              <a:rPr sz="2000" dirty="0"/>
              <a:t>[])</a:t>
            </a:r>
          </a:p>
          <a:p>
            <a:pPr>
              <a:defRPr sz="2100">
                <a:latin typeface="Times New Roman"/>
                <a:ea typeface="Times New Roman"/>
                <a:cs typeface="Times New Roman"/>
                <a:sym typeface="Times New Roman"/>
              </a:defRPr>
            </a:pPr>
            <a:r>
              <a:rPr sz="2000" dirty="0"/>
              <a:t>	{  </a:t>
            </a:r>
          </a:p>
          <a:p>
            <a:pPr>
              <a:defRPr sz="2100">
                <a:latin typeface="Times New Roman"/>
                <a:ea typeface="Times New Roman"/>
                <a:cs typeface="Times New Roman"/>
                <a:sym typeface="Times New Roman"/>
              </a:defRPr>
            </a:pPr>
            <a:r>
              <a:rPr sz="2000" dirty="0"/>
              <a:t>      		validate(13);  </a:t>
            </a:r>
          </a:p>
          <a:p>
            <a:pPr>
              <a:defRPr sz="2100">
                <a:latin typeface="Times New Roman"/>
                <a:ea typeface="Times New Roman"/>
                <a:cs typeface="Times New Roman"/>
                <a:sym typeface="Times New Roman"/>
              </a:defRPr>
            </a:pPr>
            <a:r>
              <a:rPr sz="2000" dirty="0"/>
              <a:t>      		</a:t>
            </a:r>
            <a:r>
              <a:rPr sz="2000" dirty="0" err="1"/>
              <a:t>System.out.println</a:t>
            </a:r>
            <a:r>
              <a:rPr sz="2000" dirty="0"/>
              <a:t>("rest of the code...");  </a:t>
            </a:r>
          </a:p>
          <a:p>
            <a:pPr>
              <a:defRPr sz="2100">
                <a:latin typeface="Times New Roman"/>
                <a:ea typeface="Times New Roman"/>
                <a:cs typeface="Times New Roman"/>
                <a:sym typeface="Times New Roman"/>
              </a:defRPr>
            </a:pPr>
            <a:r>
              <a:rPr sz="2000" dirty="0"/>
              <a:t>  	}  </a:t>
            </a:r>
          </a:p>
          <a:p>
            <a:pPr>
              <a:defRPr sz="2100">
                <a:latin typeface="Times New Roman"/>
                <a:ea typeface="Times New Roman"/>
                <a:cs typeface="Times New Roman"/>
                <a:sym typeface="Times New Roman"/>
              </a:defRPr>
            </a:pPr>
            <a:r>
              <a:rPr sz="2000" dirty="0"/>
              <a:t>} </a:t>
            </a:r>
          </a:p>
        </p:txBody>
      </p:sp>
    </p:spTree>
    <p:extLst>
      <p:ext uri="{BB962C8B-B14F-4D97-AF65-F5344CB8AC3E}">
        <p14:creationId xmlns:p14="http://schemas.microsoft.com/office/powerpoint/2010/main" val="233282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356"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57" name="TextBox 3"/>
          <p:cNvSpPr txBox="1"/>
          <p:nvPr/>
        </p:nvSpPr>
        <p:spPr>
          <a:xfrm>
            <a:off x="557276" y="1681630"/>
            <a:ext cx="11560150" cy="5115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81526" lvl="1" indent="-200526">
              <a:lnSpc>
                <a:spcPct val="150000"/>
              </a:lnSpc>
              <a:buSzPct val="100000"/>
              <a:buChar char="•"/>
              <a:defRPr sz="2000">
                <a:latin typeface="Times New Roman"/>
                <a:ea typeface="Times New Roman"/>
                <a:cs typeface="Times New Roman"/>
                <a:sym typeface="Times New Roman"/>
              </a:defRPr>
            </a:pPr>
            <a:r>
              <a:rPr dirty="0"/>
              <a:t>An exception can be thrown explicitly using throw keyword.</a:t>
            </a:r>
          </a:p>
          <a:p>
            <a:pPr marL="581526" lvl="1" indent="-200526">
              <a:lnSpc>
                <a:spcPct val="150000"/>
              </a:lnSpc>
              <a:buSzPct val="100000"/>
              <a:buChar char="•"/>
              <a:defRPr sz="2000">
                <a:latin typeface="Times New Roman"/>
                <a:ea typeface="Times New Roman"/>
                <a:cs typeface="Times New Roman"/>
                <a:sym typeface="Times New Roman"/>
              </a:defRPr>
            </a:pPr>
            <a:r>
              <a:rPr dirty="0"/>
              <a:t>The flow of execution stops immediately after the throw statement; any subsequent statements are not executed.</a:t>
            </a:r>
          </a:p>
          <a:p>
            <a:pPr marL="581526" lvl="1" indent="-200526">
              <a:lnSpc>
                <a:spcPct val="150000"/>
              </a:lnSpc>
              <a:buSzPct val="100000"/>
              <a:buChar char="•"/>
              <a:defRPr sz="2000">
                <a:latin typeface="Times New Roman"/>
                <a:ea typeface="Times New Roman"/>
                <a:cs typeface="Times New Roman"/>
                <a:sym typeface="Times New Roman"/>
              </a:defRPr>
            </a:pPr>
            <a:r>
              <a:rPr dirty="0"/>
              <a:t>The nearest enclosing try block is inspected to see if it has a catch statement that matches the type of exception. If it does find a match, control is transferred to that statement. If not, the next enclosing try statement is inspected, and so on. If no matching catch is found, then the default  exception handler halts the program and prints the stack trace.</a:t>
            </a:r>
          </a:p>
          <a:p>
            <a:pPr lvl="4" indent="914400">
              <a:lnSpc>
                <a:spcPct val="150000"/>
              </a:lnSpc>
              <a:defRPr sz="2000">
                <a:latin typeface="Times New Roman"/>
                <a:ea typeface="Times New Roman"/>
                <a:cs typeface="Times New Roman"/>
                <a:sym typeface="Times New Roman"/>
              </a:defRPr>
            </a:pPr>
            <a:r>
              <a:rPr dirty="0"/>
              <a:t>		</a:t>
            </a:r>
            <a:r>
              <a:rPr b="1" dirty="0"/>
              <a:t>throw </a:t>
            </a:r>
            <a:r>
              <a:rPr b="1" dirty="0" err="1"/>
              <a:t>throwableinstance</a:t>
            </a:r>
            <a:r>
              <a:rPr b="1" dirty="0"/>
              <a:t>;</a:t>
            </a:r>
          </a:p>
          <a:p>
            <a:pPr marL="581526" lvl="1" indent="-200526">
              <a:lnSpc>
                <a:spcPct val="150000"/>
              </a:lnSpc>
              <a:buSzPct val="100000"/>
              <a:buChar char="•"/>
              <a:defRPr sz="2000">
                <a:latin typeface="Times New Roman"/>
                <a:ea typeface="Times New Roman"/>
                <a:cs typeface="Times New Roman"/>
                <a:sym typeface="Times New Roman"/>
              </a:defRPr>
            </a:pPr>
            <a:r>
              <a:rPr dirty="0"/>
              <a:t>There are two ways of obtaining a </a:t>
            </a:r>
            <a:r>
              <a:rPr dirty="0" err="1"/>
              <a:t>Throwable</a:t>
            </a:r>
            <a:r>
              <a:rPr dirty="0"/>
              <a:t> object:</a:t>
            </a:r>
          </a:p>
          <a:p>
            <a:pPr marL="962526" lvl="2" indent="-200526">
              <a:lnSpc>
                <a:spcPct val="150000"/>
              </a:lnSpc>
              <a:buSzPct val="100000"/>
              <a:buChar char="•"/>
              <a:defRPr sz="2000">
                <a:latin typeface="Times New Roman"/>
                <a:ea typeface="Times New Roman"/>
                <a:cs typeface="Times New Roman"/>
                <a:sym typeface="Times New Roman"/>
              </a:defRPr>
            </a:pPr>
            <a:r>
              <a:rPr dirty="0"/>
              <a:t>using a parameter in a catch clause</a:t>
            </a:r>
          </a:p>
          <a:p>
            <a:pPr marL="962526" lvl="2" indent="-200526">
              <a:lnSpc>
                <a:spcPct val="150000"/>
              </a:lnSpc>
              <a:buSzPct val="100000"/>
              <a:buChar char="•"/>
              <a:defRPr sz="2000">
                <a:latin typeface="Times New Roman"/>
                <a:ea typeface="Times New Roman"/>
                <a:cs typeface="Times New Roman"/>
                <a:sym typeface="Times New Roman"/>
              </a:defRPr>
            </a:pPr>
            <a:r>
              <a:rPr dirty="0"/>
              <a:t>Creating with the new operator.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Throw statement:</a:t>
            </a:r>
          </a:p>
        </p:txBody>
      </p:sp>
    </p:spTree>
    <p:extLst>
      <p:ext uri="{BB962C8B-B14F-4D97-AF65-F5344CB8AC3E}">
        <p14:creationId xmlns:p14="http://schemas.microsoft.com/office/powerpoint/2010/main" val="271794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360"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61" name="TextBox 3"/>
          <p:cNvSpPr txBox="1"/>
          <p:nvPr/>
        </p:nvSpPr>
        <p:spPr>
          <a:xfrm>
            <a:off x="960947" y="1681630"/>
            <a:ext cx="11017584" cy="5016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defRPr sz="2000">
                <a:latin typeface="Times New Roman"/>
                <a:ea typeface="Times New Roman"/>
                <a:cs typeface="Times New Roman"/>
                <a:sym typeface="Times New Roman"/>
              </a:defRPr>
            </a:pPr>
            <a:r>
              <a:rPr dirty="0">
                <a:solidFill>
                  <a:schemeClr val="tx1"/>
                </a:solidFill>
              </a:rPr>
              <a:t>If a method is capable of raising an exception that it does not handle, it must specify that the exception has to be handled by the calling method.	</a:t>
            </a:r>
          </a:p>
          <a:p>
            <a:pPr lvl="2">
              <a:defRPr sz="2000">
                <a:latin typeface="Times New Roman"/>
                <a:ea typeface="Times New Roman"/>
                <a:cs typeface="Times New Roman"/>
                <a:sym typeface="Times New Roman"/>
              </a:defRPr>
            </a:pPr>
            <a:r>
              <a:rPr dirty="0">
                <a:solidFill>
                  <a:schemeClr val="tx1"/>
                </a:solidFill>
              </a:rPr>
              <a:t>class </a:t>
            </a:r>
            <a:r>
              <a:rPr dirty="0" err="1">
                <a:solidFill>
                  <a:schemeClr val="tx1"/>
                </a:solidFill>
              </a:rPr>
              <a:t>throwsdemo</a:t>
            </a:r>
            <a:endParaRPr dirty="0">
              <a:solidFill>
                <a:schemeClr val="tx1"/>
              </a:solidFill>
            </a:endParaRPr>
          </a:p>
          <a:p>
            <a:pPr lvl="2">
              <a:defRPr sz="2000">
                <a:latin typeface="Times New Roman"/>
                <a:ea typeface="Times New Roman"/>
                <a:cs typeface="Times New Roman"/>
                <a:sym typeface="Times New Roman"/>
              </a:defRPr>
            </a:pP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	static void </a:t>
            </a:r>
            <a:r>
              <a:rPr dirty="0" err="1">
                <a:solidFill>
                  <a:schemeClr val="tx1"/>
                </a:solidFill>
              </a:rPr>
              <a:t>throwone</a:t>
            </a:r>
            <a:r>
              <a:rPr dirty="0">
                <a:solidFill>
                  <a:schemeClr val="tx1"/>
                </a:solidFill>
              </a:rPr>
              <a:t>() throws </a:t>
            </a:r>
            <a:r>
              <a:rPr dirty="0" err="1">
                <a:solidFill>
                  <a:schemeClr val="tx1"/>
                </a:solidFill>
              </a:rPr>
              <a:t>IllegalAccessException</a:t>
            </a:r>
            <a:endParaRPr dirty="0">
              <a:solidFill>
                <a:schemeClr val="tx1"/>
              </a:solidFill>
            </a:endParaRP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a:t>
            </a:r>
            <a:r>
              <a:rPr dirty="0" err="1">
                <a:solidFill>
                  <a:schemeClr val="tx1"/>
                </a:solidFill>
              </a:rPr>
              <a:t>System.out.println</a:t>
            </a:r>
            <a:r>
              <a:rPr dirty="0">
                <a:solidFill>
                  <a:schemeClr val="tx1"/>
                </a:solidFill>
              </a:rPr>
              <a:t>(“Inside </a:t>
            </a:r>
            <a:r>
              <a:rPr dirty="0" err="1">
                <a:solidFill>
                  <a:schemeClr val="tx1"/>
                </a:solidFill>
              </a:rPr>
              <a:t>throwone</a:t>
            </a: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		throw new </a:t>
            </a:r>
            <a:r>
              <a:rPr dirty="0" err="1">
                <a:solidFill>
                  <a:schemeClr val="tx1"/>
                </a:solidFill>
              </a:rPr>
              <a:t>IllegalAccessException</a:t>
            </a:r>
            <a:r>
              <a:rPr dirty="0">
                <a:solidFill>
                  <a:schemeClr val="tx1"/>
                </a:solidFill>
              </a:rPr>
              <a:t>(“demo”);</a:t>
            </a: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public static void main(String </a:t>
            </a:r>
            <a:r>
              <a:rPr dirty="0" err="1">
                <a:solidFill>
                  <a:schemeClr val="tx1"/>
                </a:solidFill>
              </a:rPr>
              <a:t>args</a:t>
            </a: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try { </a:t>
            </a:r>
            <a:r>
              <a:rPr dirty="0" err="1">
                <a:solidFill>
                  <a:schemeClr val="tx1"/>
                </a:solidFill>
              </a:rPr>
              <a:t>throwone</a:t>
            </a: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		catch(</a:t>
            </a:r>
            <a:r>
              <a:rPr dirty="0" err="1">
                <a:solidFill>
                  <a:schemeClr val="tx1"/>
                </a:solidFill>
              </a:rPr>
              <a:t>IllegalAccessException</a:t>
            </a:r>
            <a:r>
              <a:rPr dirty="0">
                <a:solidFill>
                  <a:schemeClr val="tx1"/>
                </a:solidFill>
              </a:rPr>
              <a:t> e){}</a:t>
            </a: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throws clause:</a:t>
            </a:r>
          </a:p>
        </p:txBody>
      </p:sp>
    </p:spTree>
    <p:extLst>
      <p:ext uri="{BB962C8B-B14F-4D97-AF65-F5344CB8AC3E}">
        <p14:creationId xmlns:p14="http://schemas.microsoft.com/office/powerpoint/2010/main" val="186170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36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65" name="TextBox 3"/>
          <p:cNvSpPr txBox="1"/>
          <p:nvPr/>
        </p:nvSpPr>
        <p:spPr>
          <a:xfrm>
            <a:off x="315925" y="1201070"/>
            <a:ext cx="11560150" cy="372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latin typeface="Times New Roman"/>
                <a:ea typeface="Times New Roman"/>
                <a:cs typeface="Times New Roman"/>
                <a:sym typeface="Times New Roman"/>
              </a:defRPr>
            </a:lvl1pPr>
          </a:lstStyle>
          <a:p>
            <a:r>
              <a:t>	   </a:t>
            </a:r>
          </a:p>
        </p:txBody>
      </p:sp>
      <p:graphicFrame>
        <p:nvGraphicFramePr>
          <p:cNvPr id="2" name="Table 1"/>
          <p:cNvGraphicFramePr>
            <a:graphicFrameLocks noGrp="1"/>
          </p:cNvGraphicFramePr>
          <p:nvPr/>
        </p:nvGraphicFramePr>
        <p:xfrm>
          <a:off x="831121" y="1387445"/>
          <a:ext cx="10529757" cy="3829004"/>
        </p:xfrm>
        <a:graphic>
          <a:graphicData uri="http://schemas.openxmlformats.org/drawingml/2006/table">
            <a:tbl>
              <a:tblPr firstRow="1" bandRow="1">
                <a:tableStyleId>{17292A2E-F333-43FB-9621-5CBBE7FDCDCB}</a:tableStyleId>
              </a:tblPr>
              <a:tblGrid>
                <a:gridCol w="832787">
                  <a:extLst>
                    <a:ext uri="{9D8B030D-6E8A-4147-A177-3AD203B41FA5}">
                      <a16:colId xmlns:a16="http://schemas.microsoft.com/office/drawing/2014/main" val="1817290785"/>
                    </a:ext>
                  </a:extLst>
                </a:gridCol>
                <a:gridCol w="5021705">
                  <a:extLst>
                    <a:ext uri="{9D8B030D-6E8A-4147-A177-3AD203B41FA5}">
                      <a16:colId xmlns:a16="http://schemas.microsoft.com/office/drawing/2014/main" val="4220938191"/>
                    </a:ext>
                  </a:extLst>
                </a:gridCol>
                <a:gridCol w="4675265">
                  <a:extLst>
                    <a:ext uri="{9D8B030D-6E8A-4147-A177-3AD203B41FA5}">
                      <a16:colId xmlns:a16="http://schemas.microsoft.com/office/drawing/2014/main" val="915625528"/>
                    </a:ext>
                  </a:extLst>
                </a:gridCol>
              </a:tblGrid>
              <a:tr h="486137">
                <a:tc>
                  <a:txBody>
                    <a:bodyPr/>
                    <a:lstStyle/>
                    <a:p>
                      <a:pPr algn="l" defTabSz="457200">
                        <a:lnSpc>
                          <a:spcPct val="100000"/>
                        </a:lnSpc>
                        <a:defRPr sz="1800"/>
                      </a:pPr>
                      <a:r>
                        <a:rPr sz="1400" dirty="0">
                          <a:solidFill>
                            <a:schemeClr val="tx1"/>
                          </a:solidFill>
                        </a:rPr>
                        <a:t>No.</a:t>
                      </a:r>
                      <a:endParaRPr sz="1400" b="1" dirty="0">
                        <a:solidFill>
                          <a:schemeClr val="tx1"/>
                        </a:solidFill>
                        <a:latin typeface="Calibri (body)"/>
                        <a:cs typeface="Times New Roman" panose="02020603050405020304" pitchFamily="18" charset="0"/>
                      </a:endParaRPr>
                    </a:p>
                  </a:txBody>
                  <a:tcPr marL="152400" marR="152400" marT="152400" marB="152400" anchor="ctr" horzOverflow="overflow"/>
                </a:tc>
                <a:tc>
                  <a:txBody>
                    <a:bodyPr/>
                    <a:lstStyle/>
                    <a:p>
                      <a:pPr algn="l" defTabSz="457200">
                        <a:lnSpc>
                          <a:spcPct val="100000"/>
                        </a:lnSpc>
                        <a:defRPr sz="1800"/>
                      </a:pPr>
                      <a:r>
                        <a:rPr lang="en-IN" sz="1400" dirty="0">
                          <a:solidFill>
                            <a:schemeClr val="tx1"/>
                          </a:solidFill>
                        </a:rPr>
                        <a:t>T</a:t>
                      </a:r>
                      <a:r>
                        <a:rPr sz="1400" dirty="0" err="1">
                          <a:solidFill>
                            <a:schemeClr val="tx1"/>
                          </a:solidFill>
                        </a:rPr>
                        <a:t>hrow</a:t>
                      </a:r>
                      <a:endParaRPr sz="1400" b="1" dirty="0">
                        <a:solidFill>
                          <a:schemeClr val="tx1"/>
                        </a:solidFill>
                        <a:latin typeface="Calibri (body)"/>
                        <a:cs typeface="Times New Roman" panose="02020603050405020304" pitchFamily="18" charset="0"/>
                      </a:endParaRPr>
                    </a:p>
                  </a:txBody>
                  <a:tcPr marL="152400" marR="152400" marT="152400" marB="152400" anchor="ctr" horzOverflow="overflow"/>
                </a:tc>
                <a:tc>
                  <a:txBody>
                    <a:bodyPr/>
                    <a:lstStyle/>
                    <a:p>
                      <a:pPr algn="l" defTabSz="457200">
                        <a:lnSpc>
                          <a:spcPct val="100000"/>
                        </a:lnSpc>
                        <a:defRPr sz="1800"/>
                      </a:pPr>
                      <a:r>
                        <a:rPr lang="en-IN" sz="1400" dirty="0">
                          <a:solidFill>
                            <a:schemeClr val="tx1"/>
                          </a:solidFill>
                        </a:rPr>
                        <a:t>T</a:t>
                      </a:r>
                      <a:r>
                        <a:rPr sz="1400" dirty="0" err="1">
                          <a:solidFill>
                            <a:schemeClr val="tx1"/>
                          </a:solidFill>
                        </a:rPr>
                        <a:t>hrows</a:t>
                      </a:r>
                      <a:endParaRPr sz="1400" b="1" dirty="0">
                        <a:solidFill>
                          <a:schemeClr val="tx1"/>
                        </a:solidFill>
                        <a:latin typeface="Calibri (body)"/>
                        <a:cs typeface="Times New Roman" panose="02020603050405020304" pitchFamily="18" charset="0"/>
                      </a:endParaRPr>
                    </a:p>
                  </a:txBody>
                  <a:tcPr marL="152400" marR="152400" marT="152400" marB="152400" anchor="ctr" horzOverflow="overflow"/>
                </a:tc>
                <a:extLst>
                  <a:ext uri="{0D108BD9-81ED-4DB2-BD59-A6C34878D82A}">
                    <a16:rowId xmlns:a16="http://schemas.microsoft.com/office/drawing/2014/main" val="1006958973"/>
                  </a:ext>
                </a:extLst>
              </a:tr>
              <a:tr h="811278">
                <a:tc>
                  <a:txBody>
                    <a:bodyPr/>
                    <a:lstStyle/>
                    <a:p>
                      <a:pPr algn="l" defTabSz="457200">
                        <a:lnSpc>
                          <a:spcPct val="100000"/>
                        </a:lnSpc>
                        <a:defRPr sz="1800"/>
                      </a:pPr>
                      <a:r>
                        <a:rPr sz="1400" dirty="0">
                          <a:solidFill>
                            <a:schemeClr val="tx1"/>
                          </a:solidFill>
                        </a:rPr>
                        <a:t>1)</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Java throw keyword is used to explicitly throw an exception.</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Java throws keyword is used to declare an exception.</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extLst>
                  <a:ext uri="{0D108BD9-81ED-4DB2-BD59-A6C34878D82A}">
                    <a16:rowId xmlns:a16="http://schemas.microsoft.com/office/drawing/2014/main" val="2091154826"/>
                  </a:ext>
                </a:extLst>
              </a:tr>
              <a:tr h="811278">
                <a:tc>
                  <a:txBody>
                    <a:bodyPr/>
                    <a:lstStyle/>
                    <a:p>
                      <a:pPr algn="l" defTabSz="457200">
                        <a:lnSpc>
                          <a:spcPct val="100000"/>
                        </a:lnSpc>
                        <a:defRPr sz="1800"/>
                      </a:pPr>
                      <a:r>
                        <a:rPr sz="1400">
                          <a:solidFill>
                            <a:schemeClr val="tx1"/>
                          </a:solidFill>
                        </a:rPr>
                        <a:t>2)</a:t>
                      </a:r>
                      <a:endParaRPr sz="140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Checked exception cannot be propagated using throw only.</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Checked exception can be propagated with throws.</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extLst>
                  <a:ext uri="{0D108BD9-81ED-4DB2-BD59-A6C34878D82A}">
                    <a16:rowId xmlns:a16="http://schemas.microsoft.com/office/drawing/2014/main" val="2622679735"/>
                  </a:ext>
                </a:extLst>
              </a:tr>
              <a:tr h="438505">
                <a:tc>
                  <a:txBody>
                    <a:bodyPr/>
                    <a:lstStyle/>
                    <a:p>
                      <a:pPr algn="l" defTabSz="457200">
                        <a:lnSpc>
                          <a:spcPct val="100000"/>
                        </a:lnSpc>
                        <a:defRPr sz="1800"/>
                      </a:pPr>
                      <a:r>
                        <a:rPr sz="1400">
                          <a:solidFill>
                            <a:schemeClr val="tx1"/>
                          </a:solidFill>
                        </a:rPr>
                        <a:t>3)</a:t>
                      </a:r>
                      <a:endParaRPr sz="140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a:solidFill>
                            <a:schemeClr val="tx1"/>
                          </a:solidFill>
                        </a:rPr>
                        <a:t>Throw is followed by an instance.</a:t>
                      </a:r>
                      <a:endParaRPr sz="140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Throws is followed by class.</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extLst>
                  <a:ext uri="{0D108BD9-81ED-4DB2-BD59-A6C34878D82A}">
                    <a16:rowId xmlns:a16="http://schemas.microsoft.com/office/drawing/2014/main" val="2080843164"/>
                  </a:ext>
                </a:extLst>
              </a:tr>
              <a:tr h="438505">
                <a:tc>
                  <a:txBody>
                    <a:bodyPr/>
                    <a:lstStyle/>
                    <a:p>
                      <a:pPr algn="l" defTabSz="457200">
                        <a:lnSpc>
                          <a:spcPct val="100000"/>
                        </a:lnSpc>
                        <a:defRPr sz="1800"/>
                      </a:pPr>
                      <a:r>
                        <a:rPr sz="1400" dirty="0">
                          <a:solidFill>
                            <a:schemeClr val="tx1"/>
                          </a:solidFill>
                        </a:rPr>
                        <a:t>4)</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Throw is used within the method.</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Throws is used with the method signature.</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extLst>
                  <a:ext uri="{0D108BD9-81ED-4DB2-BD59-A6C34878D82A}">
                    <a16:rowId xmlns:a16="http://schemas.microsoft.com/office/drawing/2014/main" val="3823958642"/>
                  </a:ext>
                </a:extLst>
              </a:tr>
              <a:tr h="811278">
                <a:tc>
                  <a:txBody>
                    <a:bodyPr/>
                    <a:lstStyle/>
                    <a:p>
                      <a:pPr algn="l" defTabSz="457200">
                        <a:lnSpc>
                          <a:spcPct val="100000"/>
                        </a:lnSpc>
                        <a:defRPr sz="1800"/>
                      </a:pPr>
                      <a:r>
                        <a:rPr sz="1400" dirty="0">
                          <a:solidFill>
                            <a:schemeClr val="tx1"/>
                          </a:solidFill>
                        </a:rPr>
                        <a:t>5)</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You cannot throw multiple exceptions.</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tc>
                  <a:txBody>
                    <a:bodyPr/>
                    <a:lstStyle/>
                    <a:p>
                      <a:pPr algn="l" defTabSz="457200">
                        <a:lnSpc>
                          <a:spcPct val="100000"/>
                        </a:lnSpc>
                        <a:defRPr sz="1800"/>
                      </a:pPr>
                      <a:r>
                        <a:rPr sz="1400" dirty="0">
                          <a:solidFill>
                            <a:schemeClr val="tx1"/>
                          </a:solidFill>
                        </a:rPr>
                        <a:t>You can declare multiple exceptions e.g.
public void method()throws </a:t>
                      </a:r>
                      <a:r>
                        <a:rPr sz="1400" dirty="0" err="1">
                          <a:solidFill>
                            <a:schemeClr val="tx1"/>
                          </a:solidFill>
                        </a:rPr>
                        <a:t>IOException,SQLException</a:t>
                      </a:r>
                      <a:r>
                        <a:rPr sz="1400" dirty="0">
                          <a:solidFill>
                            <a:schemeClr val="tx1"/>
                          </a:solidFill>
                        </a:rPr>
                        <a:t>.</a:t>
                      </a:r>
                      <a:endParaRPr sz="1400" dirty="0">
                        <a:solidFill>
                          <a:schemeClr val="tx1"/>
                        </a:solidFill>
                        <a:latin typeface="Calibri (body)"/>
                        <a:cs typeface="Times New Roman" panose="02020603050405020304" pitchFamily="18" charset="0"/>
                      </a:endParaRPr>
                    </a:p>
                  </a:txBody>
                  <a:tcPr marL="101600" marR="101600" marT="101600" marB="101600" anchor="ctr" horzOverflow="overflow"/>
                </a:tc>
                <a:extLst>
                  <a:ext uri="{0D108BD9-81ED-4DB2-BD59-A6C34878D82A}">
                    <a16:rowId xmlns:a16="http://schemas.microsoft.com/office/drawing/2014/main" val="3978989747"/>
                  </a:ext>
                </a:extLst>
              </a:tr>
            </a:tbl>
          </a:graphicData>
        </a:graphic>
      </p:graphicFrame>
    </p:spTree>
    <p:extLst>
      <p:ext uri="{BB962C8B-B14F-4D97-AF65-F5344CB8AC3E}">
        <p14:creationId xmlns:p14="http://schemas.microsoft.com/office/powerpoint/2010/main" val="1317239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369"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70" name="TextBox 3"/>
          <p:cNvSpPr txBox="1"/>
          <p:nvPr/>
        </p:nvSpPr>
        <p:spPr>
          <a:xfrm>
            <a:off x="556213" y="1672788"/>
            <a:ext cx="10911262" cy="2862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601578" lvl="1" indent="-220578">
              <a:lnSpc>
                <a:spcPct val="150000"/>
              </a:lnSpc>
              <a:buSzPct val="100000"/>
              <a:buChar char="•"/>
              <a:defRPr sz="2200">
                <a:latin typeface="Times New Roman"/>
                <a:ea typeface="Times New Roman"/>
                <a:cs typeface="Times New Roman"/>
                <a:sym typeface="Times New Roman"/>
              </a:defRPr>
            </a:pPr>
            <a:r>
              <a:rPr sz="2000" dirty="0">
                <a:solidFill>
                  <a:schemeClr val="tx1"/>
                </a:solidFill>
              </a:rPr>
              <a:t>finally creates a block of code that will be executed after a try/catch block has completed and before the code following the try/catch block.</a:t>
            </a:r>
          </a:p>
          <a:p>
            <a:pPr marL="601578" lvl="1" indent="-220578">
              <a:lnSpc>
                <a:spcPct val="150000"/>
              </a:lnSpc>
              <a:buSzPct val="100000"/>
              <a:buChar char="•"/>
              <a:defRPr sz="2200">
                <a:latin typeface="Times New Roman"/>
                <a:ea typeface="Times New Roman"/>
                <a:cs typeface="Times New Roman"/>
                <a:sym typeface="Times New Roman"/>
              </a:defRPr>
            </a:pPr>
            <a:r>
              <a:rPr sz="2000" dirty="0">
                <a:solidFill>
                  <a:schemeClr val="tx1"/>
                </a:solidFill>
              </a:rPr>
              <a:t>The finally block will execute whether or not the exception is thrown. It is mainly used to perform some important tasks such as closing connection, stream etc.</a:t>
            </a:r>
          </a:p>
          <a:p>
            <a:pPr marL="601578" lvl="1" indent="-220578">
              <a:lnSpc>
                <a:spcPct val="150000"/>
              </a:lnSpc>
              <a:buSzPct val="100000"/>
              <a:buChar char="•"/>
              <a:defRPr sz="2200">
                <a:latin typeface="Times New Roman"/>
                <a:ea typeface="Times New Roman"/>
                <a:cs typeface="Times New Roman"/>
                <a:sym typeface="Times New Roman"/>
              </a:defRPr>
            </a:pPr>
            <a:r>
              <a:rPr sz="2000" dirty="0">
                <a:solidFill>
                  <a:schemeClr val="tx1"/>
                </a:solidFill>
              </a:rPr>
              <a:t>The finally clause is optional.</a:t>
            </a:r>
          </a:p>
          <a:p>
            <a:pPr marL="601578" lvl="1" indent="-220578">
              <a:lnSpc>
                <a:spcPct val="150000"/>
              </a:lnSpc>
              <a:buSzPct val="100000"/>
              <a:buChar char="•"/>
              <a:defRPr sz="2200">
                <a:latin typeface="Times New Roman"/>
                <a:ea typeface="Times New Roman"/>
                <a:cs typeface="Times New Roman"/>
                <a:sym typeface="Times New Roman"/>
              </a:defRPr>
            </a:pPr>
            <a:r>
              <a:rPr sz="2000" dirty="0">
                <a:solidFill>
                  <a:schemeClr val="tx1"/>
                </a:solidFill>
              </a:rPr>
              <a:t>For each try block there can be zero or more catch blocks, but only one finally block.</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Finally:</a:t>
            </a:r>
          </a:p>
        </p:txBody>
      </p:sp>
    </p:spTree>
    <p:extLst>
      <p:ext uri="{BB962C8B-B14F-4D97-AF65-F5344CB8AC3E}">
        <p14:creationId xmlns:p14="http://schemas.microsoft.com/office/powerpoint/2010/main" val="4211851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37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74" name="TextBox 3"/>
          <p:cNvSpPr txBox="1"/>
          <p:nvPr/>
        </p:nvSpPr>
        <p:spPr>
          <a:xfrm>
            <a:off x="990928" y="1775118"/>
            <a:ext cx="11560150"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latin typeface="Times New Roman"/>
                <a:ea typeface="Times New Roman"/>
                <a:cs typeface="Times New Roman"/>
                <a:sym typeface="Times New Roman"/>
              </a:defRPr>
            </a:pPr>
            <a:r>
              <a:rPr dirty="0">
                <a:solidFill>
                  <a:schemeClr val="tx1"/>
                </a:solidFill>
              </a:rPr>
              <a:t>class </a:t>
            </a:r>
            <a:r>
              <a:rPr dirty="0" err="1">
                <a:solidFill>
                  <a:schemeClr val="tx1"/>
                </a:solidFill>
              </a:rPr>
              <a:t>finallydemo</a:t>
            </a:r>
            <a:r>
              <a:rPr dirty="0">
                <a:solidFill>
                  <a:schemeClr val="tx1"/>
                </a:solidFill>
              </a:rPr>
              <a:t>	</a:t>
            </a:r>
          </a:p>
          <a:p>
            <a:pPr>
              <a:defRPr sz="2000">
                <a:latin typeface="Times New Roman"/>
                <a:ea typeface="Times New Roman"/>
                <a:cs typeface="Times New Roman"/>
                <a:sym typeface="Times New Roman"/>
              </a:defRPr>
            </a:pPr>
            <a:r>
              <a:rPr dirty="0">
                <a:solidFill>
                  <a:schemeClr val="tx1"/>
                </a:solidFill>
              </a:rPr>
              <a:t>{	</a:t>
            </a:r>
          </a:p>
          <a:p>
            <a:pPr lvl="1">
              <a:defRPr sz="2000">
                <a:latin typeface="Times New Roman"/>
                <a:ea typeface="Times New Roman"/>
                <a:cs typeface="Times New Roman"/>
                <a:sym typeface="Times New Roman"/>
              </a:defRPr>
            </a:pPr>
            <a:r>
              <a:rPr dirty="0">
                <a:solidFill>
                  <a:schemeClr val="tx1"/>
                </a:solidFill>
              </a:rPr>
              <a:t>static void </a:t>
            </a:r>
            <a:r>
              <a:rPr dirty="0" err="1">
                <a:solidFill>
                  <a:schemeClr val="tx1"/>
                </a:solidFill>
              </a:rPr>
              <a:t>procA</a:t>
            </a:r>
            <a:endParaRPr dirty="0">
              <a:solidFill>
                <a:schemeClr val="tx1"/>
              </a:solidFill>
            </a:endParaRPr>
          </a:p>
          <a:p>
            <a:pPr lvl="1">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try	</a:t>
            </a:r>
          </a:p>
          <a:p>
            <a:pPr lvl="2">
              <a:defRPr sz="2000">
                <a:latin typeface="Times New Roman"/>
                <a:ea typeface="Times New Roman"/>
                <a:cs typeface="Times New Roman"/>
                <a:sym typeface="Times New Roman"/>
              </a:defRPr>
            </a:pPr>
            <a:r>
              <a:rPr dirty="0">
                <a:solidFill>
                  <a:schemeClr val="tx1"/>
                </a:solidFill>
              </a:rPr>
              <a:t>{</a:t>
            </a:r>
          </a:p>
          <a:p>
            <a:pPr>
              <a:defRPr sz="2000">
                <a:latin typeface="Times New Roman"/>
                <a:ea typeface="Times New Roman"/>
                <a:cs typeface="Times New Roman"/>
                <a:sym typeface="Times New Roman"/>
              </a:defRPr>
            </a:pPr>
            <a:r>
              <a:rPr dirty="0">
                <a:solidFill>
                  <a:schemeClr val="tx1"/>
                </a:solidFill>
              </a:rPr>
              <a:t>		</a:t>
            </a:r>
            <a:r>
              <a:rPr dirty="0" err="1">
                <a:solidFill>
                  <a:schemeClr val="tx1"/>
                </a:solidFill>
              </a:rPr>
              <a:t>System.out.println</a:t>
            </a:r>
            <a:r>
              <a:rPr dirty="0">
                <a:solidFill>
                  <a:schemeClr val="tx1"/>
                </a:solidFill>
              </a:rPr>
              <a:t>(“inside </a:t>
            </a:r>
            <a:r>
              <a:rPr dirty="0" err="1">
                <a:solidFill>
                  <a:schemeClr val="tx1"/>
                </a:solidFill>
              </a:rPr>
              <a:t>procA</a:t>
            </a:r>
            <a:r>
              <a:rPr dirty="0">
                <a:solidFill>
                  <a:schemeClr val="tx1"/>
                </a:solidFill>
              </a:rPr>
              <a:t>”);</a:t>
            </a:r>
          </a:p>
          <a:p>
            <a:pPr>
              <a:defRPr sz="2000">
                <a:latin typeface="Times New Roman"/>
                <a:ea typeface="Times New Roman"/>
                <a:cs typeface="Times New Roman"/>
                <a:sym typeface="Times New Roman"/>
              </a:defRPr>
            </a:pPr>
            <a:r>
              <a:rPr dirty="0">
                <a:solidFill>
                  <a:schemeClr val="tx1"/>
                </a:solidFill>
              </a:rPr>
              <a:t>		throw new Exception(“demo”);</a:t>
            </a:r>
          </a:p>
          <a:p>
            <a:pPr>
              <a:defRPr sz="2000">
                <a:latin typeface="Times New Roman"/>
                <a:ea typeface="Times New Roman"/>
                <a:cs typeface="Times New Roman"/>
                <a:sym typeface="Times New Roman"/>
              </a:defRPr>
            </a:pPr>
            <a:r>
              <a:rPr dirty="0">
                <a:solidFill>
                  <a:schemeClr val="tx1"/>
                </a:solidFill>
              </a:rPr>
              <a:t>	}</a:t>
            </a:r>
          </a:p>
          <a:p>
            <a:pPr>
              <a:defRPr sz="2000">
                <a:latin typeface="Times New Roman"/>
                <a:ea typeface="Times New Roman"/>
                <a:cs typeface="Times New Roman"/>
                <a:sym typeface="Times New Roman"/>
              </a:defRPr>
            </a:pPr>
            <a:r>
              <a:rPr dirty="0">
                <a:solidFill>
                  <a:schemeClr val="tx1"/>
                </a:solidFill>
              </a:rPr>
              <a:t>	finally</a:t>
            </a:r>
          </a:p>
          <a:p>
            <a:pPr lvl="2">
              <a:defRPr sz="2000">
                <a:latin typeface="Times New Roman"/>
                <a:ea typeface="Times New Roman"/>
                <a:cs typeface="Times New Roman"/>
                <a:sym typeface="Times New Roman"/>
              </a:defRPr>
            </a:pPr>
            <a:r>
              <a:rPr dirty="0">
                <a:solidFill>
                  <a:schemeClr val="tx1"/>
                </a:solidFill>
              </a:rPr>
              <a:t>{ </a:t>
            </a:r>
          </a:p>
          <a:p>
            <a:pPr>
              <a:defRPr sz="2000">
                <a:latin typeface="Times New Roman"/>
                <a:ea typeface="Times New Roman"/>
                <a:cs typeface="Times New Roman"/>
                <a:sym typeface="Times New Roman"/>
              </a:defRPr>
            </a:pPr>
            <a:r>
              <a:rPr dirty="0">
                <a:solidFill>
                  <a:schemeClr val="tx1"/>
                </a:solidFill>
              </a:rPr>
              <a:t>		</a:t>
            </a:r>
            <a:r>
              <a:rPr dirty="0" err="1">
                <a:solidFill>
                  <a:schemeClr val="tx1"/>
                </a:solidFill>
              </a:rPr>
              <a:t>System.out.println</a:t>
            </a:r>
            <a:r>
              <a:rPr dirty="0">
                <a:solidFill>
                  <a:schemeClr val="tx1"/>
                </a:solidFill>
              </a:rPr>
              <a:t>(“</a:t>
            </a:r>
            <a:r>
              <a:rPr dirty="0" err="1">
                <a:solidFill>
                  <a:schemeClr val="tx1"/>
                </a:solidFill>
              </a:rPr>
              <a:t>procA</a:t>
            </a:r>
            <a:r>
              <a:rPr dirty="0">
                <a:solidFill>
                  <a:schemeClr val="tx1"/>
                </a:solidFill>
              </a:rPr>
              <a:t> finally”);</a:t>
            </a:r>
          </a:p>
          <a:p>
            <a:pPr>
              <a:defRPr sz="2000">
                <a:latin typeface="Times New Roman"/>
                <a:ea typeface="Times New Roman"/>
                <a:cs typeface="Times New Roman"/>
                <a:sym typeface="Times New Roman"/>
              </a:defRPr>
            </a:pPr>
            <a:r>
              <a:rPr dirty="0">
                <a:solidFill>
                  <a:schemeClr val="tx1"/>
                </a:solidFill>
              </a:rPr>
              <a:t>	}</a:t>
            </a:r>
          </a:p>
          <a:p>
            <a:pPr lvl="1">
              <a:defRPr sz="2000">
                <a:latin typeface="Times New Roman"/>
                <a:ea typeface="Times New Roman"/>
                <a:cs typeface="Times New Roman"/>
                <a:sym typeface="Times New Roman"/>
              </a:defRPr>
            </a:pPr>
            <a:r>
              <a:rPr dirty="0">
                <a:solidFill>
                  <a:schemeClr val="tx1"/>
                </a:solidFill>
              </a:rPr>
              <a:t>}	</a:t>
            </a:r>
          </a:p>
          <a:p>
            <a:pPr>
              <a:defRPr sz="2000">
                <a:latin typeface="Times New Roman"/>
                <a:ea typeface="Times New Roman"/>
                <a:cs typeface="Times New Roman"/>
                <a:sym typeface="Times New Roman"/>
              </a:defRPr>
            </a:pPr>
            <a:r>
              <a:rPr dirty="0">
                <a:solidFill>
                  <a:schemeClr val="tx1"/>
                </a:solidFill>
              </a:rPr>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Finally:</a:t>
            </a:r>
          </a:p>
        </p:txBody>
      </p:sp>
    </p:spTree>
    <p:extLst>
      <p:ext uri="{BB962C8B-B14F-4D97-AF65-F5344CB8AC3E}">
        <p14:creationId xmlns:p14="http://schemas.microsoft.com/office/powerpoint/2010/main" val="361471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377"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graphicFrame>
        <p:nvGraphicFramePr>
          <p:cNvPr id="379" name="Table"/>
          <p:cNvGraphicFramePr/>
          <p:nvPr/>
        </p:nvGraphicFramePr>
        <p:xfrm>
          <a:off x="1034321" y="1882612"/>
          <a:ext cx="10148342" cy="4187280"/>
        </p:xfrm>
        <a:graphic>
          <a:graphicData uri="http://schemas.openxmlformats.org/drawingml/2006/table">
            <a:tbl>
              <a:tblPr firstCol="1">
                <a:tableStyleId>{ED083AE6-46FA-4A59-8FB0-9F97EB10719F}</a:tableStyleId>
              </a:tblPr>
              <a:tblGrid>
                <a:gridCol w="4002374">
                  <a:extLst>
                    <a:ext uri="{9D8B030D-6E8A-4147-A177-3AD203B41FA5}">
                      <a16:colId xmlns:a16="http://schemas.microsoft.com/office/drawing/2014/main" val="20000"/>
                    </a:ext>
                  </a:extLst>
                </a:gridCol>
                <a:gridCol w="6145968">
                  <a:extLst>
                    <a:ext uri="{9D8B030D-6E8A-4147-A177-3AD203B41FA5}">
                      <a16:colId xmlns:a16="http://schemas.microsoft.com/office/drawing/2014/main" val="20001"/>
                    </a:ext>
                  </a:extLst>
                </a:gridCol>
              </a:tblGrid>
              <a:tr h="260981">
                <a:tc>
                  <a:txBody>
                    <a:bodyPr/>
                    <a:lstStyle/>
                    <a:p>
                      <a:pPr algn="l" defTabSz="457200">
                        <a:lnSpc>
                          <a:spcPct val="100000"/>
                        </a:lnSpc>
                        <a:defRPr sz="1800"/>
                      </a:pPr>
                      <a:r>
                        <a:rPr sz="1600" b="1" dirty="0">
                          <a:solidFill>
                            <a:schemeClr val="tx1"/>
                          </a:solidFill>
                        </a:rPr>
                        <a:t>Exception</a:t>
                      </a:r>
                      <a:endParaRPr sz="1600" b="1" dirty="0">
                        <a:solidFill>
                          <a:schemeClr val="tx1"/>
                        </a:solidFill>
                        <a:latin typeface="Calibri (body)"/>
                        <a:cs typeface="Times New Roman" panose="02020603050405020304" pitchFamily="18" charset="0"/>
                      </a:endParaRPr>
                    </a:p>
                  </a:txBody>
                  <a:tcPr anchor="ctr" horzOverflow="overflow">
                    <a:solidFill>
                      <a:schemeClr val="accent4"/>
                    </a:solidFill>
                  </a:tcPr>
                </a:tc>
                <a:tc>
                  <a:txBody>
                    <a:bodyPr/>
                    <a:lstStyle/>
                    <a:p>
                      <a:pPr algn="l" defTabSz="457200">
                        <a:lnSpc>
                          <a:spcPct val="100000"/>
                        </a:lnSpc>
                        <a:defRPr sz="1800"/>
                      </a:pPr>
                      <a:r>
                        <a:rPr sz="1600" b="1" dirty="0">
                          <a:solidFill>
                            <a:schemeClr val="tx1"/>
                          </a:solidFill>
                        </a:rPr>
                        <a:t>Description</a:t>
                      </a:r>
                      <a:endParaRPr sz="1600" b="1" dirty="0">
                        <a:solidFill>
                          <a:schemeClr val="tx1"/>
                        </a:solidFill>
                        <a:latin typeface="Calibri (body)"/>
                        <a:cs typeface="Times New Roman" panose="02020603050405020304" pitchFamily="18" charset="0"/>
                      </a:endParaRPr>
                    </a:p>
                  </a:txBody>
                  <a:tcPr anchor="ctr" horzOverflow="overflow">
                    <a:solidFill>
                      <a:schemeClr val="accent4"/>
                    </a:solidFill>
                  </a:tcPr>
                </a:tc>
                <a:extLst>
                  <a:ext uri="{0D108BD9-81ED-4DB2-BD59-A6C34878D82A}">
                    <a16:rowId xmlns:a16="http://schemas.microsoft.com/office/drawing/2014/main" val="10000"/>
                  </a:ext>
                </a:extLst>
              </a:tr>
              <a:tr h="612000">
                <a:tc>
                  <a:txBody>
                    <a:bodyPr/>
                    <a:lstStyle/>
                    <a:p>
                      <a:pPr algn="l" defTabSz="457200">
                        <a:lnSpc>
                          <a:spcPct val="100000"/>
                        </a:lnSpc>
                        <a:defRPr sz="1800"/>
                      </a:pPr>
                      <a:r>
                        <a:rPr sz="1600" dirty="0" err="1">
                          <a:solidFill>
                            <a:schemeClr val="tx1"/>
                          </a:solidFill>
                        </a:rPr>
                        <a:t>ArithmeticException</a:t>
                      </a:r>
                      <a:endParaRPr sz="1600" b="1" dirty="0">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pPr>
                      <a:r>
                        <a:rPr sz="1600" dirty="0">
                          <a:solidFill>
                            <a:schemeClr val="tx1"/>
                          </a:solidFill>
                        </a:rPr>
                        <a:t>Arithmetic error, such as divide-by-zero.</a:t>
                      </a:r>
                      <a:endParaRPr sz="1600" dirty="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1"/>
                  </a:ext>
                </a:extLst>
              </a:tr>
              <a:tr h="540000">
                <a:tc>
                  <a:txBody>
                    <a:bodyPr/>
                    <a:lstStyle/>
                    <a:p>
                      <a:pPr algn="l" defTabSz="457200">
                        <a:lnSpc>
                          <a:spcPct val="100000"/>
                        </a:lnSpc>
                        <a:defRPr sz="1800"/>
                      </a:pPr>
                      <a:r>
                        <a:rPr sz="1600" dirty="0" err="1">
                          <a:solidFill>
                            <a:schemeClr val="tx1"/>
                          </a:solidFill>
                        </a:rPr>
                        <a:t>ArrayIndexOutOfBoundsException</a:t>
                      </a:r>
                      <a:endParaRPr sz="1600" b="1" dirty="0">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pPr>
                      <a:r>
                        <a:rPr sz="1600">
                          <a:solidFill>
                            <a:schemeClr val="tx1"/>
                          </a:solidFill>
                        </a:rPr>
                        <a:t>Array index is out-of-bounds.</a:t>
                      </a:r>
                      <a:endParaRPr sz="160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2"/>
                  </a:ext>
                </a:extLst>
              </a:tr>
              <a:tr h="540000">
                <a:tc>
                  <a:txBody>
                    <a:bodyPr/>
                    <a:lstStyle/>
                    <a:p>
                      <a:pPr algn="l" defTabSz="457200">
                        <a:lnSpc>
                          <a:spcPct val="100000"/>
                        </a:lnSpc>
                        <a:defRPr sz="1800"/>
                      </a:pPr>
                      <a:r>
                        <a:rPr sz="1600">
                          <a:solidFill>
                            <a:schemeClr val="tx1"/>
                          </a:solidFill>
                        </a:rPr>
                        <a:t>ArrayStoreException</a:t>
                      </a:r>
                      <a:endParaRPr sz="1600" b="1">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pPr>
                      <a:r>
                        <a:rPr sz="1600">
                          <a:solidFill>
                            <a:schemeClr val="tx1"/>
                          </a:solidFill>
                        </a:rPr>
                        <a:t>Assignment to an array element of an incompatible type.</a:t>
                      </a:r>
                      <a:endParaRPr sz="160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3"/>
                  </a:ext>
                </a:extLst>
              </a:tr>
              <a:tr h="540000">
                <a:tc>
                  <a:txBody>
                    <a:bodyPr/>
                    <a:lstStyle/>
                    <a:p>
                      <a:pPr algn="l" defTabSz="457200">
                        <a:lnSpc>
                          <a:spcPct val="100000"/>
                        </a:lnSpc>
                        <a:defRPr sz="1800"/>
                      </a:pPr>
                      <a:r>
                        <a:rPr sz="1600">
                          <a:solidFill>
                            <a:schemeClr val="tx1"/>
                          </a:solidFill>
                        </a:rPr>
                        <a:t>ClassCastException</a:t>
                      </a:r>
                      <a:endParaRPr sz="1600" b="1">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solidFill>
                            <a:srgbClr val="337AB7"/>
                          </a:solidFill>
                        </a:defRPr>
                      </a:pPr>
                      <a:r>
                        <a:rPr sz="1600" dirty="0">
                          <a:solidFill>
                            <a:schemeClr val="tx1"/>
                          </a:solidFill>
                        </a:rPr>
                        <a:t>Invalid cast.</a:t>
                      </a:r>
                      <a:endParaRPr sz="1600" dirty="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4"/>
                  </a:ext>
                </a:extLst>
              </a:tr>
              <a:tr h="540000">
                <a:tc>
                  <a:txBody>
                    <a:bodyPr/>
                    <a:lstStyle/>
                    <a:p>
                      <a:pPr algn="l" defTabSz="457200">
                        <a:lnSpc>
                          <a:spcPct val="100000"/>
                        </a:lnSpc>
                        <a:defRPr sz="1800"/>
                      </a:pPr>
                      <a:r>
                        <a:rPr sz="1600" dirty="0" err="1">
                          <a:solidFill>
                            <a:schemeClr val="tx1"/>
                          </a:solidFill>
                        </a:rPr>
                        <a:t>IllegalArgumentException</a:t>
                      </a:r>
                      <a:endParaRPr sz="1600" b="1" dirty="0">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pPr>
                      <a:r>
                        <a:rPr sz="1600" dirty="0">
                          <a:solidFill>
                            <a:schemeClr val="tx1"/>
                          </a:solidFill>
                        </a:rPr>
                        <a:t>Illegal argument used to invoke a method.</a:t>
                      </a:r>
                      <a:endParaRPr sz="1600" dirty="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5"/>
                  </a:ext>
                </a:extLst>
              </a:tr>
              <a:tr h="540000">
                <a:tc>
                  <a:txBody>
                    <a:bodyPr/>
                    <a:lstStyle/>
                    <a:p>
                      <a:pPr algn="l" defTabSz="457200">
                        <a:lnSpc>
                          <a:spcPct val="100000"/>
                        </a:lnSpc>
                        <a:defRPr sz="1800"/>
                      </a:pPr>
                      <a:r>
                        <a:rPr sz="1600" dirty="0" err="1">
                          <a:solidFill>
                            <a:schemeClr val="tx1"/>
                          </a:solidFill>
                        </a:rPr>
                        <a:t>IllegalMonitorStateException</a:t>
                      </a:r>
                      <a:endParaRPr sz="1600" b="1" dirty="0">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pPr>
                      <a:r>
                        <a:rPr sz="1600">
                          <a:solidFill>
                            <a:schemeClr val="tx1"/>
                          </a:solidFill>
                        </a:rPr>
                        <a:t>Illegal monitor operation, such as waiting on an unlocked thread.</a:t>
                      </a:r>
                      <a:endParaRPr sz="160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6"/>
                  </a:ext>
                </a:extLst>
              </a:tr>
              <a:tr h="540000">
                <a:tc>
                  <a:txBody>
                    <a:bodyPr/>
                    <a:lstStyle/>
                    <a:p>
                      <a:pPr algn="l" defTabSz="457200">
                        <a:lnSpc>
                          <a:spcPct val="100000"/>
                        </a:lnSpc>
                        <a:defRPr sz="1800"/>
                      </a:pPr>
                      <a:r>
                        <a:rPr sz="1600" dirty="0" err="1">
                          <a:solidFill>
                            <a:schemeClr val="tx1"/>
                          </a:solidFill>
                        </a:rPr>
                        <a:t>IllegalStateException</a:t>
                      </a:r>
                      <a:endParaRPr sz="1600" b="1" dirty="0">
                        <a:solidFill>
                          <a:schemeClr val="tx1"/>
                        </a:solidFill>
                        <a:latin typeface="Calibri (body)"/>
                        <a:cs typeface="Times New Roman" panose="02020603050405020304" pitchFamily="18" charset="0"/>
                      </a:endParaRPr>
                    </a:p>
                  </a:txBody>
                  <a:tcPr anchor="ctr" horzOverflow="overflow"/>
                </a:tc>
                <a:tc>
                  <a:txBody>
                    <a:bodyPr/>
                    <a:lstStyle/>
                    <a:p>
                      <a:pPr algn="l" defTabSz="457200">
                        <a:lnSpc>
                          <a:spcPct val="100000"/>
                        </a:lnSpc>
                        <a:defRPr sz="1800"/>
                      </a:pPr>
                      <a:r>
                        <a:rPr sz="1600" dirty="0">
                          <a:solidFill>
                            <a:schemeClr val="tx1"/>
                          </a:solidFill>
                        </a:rPr>
                        <a:t>Environment or application is in incorrect state.</a:t>
                      </a:r>
                      <a:endParaRPr sz="1600" dirty="0">
                        <a:solidFill>
                          <a:schemeClr val="tx1"/>
                        </a:solidFill>
                        <a:latin typeface="Calibri (body)"/>
                        <a:cs typeface="Times New Roman" panose="02020603050405020304" pitchFamily="18" charset="0"/>
                      </a:endParaRPr>
                    </a:p>
                  </a:txBody>
                  <a:tcPr anchor="ctr" horzOverflow="overflow"/>
                </a:tc>
                <a:extLst>
                  <a:ext uri="{0D108BD9-81ED-4DB2-BD59-A6C34878D82A}">
                    <a16:rowId xmlns:a16="http://schemas.microsoft.com/office/drawing/2014/main" val="10007"/>
                  </a:ext>
                </a:extLst>
              </a:tr>
            </a:tbl>
          </a:graphicData>
        </a:graphic>
      </p:graphicFrame>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Java has lots of built in exceptions. The list is as below:</a:t>
            </a:r>
          </a:p>
        </p:txBody>
      </p:sp>
    </p:spTree>
    <p:extLst>
      <p:ext uri="{BB962C8B-B14F-4D97-AF65-F5344CB8AC3E}">
        <p14:creationId xmlns:p14="http://schemas.microsoft.com/office/powerpoint/2010/main" val="2005546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38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graphicFrame>
        <p:nvGraphicFramePr>
          <p:cNvPr id="384" name="Table"/>
          <p:cNvGraphicFramePr/>
          <p:nvPr/>
        </p:nvGraphicFramePr>
        <p:xfrm>
          <a:off x="1049311" y="1360358"/>
          <a:ext cx="10118361" cy="4816872"/>
        </p:xfrm>
        <a:graphic>
          <a:graphicData uri="http://schemas.openxmlformats.org/drawingml/2006/table">
            <a:tbl>
              <a:tblPr firstCol="1">
                <a:tableStyleId>{4C3C2611-4C71-4FC5-86AE-919BDF0F9419}</a:tableStyleId>
              </a:tblPr>
              <a:tblGrid>
                <a:gridCol w="3687581">
                  <a:extLst>
                    <a:ext uri="{9D8B030D-6E8A-4147-A177-3AD203B41FA5}">
                      <a16:colId xmlns:a16="http://schemas.microsoft.com/office/drawing/2014/main" val="20000"/>
                    </a:ext>
                  </a:extLst>
                </a:gridCol>
                <a:gridCol w="6430780">
                  <a:extLst>
                    <a:ext uri="{9D8B030D-6E8A-4147-A177-3AD203B41FA5}">
                      <a16:colId xmlns:a16="http://schemas.microsoft.com/office/drawing/2014/main" val="20001"/>
                    </a:ext>
                  </a:extLst>
                </a:gridCol>
              </a:tblGrid>
              <a:tr h="602109">
                <a:tc>
                  <a:txBody>
                    <a:bodyPr/>
                    <a:lstStyle/>
                    <a:p>
                      <a:pPr algn="l" defTabSz="457200">
                        <a:lnSpc>
                          <a:spcPct val="100000"/>
                        </a:lnSpc>
                        <a:defRPr sz="1800"/>
                      </a:pPr>
                      <a:r>
                        <a:rPr sz="1600" b="1" dirty="0" err="1">
                          <a:solidFill>
                            <a:schemeClr val="tx1"/>
                          </a:solidFill>
                          <a:latin typeface="Calibri (body)"/>
                        </a:rPr>
                        <a:t>IllegalThreadStateException</a:t>
                      </a:r>
                      <a:endParaRPr sz="1600" b="1" dirty="0">
                        <a:solidFill>
                          <a:schemeClr val="tx1"/>
                        </a:solidFill>
                        <a:latin typeface="Calibri (body)"/>
                      </a:endParaRPr>
                    </a:p>
                  </a:txBody>
                  <a:tcPr anchor="ctr" horzOverflow="overflow">
                    <a:lnL w="254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dirty="0">
                          <a:solidFill>
                            <a:schemeClr val="tx1"/>
                          </a:solidFill>
                          <a:latin typeface="Calibri (body)"/>
                        </a:rPr>
                        <a:t>Requested operation not compatible with current thread state.</a:t>
                      </a:r>
                    </a:p>
                  </a:txBody>
                  <a:tcPr anchor="ctr" horzOverflow="overflow">
                    <a:lnL w="254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0"/>
                  </a:ext>
                </a:extLst>
              </a:tr>
              <a:tr h="602109">
                <a:tc>
                  <a:txBody>
                    <a:bodyPr/>
                    <a:lstStyle/>
                    <a:p>
                      <a:pPr algn="l" defTabSz="457200">
                        <a:lnSpc>
                          <a:spcPct val="100000"/>
                        </a:lnSpc>
                        <a:defRPr sz="1800"/>
                      </a:pPr>
                      <a:r>
                        <a:rPr sz="1600" b="1">
                          <a:solidFill>
                            <a:schemeClr val="tx1"/>
                          </a:solidFill>
                          <a:latin typeface="Calibri (body)"/>
                        </a:rPr>
                        <a:t>IndexOutOfBoundsException</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miter lim="400000"/>
                    </a:lnB>
                    <a:solidFill>
                      <a:srgbClr val="FFFFFF"/>
                    </a:solidFill>
                  </a:tcPr>
                </a:tc>
                <a:tc>
                  <a:txBody>
                    <a:bodyPr/>
                    <a:lstStyle/>
                    <a:p>
                      <a:pPr algn="l" defTabSz="457200">
                        <a:lnSpc>
                          <a:spcPct val="100000"/>
                        </a:lnSpc>
                        <a:defRPr sz="1800"/>
                      </a:pPr>
                      <a:r>
                        <a:rPr sz="1600">
                          <a:solidFill>
                            <a:schemeClr val="tx1"/>
                          </a:solidFill>
                          <a:latin typeface="Calibri (body)"/>
                        </a:rPr>
                        <a:t>Some type of index is out-of-bounds.</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12700">
                      <a:solidFill>
                        <a:srgbClr val="000000"/>
                      </a:solidFill>
                      <a:miter lim="400000"/>
                    </a:lnB>
                    <a:solidFill>
                      <a:srgbClr val="FFFFFF"/>
                    </a:solidFill>
                  </a:tcPr>
                </a:tc>
                <a:extLst>
                  <a:ext uri="{0D108BD9-81ED-4DB2-BD59-A6C34878D82A}">
                    <a16:rowId xmlns:a16="http://schemas.microsoft.com/office/drawing/2014/main" val="10001"/>
                  </a:ext>
                </a:extLst>
              </a:tr>
              <a:tr h="602109">
                <a:tc>
                  <a:txBody>
                    <a:bodyPr/>
                    <a:lstStyle/>
                    <a:p>
                      <a:pPr algn="l" defTabSz="457200">
                        <a:lnSpc>
                          <a:spcPct val="100000"/>
                        </a:lnSpc>
                        <a:defRPr sz="1800"/>
                      </a:pPr>
                      <a:r>
                        <a:rPr sz="1600" b="1" dirty="0" err="1">
                          <a:solidFill>
                            <a:schemeClr val="tx1"/>
                          </a:solidFill>
                          <a:latin typeface="Calibri (body)"/>
                        </a:rPr>
                        <a:t>NegativeArraySizeException</a:t>
                      </a:r>
                      <a:endParaRPr sz="1600" b="1" dirty="0">
                        <a:solidFill>
                          <a:schemeClr val="tx1"/>
                        </a:solidFill>
                        <a:latin typeface="Calibri (body)"/>
                      </a:endParaRPr>
                    </a:p>
                  </a:txBody>
                  <a:tcPr anchor="ctr" horzOverflow="overflow">
                    <a:lnL w="254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a:solidFill>
                            <a:schemeClr val="tx1"/>
                          </a:solidFill>
                          <a:latin typeface="Calibri (body)"/>
                        </a:rPr>
                        <a:t>Array created with a negative size.</a:t>
                      </a:r>
                    </a:p>
                  </a:txBody>
                  <a:tcPr anchor="ctr" horzOverflow="overflow">
                    <a:lnL w="25400">
                      <a:solidFill>
                        <a:srgbClr val="000000"/>
                      </a:solidFill>
                      <a:miter lim="400000"/>
                    </a:lnL>
                    <a:lnR w="25400">
                      <a:solidFill>
                        <a:srgbClr val="000000"/>
                      </a:solidFill>
                      <a:miter lim="400000"/>
                    </a:lnR>
                    <a:lnT w="127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2"/>
                  </a:ext>
                </a:extLst>
              </a:tr>
              <a:tr h="602109">
                <a:tc>
                  <a:txBody>
                    <a:bodyPr/>
                    <a:lstStyle/>
                    <a:p>
                      <a:pPr algn="l" defTabSz="457200">
                        <a:lnSpc>
                          <a:spcPct val="100000"/>
                        </a:lnSpc>
                        <a:defRPr sz="1800"/>
                      </a:pPr>
                      <a:r>
                        <a:rPr sz="1600" b="1">
                          <a:solidFill>
                            <a:schemeClr val="tx1"/>
                          </a:solidFill>
                          <a:latin typeface="Calibri (body)"/>
                        </a:rPr>
                        <a:t>NullPointerException</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a:solidFill>
                            <a:schemeClr val="tx1"/>
                          </a:solidFill>
                          <a:latin typeface="Calibri (body)"/>
                        </a:rPr>
                        <a:t>Invalid use of a null reference.</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3"/>
                  </a:ext>
                </a:extLst>
              </a:tr>
              <a:tr h="602109">
                <a:tc>
                  <a:txBody>
                    <a:bodyPr/>
                    <a:lstStyle/>
                    <a:p>
                      <a:pPr algn="l" defTabSz="457200">
                        <a:lnSpc>
                          <a:spcPct val="100000"/>
                        </a:lnSpc>
                        <a:defRPr sz="1800"/>
                      </a:pPr>
                      <a:r>
                        <a:rPr sz="1600" b="1">
                          <a:solidFill>
                            <a:schemeClr val="tx1"/>
                          </a:solidFill>
                          <a:latin typeface="Calibri (body)"/>
                        </a:rPr>
                        <a:t>NumberFormatException</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a:solidFill>
                            <a:schemeClr val="tx1"/>
                          </a:solidFill>
                          <a:latin typeface="Calibri (body)"/>
                        </a:rPr>
                        <a:t>Invalid conversion of a string to a numeric format.</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4"/>
                  </a:ext>
                </a:extLst>
              </a:tr>
              <a:tr h="602109">
                <a:tc>
                  <a:txBody>
                    <a:bodyPr/>
                    <a:lstStyle/>
                    <a:p>
                      <a:pPr algn="l" defTabSz="457200">
                        <a:lnSpc>
                          <a:spcPct val="100000"/>
                        </a:lnSpc>
                        <a:defRPr sz="1800"/>
                      </a:pPr>
                      <a:r>
                        <a:rPr sz="1600" b="1">
                          <a:solidFill>
                            <a:schemeClr val="tx1"/>
                          </a:solidFill>
                          <a:latin typeface="Calibri (body)"/>
                        </a:rPr>
                        <a:t>SecurityException</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a:solidFill>
                            <a:schemeClr val="tx1"/>
                          </a:solidFill>
                          <a:latin typeface="Calibri (body)"/>
                        </a:rPr>
                        <a:t>Attempt to violate security.</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5"/>
                  </a:ext>
                </a:extLst>
              </a:tr>
              <a:tr h="602109">
                <a:tc>
                  <a:txBody>
                    <a:bodyPr/>
                    <a:lstStyle/>
                    <a:p>
                      <a:pPr algn="l" defTabSz="457200">
                        <a:lnSpc>
                          <a:spcPct val="100000"/>
                        </a:lnSpc>
                        <a:defRPr sz="1800"/>
                      </a:pPr>
                      <a:r>
                        <a:rPr sz="1600" b="1">
                          <a:solidFill>
                            <a:schemeClr val="tx1"/>
                          </a:solidFill>
                          <a:latin typeface="Calibri (body)"/>
                        </a:rPr>
                        <a:t>StringIndexOutOfBounds</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a:solidFill>
                            <a:schemeClr val="tx1"/>
                          </a:solidFill>
                          <a:latin typeface="Calibri (body)"/>
                        </a:rPr>
                        <a:t>Attempt to index outside the bounds of a string.</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6"/>
                  </a:ext>
                </a:extLst>
              </a:tr>
              <a:tr h="602109">
                <a:tc>
                  <a:txBody>
                    <a:bodyPr/>
                    <a:lstStyle/>
                    <a:p>
                      <a:pPr algn="l" defTabSz="457200">
                        <a:lnSpc>
                          <a:spcPct val="100000"/>
                        </a:lnSpc>
                        <a:defRPr sz="1800"/>
                      </a:pPr>
                      <a:r>
                        <a:rPr sz="1600" b="1">
                          <a:solidFill>
                            <a:schemeClr val="tx1"/>
                          </a:solidFill>
                          <a:latin typeface="Calibri (body)"/>
                        </a:rPr>
                        <a:t>UnsupportedOperationException</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tc>
                  <a:txBody>
                    <a:bodyPr/>
                    <a:lstStyle/>
                    <a:p>
                      <a:pPr algn="l" defTabSz="457200">
                        <a:lnSpc>
                          <a:spcPct val="100000"/>
                        </a:lnSpc>
                        <a:defRPr sz="1800"/>
                      </a:pPr>
                      <a:r>
                        <a:rPr sz="1600" dirty="0">
                          <a:solidFill>
                            <a:schemeClr val="tx1"/>
                          </a:solidFill>
                          <a:latin typeface="Calibri (body)"/>
                        </a:rPr>
                        <a:t>An unsupported operation was encountered.</a:t>
                      </a:r>
                    </a:p>
                  </a:txBody>
                  <a:tcPr anchor="ctr" horzOverflow="overflow">
                    <a:lnL w="25400">
                      <a:solidFill>
                        <a:srgbClr val="000000"/>
                      </a:solidFill>
                      <a:miter lim="400000"/>
                    </a:lnL>
                    <a:lnR w="25400">
                      <a:solidFill>
                        <a:srgbClr val="000000"/>
                      </a:solidFill>
                      <a:miter lim="400000"/>
                    </a:lnR>
                    <a:lnT w="25400">
                      <a:solidFill>
                        <a:srgbClr val="000000"/>
                      </a:solidFill>
                      <a:miter lim="400000"/>
                    </a:lnT>
                    <a:lnB w="25400">
                      <a:solidFill>
                        <a:srgbClr val="000000"/>
                      </a:solidFill>
                      <a:miter lim="400000"/>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7700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387"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88" name="TextBox 3"/>
          <p:cNvSpPr txBox="1"/>
          <p:nvPr/>
        </p:nvSpPr>
        <p:spPr>
          <a:xfrm>
            <a:off x="557276" y="1679862"/>
            <a:ext cx="11560150"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solidFill>
                  <a:schemeClr val="tx1"/>
                </a:solidFill>
              </a:rPr>
              <a:t>Exception classes can be created by extending the Exception class.</a:t>
            </a:r>
          </a:p>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solidFill>
                  <a:schemeClr val="tx1"/>
                </a:solidFill>
              </a:rPr>
              <a:t>The extended class contains constructors, data members and methods like any other class.</a:t>
            </a:r>
          </a:p>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solidFill>
                  <a:schemeClr val="tx1"/>
                </a:solidFill>
              </a:rPr>
              <a:t>The throw and throws keywords are used while implementing the  user-defined exceptions.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Creating a custom exception:</a:t>
            </a:r>
          </a:p>
        </p:txBody>
      </p:sp>
    </p:spTree>
    <p:extLst>
      <p:ext uri="{BB962C8B-B14F-4D97-AF65-F5344CB8AC3E}">
        <p14:creationId xmlns:p14="http://schemas.microsoft.com/office/powerpoint/2010/main" val="321855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79"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rPr dirty="0"/>
              <a:t>Thread programming, Exceptions and Collections</a:t>
            </a:r>
          </a:p>
        </p:txBody>
      </p:sp>
      <p:sp>
        <p:nvSpPr>
          <p:cNvPr id="280" name="Rectangle 4"/>
          <p:cNvSpPr txBox="1"/>
          <p:nvPr/>
        </p:nvSpPr>
        <p:spPr>
          <a:xfrm>
            <a:off x="562563" y="1682851"/>
            <a:ext cx="11124382" cy="24006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91552" lvl="1" indent="-210552">
              <a:lnSpc>
                <a:spcPct val="150000"/>
              </a:lnSpc>
              <a:buSzPct val="100000"/>
              <a:buChar char="•"/>
              <a:defRPr sz="2200">
                <a:latin typeface="Times New Roman"/>
                <a:ea typeface="Times New Roman"/>
                <a:cs typeface="Times New Roman"/>
                <a:sym typeface="Times New Roman"/>
              </a:defRPr>
            </a:pPr>
            <a:r>
              <a:rPr sz="2000" dirty="0"/>
              <a:t>Find the exception (Hit the exception)</a:t>
            </a:r>
          </a:p>
          <a:p>
            <a:pPr marL="591552" lvl="1" indent="-210552">
              <a:lnSpc>
                <a:spcPct val="150000"/>
              </a:lnSpc>
              <a:buSzPct val="100000"/>
              <a:buChar char="•"/>
              <a:defRPr sz="2200">
                <a:latin typeface="Times New Roman"/>
                <a:ea typeface="Times New Roman"/>
                <a:cs typeface="Times New Roman"/>
                <a:sym typeface="Times New Roman"/>
              </a:defRPr>
            </a:pPr>
            <a:r>
              <a:rPr sz="2000" dirty="0"/>
              <a:t>Inform that error has occurred (Throw the exception)</a:t>
            </a:r>
          </a:p>
          <a:p>
            <a:pPr marL="591552" lvl="1" indent="-210552">
              <a:lnSpc>
                <a:spcPct val="150000"/>
              </a:lnSpc>
              <a:buSzPct val="100000"/>
              <a:buChar char="•"/>
              <a:defRPr sz="2200">
                <a:latin typeface="Times New Roman"/>
                <a:ea typeface="Times New Roman"/>
                <a:cs typeface="Times New Roman"/>
                <a:sym typeface="Times New Roman"/>
              </a:defRPr>
            </a:pPr>
            <a:r>
              <a:rPr sz="2000" dirty="0"/>
              <a:t>Receive the error information (Catch the exception) </a:t>
            </a:r>
          </a:p>
          <a:p>
            <a:pPr marL="591552" lvl="1" indent="-210552">
              <a:lnSpc>
                <a:spcPct val="150000"/>
              </a:lnSpc>
              <a:buSzPct val="100000"/>
              <a:buChar char="•"/>
              <a:defRPr sz="2200">
                <a:latin typeface="Times New Roman"/>
                <a:ea typeface="Times New Roman"/>
                <a:cs typeface="Times New Roman"/>
                <a:sym typeface="Times New Roman"/>
              </a:defRPr>
            </a:pPr>
            <a:r>
              <a:rPr sz="2000" dirty="0"/>
              <a:t>Take corrective results (Handle the exception)	</a:t>
            </a:r>
            <a:br>
              <a:rPr sz="2000" dirty="0"/>
            </a:br>
            <a:r>
              <a:rPr sz="2000" dirty="0"/>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Tasks of Exception Handling:</a:t>
            </a:r>
          </a:p>
        </p:txBody>
      </p:sp>
    </p:spTree>
    <p:extLst>
      <p:ext uri="{BB962C8B-B14F-4D97-AF65-F5344CB8AC3E}">
        <p14:creationId xmlns:p14="http://schemas.microsoft.com/office/powerpoint/2010/main" val="2295804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391"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92" name="TextBox 3"/>
          <p:cNvSpPr txBox="1"/>
          <p:nvPr/>
        </p:nvSpPr>
        <p:spPr>
          <a:xfrm>
            <a:off x="-298671" y="1201070"/>
            <a:ext cx="11560150"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a:defRPr sz="2000">
                <a:latin typeface="Times New Roman"/>
                <a:ea typeface="Times New Roman"/>
                <a:cs typeface="Times New Roman"/>
                <a:sym typeface="Times New Roman"/>
              </a:defRPr>
            </a:pPr>
            <a:r>
              <a:rPr dirty="0">
                <a:solidFill>
                  <a:schemeClr val="tx1"/>
                </a:solidFill>
              </a:rPr>
              <a:t>class </a:t>
            </a:r>
            <a:r>
              <a:rPr dirty="0" err="1">
                <a:solidFill>
                  <a:schemeClr val="tx1"/>
                </a:solidFill>
              </a:rPr>
              <a:t>MyException</a:t>
            </a:r>
            <a:r>
              <a:rPr dirty="0">
                <a:solidFill>
                  <a:schemeClr val="tx1"/>
                </a:solidFill>
              </a:rPr>
              <a:t> extends Exception</a:t>
            </a:r>
          </a:p>
          <a:p>
            <a:pPr lvl="2">
              <a:defRPr sz="2000">
                <a:latin typeface="Times New Roman"/>
                <a:ea typeface="Times New Roman"/>
                <a:cs typeface="Times New Roman"/>
                <a:sym typeface="Times New Roman"/>
              </a:defRPr>
            </a:pP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	private </a:t>
            </a:r>
            <a:r>
              <a:rPr dirty="0" err="1">
                <a:solidFill>
                  <a:schemeClr val="tx1"/>
                </a:solidFill>
              </a:rPr>
              <a:t>int</a:t>
            </a:r>
            <a:r>
              <a:rPr dirty="0">
                <a:solidFill>
                  <a:schemeClr val="tx1"/>
                </a:solidFill>
              </a:rPr>
              <a:t> details;</a:t>
            </a:r>
          </a:p>
          <a:p>
            <a:pPr lvl="2">
              <a:defRPr sz="2000">
                <a:latin typeface="Times New Roman"/>
                <a:ea typeface="Times New Roman"/>
                <a:cs typeface="Times New Roman"/>
                <a:sym typeface="Times New Roman"/>
              </a:defRPr>
            </a:pPr>
            <a:r>
              <a:rPr dirty="0">
                <a:solidFill>
                  <a:schemeClr val="tx1"/>
                </a:solidFill>
              </a:rPr>
              <a:t>	</a:t>
            </a:r>
            <a:r>
              <a:rPr dirty="0" err="1">
                <a:solidFill>
                  <a:schemeClr val="tx1"/>
                </a:solidFill>
              </a:rPr>
              <a:t>MyException</a:t>
            </a:r>
            <a:r>
              <a:rPr dirty="0">
                <a:solidFill>
                  <a:schemeClr val="tx1"/>
                </a:solidFill>
              </a:rPr>
              <a:t>(</a:t>
            </a:r>
            <a:r>
              <a:rPr dirty="0" err="1">
                <a:solidFill>
                  <a:schemeClr val="tx1"/>
                </a:solidFill>
              </a:rPr>
              <a:t>int</a:t>
            </a:r>
            <a:r>
              <a:rPr dirty="0">
                <a:solidFill>
                  <a:schemeClr val="tx1"/>
                </a:solidFill>
              </a:rPr>
              <a:t> a)</a:t>
            </a: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details=a;</a:t>
            </a: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public String </a:t>
            </a:r>
            <a:r>
              <a:rPr dirty="0" err="1">
                <a:solidFill>
                  <a:schemeClr val="tx1"/>
                </a:solidFill>
              </a:rPr>
              <a:t>toString</a:t>
            </a: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	{		</a:t>
            </a:r>
          </a:p>
          <a:p>
            <a:pPr lvl="6">
              <a:defRPr sz="2000">
                <a:latin typeface="Times New Roman"/>
                <a:ea typeface="Times New Roman"/>
                <a:cs typeface="Times New Roman"/>
                <a:sym typeface="Times New Roman"/>
              </a:defRPr>
            </a:pPr>
            <a:r>
              <a:rPr dirty="0">
                <a:solidFill>
                  <a:schemeClr val="tx1"/>
                </a:solidFill>
              </a:rPr>
              <a:t>return “</a:t>
            </a:r>
            <a:r>
              <a:rPr dirty="0" err="1">
                <a:solidFill>
                  <a:schemeClr val="tx1"/>
                </a:solidFill>
              </a:rPr>
              <a:t>MyException</a:t>
            </a:r>
            <a:r>
              <a:rPr dirty="0">
                <a:solidFill>
                  <a:schemeClr val="tx1"/>
                </a:solidFill>
              </a:rPr>
              <a:t>[“+detail+”];	</a:t>
            </a:r>
          </a:p>
          <a:p>
            <a:pPr lvl="4">
              <a:defRPr sz="2000">
                <a:latin typeface="Times New Roman"/>
                <a:ea typeface="Times New Roman"/>
                <a:cs typeface="Times New Roman"/>
                <a:sym typeface="Times New Roman"/>
              </a:defRPr>
            </a:pP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a:t>
            </a:r>
          </a:p>
          <a:p>
            <a:pPr lvl="2">
              <a:defRPr sz="2000">
                <a:latin typeface="Times New Roman"/>
                <a:ea typeface="Times New Roman"/>
                <a:cs typeface="Times New Roman"/>
                <a:sym typeface="Times New Roman"/>
              </a:defRPr>
            </a:pPr>
            <a:r>
              <a:rPr dirty="0">
                <a:solidFill>
                  <a:schemeClr val="tx1"/>
                </a:solidFill>
              </a:rPr>
              <a:t>class </a:t>
            </a:r>
            <a:r>
              <a:rPr dirty="0" err="1">
                <a:solidFill>
                  <a:schemeClr val="tx1"/>
                </a:solidFill>
              </a:rPr>
              <a:t>exceptiondemo</a:t>
            </a:r>
            <a:endParaRPr dirty="0">
              <a:solidFill>
                <a:schemeClr val="tx1"/>
              </a:solidFill>
            </a:endParaRPr>
          </a:p>
          <a:p>
            <a:pPr lvl="2">
              <a:defRPr sz="2000">
                <a:latin typeface="Times New Roman"/>
                <a:ea typeface="Times New Roman"/>
                <a:cs typeface="Times New Roman"/>
                <a:sym typeface="Times New Roman"/>
              </a:defRPr>
            </a:pPr>
            <a:r>
              <a:rPr dirty="0">
                <a:solidFill>
                  <a:schemeClr val="tx1"/>
                </a:solidFill>
              </a:rPr>
              <a:t>{	static void compute(</a:t>
            </a:r>
            <a:r>
              <a:rPr dirty="0" err="1">
                <a:solidFill>
                  <a:schemeClr val="tx1"/>
                </a:solidFill>
              </a:rPr>
              <a:t>int</a:t>
            </a:r>
            <a:r>
              <a:rPr dirty="0">
                <a:solidFill>
                  <a:schemeClr val="tx1"/>
                </a:solidFill>
              </a:rPr>
              <a:t> a) throws </a:t>
            </a:r>
            <a:r>
              <a:rPr dirty="0" err="1">
                <a:solidFill>
                  <a:schemeClr val="tx1"/>
                </a:solidFill>
              </a:rPr>
              <a:t>MyException</a:t>
            </a:r>
            <a:endParaRPr dirty="0">
              <a:solidFill>
                <a:schemeClr val="tx1"/>
              </a:solidFill>
            </a:endParaRP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		if (a&gt;20) throw new </a:t>
            </a:r>
            <a:r>
              <a:rPr dirty="0" err="1">
                <a:solidFill>
                  <a:schemeClr val="tx1"/>
                </a:solidFill>
              </a:rPr>
              <a:t>MyException</a:t>
            </a:r>
            <a:r>
              <a:rPr dirty="0">
                <a:solidFill>
                  <a:schemeClr val="tx1"/>
                </a:solidFill>
              </a:rPr>
              <a:t>(a);</a:t>
            </a:r>
          </a:p>
          <a:p>
            <a:pPr lvl="2">
              <a:defRPr sz="2000">
                <a:latin typeface="Times New Roman"/>
                <a:ea typeface="Times New Roman"/>
                <a:cs typeface="Times New Roman"/>
                <a:sym typeface="Times New Roman"/>
              </a:defRPr>
            </a:pPr>
            <a:r>
              <a:rPr dirty="0">
                <a:solidFill>
                  <a:schemeClr val="tx1"/>
                </a:solidFill>
              </a:rPr>
              <a:t>	}</a:t>
            </a:r>
          </a:p>
          <a:p>
            <a:pPr lvl="2">
              <a:defRPr sz="2000">
                <a:latin typeface="Times New Roman"/>
                <a:ea typeface="Times New Roman"/>
                <a:cs typeface="Times New Roman"/>
                <a:sym typeface="Times New Roman"/>
              </a:defRPr>
            </a:pPr>
            <a:r>
              <a:rPr dirty="0">
                <a:solidFill>
                  <a:schemeClr val="tx1"/>
                </a:solidFill>
              </a:rPr>
              <a:t>}</a:t>
            </a:r>
          </a:p>
        </p:txBody>
      </p:sp>
    </p:spTree>
    <p:extLst>
      <p:ext uri="{BB962C8B-B14F-4D97-AF65-F5344CB8AC3E}">
        <p14:creationId xmlns:p14="http://schemas.microsoft.com/office/powerpoint/2010/main" val="2748029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395"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96" name="TextBox 3"/>
          <p:cNvSpPr txBox="1"/>
          <p:nvPr/>
        </p:nvSpPr>
        <p:spPr>
          <a:xfrm>
            <a:off x="556210" y="1684083"/>
            <a:ext cx="11196076" cy="40010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solidFill>
                  <a:schemeClr val="tx1"/>
                </a:solidFill>
              </a:rPr>
              <a:t>Chained Exceptions allows to relate one exception with another exception, </a:t>
            </a:r>
            <a:r>
              <a:rPr sz="2000" dirty="0" err="1">
                <a:solidFill>
                  <a:schemeClr val="tx1"/>
                </a:solidFill>
              </a:rPr>
              <a:t>i.e</a:t>
            </a:r>
            <a:r>
              <a:rPr sz="2000" dirty="0">
                <a:solidFill>
                  <a:schemeClr val="tx1"/>
                </a:solidFill>
              </a:rPr>
              <a:t> one exception describes cause of another exception. </a:t>
            </a:r>
            <a:endParaRPr lang="en-US" sz="2000" dirty="0">
              <a:solidFill>
                <a:schemeClr val="tx1"/>
              </a:solidFill>
            </a:endParaRPr>
          </a:p>
          <a:p>
            <a:pPr marL="723900" lvl="4"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solidFill>
                  <a:schemeClr val="tx1"/>
                </a:solidFill>
              </a:rPr>
              <a:t>For example, consider a situation in which a method throws an </a:t>
            </a:r>
            <a:r>
              <a:rPr sz="2000" dirty="0" err="1">
                <a:solidFill>
                  <a:schemeClr val="tx1"/>
                </a:solidFill>
              </a:rPr>
              <a:t>ArithmeticException</a:t>
            </a:r>
            <a:r>
              <a:rPr sz="2000" dirty="0">
                <a:solidFill>
                  <a:schemeClr val="tx1"/>
                </a:solidFill>
              </a:rPr>
              <a:t> because of an attempt to divide by zero but the actual cause of exception was an I/O error which caused the divisor to be zero. The method will throw only </a:t>
            </a:r>
            <a:r>
              <a:rPr sz="2000" dirty="0" err="1">
                <a:solidFill>
                  <a:schemeClr val="tx1"/>
                </a:solidFill>
              </a:rPr>
              <a:t>ArithmeticException</a:t>
            </a:r>
            <a:r>
              <a:rPr sz="2000" dirty="0">
                <a:solidFill>
                  <a:schemeClr val="tx1"/>
                </a:solidFill>
              </a:rPr>
              <a:t> to the caller. So</a:t>
            </a:r>
            <a:r>
              <a:rPr lang="en-US" sz="2000" dirty="0">
                <a:solidFill>
                  <a:schemeClr val="tx1"/>
                </a:solidFill>
              </a:rPr>
              <a:t>,</a:t>
            </a:r>
            <a:r>
              <a:rPr sz="2000" dirty="0">
                <a:solidFill>
                  <a:schemeClr val="tx1"/>
                </a:solidFill>
              </a:rPr>
              <a:t> the caller would not come to know about the actual cause of exception. </a:t>
            </a:r>
            <a:endParaRPr lang="en-US" sz="2000" dirty="0">
              <a:solidFill>
                <a:schemeClr val="tx1"/>
              </a:solidFill>
            </a:endParaRPr>
          </a:p>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solidFill>
                  <a:schemeClr val="tx1"/>
                </a:solidFill>
              </a:rPr>
              <a:t>Chained Exception is used in such type of situations.</a:t>
            </a:r>
          </a:p>
          <a:p>
            <a:pPr>
              <a:defRPr sz="2200">
                <a:latin typeface="Times New Roman"/>
                <a:ea typeface="Times New Roman"/>
                <a:cs typeface="Times New Roman"/>
                <a:sym typeface="Times New Roman"/>
              </a:defRPr>
            </a:pPr>
            <a:endParaRPr dirty="0"/>
          </a:p>
          <a:p>
            <a:pPr>
              <a:defRPr sz="2200">
                <a:latin typeface="Times New Roman"/>
                <a:ea typeface="Times New Roman"/>
                <a:cs typeface="Times New Roman"/>
                <a:sym typeface="Times New Roman"/>
              </a:defRPr>
            </a:pPr>
            <a:r>
              <a:rPr dirty="0"/>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Chained Exception:</a:t>
            </a:r>
          </a:p>
        </p:txBody>
      </p:sp>
    </p:spTree>
    <p:extLst>
      <p:ext uri="{BB962C8B-B14F-4D97-AF65-F5344CB8AC3E}">
        <p14:creationId xmlns:p14="http://schemas.microsoft.com/office/powerpoint/2010/main" val="3835909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399"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400" name="TextBox 3"/>
          <p:cNvSpPr txBox="1"/>
          <p:nvPr/>
        </p:nvSpPr>
        <p:spPr>
          <a:xfrm>
            <a:off x="556209" y="1675528"/>
            <a:ext cx="10941243" cy="332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b="1" dirty="0"/>
              <a:t>Constructors </a:t>
            </a:r>
            <a:r>
              <a:rPr sz="2000" dirty="0"/>
              <a:t>Of </a:t>
            </a:r>
            <a:r>
              <a:rPr sz="2000" dirty="0" err="1"/>
              <a:t>Throwable</a:t>
            </a:r>
            <a:r>
              <a:rPr sz="2000" dirty="0"/>
              <a:t> class which support chained exceptions in java :</a:t>
            </a:r>
          </a:p>
          <a:p>
            <a:pPr marL="11049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err="1"/>
              <a:t>Throwable</a:t>
            </a:r>
            <a:r>
              <a:rPr sz="2000" dirty="0"/>
              <a:t>(</a:t>
            </a:r>
            <a:r>
              <a:rPr sz="2000" dirty="0" err="1"/>
              <a:t>Throwable</a:t>
            </a:r>
            <a:r>
              <a:rPr sz="2000" dirty="0"/>
              <a:t> cause) :- Where cause is the exception that causes the current exception.</a:t>
            </a:r>
          </a:p>
          <a:p>
            <a:pPr marL="11049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err="1"/>
              <a:t>Throwable</a:t>
            </a:r>
            <a:r>
              <a:rPr sz="2000" dirty="0"/>
              <a:t>(String </a:t>
            </a:r>
            <a:r>
              <a:rPr sz="2000" dirty="0" err="1"/>
              <a:t>msg</a:t>
            </a:r>
            <a:r>
              <a:rPr sz="2000" dirty="0"/>
              <a:t>, </a:t>
            </a:r>
            <a:r>
              <a:rPr sz="2000" dirty="0" err="1"/>
              <a:t>Throwable</a:t>
            </a:r>
            <a:r>
              <a:rPr sz="2000" dirty="0"/>
              <a:t> cause) :- Where </a:t>
            </a:r>
            <a:r>
              <a:rPr sz="2000" dirty="0" err="1"/>
              <a:t>msg</a:t>
            </a:r>
            <a:r>
              <a:rPr sz="2000" dirty="0"/>
              <a:t> is the exception message and cause is the exception that causes the current exception. </a:t>
            </a:r>
          </a:p>
          <a:p>
            <a:pPr marL="723900" lvl="1"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b="1" dirty="0"/>
              <a:t>Methods</a:t>
            </a:r>
            <a:r>
              <a:rPr sz="2000" dirty="0"/>
              <a:t> Of </a:t>
            </a:r>
            <a:r>
              <a:rPr sz="2000" dirty="0" err="1"/>
              <a:t>Throwable</a:t>
            </a:r>
            <a:r>
              <a:rPr sz="2000" dirty="0"/>
              <a:t> class which support chained exceptions in java :</a:t>
            </a:r>
          </a:p>
          <a:p>
            <a:pPr marL="11049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err="1"/>
              <a:t>getCause</a:t>
            </a:r>
            <a:r>
              <a:rPr sz="2000" dirty="0"/>
              <a:t>() method :- This method returns actual cause of an exception.</a:t>
            </a:r>
          </a:p>
          <a:p>
            <a:pPr marL="11049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err="1"/>
              <a:t>initCause</a:t>
            </a:r>
            <a:r>
              <a:rPr sz="2000" dirty="0"/>
              <a:t>(</a:t>
            </a:r>
            <a:r>
              <a:rPr sz="2000" dirty="0" err="1"/>
              <a:t>Throwable</a:t>
            </a:r>
            <a:r>
              <a:rPr sz="2000" dirty="0"/>
              <a:t> cause) method :- This method sets the cause for the calling exception.</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Chained Exception:</a:t>
            </a:r>
          </a:p>
        </p:txBody>
      </p:sp>
    </p:spTree>
    <p:extLst>
      <p:ext uri="{BB962C8B-B14F-4D97-AF65-F5344CB8AC3E}">
        <p14:creationId xmlns:p14="http://schemas.microsoft.com/office/powerpoint/2010/main" val="4072198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40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404" name="TextBox 3"/>
          <p:cNvSpPr txBox="1"/>
          <p:nvPr/>
        </p:nvSpPr>
        <p:spPr>
          <a:xfrm>
            <a:off x="618515" y="1202845"/>
            <a:ext cx="11468555" cy="4858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2" spcCol="573427"/>
          <a:lstStyle/>
          <a:p>
            <a:pPr>
              <a:defRPr sz="1900">
                <a:latin typeface="Times New Roman"/>
                <a:ea typeface="Times New Roman"/>
                <a:cs typeface="Times New Roman"/>
                <a:sym typeface="Times New Roman"/>
              </a:defRPr>
            </a:pPr>
            <a:r>
              <a:rPr sz="2000" dirty="0">
                <a:solidFill>
                  <a:schemeClr val="tx1"/>
                </a:solidFill>
              </a:rPr>
              <a:t>import </a:t>
            </a:r>
            <a:r>
              <a:rPr sz="2000" dirty="0" err="1">
                <a:solidFill>
                  <a:schemeClr val="tx1"/>
                </a:solidFill>
              </a:rPr>
              <a:t>java.io.IOException</a:t>
            </a:r>
            <a:r>
              <a:rPr sz="2000" dirty="0">
                <a:solidFill>
                  <a:schemeClr val="tx1"/>
                </a:solidFill>
              </a:rPr>
              <a:t>;</a:t>
            </a:r>
          </a:p>
          <a:p>
            <a:pPr>
              <a:defRPr sz="1900">
                <a:latin typeface="Times New Roman"/>
                <a:ea typeface="Times New Roman"/>
                <a:cs typeface="Times New Roman"/>
                <a:sym typeface="Times New Roman"/>
              </a:defRPr>
            </a:pPr>
            <a:r>
              <a:rPr sz="2000" dirty="0">
                <a:solidFill>
                  <a:schemeClr val="tx1"/>
                </a:solidFill>
              </a:rPr>
              <a:t>public class </a:t>
            </a:r>
            <a:r>
              <a:rPr sz="2000" dirty="0" err="1">
                <a:solidFill>
                  <a:schemeClr val="tx1"/>
                </a:solidFill>
              </a:rPr>
              <a:t>ChainedException</a:t>
            </a:r>
            <a:endParaRPr sz="2000" dirty="0">
              <a:solidFill>
                <a:schemeClr val="tx1"/>
              </a:solidFill>
            </a:endParaRPr>
          </a:p>
          <a:p>
            <a:pPr>
              <a:defRPr sz="1900">
                <a:latin typeface="Times New Roman"/>
                <a:ea typeface="Times New Roman"/>
                <a:cs typeface="Times New Roman"/>
                <a:sym typeface="Times New Roman"/>
              </a:defRPr>
            </a:pPr>
            <a:r>
              <a:rPr sz="2000" dirty="0">
                <a:solidFill>
                  <a:schemeClr val="tx1"/>
                </a:solidFill>
              </a:rPr>
              <a:t>{</a:t>
            </a:r>
          </a:p>
          <a:p>
            <a:pPr lvl="1" indent="228600">
              <a:defRPr sz="1900">
                <a:latin typeface="Times New Roman"/>
                <a:ea typeface="Times New Roman"/>
                <a:cs typeface="Times New Roman"/>
                <a:sym typeface="Times New Roman"/>
              </a:defRPr>
            </a:pPr>
            <a:r>
              <a:rPr sz="2000" dirty="0">
                <a:solidFill>
                  <a:schemeClr val="tx1"/>
                </a:solidFill>
              </a:rPr>
              <a:t>  public static void divide(</a:t>
            </a:r>
            <a:r>
              <a:rPr sz="2000" dirty="0" err="1">
                <a:solidFill>
                  <a:schemeClr val="tx1"/>
                </a:solidFill>
              </a:rPr>
              <a:t>int</a:t>
            </a:r>
            <a:r>
              <a:rPr sz="2000" dirty="0">
                <a:solidFill>
                  <a:schemeClr val="tx1"/>
                </a:solidFill>
              </a:rPr>
              <a:t> a, </a:t>
            </a:r>
            <a:r>
              <a:rPr sz="2000" dirty="0" err="1">
                <a:solidFill>
                  <a:schemeClr val="tx1"/>
                </a:solidFill>
              </a:rPr>
              <a:t>int</a:t>
            </a:r>
            <a:r>
              <a:rPr sz="2000" dirty="0">
                <a:solidFill>
                  <a:schemeClr val="tx1"/>
                </a:solidFill>
              </a:rPr>
              <a:t> b)</a:t>
            </a:r>
          </a:p>
          <a:p>
            <a:pPr lvl="1" indent="228600">
              <a:defRPr sz="1900">
                <a:latin typeface="Times New Roman"/>
                <a:ea typeface="Times New Roman"/>
                <a:cs typeface="Times New Roman"/>
                <a:sym typeface="Times New Roman"/>
              </a:defRPr>
            </a:pPr>
            <a:r>
              <a:rPr sz="2000" dirty="0">
                <a:solidFill>
                  <a:schemeClr val="tx1"/>
                </a:solidFill>
              </a:rPr>
              <a:t>  {</a:t>
            </a:r>
          </a:p>
          <a:p>
            <a:pPr lvl="2" indent="457200">
              <a:defRPr sz="1900">
                <a:latin typeface="Times New Roman"/>
                <a:ea typeface="Times New Roman"/>
                <a:cs typeface="Times New Roman"/>
                <a:sym typeface="Times New Roman"/>
              </a:defRPr>
            </a:pPr>
            <a:r>
              <a:rPr sz="2000" dirty="0">
                <a:solidFill>
                  <a:schemeClr val="tx1"/>
                </a:solidFill>
              </a:rPr>
              <a:t>   if(b==0)</a:t>
            </a:r>
          </a:p>
          <a:p>
            <a:pPr lvl="2" indent="457200">
              <a:defRPr sz="1900">
                <a:latin typeface="Times New Roman"/>
                <a:ea typeface="Times New Roman"/>
                <a:cs typeface="Times New Roman"/>
                <a:sym typeface="Times New Roman"/>
              </a:defRPr>
            </a:pPr>
            <a:r>
              <a:rPr sz="2000" dirty="0">
                <a:solidFill>
                  <a:schemeClr val="tx1"/>
                </a:solidFill>
              </a:rPr>
              <a:t>   {</a:t>
            </a:r>
          </a:p>
          <a:p>
            <a:pPr lvl="5" indent="1143000">
              <a:defRPr sz="1900">
                <a:latin typeface="Times New Roman"/>
                <a:ea typeface="Times New Roman"/>
                <a:cs typeface="Times New Roman"/>
                <a:sym typeface="Times New Roman"/>
              </a:defRPr>
            </a:pPr>
            <a:r>
              <a:rPr sz="2000" dirty="0">
                <a:solidFill>
                  <a:schemeClr val="tx1"/>
                </a:solidFill>
              </a:rPr>
              <a:t>    </a:t>
            </a:r>
            <a:r>
              <a:rPr sz="2000" dirty="0" err="1">
                <a:solidFill>
                  <a:schemeClr val="tx1"/>
                </a:solidFill>
              </a:rPr>
              <a:t>ArithmeticException</a:t>
            </a:r>
            <a:r>
              <a:rPr sz="2000" dirty="0">
                <a:solidFill>
                  <a:schemeClr val="tx1"/>
                </a:solidFill>
              </a:rPr>
              <a:t> ae = new    </a:t>
            </a:r>
            <a:r>
              <a:rPr sz="2000" dirty="0" err="1">
                <a:solidFill>
                  <a:schemeClr val="tx1"/>
                </a:solidFill>
              </a:rPr>
              <a:t>ArithmeticException</a:t>
            </a:r>
            <a:r>
              <a:rPr sz="2000" dirty="0">
                <a:solidFill>
                  <a:schemeClr val="tx1"/>
                </a:solidFill>
              </a:rPr>
              <a:t>("top layer");</a:t>
            </a:r>
          </a:p>
          <a:p>
            <a:pPr lvl="3" indent="685800">
              <a:defRPr sz="1900">
                <a:latin typeface="Times New Roman"/>
                <a:ea typeface="Times New Roman"/>
                <a:cs typeface="Times New Roman"/>
                <a:sym typeface="Times New Roman"/>
              </a:defRPr>
            </a:pPr>
            <a:r>
              <a:rPr sz="2000" dirty="0">
                <a:solidFill>
                  <a:schemeClr val="tx1"/>
                </a:solidFill>
              </a:rPr>
              <a:t>    </a:t>
            </a:r>
            <a:r>
              <a:rPr sz="2000" dirty="0" err="1">
                <a:solidFill>
                  <a:schemeClr val="tx1"/>
                </a:solidFill>
              </a:rPr>
              <a:t>ae.initCause</a:t>
            </a:r>
            <a:r>
              <a:rPr sz="2000" dirty="0">
                <a:solidFill>
                  <a:schemeClr val="tx1"/>
                </a:solidFill>
              </a:rPr>
              <a:t>( new </a:t>
            </a:r>
            <a:r>
              <a:rPr sz="2000" dirty="0" err="1">
                <a:solidFill>
                  <a:schemeClr val="tx1"/>
                </a:solidFill>
              </a:rPr>
              <a:t>IOException</a:t>
            </a:r>
            <a:r>
              <a:rPr sz="2000" dirty="0">
                <a:solidFill>
                  <a:schemeClr val="tx1"/>
                </a:solidFill>
              </a:rPr>
              <a:t>("cause") );</a:t>
            </a:r>
          </a:p>
          <a:p>
            <a:pPr lvl="3" indent="685800">
              <a:defRPr sz="1900">
                <a:latin typeface="Times New Roman"/>
                <a:ea typeface="Times New Roman"/>
                <a:cs typeface="Times New Roman"/>
                <a:sym typeface="Times New Roman"/>
              </a:defRPr>
            </a:pPr>
            <a:r>
              <a:rPr sz="2000" dirty="0">
                <a:solidFill>
                  <a:schemeClr val="tx1"/>
                </a:solidFill>
              </a:rPr>
              <a:t>    throw ae;</a:t>
            </a:r>
          </a:p>
          <a:p>
            <a:pPr lvl="2" indent="457200">
              <a:defRPr sz="1900">
                <a:latin typeface="Times New Roman"/>
                <a:ea typeface="Times New Roman"/>
                <a:cs typeface="Times New Roman"/>
                <a:sym typeface="Times New Roman"/>
              </a:defRPr>
            </a:pPr>
            <a:r>
              <a:rPr sz="2000" dirty="0">
                <a:solidFill>
                  <a:schemeClr val="tx1"/>
                </a:solidFill>
              </a:rPr>
              <a:t>   }</a:t>
            </a:r>
          </a:p>
          <a:p>
            <a:pPr lvl="2" indent="457200">
              <a:defRPr sz="1900">
                <a:latin typeface="Times New Roman"/>
                <a:ea typeface="Times New Roman"/>
                <a:cs typeface="Times New Roman"/>
                <a:sym typeface="Times New Roman"/>
              </a:defRPr>
            </a:pPr>
            <a:r>
              <a:rPr sz="2000" dirty="0">
                <a:solidFill>
                  <a:schemeClr val="tx1"/>
                </a:solidFill>
              </a:rPr>
              <a:t>   else</a:t>
            </a:r>
          </a:p>
          <a:p>
            <a:pPr lvl="2" indent="457200">
              <a:defRPr sz="1900">
                <a:latin typeface="Times New Roman"/>
                <a:ea typeface="Times New Roman"/>
                <a:cs typeface="Times New Roman"/>
                <a:sym typeface="Times New Roman"/>
              </a:defRPr>
            </a:pPr>
            <a:r>
              <a:rPr sz="2000" dirty="0">
                <a:solidFill>
                  <a:schemeClr val="tx1"/>
                </a:solidFill>
              </a:rPr>
              <a:t>   {</a:t>
            </a:r>
          </a:p>
          <a:p>
            <a:pPr lvl="3" indent="685800">
              <a:defRPr sz="1900">
                <a:latin typeface="Times New Roman"/>
                <a:ea typeface="Times New Roman"/>
                <a:cs typeface="Times New Roman"/>
                <a:sym typeface="Times New Roman"/>
              </a:defRPr>
            </a:pPr>
            <a:r>
              <a:rPr sz="2000" dirty="0">
                <a:solidFill>
                  <a:schemeClr val="tx1"/>
                </a:solidFill>
              </a:rPr>
              <a:t>    </a:t>
            </a:r>
            <a:r>
              <a:rPr sz="2000" dirty="0" err="1">
                <a:solidFill>
                  <a:schemeClr val="tx1"/>
                </a:solidFill>
              </a:rPr>
              <a:t>System.out.println</a:t>
            </a:r>
            <a:r>
              <a:rPr sz="2000" dirty="0">
                <a:solidFill>
                  <a:schemeClr val="tx1"/>
                </a:solidFill>
              </a:rPr>
              <a:t>(a/b);</a:t>
            </a:r>
          </a:p>
          <a:p>
            <a:pPr lvl="2" indent="457200">
              <a:defRPr sz="1900">
                <a:latin typeface="Times New Roman"/>
                <a:ea typeface="Times New Roman"/>
                <a:cs typeface="Times New Roman"/>
                <a:sym typeface="Times New Roman"/>
              </a:defRPr>
            </a:pPr>
            <a:r>
              <a:rPr sz="2000" dirty="0">
                <a:solidFill>
                  <a:schemeClr val="tx1"/>
                </a:solidFill>
              </a:rPr>
              <a:t>   }</a:t>
            </a:r>
          </a:p>
          <a:p>
            <a:pPr lvl="1" indent="228600">
              <a:defRPr sz="1900">
                <a:latin typeface="Times New Roman"/>
                <a:ea typeface="Times New Roman"/>
                <a:cs typeface="Times New Roman"/>
                <a:sym typeface="Times New Roman"/>
              </a:defRPr>
            </a:pPr>
            <a:r>
              <a:rPr sz="2000" dirty="0">
                <a:solidFill>
                  <a:schemeClr val="tx1"/>
                </a:solidFill>
              </a:rPr>
              <a:t>  }</a:t>
            </a:r>
          </a:p>
          <a:p>
            <a:pPr>
              <a:defRPr sz="1900">
                <a:latin typeface="Times New Roman"/>
                <a:ea typeface="Times New Roman"/>
                <a:cs typeface="Times New Roman"/>
                <a:sym typeface="Times New Roman"/>
              </a:defRPr>
            </a:pPr>
            <a:r>
              <a:rPr sz="2000" dirty="0">
                <a:solidFill>
                  <a:schemeClr val="tx1"/>
                </a:solidFill>
              </a:rPr>
              <a:t> public static void main(String[] </a:t>
            </a:r>
            <a:r>
              <a:rPr sz="2000" dirty="0" err="1">
                <a:solidFill>
                  <a:schemeClr val="tx1"/>
                </a:solidFill>
              </a:rPr>
              <a:t>args</a:t>
            </a:r>
            <a:r>
              <a:rPr sz="2000" dirty="0">
                <a:solidFill>
                  <a:schemeClr val="tx1"/>
                </a:solidFill>
              </a:rPr>
              <a:t>)</a:t>
            </a:r>
          </a:p>
          <a:p>
            <a:pPr>
              <a:defRPr sz="1900">
                <a:latin typeface="Times New Roman"/>
                <a:ea typeface="Times New Roman"/>
                <a:cs typeface="Times New Roman"/>
                <a:sym typeface="Times New Roman"/>
              </a:defRPr>
            </a:pPr>
            <a:r>
              <a:rPr sz="2000" dirty="0">
                <a:solidFill>
                  <a:schemeClr val="tx1"/>
                </a:solidFill>
              </a:rPr>
              <a:t> {</a:t>
            </a:r>
          </a:p>
          <a:p>
            <a:pPr lvl="1" indent="228600">
              <a:defRPr sz="1900">
                <a:latin typeface="Times New Roman"/>
                <a:ea typeface="Times New Roman"/>
                <a:cs typeface="Times New Roman"/>
                <a:sym typeface="Times New Roman"/>
              </a:defRPr>
            </a:pPr>
            <a:r>
              <a:rPr sz="2000" dirty="0">
                <a:solidFill>
                  <a:schemeClr val="tx1"/>
                </a:solidFill>
              </a:rPr>
              <a:t>  try </a:t>
            </a:r>
          </a:p>
          <a:p>
            <a:pPr lvl="1" indent="228600">
              <a:defRPr sz="1900">
                <a:latin typeface="Times New Roman"/>
                <a:ea typeface="Times New Roman"/>
                <a:cs typeface="Times New Roman"/>
                <a:sym typeface="Times New Roman"/>
              </a:defRPr>
            </a:pPr>
            <a:r>
              <a:rPr sz="2000" dirty="0">
                <a:solidFill>
                  <a:schemeClr val="tx1"/>
                </a:solidFill>
              </a:rPr>
              <a:t> {</a:t>
            </a:r>
          </a:p>
          <a:p>
            <a:pPr lvl="2" indent="457200">
              <a:defRPr sz="1900">
                <a:latin typeface="Times New Roman"/>
                <a:ea typeface="Times New Roman"/>
                <a:cs typeface="Times New Roman"/>
                <a:sym typeface="Times New Roman"/>
              </a:defRPr>
            </a:pPr>
            <a:r>
              <a:rPr sz="2000" dirty="0">
                <a:solidFill>
                  <a:schemeClr val="tx1"/>
                </a:solidFill>
              </a:rPr>
              <a:t>   divide(5, 0);</a:t>
            </a:r>
          </a:p>
          <a:p>
            <a:pPr lvl="1" indent="228600">
              <a:defRPr sz="1900">
                <a:latin typeface="Times New Roman"/>
                <a:ea typeface="Times New Roman"/>
                <a:cs typeface="Times New Roman"/>
                <a:sym typeface="Times New Roman"/>
              </a:defRPr>
            </a:pPr>
            <a:r>
              <a:rPr sz="2000" dirty="0">
                <a:solidFill>
                  <a:schemeClr val="tx1"/>
                </a:solidFill>
              </a:rPr>
              <a:t>  }</a:t>
            </a:r>
          </a:p>
          <a:p>
            <a:pPr lvl="1" indent="228600">
              <a:defRPr sz="1900">
                <a:latin typeface="Times New Roman"/>
                <a:ea typeface="Times New Roman"/>
                <a:cs typeface="Times New Roman"/>
                <a:sym typeface="Times New Roman"/>
              </a:defRPr>
            </a:pPr>
            <a:r>
              <a:rPr sz="2000" dirty="0">
                <a:solidFill>
                  <a:schemeClr val="tx1"/>
                </a:solidFill>
              </a:rPr>
              <a:t>  catch(</a:t>
            </a:r>
            <a:r>
              <a:rPr sz="2000" dirty="0" err="1">
                <a:solidFill>
                  <a:schemeClr val="tx1"/>
                </a:solidFill>
              </a:rPr>
              <a:t>ArithmeticException</a:t>
            </a:r>
            <a:r>
              <a:rPr sz="2000" dirty="0">
                <a:solidFill>
                  <a:schemeClr val="tx1"/>
                </a:solidFill>
              </a:rPr>
              <a:t> ae) </a:t>
            </a:r>
          </a:p>
          <a:p>
            <a:pPr lvl="2" indent="457200">
              <a:defRPr sz="1900">
                <a:latin typeface="Times New Roman"/>
                <a:ea typeface="Times New Roman"/>
                <a:cs typeface="Times New Roman"/>
                <a:sym typeface="Times New Roman"/>
              </a:defRPr>
            </a:pPr>
            <a:r>
              <a:rPr sz="2000" dirty="0">
                <a:solidFill>
                  <a:schemeClr val="tx1"/>
                </a:solidFill>
              </a:rPr>
              <a:t>{</a:t>
            </a:r>
          </a:p>
          <a:p>
            <a:pPr lvl="1" indent="228600">
              <a:defRPr sz="1900">
                <a:latin typeface="Times New Roman"/>
                <a:ea typeface="Times New Roman"/>
                <a:cs typeface="Times New Roman"/>
                <a:sym typeface="Times New Roman"/>
              </a:defRPr>
            </a:pPr>
            <a:r>
              <a:rPr sz="2000" dirty="0">
                <a:solidFill>
                  <a:schemeClr val="tx1"/>
                </a:solidFill>
              </a:rPr>
              <a:t>   </a:t>
            </a:r>
            <a:r>
              <a:rPr sz="2000" dirty="0" err="1">
                <a:solidFill>
                  <a:schemeClr val="tx1"/>
                </a:solidFill>
              </a:rPr>
              <a:t>System.out.println</a:t>
            </a:r>
            <a:r>
              <a:rPr sz="2000" dirty="0">
                <a:solidFill>
                  <a:schemeClr val="tx1"/>
                </a:solidFill>
              </a:rPr>
              <a:t>( "caught : " +ae);</a:t>
            </a:r>
          </a:p>
          <a:p>
            <a:pPr lvl="1" indent="228600">
              <a:defRPr sz="1900">
                <a:latin typeface="Times New Roman"/>
                <a:ea typeface="Times New Roman"/>
                <a:cs typeface="Times New Roman"/>
                <a:sym typeface="Times New Roman"/>
              </a:defRPr>
            </a:pPr>
            <a:r>
              <a:rPr sz="2000" dirty="0">
                <a:solidFill>
                  <a:schemeClr val="tx1"/>
                </a:solidFill>
              </a:rPr>
              <a:t>   </a:t>
            </a:r>
            <a:r>
              <a:rPr sz="2000" dirty="0" err="1">
                <a:solidFill>
                  <a:schemeClr val="tx1"/>
                </a:solidFill>
              </a:rPr>
              <a:t>System.out.println</a:t>
            </a:r>
            <a:r>
              <a:rPr sz="2000" dirty="0">
                <a:solidFill>
                  <a:schemeClr val="tx1"/>
                </a:solidFill>
              </a:rPr>
              <a:t>("actual cause: “+</a:t>
            </a:r>
            <a:r>
              <a:rPr sz="2000" dirty="0" err="1">
                <a:solidFill>
                  <a:schemeClr val="tx1"/>
                </a:solidFill>
              </a:rPr>
              <a:t>ae.getCause</a:t>
            </a:r>
            <a:r>
              <a:rPr sz="2000" dirty="0">
                <a:solidFill>
                  <a:schemeClr val="tx1"/>
                </a:solidFill>
              </a:rPr>
              <a:t>());      }</a:t>
            </a:r>
          </a:p>
          <a:p>
            <a:pPr lvl="1" indent="228600">
              <a:defRPr sz="1900">
                <a:latin typeface="Times New Roman"/>
                <a:ea typeface="Times New Roman"/>
                <a:cs typeface="Times New Roman"/>
                <a:sym typeface="Times New Roman"/>
              </a:defRPr>
            </a:pPr>
            <a:r>
              <a:rPr sz="2000" dirty="0">
                <a:solidFill>
                  <a:schemeClr val="tx1"/>
                </a:solidFill>
              </a:rPr>
              <a:t> }</a:t>
            </a:r>
          </a:p>
          <a:p>
            <a:pPr>
              <a:defRPr sz="1900">
                <a:latin typeface="Times New Roman"/>
                <a:ea typeface="Times New Roman"/>
                <a:cs typeface="Times New Roman"/>
                <a:sym typeface="Times New Roman"/>
              </a:defRPr>
            </a:pPr>
            <a:r>
              <a:rPr sz="2000" dirty="0">
                <a:solidFill>
                  <a:schemeClr val="tx1"/>
                </a:solidFill>
              </a:rPr>
              <a:t>}</a:t>
            </a:r>
          </a:p>
        </p:txBody>
      </p:sp>
    </p:spTree>
    <p:extLst>
      <p:ext uri="{BB962C8B-B14F-4D97-AF65-F5344CB8AC3E}">
        <p14:creationId xmlns:p14="http://schemas.microsoft.com/office/powerpoint/2010/main" val="2983272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laceholder 3"/>
          <p:cNvSpPr txBox="1">
            <a:spLocks noGrp="1"/>
          </p:cNvSpPr>
          <p:nvPr>
            <p:ph type="sldNum" sz="quarter" idx="12"/>
          </p:nvPr>
        </p:nvSpPr>
        <p:spPr>
          <a:xfrm>
            <a:off x="11839440" y="6404290"/>
            <a:ext cx="184061"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138" name="Rectangle 4"/>
          <p:cNvSpPr txBox="1"/>
          <p:nvPr/>
        </p:nvSpPr>
        <p:spPr>
          <a:xfrm>
            <a:off x="192519" y="1669932"/>
            <a:ext cx="10863434" cy="2806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002631" lvl="2" indent="-240631">
              <a:lnSpc>
                <a:spcPct val="150000"/>
              </a:lnSpc>
              <a:buSzPct val="100000"/>
              <a:buChar char="•"/>
              <a:defRPr sz="2400">
                <a:latin typeface="Times New Roman"/>
                <a:ea typeface="Times New Roman"/>
                <a:cs typeface="Times New Roman"/>
                <a:sym typeface="Times New Roman"/>
              </a:defRPr>
            </a:pPr>
            <a:r>
              <a:rPr sz="2000" dirty="0"/>
              <a:t>Thread is a light weight sub process and the smallest unit of processing. </a:t>
            </a:r>
          </a:p>
          <a:p>
            <a:pPr marL="1002631" lvl="2" indent="-240631">
              <a:lnSpc>
                <a:spcPct val="150000"/>
              </a:lnSpc>
              <a:buSzPct val="100000"/>
              <a:buChar char="•"/>
              <a:defRPr sz="2400">
                <a:latin typeface="Times New Roman"/>
                <a:ea typeface="Times New Roman"/>
                <a:cs typeface="Times New Roman"/>
                <a:sym typeface="Times New Roman"/>
              </a:defRPr>
            </a:pPr>
            <a:r>
              <a:rPr sz="2000" dirty="0"/>
              <a:t>It is a single sequential few of control within a program.</a:t>
            </a:r>
          </a:p>
          <a:p>
            <a:pPr marL="1002631" lvl="2" indent="-240631">
              <a:lnSpc>
                <a:spcPct val="150000"/>
              </a:lnSpc>
              <a:buSzPct val="100000"/>
              <a:buChar char="•"/>
              <a:defRPr sz="2400">
                <a:latin typeface="Times New Roman"/>
                <a:ea typeface="Times New Roman"/>
                <a:cs typeface="Times New Roman"/>
                <a:sym typeface="Times New Roman"/>
              </a:defRPr>
            </a:pPr>
            <a:r>
              <a:rPr sz="2000" dirty="0"/>
              <a:t>Each thread defines a separate path of execution.</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Threads are independent, i.e.</a:t>
            </a:r>
            <a:r>
              <a:rPr lang="en-US" sz="2000" dirty="0"/>
              <a:t>,</a:t>
            </a:r>
            <a:r>
              <a:rPr sz="2000" dirty="0"/>
              <a:t> if there is any exception in thread, it does not affect other threads.</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Thread is a single unit of work. When multiple threads execute then it is called Multithreading. At a time only one thread executes. </a:t>
            </a:r>
          </a:p>
        </p:txBody>
      </p:sp>
      <p:sp>
        <p:nvSpPr>
          <p:cNvPr id="139"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lgn="just">
              <a:defRPr sz="2400" b="1">
                <a:latin typeface="Times New Roman"/>
                <a:ea typeface="Times New Roman"/>
                <a:cs typeface="Times New Roman"/>
                <a:sym typeface="Times New Roman"/>
              </a:defRPr>
            </a:pPr>
            <a:r>
              <a:rPr lang="en-IN" dirty="0"/>
              <a:t>What is a Thread?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lide Number Placeholder 3"/>
          <p:cNvSpPr txBox="1">
            <a:spLocks noGrp="1"/>
          </p:cNvSpPr>
          <p:nvPr>
            <p:ph type="sldNum" sz="quarter" idx="12"/>
          </p:nvPr>
        </p:nvSpPr>
        <p:spPr>
          <a:xfrm>
            <a:off x="11839440" y="6404290"/>
            <a:ext cx="184061"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142" name="Rectangle 4"/>
          <p:cNvSpPr txBox="1"/>
          <p:nvPr/>
        </p:nvSpPr>
        <p:spPr>
          <a:xfrm>
            <a:off x="192519" y="1670119"/>
            <a:ext cx="11555204"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002631" lvl="2" indent="-240631">
              <a:lnSpc>
                <a:spcPct val="150000"/>
              </a:lnSpc>
              <a:buSzPct val="100000"/>
              <a:buChar char="•"/>
              <a:defRPr sz="2400">
                <a:latin typeface="Times New Roman"/>
                <a:ea typeface="Times New Roman"/>
                <a:cs typeface="Times New Roman"/>
                <a:sym typeface="Times New Roman"/>
              </a:defRPr>
            </a:pPr>
            <a:r>
              <a:rPr sz="2000" dirty="0"/>
              <a:t>Take a printer which is printing. At a time printer can print only one page and the task will be completed after it has printed all the pages. Same way a single thread executes at a time, and task will be completed after all thread had completed their tasks. </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Typing MS Word document while listening to music.</a:t>
            </a:r>
          </a:p>
          <a:p>
            <a:pPr marL="1002631" lvl="2" indent="-240631">
              <a:lnSpc>
                <a:spcPct val="150000"/>
              </a:lnSpc>
              <a:buSzPct val="100000"/>
              <a:buChar char="•"/>
              <a:defRPr sz="2400">
                <a:latin typeface="Times New Roman"/>
                <a:ea typeface="Times New Roman"/>
                <a:cs typeface="Times New Roman"/>
                <a:sym typeface="Times New Roman"/>
              </a:defRPr>
            </a:pPr>
            <a:r>
              <a:rPr sz="2000" dirty="0"/>
              <a:t>Games are very good examples of threading. You can use multiple objects in games like cars, motor bikes, animals, people etc. All these objects are nothing but just threads that run your game application.</a:t>
            </a:r>
          </a:p>
          <a:p>
            <a:pPr marL="1002631" lvl="2" indent="-240631">
              <a:lnSpc>
                <a:spcPct val="150000"/>
              </a:lnSpc>
              <a:buSzPct val="100000"/>
              <a:buChar char="•"/>
              <a:defRPr sz="2400">
                <a:latin typeface="Times New Roman"/>
                <a:ea typeface="Times New Roman"/>
                <a:cs typeface="Times New Roman"/>
                <a:sym typeface="Times New Roman"/>
              </a:defRPr>
            </a:pPr>
            <a:r>
              <a:rPr sz="2000" dirty="0"/>
              <a:t>Gathering information from different web services running in parallel.</a:t>
            </a:r>
          </a:p>
          <a:p>
            <a:pPr lvl="2">
              <a:lnSpc>
                <a:spcPct val="150000"/>
              </a:lnSpc>
              <a:defRPr sz="2400">
                <a:latin typeface="Times New Roman"/>
                <a:ea typeface="Times New Roman"/>
                <a:cs typeface="Times New Roman"/>
                <a:sym typeface="Times New Roman"/>
              </a:defRPr>
            </a:pPr>
            <a:r>
              <a:rPr sz="2000" dirty="0"/>
              <a:t>Threads provide a faster execution since they are light weight, switching is easier in case of thread. </a:t>
            </a:r>
            <a:r>
              <a:rPr lang="en-US" sz="2000" dirty="0"/>
              <a:t>	</a:t>
            </a:r>
            <a:r>
              <a:rPr sz="2000" dirty="0"/>
              <a:t>Also when one thread stops execution the another thread starts execution.</a:t>
            </a:r>
          </a:p>
        </p:txBody>
      </p:sp>
      <p:sp>
        <p:nvSpPr>
          <p:cNvPr id="14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lgn="just">
              <a:defRPr sz="2400" b="1">
                <a:latin typeface="Times New Roman"/>
                <a:ea typeface="Times New Roman"/>
                <a:cs typeface="Times New Roman"/>
                <a:sym typeface="Times New Roman"/>
              </a:defRPr>
            </a:pPr>
            <a:r>
              <a:rPr lang="en-IN" dirty="0"/>
              <a:t>Real time examples of Thread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lide Number Placeholder 3"/>
          <p:cNvSpPr txBox="1">
            <a:spLocks noGrp="1"/>
          </p:cNvSpPr>
          <p:nvPr>
            <p:ph type="sldNum" sz="quarter" idx="12"/>
          </p:nvPr>
        </p:nvSpPr>
        <p:spPr>
          <a:xfrm>
            <a:off x="11839440" y="6404290"/>
            <a:ext cx="184061"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147"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grpSp>
        <p:nvGrpSpPr>
          <p:cNvPr id="150" name="Image Gallery"/>
          <p:cNvGrpSpPr/>
          <p:nvPr/>
        </p:nvGrpSpPr>
        <p:grpSpPr>
          <a:xfrm>
            <a:off x="2806727" y="1582848"/>
            <a:ext cx="6259232" cy="4861714"/>
            <a:chOff x="0" y="0"/>
            <a:chExt cx="6259231" cy="5208401"/>
          </a:xfrm>
        </p:grpSpPr>
        <p:pic>
          <p:nvPicPr>
            <p:cNvPr id="148" name="threadLifeCycle.jpg" descr="threadLifeCycle.jpg"/>
            <p:cNvPicPr>
              <a:picLocks noChangeAspect="1"/>
            </p:cNvPicPr>
            <p:nvPr/>
          </p:nvPicPr>
          <p:blipFill>
            <a:blip r:embed="rId3"/>
            <a:srcRect l="365" r="365"/>
            <a:stretch>
              <a:fillRect/>
            </a:stretch>
          </p:blipFill>
          <p:spPr>
            <a:xfrm>
              <a:off x="0" y="0"/>
              <a:ext cx="6259232" cy="4522602"/>
            </a:xfrm>
            <a:prstGeom prst="rect">
              <a:avLst/>
            </a:prstGeom>
            <a:ln w="12700" cap="flat">
              <a:noFill/>
              <a:miter lim="400000"/>
            </a:ln>
            <a:effectLst/>
          </p:spPr>
        </p:pic>
        <p:sp>
          <p:nvSpPr>
            <p:cNvPr id="149" name="Image source: Core Java Vol 1, 9th Edition, Horstmann, Cay S. &amp; Cornell, Gary_2013"/>
            <p:cNvSpPr/>
            <p:nvPr/>
          </p:nvSpPr>
          <p:spPr>
            <a:xfrm>
              <a:off x="0" y="4598801"/>
              <a:ext cx="6259232"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algn="ctr" defTabSz="457200">
                <a:lnSpc>
                  <a:spcPts val="3500"/>
                </a:lnSpc>
                <a:defRPr sz="1500">
                  <a:solidFill>
                    <a:srgbClr val="EC4E20"/>
                  </a:solidFill>
                  <a:latin typeface="+mn-lt"/>
                  <a:ea typeface="+mn-ea"/>
                  <a:cs typeface="+mn-cs"/>
                  <a:sym typeface="Helvetica"/>
                </a:defRPr>
              </a:pPr>
              <a:endParaRPr u="sng" dirty="0">
                <a:solidFill>
                  <a:srgbClr val="0563C1"/>
                </a:solidFill>
                <a:uFill>
                  <a:solidFill>
                    <a:srgbClr val="0563C1"/>
                  </a:solidFill>
                </a:uFill>
                <a:hlinkClick r:id="rId4"/>
              </a:endParaRPr>
            </a:p>
          </p:txBody>
        </p:sp>
      </p:grpSp>
      <p:sp>
        <p:nvSpPr>
          <p:cNvPr id="8"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Life cycle of Thread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lide Number Placeholder 3"/>
          <p:cNvSpPr txBox="1">
            <a:spLocks noGrp="1"/>
          </p:cNvSpPr>
          <p:nvPr>
            <p:ph type="sldNum" sz="quarter" idx="12"/>
          </p:nvPr>
        </p:nvSpPr>
        <p:spPr>
          <a:xfrm>
            <a:off x="11839440" y="6404290"/>
            <a:ext cx="184061"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153" name="Rectangle 4"/>
          <p:cNvSpPr txBox="1"/>
          <p:nvPr/>
        </p:nvSpPr>
        <p:spPr>
          <a:xfrm>
            <a:off x="705200" y="1670384"/>
            <a:ext cx="10984247" cy="498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1" indent="228600">
              <a:lnSpc>
                <a:spcPct val="150000"/>
              </a:lnSpc>
              <a:defRPr sz="2400">
                <a:latin typeface="Times New Roman"/>
                <a:ea typeface="Times New Roman"/>
                <a:cs typeface="Times New Roman"/>
                <a:sym typeface="Times New Roman"/>
              </a:defRPr>
            </a:pPr>
            <a:r>
              <a:rPr sz="2000" dirty="0"/>
              <a:t>At any point thread can be in following state. It can only in any one of the state.</a:t>
            </a:r>
          </a:p>
        </p:txBody>
      </p:sp>
      <p:sp>
        <p:nvSpPr>
          <p:cNvPr id="15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Life cycle of Thread</a:t>
            </a:r>
          </a:p>
        </p:txBody>
      </p:sp>
      <p:sp>
        <p:nvSpPr>
          <p:cNvPr id="2" name="Rectangle 1"/>
          <p:cNvSpPr/>
          <p:nvPr/>
        </p:nvSpPr>
        <p:spPr>
          <a:xfrm>
            <a:off x="1298751" y="2169047"/>
            <a:ext cx="10743725" cy="3093154"/>
          </a:xfrm>
          <a:prstGeom prst="rect">
            <a:avLst/>
          </a:prstGeom>
        </p:spPr>
        <p:txBody>
          <a:bodyPr wrap="square">
            <a:spAutoFit/>
          </a:bodyPr>
          <a:lstStyle/>
          <a:p>
            <a:pPr marL="457200" lvl="5" indent="-457200">
              <a:lnSpc>
                <a:spcPct val="150000"/>
              </a:lnSpc>
              <a:buFont typeface="+mj-lt"/>
              <a:buAutoNum type="arabicPeriod"/>
              <a:defRPr sz="2400" b="1">
                <a:latin typeface="Times New Roman"/>
                <a:ea typeface="Times New Roman"/>
                <a:cs typeface="Times New Roman"/>
                <a:sym typeface="Times New Roman"/>
              </a:defRPr>
            </a:pPr>
            <a:r>
              <a:rPr lang="en-IN" sz="2000" dirty="0"/>
              <a:t>New: </a:t>
            </a:r>
          </a:p>
          <a:p>
            <a:pPr lvl="8" indent="0">
              <a:lnSpc>
                <a:spcPct val="150000"/>
              </a:lnSpc>
              <a:defRPr sz="2400">
                <a:latin typeface="Times New Roman"/>
                <a:ea typeface="Times New Roman"/>
                <a:cs typeface="Times New Roman"/>
                <a:sym typeface="Times New Roman"/>
              </a:defRPr>
            </a:pPr>
            <a:r>
              <a:rPr lang="en-IN" sz="2000" dirty="0"/>
              <a:t>It is the newly </a:t>
            </a:r>
            <a:r>
              <a:rPr lang="en-IN" sz="2000" b="1" dirty="0"/>
              <a:t>born thread</a:t>
            </a:r>
            <a:r>
              <a:rPr lang="en-IN" sz="2000" dirty="0"/>
              <a:t> created with the help of thread class. It remains in this state till the program starts the thread.</a:t>
            </a:r>
          </a:p>
          <a:p>
            <a:pPr lvl="8" indent="685800">
              <a:lnSpc>
                <a:spcPct val="150000"/>
              </a:lnSpc>
              <a:defRPr sz="2400">
                <a:latin typeface="Times New Roman"/>
                <a:ea typeface="Times New Roman"/>
                <a:cs typeface="Times New Roman"/>
                <a:sym typeface="Times New Roman"/>
              </a:defRPr>
            </a:pPr>
            <a:endParaRPr lang="en-IN" sz="1000" dirty="0"/>
          </a:p>
          <a:p>
            <a:pPr marL="457200" lvl="5" indent="-457200">
              <a:lnSpc>
                <a:spcPct val="150000"/>
              </a:lnSpc>
              <a:buFont typeface="+mj-lt"/>
              <a:buAutoNum type="arabicPeriod"/>
              <a:defRPr sz="2400" b="1">
                <a:latin typeface="Times New Roman"/>
                <a:ea typeface="Times New Roman"/>
                <a:cs typeface="Times New Roman"/>
                <a:sym typeface="Times New Roman"/>
              </a:defRPr>
            </a:pPr>
            <a:r>
              <a:rPr lang="en-IN" sz="2000" dirty="0"/>
              <a:t>Runnable: </a:t>
            </a:r>
          </a:p>
          <a:p>
            <a:pPr lvl="7" indent="0">
              <a:lnSpc>
                <a:spcPct val="150000"/>
              </a:lnSpc>
              <a:defRPr sz="2400">
                <a:latin typeface="Times New Roman"/>
                <a:ea typeface="Times New Roman"/>
                <a:cs typeface="Times New Roman"/>
                <a:sym typeface="Times New Roman"/>
              </a:defRPr>
            </a:pPr>
            <a:r>
              <a:rPr lang="en-IN" sz="2000" dirty="0"/>
              <a:t>A thread which is ready to run and is invoked by start method. Now it depends on thread scheduler to run it or not.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157" name="Rectangle 4"/>
          <p:cNvSpPr txBox="1"/>
          <p:nvPr/>
        </p:nvSpPr>
        <p:spPr>
          <a:xfrm>
            <a:off x="980974" y="1684867"/>
            <a:ext cx="10984247" cy="2862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3" indent="0">
              <a:lnSpc>
                <a:spcPct val="150000"/>
              </a:lnSpc>
              <a:defRPr sz="2400">
                <a:latin typeface="Times New Roman"/>
                <a:ea typeface="Times New Roman"/>
                <a:cs typeface="Times New Roman"/>
                <a:sym typeface="Times New Roman"/>
              </a:defRPr>
            </a:pPr>
            <a:r>
              <a:rPr sz="2000" dirty="0"/>
              <a:t>If a thread is temporarily inactive, then it’s in the following states:</a:t>
            </a:r>
          </a:p>
          <a:p>
            <a:pPr lvl="1" indent="0">
              <a:lnSpc>
                <a:spcPct val="150000"/>
              </a:lnSpc>
              <a:defRPr sz="2400">
                <a:latin typeface="Times New Roman"/>
                <a:ea typeface="Times New Roman"/>
                <a:cs typeface="Times New Roman"/>
                <a:sym typeface="Times New Roman"/>
              </a:defRPr>
            </a:pPr>
            <a:endParaRPr sz="1000" dirty="0"/>
          </a:p>
          <a:p>
            <a:pPr lvl="4" indent="0">
              <a:lnSpc>
                <a:spcPct val="150000"/>
              </a:lnSpc>
              <a:defRPr sz="2400">
                <a:latin typeface="Times New Roman"/>
                <a:ea typeface="Times New Roman"/>
                <a:cs typeface="Times New Roman"/>
                <a:sym typeface="Times New Roman"/>
              </a:defRPr>
            </a:pPr>
            <a:r>
              <a:rPr sz="2000" b="1" dirty="0"/>
              <a:t>Blocked: </a:t>
            </a:r>
            <a:r>
              <a:rPr sz="2000" dirty="0"/>
              <a:t>A thread is blocked if it is trying to access resource which is acquired by some other thread. When resource is released, scheduler picks up blocked thread and over it to runnable state.</a:t>
            </a:r>
          </a:p>
          <a:p>
            <a:pPr lvl="3" indent="0">
              <a:lnSpc>
                <a:spcPct val="150000"/>
              </a:lnSpc>
              <a:defRPr sz="2400">
                <a:latin typeface="Times New Roman"/>
                <a:ea typeface="Times New Roman"/>
                <a:cs typeface="Times New Roman"/>
                <a:sym typeface="Times New Roman"/>
              </a:defRPr>
            </a:pPr>
            <a:endParaRPr sz="1000" b="1" dirty="0"/>
          </a:p>
          <a:p>
            <a:pPr lvl="4" indent="0">
              <a:lnSpc>
                <a:spcPct val="150000"/>
              </a:lnSpc>
              <a:defRPr sz="2400">
                <a:latin typeface="Times New Roman"/>
                <a:ea typeface="Times New Roman"/>
                <a:cs typeface="Times New Roman"/>
                <a:sym typeface="Times New Roman"/>
              </a:defRPr>
            </a:pPr>
            <a:r>
              <a:rPr sz="2000" b="1" dirty="0"/>
              <a:t>Waiting: </a:t>
            </a:r>
            <a:r>
              <a:rPr sz="2000" dirty="0"/>
              <a:t>When a thread is waiting for another thread on condition then it is in waiting state. When condition is fulfilled scheduler moves the thread to runnable state.</a:t>
            </a:r>
          </a:p>
        </p:txBody>
      </p:sp>
      <p:sp>
        <p:nvSpPr>
          <p:cNvPr id="15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584405"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lvl="4" indent="-457200">
              <a:buFont typeface="+mj-lt"/>
              <a:buAutoNum type="arabicPeriod" startAt="3"/>
              <a:defRPr sz="2400" b="1">
                <a:latin typeface="Times New Roman"/>
                <a:ea typeface="Times New Roman"/>
                <a:cs typeface="Times New Roman"/>
                <a:sym typeface="Times New Roman"/>
              </a:defRPr>
            </a:pPr>
            <a:r>
              <a:rPr lang="en-IN" dirty="0"/>
              <a:t>Blocked / Waiting: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161" name="Rectangle 4"/>
          <p:cNvSpPr txBox="1"/>
          <p:nvPr/>
        </p:nvSpPr>
        <p:spPr>
          <a:xfrm>
            <a:off x="1236781" y="1672724"/>
            <a:ext cx="10984247" cy="10416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0">
              <a:lnSpc>
                <a:spcPct val="150000"/>
              </a:lnSpc>
              <a:defRPr sz="2400">
                <a:latin typeface="Times New Roman"/>
                <a:ea typeface="Times New Roman"/>
                <a:cs typeface="Times New Roman"/>
                <a:sym typeface="Times New Roman"/>
              </a:defRPr>
            </a:pPr>
            <a:r>
              <a:rPr sz="2000" dirty="0"/>
              <a:t>A thread lies in this state when it invokes a method with a time out parameter and lies in this state until timeout is completed or any notification is received</a:t>
            </a:r>
            <a:r>
              <a:rPr dirty="0"/>
              <a:t>. </a:t>
            </a:r>
          </a:p>
        </p:txBody>
      </p:sp>
      <p:sp>
        <p:nvSpPr>
          <p:cNvPr id="16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555375"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lvl="4" indent="-457200">
              <a:buFont typeface="+mj-lt"/>
              <a:buAutoNum type="arabicPeriod" startAt="4"/>
              <a:defRPr sz="2400" b="1">
                <a:latin typeface="Times New Roman"/>
                <a:ea typeface="Times New Roman"/>
                <a:cs typeface="Times New Roman"/>
                <a:sym typeface="Times New Roman"/>
              </a:defRPr>
            </a:pPr>
            <a:r>
              <a:rPr lang="en-IN" dirty="0"/>
              <a:t>Timed Waiting: </a:t>
            </a:r>
          </a:p>
        </p:txBody>
      </p:sp>
      <p:sp>
        <p:nvSpPr>
          <p:cNvPr id="2" name="Rectangle 1"/>
          <p:cNvSpPr/>
          <p:nvPr/>
        </p:nvSpPr>
        <p:spPr>
          <a:xfrm>
            <a:off x="1280208" y="3519172"/>
            <a:ext cx="10377713" cy="1938992"/>
          </a:xfrm>
          <a:prstGeom prst="rect">
            <a:avLst/>
          </a:prstGeom>
        </p:spPr>
        <p:txBody>
          <a:bodyPr wrap="square">
            <a:spAutoFit/>
          </a:bodyPr>
          <a:lstStyle/>
          <a:p>
            <a:pPr lvl="2" indent="0">
              <a:lnSpc>
                <a:spcPct val="150000"/>
              </a:lnSpc>
              <a:defRPr sz="2400">
                <a:latin typeface="Times New Roman"/>
                <a:ea typeface="Times New Roman"/>
                <a:cs typeface="Times New Roman"/>
                <a:sym typeface="Times New Roman"/>
              </a:defRPr>
            </a:pPr>
            <a:r>
              <a:rPr lang="en-IN" sz="2000" dirty="0"/>
              <a:t>A thread can be terminated for following reasons:</a:t>
            </a:r>
          </a:p>
          <a:p>
            <a:pPr marL="1002631" lvl="2" indent="-240631">
              <a:lnSpc>
                <a:spcPct val="150000"/>
              </a:lnSpc>
              <a:buSzPct val="100000"/>
              <a:buChar char="•"/>
              <a:defRPr sz="2400">
                <a:latin typeface="Times New Roman"/>
                <a:ea typeface="Times New Roman"/>
                <a:cs typeface="Times New Roman"/>
                <a:sym typeface="Times New Roman"/>
              </a:defRPr>
            </a:pPr>
            <a:r>
              <a:rPr lang="en-IN" sz="2000" dirty="0"/>
              <a:t>When the task is complete and thread exits normally.</a:t>
            </a:r>
          </a:p>
          <a:p>
            <a:pPr marL="1002631" lvl="2" indent="-240631">
              <a:lnSpc>
                <a:spcPct val="150000"/>
              </a:lnSpc>
              <a:buSzPct val="100000"/>
              <a:buChar char="•"/>
              <a:defRPr sz="2400">
                <a:latin typeface="Times New Roman"/>
                <a:ea typeface="Times New Roman"/>
                <a:cs typeface="Times New Roman"/>
                <a:sym typeface="Times New Roman"/>
              </a:defRPr>
            </a:pPr>
            <a:r>
              <a:rPr lang="en-IN" sz="2000" dirty="0"/>
              <a:t>When there is some unusual error or an unhandled exception.</a:t>
            </a:r>
          </a:p>
          <a:p>
            <a:pPr lvl="2" indent="0">
              <a:lnSpc>
                <a:spcPct val="150000"/>
              </a:lnSpc>
              <a:defRPr sz="2400">
                <a:latin typeface="Times New Roman"/>
                <a:ea typeface="Times New Roman"/>
                <a:cs typeface="Times New Roman"/>
                <a:sym typeface="Times New Roman"/>
              </a:defRPr>
            </a:pPr>
            <a:r>
              <a:rPr lang="en-IN" sz="2000" dirty="0"/>
              <a:t>A thread in this state does not consumes any CPU cycle.</a:t>
            </a:r>
          </a:p>
        </p:txBody>
      </p:sp>
      <p:sp>
        <p:nvSpPr>
          <p:cNvPr id="8" name="Rectangle 5"/>
          <p:cNvSpPr txBox="1"/>
          <p:nvPr/>
        </p:nvSpPr>
        <p:spPr>
          <a:xfrm>
            <a:off x="555375" y="2984937"/>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lvl="4" indent="-457200">
              <a:buFont typeface="+mj-lt"/>
              <a:buAutoNum type="arabicPeriod" startAt="5"/>
              <a:defRPr sz="2400" b="1">
                <a:latin typeface="Times New Roman"/>
                <a:ea typeface="Times New Roman"/>
                <a:cs typeface="Times New Roman"/>
                <a:sym typeface="Times New Roman"/>
              </a:defRPr>
            </a:pPr>
            <a:r>
              <a:rPr lang="en-IN" dirty="0"/>
              <a:t>Terminated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28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85" name="JVM Errors:…"/>
          <p:cNvSpPr txBox="1"/>
          <p:nvPr/>
        </p:nvSpPr>
        <p:spPr>
          <a:xfrm>
            <a:off x="437734" y="1797108"/>
            <a:ext cx="10002491" cy="40040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2" spcCol="538052"/>
          <a:lstStyle/>
          <a:p>
            <a:pPr marL="788736" lvl="1" indent="-280736" defTabSz="457200">
              <a:spcBef>
                <a:spcPts val="1000"/>
              </a:spcBef>
              <a:buSzPct val="100000"/>
              <a:buAutoNum type="arabicPeriod"/>
              <a:defRPr sz="2100" b="1">
                <a:latin typeface="Times New Roman"/>
                <a:ea typeface="Times New Roman"/>
                <a:cs typeface="Times New Roman"/>
                <a:sym typeface="Times New Roman"/>
              </a:defRPr>
            </a:pPr>
            <a:r>
              <a:rPr sz="2000" dirty="0"/>
              <a:t>JVM Errors:</a:t>
            </a:r>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OutOfMemoryError</a:t>
            </a:r>
            <a:endParaRPr sz="2000" dirty="0"/>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StackOverflowError</a:t>
            </a:r>
            <a:endParaRPr sz="2000" dirty="0"/>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LinkageError</a:t>
            </a:r>
            <a:br>
              <a:rPr sz="2000" dirty="0"/>
            </a:br>
            <a:endParaRPr lang="en-IN" sz="2000" dirty="0"/>
          </a:p>
          <a:p>
            <a:pPr marL="788736" lvl="1" indent="-280736" defTabSz="457200">
              <a:spcBef>
                <a:spcPts val="1000"/>
              </a:spcBef>
              <a:buSzPct val="100000"/>
              <a:buAutoNum type="arabicPeriod"/>
              <a:defRPr sz="2100" b="1">
                <a:latin typeface="Times New Roman"/>
                <a:ea typeface="Times New Roman"/>
                <a:cs typeface="Times New Roman"/>
                <a:sym typeface="Times New Roman"/>
              </a:defRPr>
            </a:pPr>
            <a:r>
              <a:rPr lang="en-IN" sz="2000" dirty="0"/>
              <a:t>System errors:</a:t>
            </a:r>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FileNotFoundException</a:t>
            </a:r>
            <a:endParaRPr sz="2000" dirty="0"/>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IOException</a:t>
            </a:r>
            <a:endParaRPr sz="2000" dirty="0"/>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SocketTimeoutException</a:t>
            </a:r>
            <a:endParaRPr sz="2000" dirty="0"/>
          </a:p>
          <a:p>
            <a:pPr marL="788736" lvl="1" indent="-280736" defTabSz="457200">
              <a:spcBef>
                <a:spcPts val="1000"/>
              </a:spcBef>
              <a:buSzPct val="100000"/>
              <a:buAutoNum type="arabicPeriod"/>
              <a:defRPr sz="2100" b="1">
                <a:latin typeface="Times New Roman"/>
                <a:ea typeface="Times New Roman"/>
                <a:cs typeface="Times New Roman"/>
                <a:sym typeface="Times New Roman"/>
              </a:defRPr>
            </a:pPr>
            <a:r>
              <a:rPr sz="2000" dirty="0"/>
              <a:t>Programming errors:</a:t>
            </a:r>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NullPointerException</a:t>
            </a:r>
            <a:endParaRPr sz="2000" dirty="0"/>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ArrayIndexOutOfBoundsException</a:t>
            </a:r>
            <a:endParaRPr sz="2000" dirty="0"/>
          </a:p>
          <a:p>
            <a:pPr marL="972552" lvl="2" indent="-210552" defTabSz="457200">
              <a:spcBef>
                <a:spcPts val="1000"/>
              </a:spcBef>
              <a:buSzPct val="100000"/>
              <a:buChar char="•"/>
              <a:defRPr sz="2100">
                <a:latin typeface="Times New Roman"/>
                <a:ea typeface="Times New Roman"/>
                <a:cs typeface="Times New Roman"/>
                <a:sym typeface="Times New Roman"/>
              </a:defRPr>
            </a:pPr>
            <a:r>
              <a:rPr sz="2000" dirty="0" err="1"/>
              <a:t>ArithmeticException</a:t>
            </a:r>
            <a:endParaRPr sz="2000" dirty="0"/>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Exceptions are used to indicate many different types of error conditions</a:t>
            </a:r>
          </a:p>
        </p:txBody>
      </p:sp>
    </p:spTree>
    <p:extLst>
      <p:ext uri="{BB962C8B-B14F-4D97-AF65-F5344CB8AC3E}">
        <p14:creationId xmlns:p14="http://schemas.microsoft.com/office/powerpoint/2010/main" val="290836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165" name="Rectangle 4"/>
          <p:cNvSpPr txBox="1"/>
          <p:nvPr/>
        </p:nvSpPr>
        <p:spPr>
          <a:xfrm>
            <a:off x="505113" y="1707102"/>
            <a:ext cx="11239281" cy="433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latin typeface="Times New Roman"/>
                <a:ea typeface="Times New Roman"/>
                <a:cs typeface="Times New Roman"/>
                <a:sym typeface="Times New Roman"/>
              </a:defRPr>
            </a:pPr>
            <a:r>
              <a:rPr sz="2000" dirty="0"/>
              <a:t>When a Java program starts, one thread begins to run immediately, this is main thread.</a:t>
            </a:r>
          </a:p>
          <a:p>
            <a:pPr lvl="2" indent="457200">
              <a:lnSpc>
                <a:spcPct val="150000"/>
              </a:lnSpc>
              <a:defRPr sz="2400">
                <a:latin typeface="Times New Roman"/>
                <a:ea typeface="Times New Roman"/>
                <a:cs typeface="Times New Roman"/>
                <a:sym typeface="Times New Roman"/>
              </a:defRPr>
            </a:pPr>
            <a:r>
              <a:rPr sz="2000" dirty="0"/>
              <a:t>It is automatically created on the start of program.</a:t>
            </a:r>
          </a:p>
          <a:p>
            <a:pPr lvl="2" indent="457200">
              <a:lnSpc>
                <a:spcPct val="150000"/>
              </a:lnSpc>
              <a:defRPr sz="2400">
                <a:latin typeface="Times New Roman"/>
                <a:ea typeface="Times New Roman"/>
                <a:cs typeface="Times New Roman"/>
                <a:sym typeface="Times New Roman"/>
              </a:defRPr>
            </a:pPr>
            <a:r>
              <a:rPr sz="2000" dirty="0"/>
              <a:t>It is important because:</a:t>
            </a:r>
          </a:p>
          <a:p>
            <a:pPr marL="1383631" lvl="3" indent="-240631">
              <a:lnSpc>
                <a:spcPct val="150000"/>
              </a:lnSpc>
              <a:buSzPct val="100000"/>
              <a:buChar char="•"/>
              <a:defRPr sz="2400">
                <a:latin typeface="Times New Roman"/>
                <a:ea typeface="Times New Roman"/>
                <a:cs typeface="Times New Roman"/>
                <a:sym typeface="Times New Roman"/>
              </a:defRPr>
            </a:pPr>
            <a:r>
              <a:rPr sz="2000" dirty="0"/>
              <a:t>It is the thread from which other child thread will be effected.</a:t>
            </a:r>
          </a:p>
          <a:p>
            <a:pPr marL="1383631" lvl="3" indent="-240631">
              <a:lnSpc>
                <a:spcPct val="150000"/>
              </a:lnSpc>
              <a:buSzPct val="100000"/>
              <a:buChar char="•"/>
              <a:defRPr sz="2400">
                <a:latin typeface="Times New Roman"/>
                <a:ea typeface="Times New Roman"/>
                <a:cs typeface="Times New Roman"/>
                <a:sym typeface="Times New Roman"/>
              </a:defRPr>
            </a:pPr>
            <a:r>
              <a:rPr sz="2000" dirty="0"/>
              <a:t>It performs the various shut down actions and is the last thread to finish execution.</a:t>
            </a:r>
          </a:p>
          <a:p>
            <a:pPr>
              <a:lnSpc>
                <a:spcPct val="150000"/>
              </a:lnSpc>
              <a:defRPr sz="2400" b="1">
                <a:latin typeface="Times New Roman"/>
                <a:ea typeface="Times New Roman"/>
                <a:cs typeface="Times New Roman"/>
                <a:sym typeface="Times New Roman"/>
              </a:defRPr>
            </a:pPr>
            <a:r>
              <a:rPr lang="en-US" sz="2400" dirty="0"/>
              <a:t>  </a:t>
            </a:r>
            <a:r>
              <a:rPr sz="2400" dirty="0"/>
              <a:t>Creation of thread</a:t>
            </a:r>
          </a:p>
          <a:p>
            <a:pPr lvl="5" indent="457200">
              <a:lnSpc>
                <a:spcPct val="150000"/>
              </a:lnSpc>
              <a:defRPr sz="2400">
                <a:latin typeface="Times New Roman"/>
                <a:ea typeface="Times New Roman"/>
                <a:cs typeface="Times New Roman"/>
                <a:sym typeface="Times New Roman"/>
              </a:defRPr>
            </a:pPr>
            <a:r>
              <a:rPr sz="2000" dirty="0"/>
              <a:t>A thread can be created in two ways:</a:t>
            </a:r>
          </a:p>
          <a:p>
            <a:pPr marL="1002631" lvl="5" indent="-240631">
              <a:lnSpc>
                <a:spcPct val="150000"/>
              </a:lnSpc>
              <a:buSzPct val="100000"/>
              <a:buChar char="•"/>
              <a:defRPr sz="2400">
                <a:latin typeface="Times New Roman"/>
                <a:ea typeface="Times New Roman"/>
                <a:cs typeface="Times New Roman"/>
                <a:sym typeface="Times New Roman"/>
              </a:defRPr>
            </a:pPr>
            <a:r>
              <a:rPr sz="2000" dirty="0"/>
              <a:t>Extending thread class</a:t>
            </a:r>
          </a:p>
          <a:p>
            <a:pPr marL="1002631" lvl="5" indent="-240631">
              <a:lnSpc>
                <a:spcPct val="150000"/>
              </a:lnSpc>
              <a:buSzPct val="100000"/>
              <a:buChar char="•"/>
              <a:defRPr sz="2400">
                <a:latin typeface="Times New Roman"/>
                <a:ea typeface="Times New Roman"/>
                <a:cs typeface="Times New Roman"/>
                <a:sym typeface="Times New Roman"/>
              </a:defRPr>
            </a:pPr>
            <a:r>
              <a:rPr sz="2000" dirty="0"/>
              <a:t>Implementing runnable interface</a:t>
            </a:r>
          </a:p>
        </p:txBody>
      </p:sp>
      <p:sp>
        <p:nvSpPr>
          <p:cNvPr id="166"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Main Java Thread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
        <p:nvSpPr>
          <p:cNvPr id="169" name="Rectangle 4"/>
          <p:cNvSpPr txBox="1"/>
          <p:nvPr/>
        </p:nvSpPr>
        <p:spPr>
          <a:xfrm>
            <a:off x="952719" y="1687354"/>
            <a:ext cx="11239281"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0">
              <a:lnSpc>
                <a:spcPct val="150000"/>
              </a:lnSpc>
              <a:defRPr sz="2400">
                <a:latin typeface="Times New Roman"/>
                <a:ea typeface="Times New Roman"/>
                <a:cs typeface="Times New Roman"/>
                <a:sym typeface="Times New Roman"/>
              </a:defRPr>
            </a:pPr>
            <a:r>
              <a:rPr sz="2000" dirty="0"/>
              <a:t>Thread is the main class which provides the constructors and methods to create and perform certain operations on thread. Thread class extends Object class and implements Runnable interface.</a:t>
            </a:r>
          </a:p>
          <a:p>
            <a:pPr lvl="3" indent="685800">
              <a:lnSpc>
                <a:spcPct val="150000"/>
              </a:lnSpc>
              <a:defRPr sz="2400">
                <a:latin typeface="Times New Roman"/>
                <a:ea typeface="Times New Roman"/>
                <a:cs typeface="Times New Roman"/>
                <a:sym typeface="Times New Roman"/>
              </a:defRPr>
            </a:pPr>
            <a:r>
              <a:rPr sz="2000" dirty="0"/>
              <a:t>Public class Thread</a:t>
            </a:r>
          </a:p>
          <a:p>
            <a:pPr lvl="4" indent="914400">
              <a:lnSpc>
                <a:spcPct val="150000"/>
              </a:lnSpc>
              <a:defRPr sz="2400">
                <a:latin typeface="Times New Roman"/>
                <a:ea typeface="Times New Roman"/>
                <a:cs typeface="Times New Roman"/>
                <a:sym typeface="Times New Roman"/>
              </a:defRPr>
            </a:pPr>
            <a:r>
              <a:rPr sz="2000" dirty="0"/>
              <a:t>extends Object</a:t>
            </a:r>
          </a:p>
          <a:p>
            <a:pPr lvl="4" indent="914400">
              <a:lnSpc>
                <a:spcPct val="150000"/>
              </a:lnSpc>
              <a:defRPr sz="2400">
                <a:latin typeface="Times New Roman"/>
                <a:ea typeface="Times New Roman"/>
                <a:cs typeface="Times New Roman"/>
                <a:sym typeface="Times New Roman"/>
              </a:defRPr>
            </a:pPr>
            <a:r>
              <a:rPr sz="2000" dirty="0"/>
              <a:t>implements Runnable</a:t>
            </a:r>
          </a:p>
          <a:p>
            <a:pPr>
              <a:lnSpc>
                <a:spcPct val="150000"/>
              </a:lnSpc>
              <a:defRPr sz="2400" b="1">
                <a:latin typeface="Times New Roman"/>
                <a:ea typeface="Times New Roman"/>
                <a:cs typeface="Times New Roman"/>
                <a:sym typeface="Times New Roman"/>
              </a:defRPr>
            </a:pPr>
            <a:r>
              <a:rPr sz="2000" dirty="0"/>
              <a:t>Constructors of Thread class:</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Thread ( )</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Thread ( String name )</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Thread (Runnable r)</a:t>
            </a:r>
          </a:p>
          <a:p>
            <a:pPr marL="1002631" lvl="2" indent="-240631">
              <a:lnSpc>
                <a:spcPct val="150000"/>
              </a:lnSpc>
              <a:buSzPct val="100000"/>
              <a:buChar char="•"/>
              <a:defRPr sz="2400">
                <a:latin typeface="Times New Roman"/>
                <a:ea typeface="Times New Roman"/>
                <a:cs typeface="Times New Roman"/>
                <a:sym typeface="Times New Roman"/>
              </a:defRPr>
            </a:pPr>
            <a:r>
              <a:rPr sz="2000" dirty="0"/>
              <a:t>Thread (Runnable r, String name)</a:t>
            </a:r>
          </a:p>
        </p:txBody>
      </p:sp>
      <p:sp>
        <p:nvSpPr>
          <p:cNvPr id="170"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Thread Class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
        <p:nvSpPr>
          <p:cNvPr id="173" name="Rectangle 4"/>
          <p:cNvSpPr txBox="1"/>
          <p:nvPr/>
        </p:nvSpPr>
        <p:spPr>
          <a:xfrm>
            <a:off x="959056" y="1669932"/>
            <a:ext cx="11064445"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40631" indent="-240631">
              <a:lnSpc>
                <a:spcPct val="150000"/>
              </a:lnSpc>
              <a:buSzPct val="100000"/>
              <a:buChar char="•"/>
              <a:defRPr sz="2400">
                <a:latin typeface="Times New Roman"/>
                <a:ea typeface="Times New Roman"/>
                <a:cs typeface="Times New Roman"/>
                <a:sym typeface="Times New Roman"/>
              </a:defRPr>
            </a:pPr>
            <a:r>
              <a:rPr sz="2000" b="1" dirty="0"/>
              <a:t>public void run ( ): </a:t>
            </a:r>
            <a:r>
              <a:rPr sz="2000" dirty="0"/>
              <a:t>This is the entry point of thread. Execution will start from this method.</a:t>
            </a:r>
          </a:p>
          <a:p>
            <a:pPr marL="240631" indent="-240631">
              <a:lnSpc>
                <a:spcPct val="150000"/>
              </a:lnSpc>
              <a:buSzPct val="100000"/>
              <a:buChar char="•"/>
              <a:defRPr sz="2400">
                <a:latin typeface="Times New Roman"/>
                <a:ea typeface="Times New Roman"/>
                <a:cs typeface="Times New Roman"/>
                <a:sym typeface="Times New Roman"/>
              </a:defRPr>
            </a:pPr>
            <a:r>
              <a:rPr sz="2000" b="1" dirty="0"/>
              <a:t>public void start ( ): </a:t>
            </a:r>
            <a:r>
              <a:rPr sz="2000" dirty="0"/>
              <a:t>It starts the execution of thread. JVM calls run( ) method on thread.</a:t>
            </a:r>
          </a:p>
          <a:p>
            <a:pPr marL="240631" indent="-240631">
              <a:lnSpc>
                <a:spcPct val="150000"/>
              </a:lnSpc>
              <a:buSzPct val="100000"/>
              <a:buChar char="•"/>
              <a:defRPr sz="2400">
                <a:latin typeface="Times New Roman"/>
                <a:ea typeface="Times New Roman"/>
                <a:cs typeface="Times New Roman"/>
                <a:sym typeface="Times New Roman"/>
              </a:defRPr>
            </a:pPr>
            <a:r>
              <a:rPr sz="2000" b="1" dirty="0"/>
              <a:t>public void sleep ( long milliseconds ): </a:t>
            </a:r>
            <a:r>
              <a:rPr sz="2000" dirty="0"/>
              <a:t>It suspends the executing thread for specified number of milliseconds.</a:t>
            </a:r>
          </a:p>
          <a:p>
            <a:pPr marL="240631" indent="-240631">
              <a:lnSpc>
                <a:spcPct val="150000"/>
              </a:lnSpc>
              <a:buSzPct val="100000"/>
              <a:buChar char="•"/>
              <a:defRPr sz="2400">
                <a:latin typeface="Times New Roman"/>
                <a:ea typeface="Times New Roman"/>
                <a:cs typeface="Times New Roman"/>
                <a:sym typeface="Times New Roman"/>
              </a:defRPr>
            </a:pPr>
            <a:r>
              <a:rPr sz="2000" b="1" dirty="0"/>
              <a:t>public void join ( ):</a:t>
            </a:r>
            <a:r>
              <a:rPr sz="2000" dirty="0"/>
              <a:t> This method used to queue up a thread in execution. Once called on thread, current thread will wait till calling thread completes its execution</a:t>
            </a:r>
          </a:p>
          <a:p>
            <a:pPr marL="240631" indent="-240631">
              <a:lnSpc>
                <a:spcPct val="150000"/>
              </a:lnSpc>
              <a:buSzPct val="100000"/>
              <a:buChar char="•"/>
              <a:defRPr sz="2400">
                <a:latin typeface="Times New Roman"/>
                <a:ea typeface="Times New Roman"/>
                <a:cs typeface="Times New Roman"/>
                <a:sym typeface="Times New Roman"/>
              </a:defRPr>
            </a:pPr>
            <a:r>
              <a:rPr sz="2000" b="1" dirty="0"/>
              <a:t>public void </a:t>
            </a:r>
            <a:r>
              <a:rPr sz="2000" b="1" dirty="0" err="1"/>
              <a:t>setName</a:t>
            </a:r>
            <a:r>
              <a:rPr sz="2000" b="1" dirty="0"/>
              <a:t> ( String name ): </a:t>
            </a:r>
            <a:r>
              <a:rPr sz="2000" dirty="0"/>
              <a:t>It changes the name of the thread.</a:t>
            </a:r>
          </a:p>
          <a:p>
            <a:pPr marL="240631" indent="-240631">
              <a:lnSpc>
                <a:spcPct val="150000"/>
              </a:lnSpc>
              <a:buSzPct val="100000"/>
              <a:buChar char="•"/>
              <a:defRPr sz="2400">
                <a:latin typeface="Times New Roman"/>
                <a:ea typeface="Times New Roman"/>
                <a:cs typeface="Times New Roman"/>
                <a:sym typeface="Times New Roman"/>
              </a:defRPr>
            </a:pPr>
            <a:r>
              <a:rPr sz="2000" b="1" dirty="0"/>
              <a:t>public String </a:t>
            </a:r>
            <a:r>
              <a:rPr sz="2000" b="1" dirty="0" err="1"/>
              <a:t>getName</a:t>
            </a:r>
            <a:r>
              <a:rPr sz="2000" b="1" dirty="0"/>
              <a:t> ( ):</a:t>
            </a:r>
            <a:r>
              <a:rPr sz="2000" dirty="0"/>
              <a:t> It changes the name of the thread.</a:t>
            </a:r>
          </a:p>
        </p:txBody>
      </p:sp>
      <p:sp>
        <p:nvSpPr>
          <p:cNvPr id="17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Methods of Thread Class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
        <p:nvSpPr>
          <p:cNvPr id="177" name="Rectangle 4"/>
          <p:cNvSpPr txBox="1"/>
          <p:nvPr/>
        </p:nvSpPr>
        <p:spPr>
          <a:xfrm>
            <a:off x="953281" y="1662929"/>
            <a:ext cx="10517114" cy="3503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40631" indent="-240631">
              <a:lnSpc>
                <a:spcPct val="150000"/>
              </a:lnSpc>
              <a:spcBef>
                <a:spcPts val="1000"/>
              </a:spcBef>
              <a:buSzPct val="100000"/>
              <a:buChar char="•"/>
              <a:defRPr sz="2400">
                <a:latin typeface="Times New Roman"/>
                <a:ea typeface="Times New Roman"/>
                <a:cs typeface="Times New Roman"/>
                <a:sym typeface="Times New Roman"/>
              </a:defRPr>
            </a:pPr>
            <a:r>
              <a:rPr sz="2000" b="1" dirty="0"/>
              <a:t>public void </a:t>
            </a:r>
            <a:r>
              <a:rPr sz="2000" b="1" dirty="0" err="1"/>
              <a:t>getPriority</a:t>
            </a:r>
            <a:r>
              <a:rPr sz="2000" b="1" dirty="0"/>
              <a:t> ( ):</a:t>
            </a:r>
            <a:r>
              <a:rPr sz="2000" dirty="0"/>
              <a:t> It returns the priority of thread. </a:t>
            </a:r>
          </a:p>
          <a:p>
            <a:pPr marL="240631" indent="-240631">
              <a:lnSpc>
                <a:spcPct val="150000"/>
              </a:lnSpc>
              <a:spcBef>
                <a:spcPts val="1000"/>
              </a:spcBef>
              <a:buSzPct val="100000"/>
              <a:buChar char="•"/>
              <a:defRPr sz="2400">
                <a:latin typeface="Times New Roman"/>
                <a:ea typeface="Times New Roman"/>
                <a:cs typeface="Times New Roman"/>
                <a:sym typeface="Times New Roman"/>
              </a:defRPr>
            </a:pPr>
            <a:r>
              <a:rPr sz="2000" b="1" dirty="0"/>
              <a:t>public void </a:t>
            </a:r>
            <a:r>
              <a:rPr sz="2000" b="1" dirty="0" err="1"/>
              <a:t>setPriority</a:t>
            </a:r>
            <a:r>
              <a:rPr sz="2000" b="1" dirty="0"/>
              <a:t> ( int priority ): </a:t>
            </a:r>
            <a:r>
              <a:rPr sz="2000" dirty="0"/>
              <a:t>It changes the priority of thread.</a:t>
            </a:r>
          </a:p>
          <a:p>
            <a:pPr marL="240631" indent="-240631">
              <a:lnSpc>
                <a:spcPct val="150000"/>
              </a:lnSpc>
              <a:spcBef>
                <a:spcPts val="1000"/>
              </a:spcBef>
              <a:buSzPct val="100000"/>
              <a:buChar char="•"/>
              <a:defRPr sz="2400">
                <a:latin typeface="Times New Roman"/>
                <a:ea typeface="Times New Roman"/>
                <a:cs typeface="Times New Roman"/>
                <a:sym typeface="Times New Roman"/>
              </a:defRPr>
            </a:pPr>
            <a:r>
              <a:rPr sz="2000" b="1" dirty="0"/>
              <a:t>public </a:t>
            </a:r>
            <a:r>
              <a:rPr sz="2000" b="1" dirty="0" err="1"/>
              <a:t>boolean</a:t>
            </a:r>
            <a:r>
              <a:rPr sz="2000" b="1" dirty="0"/>
              <a:t> </a:t>
            </a:r>
            <a:r>
              <a:rPr sz="2000" b="1" dirty="0" err="1"/>
              <a:t>isAlive</a:t>
            </a:r>
            <a:r>
              <a:rPr sz="2000" b="1" dirty="0"/>
              <a:t> ( ):</a:t>
            </a:r>
            <a:r>
              <a:rPr sz="2000" dirty="0"/>
              <a:t> It tests if thread is alive.</a:t>
            </a:r>
          </a:p>
          <a:p>
            <a:pPr marL="240631" indent="-240631">
              <a:lnSpc>
                <a:spcPct val="150000"/>
              </a:lnSpc>
              <a:spcBef>
                <a:spcPts val="1000"/>
              </a:spcBef>
              <a:buSzPct val="100000"/>
              <a:buChar char="•"/>
              <a:defRPr sz="2400">
                <a:latin typeface="Times New Roman"/>
                <a:ea typeface="Times New Roman"/>
                <a:cs typeface="Times New Roman"/>
                <a:sym typeface="Times New Roman"/>
              </a:defRPr>
            </a:pPr>
            <a:r>
              <a:rPr sz="2000" b="1" dirty="0"/>
              <a:t>public int </a:t>
            </a:r>
            <a:r>
              <a:rPr sz="2000" b="1" dirty="0" err="1"/>
              <a:t>getId</a:t>
            </a:r>
            <a:r>
              <a:rPr sz="2000" b="1" dirty="0"/>
              <a:t> ( ):</a:t>
            </a:r>
            <a:r>
              <a:rPr sz="2000" dirty="0"/>
              <a:t> It returns the id of the thread.</a:t>
            </a:r>
          </a:p>
          <a:p>
            <a:pPr marL="240631" indent="-240631">
              <a:lnSpc>
                <a:spcPct val="150000"/>
              </a:lnSpc>
              <a:spcBef>
                <a:spcPts val="1000"/>
              </a:spcBef>
              <a:buSzPct val="100000"/>
              <a:buChar char="•"/>
              <a:defRPr sz="2400">
                <a:latin typeface="Times New Roman"/>
                <a:ea typeface="Times New Roman"/>
                <a:cs typeface="Times New Roman"/>
                <a:sym typeface="Times New Roman"/>
              </a:defRPr>
            </a:pPr>
            <a:r>
              <a:rPr sz="2000" b="1" dirty="0"/>
              <a:t>public </a:t>
            </a:r>
            <a:r>
              <a:rPr sz="2000" b="1" dirty="0" err="1"/>
              <a:t>Thread.State</a:t>
            </a:r>
            <a:r>
              <a:rPr sz="2000" b="1" dirty="0"/>
              <a:t> </a:t>
            </a:r>
            <a:r>
              <a:rPr sz="2000" b="1" dirty="0" err="1"/>
              <a:t>getState</a:t>
            </a:r>
            <a:r>
              <a:rPr sz="2000" b="1" dirty="0"/>
              <a:t>(): </a:t>
            </a:r>
            <a:r>
              <a:rPr sz="2000" dirty="0"/>
              <a:t>returns the state of the thread.</a:t>
            </a:r>
          </a:p>
          <a:p>
            <a:pPr marL="240631" indent="-240631">
              <a:lnSpc>
                <a:spcPct val="150000"/>
              </a:lnSpc>
              <a:spcBef>
                <a:spcPts val="1000"/>
              </a:spcBef>
              <a:buSzPct val="100000"/>
              <a:buChar char="•"/>
              <a:defRPr sz="2400">
                <a:latin typeface="Times New Roman"/>
                <a:ea typeface="Times New Roman"/>
                <a:cs typeface="Times New Roman"/>
                <a:sym typeface="Times New Roman"/>
              </a:defRPr>
            </a:pPr>
            <a:r>
              <a:rPr sz="2000" b="1" dirty="0"/>
              <a:t>public </a:t>
            </a:r>
            <a:r>
              <a:rPr sz="2000" b="1" dirty="0" err="1"/>
              <a:t>boolean</a:t>
            </a:r>
            <a:r>
              <a:rPr sz="2000" b="1" dirty="0"/>
              <a:t> </a:t>
            </a:r>
            <a:r>
              <a:rPr sz="2000" b="1" dirty="0" err="1"/>
              <a:t>isDaemon</a:t>
            </a:r>
            <a:r>
              <a:rPr sz="2000" b="1" dirty="0"/>
              <a:t>():</a:t>
            </a:r>
            <a:r>
              <a:rPr sz="2000" dirty="0"/>
              <a:t> tests if the thread is a daemon thread.</a:t>
            </a:r>
          </a:p>
        </p:txBody>
      </p:sp>
      <p:sp>
        <p:nvSpPr>
          <p:cNvPr id="17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Methods of Thread Class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44</a:t>
            </a:fld>
            <a:endParaRPr/>
          </a:p>
        </p:txBody>
      </p:sp>
      <p:sp>
        <p:nvSpPr>
          <p:cNvPr id="181" name="Rectangle 4"/>
          <p:cNvSpPr txBox="1"/>
          <p:nvPr/>
        </p:nvSpPr>
        <p:spPr>
          <a:xfrm>
            <a:off x="192519" y="1667728"/>
            <a:ext cx="11239281" cy="1477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002631" lvl="2" indent="-240631">
              <a:lnSpc>
                <a:spcPct val="150000"/>
              </a:lnSpc>
              <a:buSzPct val="100000"/>
              <a:buChar char="•"/>
              <a:defRPr sz="2400">
                <a:latin typeface="Times New Roman"/>
                <a:ea typeface="Times New Roman"/>
                <a:cs typeface="Times New Roman"/>
                <a:sym typeface="Times New Roman"/>
              </a:defRPr>
            </a:pPr>
            <a:r>
              <a:rPr sz="2000" dirty="0"/>
              <a:t>Create a new class that extends Thread class and then this class overrides run( ) method available in Thread class. This method provides an entry point for the thread.</a:t>
            </a:r>
          </a:p>
          <a:p>
            <a:pPr marL="1002631" lvl="2" indent="-240631">
              <a:lnSpc>
                <a:spcPct val="150000"/>
              </a:lnSpc>
              <a:buSzPct val="100000"/>
              <a:buChar char="•"/>
              <a:defRPr sz="2400">
                <a:latin typeface="Times New Roman"/>
                <a:ea typeface="Times New Roman"/>
                <a:cs typeface="Times New Roman"/>
                <a:sym typeface="Times New Roman"/>
              </a:defRPr>
            </a:pPr>
            <a:r>
              <a:rPr sz="2000" dirty="0"/>
              <a:t>Once thread object is created, call start( ) method which in turn will give a call to run ( ) method.</a:t>
            </a:r>
          </a:p>
        </p:txBody>
      </p:sp>
      <p:sp>
        <p:nvSpPr>
          <p:cNvPr id="18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Creating thread by extending Thread Class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45</a:t>
            </a:fld>
            <a:endParaRPr/>
          </a:p>
        </p:txBody>
      </p:sp>
      <p:sp>
        <p:nvSpPr>
          <p:cNvPr id="185" name="Rectangle 4"/>
          <p:cNvSpPr txBox="1"/>
          <p:nvPr/>
        </p:nvSpPr>
        <p:spPr>
          <a:xfrm>
            <a:off x="534752" y="1784639"/>
            <a:ext cx="11239281"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defRPr sz="2400">
                <a:latin typeface="Times New Roman"/>
                <a:ea typeface="Times New Roman"/>
                <a:cs typeface="Times New Roman"/>
                <a:sym typeface="Times New Roman"/>
              </a:defRPr>
            </a:pPr>
            <a:r>
              <a:rPr sz="2000" dirty="0"/>
              <a:t>Class Test extends Thread </a:t>
            </a:r>
          </a:p>
          <a:p>
            <a:pPr lvl="2" indent="457200">
              <a:defRPr sz="2400">
                <a:latin typeface="Times New Roman"/>
                <a:ea typeface="Times New Roman"/>
                <a:cs typeface="Times New Roman"/>
                <a:sym typeface="Times New Roman"/>
              </a:defRPr>
            </a:pPr>
            <a:r>
              <a:rPr sz="2000" dirty="0"/>
              <a:t>{</a:t>
            </a:r>
          </a:p>
          <a:p>
            <a:pPr lvl="4" indent="914400">
              <a:defRPr sz="2400">
                <a:latin typeface="Times New Roman"/>
                <a:ea typeface="Times New Roman"/>
                <a:cs typeface="Times New Roman"/>
                <a:sym typeface="Times New Roman"/>
              </a:defRPr>
            </a:pPr>
            <a:r>
              <a:rPr sz="2000" dirty="0"/>
              <a:t>public void run ( )</a:t>
            </a:r>
          </a:p>
          <a:p>
            <a:pPr lvl="4" indent="914400">
              <a:defRPr sz="2400">
                <a:latin typeface="Times New Roman"/>
                <a:ea typeface="Times New Roman"/>
                <a:cs typeface="Times New Roman"/>
                <a:sym typeface="Times New Roman"/>
              </a:defRPr>
            </a:pPr>
            <a:r>
              <a:rPr sz="2000" dirty="0"/>
              <a:t>{</a:t>
            </a:r>
          </a:p>
          <a:p>
            <a:pPr lvl="6" indent="1371600">
              <a:defRPr sz="2400">
                <a:latin typeface="Times New Roman"/>
                <a:ea typeface="Times New Roman"/>
                <a:cs typeface="Times New Roman"/>
                <a:sym typeface="Times New Roman"/>
              </a:defRPr>
            </a:pPr>
            <a:r>
              <a:rPr sz="2000" dirty="0" err="1"/>
              <a:t>System.out.println</a:t>
            </a:r>
            <a:r>
              <a:rPr sz="2000" dirty="0"/>
              <a:t> ( “Running a thread” );</a:t>
            </a:r>
          </a:p>
          <a:p>
            <a:pPr lvl="4" indent="914400">
              <a:defRPr sz="2400">
                <a:latin typeface="Times New Roman"/>
                <a:ea typeface="Times New Roman"/>
                <a:cs typeface="Times New Roman"/>
                <a:sym typeface="Times New Roman"/>
              </a:defRPr>
            </a:pPr>
            <a:r>
              <a:rPr sz="2000" dirty="0"/>
              <a:t>}</a:t>
            </a:r>
          </a:p>
          <a:p>
            <a:pPr lvl="4" indent="914400">
              <a:defRPr sz="2400">
                <a:latin typeface="Times New Roman"/>
                <a:ea typeface="Times New Roman"/>
                <a:cs typeface="Times New Roman"/>
                <a:sym typeface="Times New Roman"/>
              </a:defRPr>
            </a:pPr>
            <a:r>
              <a:rPr sz="2000" dirty="0"/>
              <a:t>public static void main ( String </a:t>
            </a:r>
            <a:r>
              <a:rPr sz="2000" dirty="0" err="1"/>
              <a:t>args</a:t>
            </a:r>
            <a:r>
              <a:rPr sz="2000" dirty="0"/>
              <a:t> [ ] )</a:t>
            </a:r>
          </a:p>
          <a:p>
            <a:pPr lvl="4" indent="914400">
              <a:defRPr sz="2400">
                <a:latin typeface="Times New Roman"/>
                <a:ea typeface="Times New Roman"/>
                <a:cs typeface="Times New Roman"/>
                <a:sym typeface="Times New Roman"/>
              </a:defRPr>
            </a:pPr>
            <a:r>
              <a:rPr sz="2000" dirty="0"/>
              <a:t>{</a:t>
            </a:r>
          </a:p>
          <a:p>
            <a:pPr lvl="6" indent="1371600">
              <a:defRPr sz="2400">
                <a:latin typeface="Times New Roman"/>
                <a:ea typeface="Times New Roman"/>
                <a:cs typeface="Times New Roman"/>
                <a:sym typeface="Times New Roman"/>
              </a:defRPr>
            </a:pPr>
            <a:r>
              <a:rPr sz="2000" dirty="0"/>
              <a:t>Test t1 = new Test ( );</a:t>
            </a:r>
          </a:p>
          <a:p>
            <a:pPr lvl="6" indent="1371600">
              <a:defRPr sz="2400">
                <a:latin typeface="Times New Roman"/>
                <a:ea typeface="Times New Roman"/>
                <a:cs typeface="Times New Roman"/>
                <a:sym typeface="Times New Roman"/>
              </a:defRPr>
            </a:pPr>
            <a:r>
              <a:rPr sz="2000" dirty="0"/>
              <a:t>t1.start( );</a:t>
            </a:r>
          </a:p>
          <a:p>
            <a:pPr lvl="4" indent="914400">
              <a:defRPr sz="2400">
                <a:latin typeface="Times New Roman"/>
                <a:ea typeface="Times New Roman"/>
                <a:cs typeface="Times New Roman"/>
                <a:sym typeface="Times New Roman"/>
              </a:defRPr>
            </a:pPr>
            <a:r>
              <a:rPr sz="2000" dirty="0"/>
              <a:t>}</a:t>
            </a:r>
          </a:p>
          <a:p>
            <a:pPr lvl="2" indent="457200">
              <a:defRPr sz="2400">
                <a:latin typeface="Times New Roman"/>
                <a:ea typeface="Times New Roman"/>
                <a:cs typeface="Times New Roman"/>
                <a:sym typeface="Times New Roman"/>
              </a:defRPr>
            </a:pPr>
            <a:r>
              <a:rPr sz="2000" dirty="0"/>
              <a:t>}</a:t>
            </a:r>
          </a:p>
        </p:txBody>
      </p:sp>
      <p:sp>
        <p:nvSpPr>
          <p:cNvPr id="186"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Creating thread by extending Thread Class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46</a:t>
            </a:fld>
            <a:endParaRPr/>
          </a:p>
        </p:txBody>
      </p:sp>
      <p:sp>
        <p:nvSpPr>
          <p:cNvPr id="189" name="Rectangle 4"/>
          <p:cNvSpPr txBox="1"/>
          <p:nvPr/>
        </p:nvSpPr>
        <p:spPr>
          <a:xfrm>
            <a:off x="904794" y="1661689"/>
            <a:ext cx="11011436" cy="35548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1002631" lvl="2" indent="-240631">
              <a:lnSpc>
                <a:spcPct val="150000"/>
              </a:lnSpc>
              <a:buSzPct val="100000"/>
              <a:buChar char="•"/>
              <a:defRPr sz="2200">
                <a:latin typeface="Times New Roman"/>
                <a:ea typeface="Times New Roman"/>
                <a:cs typeface="Times New Roman"/>
                <a:sym typeface="Times New Roman"/>
              </a:defRPr>
            </a:pPr>
            <a:r>
              <a:rPr sz="2000" dirty="0"/>
              <a:t>Create a new class and implement Runnable interface. Implement run( ) method. </a:t>
            </a:r>
          </a:p>
          <a:p>
            <a:pPr marL="1002631" lvl="2" indent="-240631">
              <a:lnSpc>
                <a:spcPct val="150000"/>
              </a:lnSpc>
              <a:buSzPct val="100000"/>
              <a:buChar char="•"/>
              <a:defRPr sz="2200">
                <a:latin typeface="Times New Roman"/>
                <a:ea typeface="Times New Roman"/>
                <a:cs typeface="Times New Roman"/>
                <a:sym typeface="Times New Roman"/>
              </a:defRPr>
            </a:pPr>
            <a:r>
              <a:rPr sz="2000" dirty="0"/>
              <a:t>Instantiate a Thread object using constructor</a:t>
            </a:r>
          </a:p>
          <a:p>
            <a:pPr marL="1002631" lvl="2" indent="-240631">
              <a:lnSpc>
                <a:spcPct val="150000"/>
              </a:lnSpc>
              <a:buSzPct val="100000"/>
              <a:buChar char="•"/>
              <a:defRPr sz="2200">
                <a:latin typeface="Times New Roman"/>
                <a:ea typeface="Times New Roman"/>
                <a:cs typeface="Times New Roman"/>
                <a:sym typeface="Times New Roman"/>
              </a:defRPr>
            </a:pPr>
            <a:r>
              <a:rPr sz="2000" dirty="0"/>
              <a:t>Invoke start( ) method to execute a call to run( ) method.</a:t>
            </a:r>
            <a:endParaRPr lang="en-US" sz="2000" dirty="0"/>
          </a:p>
          <a:p>
            <a:pPr marL="1002631" lvl="2" indent="-240631">
              <a:lnSpc>
                <a:spcPct val="150000"/>
              </a:lnSpc>
              <a:buSzPct val="100000"/>
              <a:buChar char="•"/>
              <a:defRPr sz="2200">
                <a:latin typeface="Times New Roman"/>
                <a:ea typeface="Times New Roman"/>
                <a:cs typeface="Times New Roman"/>
                <a:sym typeface="Times New Roman"/>
              </a:defRPr>
            </a:pPr>
            <a:endParaRPr sz="1000" dirty="0"/>
          </a:p>
          <a:p>
            <a:pPr lvl="6" indent="0">
              <a:lnSpc>
                <a:spcPct val="150000"/>
              </a:lnSpc>
              <a:defRPr sz="2100">
                <a:latin typeface="Times New Roman"/>
                <a:ea typeface="Times New Roman"/>
                <a:cs typeface="Times New Roman"/>
                <a:sym typeface="Times New Roman"/>
              </a:defRPr>
            </a:pPr>
            <a:r>
              <a:rPr sz="2000" dirty="0"/>
              <a:t>To call the </a:t>
            </a:r>
            <a:r>
              <a:rPr sz="2000" b="1" dirty="0"/>
              <a:t>run()</a:t>
            </a:r>
            <a:r>
              <a:rPr sz="2000" dirty="0"/>
              <a:t> method, </a:t>
            </a:r>
            <a:r>
              <a:rPr sz="2000" b="1" dirty="0"/>
              <a:t>start()</a:t>
            </a:r>
            <a:r>
              <a:rPr sz="2000" dirty="0"/>
              <a:t> method is used. On calling start(), a new stack is provided to the thread and run() method is called to introduce the new thread into the program.</a:t>
            </a:r>
          </a:p>
          <a:p>
            <a:pPr lvl="6" indent="0">
              <a:lnSpc>
                <a:spcPct val="150000"/>
              </a:lnSpc>
              <a:defRPr sz="2100">
                <a:latin typeface="Times New Roman"/>
                <a:ea typeface="Times New Roman"/>
                <a:cs typeface="Times New Roman"/>
                <a:sym typeface="Times New Roman"/>
              </a:defRPr>
            </a:pPr>
            <a:r>
              <a:rPr sz="2000" dirty="0"/>
              <a:t>If you are implementing Runnable interface in your class, then you need to explicitly create a Thread class object and need to pass the Runnable interface implemented class object as a parameter in its constructor.</a:t>
            </a:r>
          </a:p>
        </p:txBody>
      </p:sp>
      <p:sp>
        <p:nvSpPr>
          <p:cNvPr id="190"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Creating thread by implementing Runnable Interface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47</a:t>
            </a:fld>
            <a:endParaRPr/>
          </a:p>
        </p:txBody>
      </p:sp>
      <p:sp>
        <p:nvSpPr>
          <p:cNvPr id="193" name="Rectangle 4"/>
          <p:cNvSpPr txBox="1"/>
          <p:nvPr/>
        </p:nvSpPr>
        <p:spPr>
          <a:xfrm>
            <a:off x="996261" y="1785353"/>
            <a:ext cx="11239281" cy="51398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700">
                <a:latin typeface="Times New Roman"/>
                <a:ea typeface="Times New Roman"/>
                <a:cs typeface="Times New Roman"/>
                <a:sym typeface="Times New Roman"/>
              </a:defRPr>
            </a:pPr>
            <a:r>
              <a:rPr sz="2000" dirty="0"/>
              <a:t>Class Test implements Runnable </a:t>
            </a:r>
          </a:p>
          <a:p>
            <a:pPr>
              <a:defRPr sz="1700">
                <a:latin typeface="Times New Roman"/>
                <a:ea typeface="Times New Roman"/>
                <a:cs typeface="Times New Roman"/>
                <a:sym typeface="Times New Roman"/>
              </a:defRPr>
            </a:pPr>
            <a:r>
              <a:rPr sz="2000" dirty="0"/>
              <a:t>{</a:t>
            </a:r>
          </a:p>
          <a:p>
            <a:pPr lvl="3" indent="685800">
              <a:defRPr sz="1700">
                <a:latin typeface="Times New Roman"/>
                <a:ea typeface="Times New Roman"/>
                <a:cs typeface="Times New Roman"/>
                <a:sym typeface="Times New Roman"/>
              </a:defRPr>
            </a:pPr>
            <a:r>
              <a:rPr sz="2000" dirty="0"/>
              <a:t>public void run ( )  </a:t>
            </a:r>
          </a:p>
          <a:p>
            <a:pPr lvl="3" indent="685800">
              <a:defRPr sz="1700">
                <a:latin typeface="Times New Roman"/>
                <a:ea typeface="Times New Roman"/>
                <a:cs typeface="Times New Roman"/>
                <a:sym typeface="Times New Roman"/>
              </a:defRPr>
            </a:pPr>
            <a:r>
              <a:rPr sz="2000" dirty="0"/>
              <a:t>{               </a:t>
            </a:r>
          </a:p>
          <a:p>
            <a:pPr lvl="5" indent="1143000">
              <a:defRPr sz="1700">
                <a:latin typeface="Times New Roman"/>
                <a:ea typeface="Times New Roman"/>
                <a:cs typeface="Times New Roman"/>
                <a:sym typeface="Times New Roman"/>
              </a:defRPr>
            </a:pPr>
            <a:r>
              <a:rPr sz="2000" dirty="0" err="1"/>
              <a:t>System.out.println</a:t>
            </a:r>
            <a:r>
              <a:rPr sz="2000" dirty="0"/>
              <a:t> ( “Running a thread” );               </a:t>
            </a:r>
          </a:p>
          <a:p>
            <a:pPr lvl="3" indent="685800">
              <a:defRPr sz="1700">
                <a:latin typeface="Times New Roman"/>
                <a:ea typeface="Times New Roman"/>
                <a:cs typeface="Times New Roman"/>
                <a:sym typeface="Times New Roman"/>
              </a:defRPr>
            </a:pPr>
            <a:r>
              <a:rPr sz="2000" dirty="0"/>
              <a:t>}</a:t>
            </a:r>
          </a:p>
          <a:p>
            <a:pPr>
              <a:defRPr sz="1700">
                <a:latin typeface="Times New Roman"/>
                <a:ea typeface="Times New Roman"/>
                <a:cs typeface="Times New Roman"/>
                <a:sym typeface="Times New Roman"/>
              </a:defRPr>
            </a:pPr>
            <a:r>
              <a:rPr sz="2000" dirty="0"/>
              <a:t>}</a:t>
            </a:r>
          </a:p>
          <a:p>
            <a:pPr>
              <a:defRPr sz="1700">
                <a:latin typeface="Times New Roman"/>
                <a:ea typeface="Times New Roman"/>
                <a:cs typeface="Times New Roman"/>
                <a:sym typeface="Times New Roman"/>
              </a:defRPr>
            </a:pPr>
            <a:endParaRPr sz="2000" dirty="0"/>
          </a:p>
          <a:p>
            <a:pPr>
              <a:defRPr sz="1700">
                <a:latin typeface="Times New Roman"/>
                <a:ea typeface="Times New Roman"/>
                <a:cs typeface="Times New Roman"/>
                <a:sym typeface="Times New Roman"/>
              </a:defRPr>
            </a:pPr>
            <a:r>
              <a:rPr sz="2000" dirty="0"/>
              <a:t>Class Demo</a:t>
            </a:r>
          </a:p>
          <a:p>
            <a:pPr>
              <a:defRPr sz="1700">
                <a:latin typeface="Times New Roman"/>
                <a:ea typeface="Times New Roman"/>
                <a:cs typeface="Times New Roman"/>
                <a:sym typeface="Times New Roman"/>
              </a:defRPr>
            </a:pPr>
            <a:r>
              <a:rPr sz="2000" dirty="0"/>
              <a:t>{</a:t>
            </a:r>
          </a:p>
          <a:p>
            <a:pPr lvl="2" indent="457200">
              <a:defRPr sz="1700">
                <a:latin typeface="Times New Roman"/>
                <a:ea typeface="Times New Roman"/>
                <a:cs typeface="Times New Roman"/>
                <a:sym typeface="Times New Roman"/>
              </a:defRPr>
            </a:pPr>
            <a:r>
              <a:rPr sz="2000" dirty="0"/>
              <a:t>public static void main ( String </a:t>
            </a:r>
            <a:r>
              <a:rPr sz="2000" dirty="0" err="1"/>
              <a:t>args</a:t>
            </a:r>
            <a:r>
              <a:rPr sz="2000" dirty="0"/>
              <a:t> [ ] )</a:t>
            </a:r>
          </a:p>
          <a:p>
            <a:pPr lvl="2" indent="457200">
              <a:defRPr sz="1700">
                <a:latin typeface="Times New Roman"/>
                <a:ea typeface="Times New Roman"/>
                <a:cs typeface="Times New Roman"/>
                <a:sym typeface="Times New Roman"/>
              </a:defRPr>
            </a:pPr>
            <a:r>
              <a:rPr sz="2000" dirty="0"/>
              <a:t>{</a:t>
            </a:r>
          </a:p>
          <a:p>
            <a:pPr lvl="4" indent="914400">
              <a:defRPr sz="1700">
                <a:latin typeface="Times New Roman"/>
                <a:ea typeface="Times New Roman"/>
                <a:cs typeface="Times New Roman"/>
                <a:sym typeface="Times New Roman"/>
              </a:defRPr>
            </a:pPr>
            <a:r>
              <a:rPr sz="2000" dirty="0"/>
              <a:t>Test t1 = new Test ( );</a:t>
            </a:r>
          </a:p>
          <a:p>
            <a:pPr lvl="4" indent="914400">
              <a:defRPr sz="1700">
                <a:latin typeface="Times New Roman"/>
                <a:ea typeface="Times New Roman"/>
                <a:cs typeface="Times New Roman"/>
                <a:sym typeface="Times New Roman"/>
              </a:defRPr>
            </a:pPr>
            <a:r>
              <a:rPr sz="2000" dirty="0"/>
              <a:t>Thread t = new Thread (t1);</a:t>
            </a:r>
          </a:p>
          <a:p>
            <a:pPr lvl="4" indent="914400">
              <a:defRPr sz="1700">
                <a:latin typeface="Times New Roman"/>
                <a:ea typeface="Times New Roman"/>
                <a:cs typeface="Times New Roman"/>
                <a:sym typeface="Times New Roman"/>
              </a:defRPr>
            </a:pPr>
            <a:r>
              <a:rPr sz="2000" dirty="0" err="1"/>
              <a:t>t.start</a:t>
            </a:r>
            <a:r>
              <a:rPr sz="2000" dirty="0"/>
              <a:t>( );</a:t>
            </a:r>
          </a:p>
          <a:p>
            <a:pPr lvl="2" indent="457200">
              <a:defRPr sz="1700">
                <a:latin typeface="Times New Roman"/>
                <a:ea typeface="Times New Roman"/>
                <a:cs typeface="Times New Roman"/>
                <a:sym typeface="Times New Roman"/>
              </a:defRPr>
            </a:pPr>
            <a:r>
              <a:rPr sz="1400" dirty="0"/>
              <a:t>}</a:t>
            </a:r>
          </a:p>
          <a:p>
            <a:pPr>
              <a:defRPr sz="1700">
                <a:latin typeface="Times New Roman"/>
                <a:ea typeface="Times New Roman"/>
                <a:cs typeface="Times New Roman"/>
                <a:sym typeface="Times New Roman"/>
              </a:defRPr>
            </a:pPr>
            <a:r>
              <a:rPr sz="1400" dirty="0"/>
              <a:t>}</a:t>
            </a:r>
          </a:p>
        </p:txBody>
      </p:sp>
      <p:sp>
        <p:nvSpPr>
          <p:cNvPr id="19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Creating thread by implementing Runnable Interface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48</a:t>
            </a:fld>
            <a:endParaRPr/>
          </a:p>
        </p:txBody>
      </p:sp>
      <p:sp>
        <p:nvSpPr>
          <p:cNvPr id="197"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198" name="Rectangle 4"/>
          <p:cNvSpPr txBox="1"/>
          <p:nvPr/>
        </p:nvSpPr>
        <p:spPr>
          <a:xfrm>
            <a:off x="569165" y="1669934"/>
            <a:ext cx="10995065" cy="332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723900" lvl="1" indent="-342900">
              <a:lnSpc>
                <a:spcPct val="150000"/>
              </a:lnSpc>
              <a:buSzPct val="100000"/>
              <a:buFont typeface="Arial" panose="020B0604020202020204" pitchFamily="34" charset="0"/>
              <a:buChar char="•"/>
              <a:defRPr sz="2400">
                <a:latin typeface="Times New Roman"/>
                <a:ea typeface="Times New Roman"/>
                <a:cs typeface="Times New Roman"/>
                <a:sym typeface="Times New Roman"/>
              </a:defRPr>
            </a:pPr>
            <a:r>
              <a:rPr sz="2000" dirty="0"/>
              <a:t>Java is a multi</a:t>
            </a:r>
            <a:r>
              <a:rPr lang="en-US" sz="2000" dirty="0"/>
              <a:t>-</a:t>
            </a:r>
            <a:r>
              <a:rPr sz="2000" dirty="0"/>
              <a:t>threaded language. There may be a case in multi</a:t>
            </a:r>
            <a:r>
              <a:rPr lang="en-US" sz="2000" dirty="0"/>
              <a:t>-</a:t>
            </a:r>
            <a:r>
              <a:rPr sz="2000" dirty="0"/>
              <a:t>threaded program where multiple threads try to access the same resource and produce unforeseen results due to concurrency issues. </a:t>
            </a:r>
          </a:p>
          <a:p>
            <a:pPr marL="723900" lvl="1" indent="-342900">
              <a:lnSpc>
                <a:spcPct val="150000"/>
              </a:lnSpc>
              <a:buSzPct val="100000"/>
              <a:buFont typeface="Arial" panose="020B0604020202020204" pitchFamily="34" charset="0"/>
              <a:buChar char="•"/>
              <a:defRPr sz="2400">
                <a:latin typeface="Times New Roman"/>
                <a:ea typeface="Times New Roman"/>
                <a:cs typeface="Times New Roman"/>
                <a:sym typeface="Times New Roman"/>
              </a:defRPr>
            </a:pPr>
            <a:r>
              <a:rPr sz="2000" dirty="0"/>
              <a:t>Even though, threads are considered to be executing simultaneously</a:t>
            </a:r>
            <a:r>
              <a:rPr lang="en-US" sz="2000" dirty="0"/>
              <a:t>,</a:t>
            </a:r>
            <a:r>
              <a:rPr sz="2000" dirty="0"/>
              <a:t> but in actual they are executed one after other using time sharing mechanism of operating system. </a:t>
            </a:r>
          </a:p>
          <a:p>
            <a:pPr marL="723900" lvl="1" indent="-342900">
              <a:lnSpc>
                <a:spcPct val="150000"/>
              </a:lnSpc>
              <a:buSzPct val="100000"/>
              <a:buFont typeface="Arial" panose="020B0604020202020204" pitchFamily="34" charset="0"/>
              <a:buChar char="•"/>
              <a:defRPr sz="2400">
                <a:latin typeface="Times New Roman"/>
                <a:ea typeface="Times New Roman"/>
                <a:cs typeface="Times New Roman"/>
                <a:sym typeface="Times New Roman"/>
              </a:defRPr>
            </a:pPr>
            <a:r>
              <a:rPr sz="2000" dirty="0"/>
              <a:t>We need to make sure that resources are used by different threads one by one. The process by which this is achieved is called </a:t>
            </a:r>
            <a:r>
              <a:rPr sz="2000" b="1" dirty="0" err="1"/>
              <a:t>synchronisation</a:t>
            </a:r>
            <a:r>
              <a:rPr sz="2000" dirty="0"/>
              <a:t>. The </a:t>
            </a:r>
            <a:r>
              <a:rPr sz="2000" dirty="0" err="1"/>
              <a:t>synchronised</a:t>
            </a:r>
            <a:r>
              <a:rPr sz="2000" dirty="0"/>
              <a:t> keyword creates a block of code referred to as critical section.</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Synchronization in Java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49</a:t>
            </a:fld>
            <a:endParaRPr/>
          </a:p>
        </p:txBody>
      </p:sp>
      <p:sp>
        <p:nvSpPr>
          <p:cNvPr id="201"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02" name="Rectangle 4"/>
          <p:cNvSpPr txBox="1"/>
          <p:nvPr/>
        </p:nvSpPr>
        <p:spPr>
          <a:xfrm>
            <a:off x="603602" y="1666548"/>
            <a:ext cx="10984247" cy="3323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30225" lvl="2" indent="-176213">
              <a:lnSpc>
                <a:spcPct val="150000"/>
              </a:lnSpc>
              <a:buSzPct val="100000"/>
              <a:buChar char="•"/>
              <a:tabLst>
                <a:tab pos="633413" algn="l"/>
              </a:tabLst>
              <a:defRPr sz="2400">
                <a:latin typeface="Times New Roman"/>
                <a:ea typeface="Times New Roman"/>
                <a:cs typeface="Times New Roman"/>
                <a:sym typeface="Times New Roman"/>
              </a:defRPr>
            </a:pPr>
            <a:r>
              <a:rPr sz="2000" dirty="0"/>
              <a:t>To provide locking, which ensures mutually exclusive access to shared resource.</a:t>
            </a:r>
          </a:p>
          <a:p>
            <a:pPr marL="530225" lvl="2" indent="-176213">
              <a:lnSpc>
                <a:spcPct val="150000"/>
              </a:lnSpc>
              <a:buSzPct val="100000"/>
              <a:buChar char="•"/>
              <a:tabLst>
                <a:tab pos="633413" algn="l"/>
              </a:tabLst>
              <a:defRPr sz="2400">
                <a:latin typeface="Times New Roman"/>
                <a:ea typeface="Times New Roman"/>
                <a:cs typeface="Times New Roman"/>
                <a:sym typeface="Times New Roman"/>
              </a:defRPr>
            </a:pPr>
            <a:r>
              <a:rPr sz="2000" dirty="0"/>
              <a:t>To prevent thread interface.</a:t>
            </a:r>
          </a:p>
          <a:p>
            <a:pPr marL="530225" lvl="2" indent="-176213">
              <a:lnSpc>
                <a:spcPct val="150000"/>
              </a:lnSpc>
              <a:buSzPct val="100000"/>
              <a:buChar char="•"/>
              <a:tabLst>
                <a:tab pos="633413" algn="l"/>
              </a:tabLst>
              <a:defRPr sz="2400">
                <a:latin typeface="Times New Roman"/>
                <a:ea typeface="Times New Roman"/>
                <a:cs typeface="Times New Roman"/>
                <a:sym typeface="Times New Roman"/>
              </a:defRPr>
            </a:pPr>
            <a:r>
              <a:rPr sz="2000" dirty="0"/>
              <a:t>To prevent the consistency problem.</a:t>
            </a:r>
          </a:p>
          <a:p>
            <a:pPr lvl="2">
              <a:lnSpc>
                <a:spcPct val="150000"/>
              </a:lnSpc>
              <a:defRPr sz="2400">
                <a:latin typeface="Times New Roman"/>
                <a:ea typeface="Times New Roman"/>
                <a:cs typeface="Times New Roman"/>
                <a:sym typeface="Times New Roman"/>
              </a:defRPr>
            </a:pPr>
            <a:r>
              <a:rPr sz="2000" dirty="0"/>
              <a:t>synchronized (object)</a:t>
            </a:r>
          </a:p>
          <a:p>
            <a:pPr lvl="2">
              <a:lnSpc>
                <a:spcPct val="150000"/>
              </a:lnSpc>
              <a:defRPr sz="2400">
                <a:latin typeface="Times New Roman"/>
                <a:ea typeface="Times New Roman"/>
                <a:cs typeface="Times New Roman"/>
                <a:sym typeface="Times New Roman"/>
              </a:defRPr>
            </a:pPr>
            <a:r>
              <a:rPr sz="2000" dirty="0"/>
              <a:t>{</a:t>
            </a:r>
          </a:p>
          <a:p>
            <a:pPr lvl="2">
              <a:lnSpc>
                <a:spcPct val="150000"/>
              </a:lnSpc>
              <a:defRPr sz="2400">
                <a:latin typeface="Times New Roman"/>
                <a:ea typeface="Times New Roman"/>
                <a:cs typeface="Times New Roman"/>
                <a:sym typeface="Times New Roman"/>
              </a:defRPr>
            </a:pPr>
            <a:r>
              <a:rPr sz="2000" dirty="0"/>
              <a:t>// statements to be synchronized</a:t>
            </a:r>
          </a:p>
          <a:p>
            <a:pPr lvl="2">
              <a:lnSpc>
                <a:spcPct val="150000"/>
              </a:lnSpc>
              <a:defRPr sz="2400">
                <a:latin typeface="Times New Roman"/>
                <a:ea typeface="Times New Roman"/>
                <a:cs typeface="Times New Roman"/>
                <a:sym typeface="Times New Roman"/>
              </a:defRPr>
            </a:pPr>
            <a:r>
              <a:rPr sz="2000" dirty="0"/>
              <a:t>}</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Why do we need Synchronization in Java?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28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89" name="Rectangle 4"/>
          <p:cNvSpPr txBox="1"/>
          <p:nvPr/>
        </p:nvSpPr>
        <p:spPr>
          <a:xfrm>
            <a:off x="938540" y="1673365"/>
            <a:ext cx="11124382" cy="47731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At the root of the class hierarchy, there is an abstract class named ‘</a:t>
            </a:r>
            <a:r>
              <a:rPr sz="2000" dirty="0" err="1"/>
              <a:t>Throwable</a:t>
            </a:r>
            <a:r>
              <a:rPr sz="2000" dirty="0"/>
              <a:t>’ which represents the basic features of run-time errors.</a:t>
            </a:r>
          </a:p>
          <a:p>
            <a:pPr marL="342900" indent="-342900">
              <a:lnSpc>
                <a:spcPct val="150000"/>
              </a:lnSpc>
              <a:spcBef>
                <a:spcPts val="500"/>
              </a:spcBef>
              <a:buSzPct val="100000"/>
              <a:buFont typeface="Arial"/>
              <a:buChar char="•"/>
              <a:defRPr sz="2200">
                <a:latin typeface="Times New Roman"/>
                <a:ea typeface="Times New Roman"/>
                <a:cs typeface="Times New Roman"/>
                <a:sym typeface="Times New Roman"/>
              </a:defRPr>
            </a:pPr>
            <a:r>
              <a:rPr sz="2000" dirty="0"/>
              <a:t>There are two non-abstract sub-classes of </a:t>
            </a:r>
            <a:r>
              <a:rPr sz="2000" dirty="0" err="1"/>
              <a:t>Throwable</a:t>
            </a:r>
            <a:r>
              <a:rPr sz="2000" dirty="0"/>
              <a:t>.</a:t>
            </a:r>
          </a:p>
          <a:p>
            <a:pPr marL="1143000" lvl="2" indent="-228600">
              <a:lnSpc>
                <a:spcPct val="150000"/>
              </a:lnSpc>
              <a:buSzPct val="100000"/>
              <a:buFont typeface="Arial"/>
              <a:buChar char="•"/>
              <a:defRPr sz="2200">
                <a:latin typeface="Times New Roman"/>
                <a:ea typeface="Times New Roman"/>
                <a:cs typeface="Times New Roman"/>
                <a:sym typeface="Times New Roman"/>
              </a:defRPr>
            </a:pPr>
            <a:r>
              <a:rPr sz="2000" dirty="0"/>
              <a:t>Exception 		: can be handled</a:t>
            </a:r>
          </a:p>
          <a:p>
            <a:pPr marL="1143000" lvl="2" indent="-228600">
              <a:lnSpc>
                <a:spcPct val="150000"/>
              </a:lnSpc>
              <a:buSzPct val="100000"/>
              <a:buFont typeface="Arial"/>
              <a:buChar char="•"/>
              <a:defRPr sz="2200">
                <a:latin typeface="Times New Roman"/>
                <a:ea typeface="Times New Roman"/>
                <a:cs typeface="Times New Roman"/>
                <a:sym typeface="Times New Roman"/>
              </a:defRPr>
            </a:pPr>
            <a:r>
              <a:rPr sz="2000" dirty="0"/>
              <a:t>Error	      		: can’t be handled</a:t>
            </a:r>
          </a:p>
          <a:p>
            <a:pPr marL="914400" lvl="2" indent="0">
              <a:lnSpc>
                <a:spcPct val="150000"/>
              </a:lnSpc>
              <a:buSzPct val="100000"/>
              <a:defRPr sz="2200">
                <a:latin typeface="Times New Roman"/>
                <a:ea typeface="Times New Roman"/>
                <a:cs typeface="Times New Roman"/>
                <a:sym typeface="Times New Roman"/>
              </a:defRPr>
            </a:pPr>
            <a:endParaRPr lang="en-US" sz="2000" dirty="0"/>
          </a:p>
          <a:p>
            <a:pPr marL="12573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lang="en-IN" sz="2000" dirty="0">
                <a:ln w="0"/>
                <a:solidFill>
                  <a:schemeClr val="tx1"/>
                </a:solidFill>
              </a:rPr>
              <a:t>RuntimeException is the sub-class of Exception. </a:t>
            </a:r>
            <a:endParaRPr sz="2000" dirty="0"/>
          </a:p>
          <a:p>
            <a:pPr marL="12573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t>Exceptions of this type are automatically defined for the programs that we write and include things such as division by zero and invalid array indexing.</a:t>
            </a:r>
          </a:p>
          <a:p>
            <a:pPr marL="1257300" lvl="2" indent="-342900">
              <a:lnSpc>
                <a:spcPct val="150000"/>
              </a:lnSpc>
              <a:buSzPct val="100000"/>
              <a:buFont typeface="Arial" panose="020B0604020202020204" pitchFamily="34" charset="0"/>
              <a:buChar char="•"/>
              <a:defRPr sz="2200">
                <a:latin typeface="Times New Roman"/>
                <a:ea typeface="Times New Roman"/>
                <a:cs typeface="Times New Roman"/>
                <a:sym typeface="Times New Roman"/>
              </a:defRPr>
            </a:pPr>
            <a:r>
              <a:rPr sz="2000" dirty="0"/>
              <a:t>Each exception is a run-time error but all run-time errors are not exceptions.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Exception (Class Hierarchy )</a:t>
            </a:r>
          </a:p>
        </p:txBody>
      </p:sp>
    </p:spTree>
    <p:extLst>
      <p:ext uri="{BB962C8B-B14F-4D97-AF65-F5344CB8AC3E}">
        <p14:creationId xmlns:p14="http://schemas.microsoft.com/office/powerpoint/2010/main" val="343779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50</a:t>
            </a:fld>
            <a:endParaRPr/>
          </a:p>
        </p:txBody>
      </p:sp>
      <p:sp>
        <p:nvSpPr>
          <p:cNvPr id="205"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06" name="Rectangle 4"/>
          <p:cNvSpPr txBox="1"/>
          <p:nvPr/>
        </p:nvSpPr>
        <p:spPr>
          <a:xfrm>
            <a:off x="952170" y="1680100"/>
            <a:ext cx="10984247" cy="3730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2300">
                <a:latin typeface="Times New Roman"/>
                <a:ea typeface="Times New Roman"/>
                <a:cs typeface="Times New Roman"/>
                <a:sym typeface="Times New Roman"/>
              </a:defRPr>
            </a:pPr>
            <a:r>
              <a:rPr sz="2000" dirty="0"/>
              <a:t>Thread </a:t>
            </a:r>
            <a:r>
              <a:rPr lang="en-IN" sz="2000" dirty="0"/>
              <a:t>synchronization</a:t>
            </a:r>
            <a:r>
              <a:rPr sz="2000" dirty="0"/>
              <a:t> can be done through following</a:t>
            </a:r>
          </a:p>
          <a:p>
            <a:pPr marL="1002631" lvl="2" indent="-240631">
              <a:lnSpc>
                <a:spcPct val="150000"/>
              </a:lnSpc>
              <a:buSzPct val="100000"/>
              <a:buChar char="•"/>
              <a:defRPr sz="2300">
                <a:latin typeface="Times New Roman"/>
                <a:ea typeface="Times New Roman"/>
                <a:cs typeface="Times New Roman"/>
                <a:sym typeface="Times New Roman"/>
              </a:defRPr>
            </a:pPr>
            <a:r>
              <a:rPr sz="2000" dirty="0"/>
              <a:t>Synchronized method</a:t>
            </a:r>
          </a:p>
          <a:p>
            <a:pPr marL="1002631" lvl="2" indent="-240631">
              <a:lnSpc>
                <a:spcPct val="150000"/>
              </a:lnSpc>
              <a:buSzPct val="100000"/>
              <a:buChar char="•"/>
              <a:defRPr sz="2300">
                <a:latin typeface="Times New Roman"/>
                <a:ea typeface="Times New Roman"/>
                <a:cs typeface="Times New Roman"/>
                <a:sym typeface="Times New Roman"/>
              </a:defRPr>
            </a:pPr>
            <a:r>
              <a:rPr sz="2000" dirty="0"/>
              <a:t>Synchronized block</a:t>
            </a:r>
          </a:p>
          <a:p>
            <a:pPr>
              <a:lnSpc>
                <a:spcPct val="150000"/>
              </a:lnSpc>
              <a:defRPr sz="2300">
                <a:latin typeface="Times New Roman"/>
                <a:ea typeface="Times New Roman"/>
                <a:cs typeface="Times New Roman"/>
                <a:sym typeface="Times New Roman"/>
              </a:defRPr>
            </a:pPr>
            <a:endParaRPr sz="2000" dirty="0"/>
          </a:p>
          <a:p>
            <a:pPr lvl="1" indent="228600">
              <a:lnSpc>
                <a:spcPct val="150000"/>
              </a:lnSpc>
              <a:defRPr sz="2300">
                <a:latin typeface="Times New Roman"/>
                <a:ea typeface="Times New Roman"/>
                <a:cs typeface="Times New Roman"/>
                <a:sym typeface="Times New Roman"/>
              </a:defRPr>
            </a:pPr>
            <a:r>
              <a:rPr sz="2000" dirty="0"/>
              <a:t>synchronized (object)</a:t>
            </a:r>
          </a:p>
          <a:p>
            <a:pPr lvl="1" indent="228600">
              <a:lnSpc>
                <a:spcPct val="150000"/>
              </a:lnSpc>
              <a:defRPr sz="2300">
                <a:latin typeface="Times New Roman"/>
                <a:ea typeface="Times New Roman"/>
                <a:cs typeface="Times New Roman"/>
                <a:sym typeface="Times New Roman"/>
              </a:defRPr>
            </a:pPr>
            <a:r>
              <a:rPr sz="2000" dirty="0"/>
              <a:t>{</a:t>
            </a:r>
          </a:p>
          <a:p>
            <a:pPr lvl="1" indent="228600">
              <a:lnSpc>
                <a:spcPct val="150000"/>
              </a:lnSpc>
              <a:defRPr sz="2300">
                <a:latin typeface="Times New Roman"/>
                <a:ea typeface="Times New Roman"/>
                <a:cs typeface="Times New Roman"/>
                <a:sym typeface="Times New Roman"/>
              </a:defRPr>
            </a:pPr>
            <a:r>
              <a:rPr sz="2000" dirty="0"/>
              <a:t>// statements to be synchronized</a:t>
            </a:r>
          </a:p>
          <a:p>
            <a:pPr lvl="1" indent="228600">
              <a:lnSpc>
                <a:spcPct val="150000"/>
              </a:lnSpc>
              <a:defRPr sz="2300">
                <a:latin typeface="Times New Roman"/>
                <a:ea typeface="Times New Roman"/>
                <a:cs typeface="Times New Roman"/>
                <a:sym typeface="Times New Roman"/>
              </a:defRPr>
            </a:pPr>
            <a:r>
              <a:rPr sz="2000" dirty="0"/>
              <a:t>}</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Thread Synchronization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51</a:t>
            </a:fld>
            <a:endParaRPr/>
          </a:p>
        </p:txBody>
      </p:sp>
      <p:sp>
        <p:nvSpPr>
          <p:cNvPr id="209"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rPr dirty="0"/>
              <a:t>Thread programming, Exceptions and Collections</a:t>
            </a:r>
          </a:p>
        </p:txBody>
      </p:sp>
      <p:sp>
        <p:nvSpPr>
          <p:cNvPr id="210" name="Rectangle 4"/>
          <p:cNvSpPr txBox="1"/>
          <p:nvPr/>
        </p:nvSpPr>
        <p:spPr>
          <a:xfrm>
            <a:off x="618390" y="1189723"/>
            <a:ext cx="13010523" cy="5552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3" spcCol="549212"/>
          <a:lstStyle/>
          <a:p>
            <a:pPr>
              <a:defRPr sz="1500">
                <a:latin typeface="Times New Roman"/>
                <a:ea typeface="Times New Roman"/>
                <a:cs typeface="Times New Roman"/>
                <a:sym typeface="Times New Roman"/>
              </a:defRPr>
            </a:pPr>
            <a:r>
              <a:rPr b="1" dirty="0"/>
              <a:t>class</a:t>
            </a:r>
            <a:r>
              <a:rPr dirty="0"/>
              <a:t> Table </a:t>
            </a:r>
          </a:p>
          <a:p>
            <a:pPr>
              <a:defRPr sz="1500">
                <a:latin typeface="Times New Roman"/>
                <a:ea typeface="Times New Roman"/>
                <a:cs typeface="Times New Roman"/>
                <a:sym typeface="Times New Roman"/>
              </a:defRPr>
            </a:pPr>
            <a:r>
              <a:rPr dirty="0"/>
              <a:t>{  </a:t>
            </a:r>
          </a:p>
          <a:p>
            <a:pPr lvl="2" indent="457200">
              <a:defRPr sz="1500">
                <a:latin typeface="Times New Roman"/>
                <a:ea typeface="Times New Roman"/>
                <a:cs typeface="Times New Roman"/>
                <a:sym typeface="Times New Roman"/>
              </a:defRPr>
            </a:pPr>
            <a:r>
              <a:rPr b="1" dirty="0"/>
              <a:t>void</a:t>
            </a:r>
            <a:r>
              <a:rPr dirty="0"/>
              <a:t> </a:t>
            </a:r>
            <a:r>
              <a:rPr dirty="0" err="1"/>
              <a:t>printTable</a:t>
            </a:r>
            <a:r>
              <a:rPr dirty="0"/>
              <a:t>(</a:t>
            </a:r>
            <a:r>
              <a:rPr b="1" dirty="0"/>
              <a:t>int</a:t>
            </a:r>
            <a:r>
              <a:rPr dirty="0"/>
              <a:t> n) </a:t>
            </a:r>
          </a:p>
          <a:p>
            <a:pPr lvl="2" indent="457200">
              <a:defRPr sz="1500">
                <a:latin typeface="Times New Roman"/>
                <a:ea typeface="Times New Roman"/>
                <a:cs typeface="Times New Roman"/>
                <a:sym typeface="Times New Roman"/>
              </a:defRPr>
            </a:pPr>
            <a:r>
              <a:rPr dirty="0"/>
              <a:t>{</a:t>
            </a:r>
          </a:p>
          <a:p>
            <a:pPr lvl="3" indent="685800">
              <a:defRPr sz="1500">
                <a:latin typeface="Times New Roman"/>
                <a:ea typeface="Times New Roman"/>
                <a:cs typeface="Times New Roman"/>
                <a:sym typeface="Times New Roman"/>
              </a:defRPr>
            </a:pPr>
            <a:r>
              <a:rPr b="1" dirty="0"/>
              <a:t>for</a:t>
            </a:r>
            <a:r>
              <a:rPr dirty="0"/>
              <a:t>(</a:t>
            </a:r>
            <a:r>
              <a:rPr b="1" dirty="0"/>
              <a:t>int</a:t>
            </a:r>
            <a:r>
              <a:rPr dirty="0"/>
              <a:t> </a:t>
            </a:r>
            <a:r>
              <a:rPr dirty="0" err="1"/>
              <a:t>i</a:t>
            </a:r>
            <a:r>
              <a:rPr dirty="0"/>
              <a:t>=1;i&lt;=5;i++) </a:t>
            </a:r>
          </a:p>
          <a:p>
            <a:pPr lvl="3" indent="685800">
              <a:defRPr sz="1500">
                <a:latin typeface="Times New Roman"/>
                <a:ea typeface="Times New Roman"/>
                <a:cs typeface="Times New Roman"/>
                <a:sym typeface="Times New Roman"/>
              </a:defRPr>
            </a:pPr>
            <a:r>
              <a:rPr dirty="0"/>
              <a:t>{ </a:t>
            </a:r>
          </a:p>
          <a:p>
            <a:pPr lvl="4" indent="914400">
              <a:defRPr sz="1500">
                <a:latin typeface="Times New Roman"/>
                <a:ea typeface="Times New Roman"/>
                <a:cs typeface="Times New Roman"/>
                <a:sym typeface="Times New Roman"/>
              </a:defRPr>
            </a:pPr>
            <a:r>
              <a:rPr dirty="0" err="1"/>
              <a:t>System.out.println</a:t>
            </a:r>
            <a:r>
              <a:rPr dirty="0"/>
              <a:t>(n*</a:t>
            </a:r>
            <a:r>
              <a:rPr dirty="0" err="1"/>
              <a:t>i</a:t>
            </a:r>
            <a:r>
              <a:rPr dirty="0"/>
              <a:t>); </a:t>
            </a:r>
          </a:p>
          <a:p>
            <a:pPr lvl="5" indent="1143000">
              <a:defRPr sz="1500">
                <a:latin typeface="Times New Roman"/>
                <a:ea typeface="Times New Roman"/>
                <a:cs typeface="Times New Roman"/>
                <a:sym typeface="Times New Roman"/>
              </a:defRPr>
            </a:pPr>
            <a:r>
              <a:rPr b="1" dirty="0"/>
              <a:t>try </a:t>
            </a:r>
            <a:r>
              <a:rPr dirty="0"/>
              <a:t>{</a:t>
            </a:r>
          </a:p>
          <a:p>
            <a:pPr lvl="6" indent="1371600">
              <a:defRPr sz="1500">
                <a:latin typeface="Times New Roman"/>
                <a:ea typeface="Times New Roman"/>
                <a:cs typeface="Times New Roman"/>
                <a:sym typeface="Times New Roman"/>
              </a:defRPr>
            </a:pPr>
            <a:r>
              <a:rPr dirty="0"/>
              <a:t> </a:t>
            </a:r>
            <a:r>
              <a:rPr dirty="0" err="1"/>
              <a:t>Thread.sleep</a:t>
            </a:r>
            <a:r>
              <a:rPr dirty="0"/>
              <a:t>(400); } </a:t>
            </a:r>
          </a:p>
          <a:p>
            <a:pPr lvl="5" indent="1143000">
              <a:defRPr sz="1500">
                <a:latin typeface="Times New Roman"/>
                <a:ea typeface="Times New Roman"/>
                <a:cs typeface="Times New Roman"/>
                <a:sym typeface="Times New Roman"/>
              </a:defRPr>
            </a:pPr>
            <a:r>
              <a:rPr b="1" dirty="0"/>
              <a:t>catch</a:t>
            </a:r>
            <a:r>
              <a:rPr dirty="0"/>
              <a:t>(Exception e){</a:t>
            </a:r>
          </a:p>
          <a:p>
            <a:pPr lvl="5" indent="1143000">
              <a:defRPr sz="1500">
                <a:latin typeface="Times New Roman"/>
                <a:ea typeface="Times New Roman"/>
                <a:cs typeface="Times New Roman"/>
                <a:sym typeface="Times New Roman"/>
              </a:defRPr>
            </a:pPr>
            <a:r>
              <a:rPr dirty="0" err="1"/>
              <a:t>System.out.println</a:t>
            </a:r>
            <a:r>
              <a:rPr dirty="0"/>
              <a:t>(e);}  </a:t>
            </a:r>
          </a:p>
          <a:p>
            <a:pPr lvl="3" indent="685800">
              <a:defRPr sz="1500">
                <a:latin typeface="Times New Roman"/>
                <a:ea typeface="Times New Roman"/>
                <a:cs typeface="Times New Roman"/>
                <a:sym typeface="Times New Roman"/>
              </a:defRPr>
            </a:pPr>
            <a:r>
              <a:rPr dirty="0"/>
              <a:t>  }    </a:t>
            </a:r>
          </a:p>
          <a:p>
            <a:pPr lvl="2" indent="457200">
              <a:defRPr sz="1500">
                <a:latin typeface="Times New Roman"/>
                <a:ea typeface="Times New Roman"/>
                <a:cs typeface="Times New Roman"/>
                <a:sym typeface="Times New Roman"/>
              </a:defRPr>
            </a:pPr>
            <a:r>
              <a:rPr dirty="0"/>
              <a:t> }  </a:t>
            </a:r>
          </a:p>
          <a:p>
            <a:pPr>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b="1" dirty="0"/>
              <a:t>class</a:t>
            </a:r>
            <a:r>
              <a:rPr dirty="0"/>
              <a:t> MyThread1 </a:t>
            </a:r>
            <a:r>
              <a:rPr b="1" dirty="0"/>
              <a:t>extends</a:t>
            </a:r>
            <a:r>
              <a:rPr dirty="0"/>
              <a:t> Thread</a:t>
            </a:r>
          </a:p>
          <a:p>
            <a:pPr>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dirty="0"/>
              <a:t>Table t;  </a:t>
            </a:r>
          </a:p>
          <a:p>
            <a:pPr lvl="1" indent="228600">
              <a:defRPr sz="1500">
                <a:latin typeface="Times New Roman"/>
                <a:ea typeface="Times New Roman"/>
                <a:cs typeface="Times New Roman"/>
                <a:sym typeface="Times New Roman"/>
              </a:defRPr>
            </a:pPr>
            <a:r>
              <a:rPr dirty="0"/>
              <a:t>MyThread1(Table t)</a:t>
            </a:r>
          </a:p>
          <a:p>
            <a:pPr lvl="1" indent="228600">
              <a:defRPr sz="1500">
                <a:latin typeface="Times New Roman"/>
                <a:ea typeface="Times New Roman"/>
                <a:cs typeface="Times New Roman"/>
                <a:sym typeface="Times New Roman"/>
              </a:defRPr>
            </a:pPr>
            <a:r>
              <a:rPr dirty="0"/>
              <a:t>{  </a:t>
            </a:r>
          </a:p>
          <a:p>
            <a:pPr lvl="2" indent="457200">
              <a:defRPr sz="1500">
                <a:latin typeface="Times New Roman"/>
                <a:ea typeface="Times New Roman"/>
                <a:cs typeface="Times New Roman"/>
                <a:sym typeface="Times New Roman"/>
              </a:defRPr>
            </a:pPr>
            <a:r>
              <a:rPr dirty="0"/>
              <a:t>this.t=t;  </a:t>
            </a:r>
          </a:p>
          <a:p>
            <a:pPr lvl="1" indent="228600">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dirty="0"/>
              <a:t>public void run(){  </a:t>
            </a:r>
          </a:p>
          <a:p>
            <a:pPr lvl="1" indent="228600">
              <a:defRPr sz="1500">
                <a:latin typeface="Times New Roman"/>
                <a:ea typeface="Times New Roman"/>
                <a:cs typeface="Times New Roman"/>
                <a:sym typeface="Times New Roman"/>
              </a:defRPr>
            </a:pPr>
            <a:r>
              <a:rPr dirty="0" err="1"/>
              <a:t>t.printTable</a:t>
            </a:r>
            <a:r>
              <a:rPr dirty="0"/>
              <a:t>(5);  </a:t>
            </a:r>
          </a:p>
          <a:p>
            <a:pPr lvl="1" indent="228600">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b="1" dirty="0"/>
              <a:t>class</a:t>
            </a:r>
            <a:r>
              <a:rPr dirty="0"/>
              <a:t> MyThread2 </a:t>
            </a:r>
            <a:r>
              <a:rPr b="1" dirty="0"/>
              <a:t>extends</a:t>
            </a:r>
            <a:r>
              <a:rPr dirty="0"/>
              <a:t> Thread</a:t>
            </a:r>
          </a:p>
          <a:p>
            <a:pPr>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dirty="0"/>
              <a:t>Table t;  </a:t>
            </a:r>
          </a:p>
          <a:p>
            <a:pPr lvl="1" indent="228600">
              <a:defRPr sz="1500">
                <a:latin typeface="Times New Roman"/>
                <a:ea typeface="Times New Roman"/>
                <a:cs typeface="Times New Roman"/>
                <a:sym typeface="Times New Roman"/>
              </a:defRPr>
            </a:pPr>
            <a:r>
              <a:rPr dirty="0"/>
              <a:t>MyThread2(Table t)</a:t>
            </a:r>
          </a:p>
          <a:p>
            <a:pPr lvl="1" indent="228600">
              <a:defRPr sz="1500">
                <a:latin typeface="Times New Roman"/>
                <a:ea typeface="Times New Roman"/>
                <a:cs typeface="Times New Roman"/>
                <a:sym typeface="Times New Roman"/>
              </a:defRPr>
            </a:pPr>
            <a:r>
              <a:rPr dirty="0"/>
              <a:t>{  </a:t>
            </a:r>
          </a:p>
          <a:p>
            <a:pPr lvl="2" indent="457200">
              <a:defRPr sz="1500">
                <a:latin typeface="Times New Roman"/>
                <a:ea typeface="Times New Roman"/>
                <a:cs typeface="Times New Roman"/>
                <a:sym typeface="Times New Roman"/>
              </a:defRPr>
            </a:pPr>
            <a:r>
              <a:rPr dirty="0"/>
              <a:t>this.t=t;  </a:t>
            </a:r>
          </a:p>
          <a:p>
            <a:pPr lvl="1" indent="228600">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dirty="0"/>
              <a:t>public void run()</a:t>
            </a:r>
          </a:p>
          <a:p>
            <a:pPr lvl="1" indent="228600">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dirty="0" err="1"/>
              <a:t>t.printTable</a:t>
            </a:r>
            <a:r>
              <a:rPr dirty="0"/>
              <a:t>(100);  </a:t>
            </a:r>
          </a:p>
          <a:p>
            <a:pPr lvl="1" indent="228600">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b="1" dirty="0"/>
              <a:t>class</a:t>
            </a:r>
            <a:r>
              <a:rPr dirty="0"/>
              <a:t> TestSynchronization1</a:t>
            </a:r>
          </a:p>
          <a:p>
            <a:pPr>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b="1" dirty="0"/>
              <a:t>public</a:t>
            </a:r>
            <a:r>
              <a:rPr dirty="0"/>
              <a:t> </a:t>
            </a:r>
            <a:r>
              <a:rPr b="1" dirty="0"/>
              <a:t>static</a:t>
            </a:r>
            <a:r>
              <a:rPr dirty="0"/>
              <a:t> </a:t>
            </a:r>
            <a:r>
              <a:rPr b="1" dirty="0"/>
              <a:t>void</a:t>
            </a:r>
            <a:r>
              <a:rPr dirty="0"/>
              <a:t> main(String </a:t>
            </a:r>
            <a:r>
              <a:rPr dirty="0" err="1"/>
              <a:t>args</a:t>
            </a:r>
            <a:r>
              <a:rPr dirty="0"/>
              <a:t>[])</a:t>
            </a:r>
          </a:p>
          <a:p>
            <a:pPr lvl="1" indent="228600">
              <a:defRPr sz="1500">
                <a:latin typeface="Times New Roman"/>
                <a:ea typeface="Times New Roman"/>
                <a:cs typeface="Times New Roman"/>
                <a:sym typeface="Times New Roman"/>
              </a:defRPr>
            </a:pPr>
            <a:r>
              <a:rPr dirty="0"/>
              <a:t>{  </a:t>
            </a:r>
          </a:p>
          <a:p>
            <a:pPr lvl="1" indent="228600">
              <a:defRPr sz="1500">
                <a:latin typeface="Times New Roman"/>
                <a:ea typeface="Times New Roman"/>
                <a:cs typeface="Times New Roman"/>
                <a:sym typeface="Times New Roman"/>
              </a:defRPr>
            </a:pPr>
            <a:r>
              <a:rPr dirty="0"/>
              <a:t>Table obj = </a:t>
            </a:r>
            <a:r>
              <a:rPr b="1" dirty="0"/>
              <a:t>new</a:t>
            </a:r>
            <a:r>
              <a:rPr dirty="0"/>
              <a:t> Table();//only one object  </a:t>
            </a:r>
          </a:p>
          <a:p>
            <a:pPr lvl="1" indent="228600">
              <a:defRPr sz="1500">
                <a:latin typeface="Times New Roman"/>
                <a:ea typeface="Times New Roman"/>
                <a:cs typeface="Times New Roman"/>
                <a:sym typeface="Times New Roman"/>
              </a:defRPr>
            </a:pPr>
            <a:r>
              <a:rPr dirty="0"/>
              <a:t>MyThread1 t1=</a:t>
            </a:r>
            <a:r>
              <a:rPr b="1" dirty="0"/>
              <a:t>new</a:t>
            </a:r>
            <a:r>
              <a:rPr dirty="0"/>
              <a:t> MyThread1(obj);  </a:t>
            </a:r>
          </a:p>
          <a:p>
            <a:pPr lvl="1" indent="228600">
              <a:defRPr sz="1500">
                <a:latin typeface="Times New Roman"/>
                <a:ea typeface="Times New Roman"/>
                <a:cs typeface="Times New Roman"/>
                <a:sym typeface="Times New Roman"/>
              </a:defRPr>
            </a:pPr>
            <a:r>
              <a:rPr dirty="0"/>
              <a:t>MyThread2 t2=</a:t>
            </a:r>
            <a:r>
              <a:rPr b="1" dirty="0"/>
              <a:t>new</a:t>
            </a:r>
            <a:r>
              <a:rPr dirty="0"/>
              <a:t> MyThread2(obj);  </a:t>
            </a:r>
          </a:p>
          <a:p>
            <a:pPr lvl="1" indent="228600">
              <a:defRPr sz="1500">
                <a:latin typeface="Times New Roman"/>
                <a:ea typeface="Times New Roman"/>
                <a:cs typeface="Times New Roman"/>
                <a:sym typeface="Times New Roman"/>
              </a:defRPr>
            </a:pPr>
            <a:r>
              <a:rPr dirty="0"/>
              <a:t>t1.start();  </a:t>
            </a:r>
          </a:p>
          <a:p>
            <a:pPr lvl="1" indent="228600">
              <a:defRPr sz="1500">
                <a:latin typeface="Times New Roman"/>
                <a:ea typeface="Times New Roman"/>
                <a:cs typeface="Times New Roman"/>
                <a:sym typeface="Times New Roman"/>
              </a:defRPr>
            </a:pPr>
            <a:r>
              <a:rPr dirty="0"/>
              <a:t>t2.start();  </a:t>
            </a:r>
          </a:p>
          <a:p>
            <a:pPr lvl="1" indent="228600">
              <a:defRPr sz="1500">
                <a:latin typeface="Times New Roman"/>
                <a:ea typeface="Times New Roman"/>
                <a:cs typeface="Times New Roman"/>
                <a:sym typeface="Times New Roman"/>
              </a:defRPr>
            </a:pPr>
            <a:r>
              <a:rPr dirty="0"/>
              <a:t>}  </a:t>
            </a:r>
          </a:p>
          <a:p>
            <a:pPr>
              <a:defRPr sz="1500">
                <a:latin typeface="Times New Roman"/>
                <a:ea typeface="Times New Roman"/>
                <a:cs typeface="Times New Roman"/>
                <a:sym typeface="Times New Roman"/>
              </a:defRPr>
            </a:pPr>
            <a:r>
              <a:rPr dirty="0"/>
              <a:t>}  </a:t>
            </a:r>
          </a:p>
          <a:p>
            <a:pPr algn="just" defTabSz="457200">
              <a:lnSpc>
                <a:spcPts val="3300"/>
              </a:lnSpc>
              <a:defRPr sz="1500">
                <a:latin typeface="Times New Roman"/>
                <a:ea typeface="Times New Roman"/>
                <a:cs typeface="Times New Roman"/>
                <a:sym typeface="Times New Roman"/>
              </a:defRPr>
            </a:pPr>
            <a:r>
              <a:rPr dirty="0"/>
              <a:t>Output: 5</a:t>
            </a:r>
          </a:p>
          <a:p>
            <a:pPr algn="just" defTabSz="457200">
              <a:lnSpc>
                <a:spcPts val="3300"/>
              </a:lnSpc>
              <a:defRPr sz="1500">
                <a:latin typeface="Times New Roman"/>
                <a:ea typeface="Times New Roman"/>
                <a:cs typeface="Times New Roman"/>
                <a:sym typeface="Times New Roman"/>
              </a:defRPr>
            </a:pPr>
            <a:r>
              <a:rPr dirty="0"/>
              <a:t>       100</a:t>
            </a:r>
          </a:p>
          <a:p>
            <a:pPr algn="just" defTabSz="457200">
              <a:lnSpc>
                <a:spcPts val="3300"/>
              </a:lnSpc>
              <a:defRPr sz="1500">
                <a:latin typeface="Times New Roman"/>
                <a:ea typeface="Times New Roman"/>
                <a:cs typeface="Times New Roman"/>
                <a:sym typeface="Times New Roman"/>
              </a:defRPr>
            </a:pPr>
            <a:r>
              <a:rPr dirty="0"/>
              <a:t>       10</a:t>
            </a:r>
          </a:p>
          <a:p>
            <a:pPr algn="just" defTabSz="457200">
              <a:lnSpc>
                <a:spcPts val="3300"/>
              </a:lnSpc>
              <a:defRPr sz="1500">
                <a:latin typeface="Times New Roman"/>
                <a:ea typeface="Times New Roman"/>
                <a:cs typeface="Times New Roman"/>
                <a:sym typeface="Times New Roman"/>
              </a:defRPr>
            </a:pPr>
            <a:r>
              <a:rPr dirty="0"/>
              <a:t>       200</a:t>
            </a:r>
          </a:p>
          <a:p>
            <a:pPr algn="just" defTabSz="457200">
              <a:lnSpc>
                <a:spcPts val="3300"/>
              </a:lnSpc>
              <a:defRPr sz="1500">
                <a:latin typeface="Times New Roman"/>
                <a:ea typeface="Times New Roman"/>
                <a:cs typeface="Times New Roman"/>
                <a:sym typeface="Times New Roman"/>
              </a:defRPr>
            </a:pPr>
            <a:r>
              <a:rPr dirty="0"/>
              <a:t>       15</a:t>
            </a:r>
          </a:p>
          <a:p>
            <a:pPr algn="just" defTabSz="457200">
              <a:lnSpc>
                <a:spcPts val="3300"/>
              </a:lnSpc>
              <a:defRPr sz="1500">
                <a:latin typeface="Times New Roman"/>
                <a:ea typeface="Times New Roman"/>
                <a:cs typeface="Times New Roman"/>
                <a:sym typeface="Times New Roman"/>
              </a:defRPr>
            </a:pPr>
            <a:r>
              <a:rPr dirty="0"/>
              <a:t>       300</a:t>
            </a:r>
          </a:p>
          <a:p>
            <a:pPr algn="just" defTabSz="457200">
              <a:lnSpc>
                <a:spcPts val="3300"/>
              </a:lnSpc>
              <a:defRPr sz="1500">
                <a:latin typeface="Times New Roman"/>
                <a:ea typeface="Times New Roman"/>
                <a:cs typeface="Times New Roman"/>
                <a:sym typeface="Times New Roman"/>
              </a:defRPr>
            </a:pPr>
            <a:r>
              <a:rPr dirty="0"/>
              <a:t>       20</a:t>
            </a:r>
          </a:p>
          <a:p>
            <a:pPr algn="just" defTabSz="457200">
              <a:lnSpc>
                <a:spcPts val="3300"/>
              </a:lnSpc>
              <a:defRPr sz="1500">
                <a:latin typeface="Times New Roman"/>
                <a:ea typeface="Times New Roman"/>
                <a:cs typeface="Times New Roman"/>
                <a:sym typeface="Times New Roman"/>
              </a:defRPr>
            </a:pPr>
            <a:r>
              <a:rPr dirty="0"/>
              <a:t>       400</a:t>
            </a:r>
          </a:p>
          <a:p>
            <a:pPr algn="just" defTabSz="457200">
              <a:lnSpc>
                <a:spcPts val="3300"/>
              </a:lnSpc>
              <a:defRPr sz="1500">
                <a:latin typeface="Times New Roman"/>
                <a:ea typeface="Times New Roman"/>
                <a:cs typeface="Times New Roman"/>
                <a:sym typeface="Times New Roman"/>
              </a:defRPr>
            </a:pPr>
            <a:r>
              <a:rPr dirty="0"/>
              <a:t>       25</a:t>
            </a:r>
          </a:p>
          <a:p>
            <a:pPr algn="just" defTabSz="457200">
              <a:lnSpc>
                <a:spcPts val="3300"/>
              </a:lnSpc>
              <a:defRPr sz="1500">
                <a:latin typeface="Times New Roman"/>
                <a:ea typeface="Times New Roman"/>
                <a:cs typeface="Times New Roman"/>
                <a:sym typeface="Times New Roman"/>
              </a:defRPr>
            </a:pPr>
            <a:r>
              <a:rPr dirty="0"/>
              <a:t>       500</a:t>
            </a:r>
          </a:p>
          <a:p>
            <a:pPr algn="just" defTabSz="457200">
              <a:lnSpc>
                <a:spcPts val="3300"/>
              </a:lnSpc>
              <a:defRPr sz="1500">
                <a:latin typeface="Times New Roman"/>
                <a:ea typeface="Times New Roman"/>
                <a:cs typeface="Times New Roman"/>
                <a:sym typeface="Times New Roman"/>
              </a:defRPr>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52</a:t>
            </a:fld>
            <a:endParaRPr/>
          </a:p>
        </p:txBody>
      </p:sp>
      <p:sp>
        <p:nvSpPr>
          <p:cNvPr id="21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14" name="Rectangle 4"/>
          <p:cNvSpPr txBox="1"/>
          <p:nvPr/>
        </p:nvSpPr>
        <p:spPr>
          <a:xfrm>
            <a:off x="600408" y="1223224"/>
            <a:ext cx="11257763" cy="5233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3" spcCol="572782"/>
          <a:lstStyle/>
          <a:p>
            <a:pPr>
              <a:lnSpc>
                <a:spcPct val="90000"/>
              </a:lnSpc>
              <a:spcBef>
                <a:spcPts val="1000"/>
              </a:spcBef>
              <a:defRPr sz="1500" b="1">
                <a:latin typeface="Times New Roman"/>
                <a:ea typeface="Times New Roman"/>
                <a:cs typeface="Times New Roman"/>
                <a:sym typeface="Times New Roman"/>
              </a:defRPr>
            </a:pPr>
            <a:r>
              <a:rPr sz="1600" dirty="0"/>
              <a:t>//java synchronized method  </a:t>
            </a:r>
          </a:p>
          <a:p>
            <a:pPr>
              <a:lnSpc>
                <a:spcPct val="90000"/>
              </a:lnSpc>
              <a:spcBef>
                <a:spcPts val="1000"/>
              </a:spcBef>
              <a:defRPr sz="1500">
                <a:latin typeface="Times New Roman"/>
                <a:ea typeface="Times New Roman"/>
                <a:cs typeface="Times New Roman"/>
                <a:sym typeface="Times New Roman"/>
              </a:defRPr>
            </a:pPr>
            <a:r>
              <a:rPr sz="1600" b="1" dirty="0"/>
              <a:t>class</a:t>
            </a:r>
            <a:r>
              <a:rPr sz="1600" dirty="0"/>
              <a:t> Table</a:t>
            </a:r>
          </a:p>
          <a:p>
            <a:pPr>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 </a:t>
            </a:r>
            <a:r>
              <a:rPr sz="1600" b="1" dirty="0"/>
              <a:t>synchronized</a:t>
            </a:r>
            <a:r>
              <a:rPr sz="1600" dirty="0"/>
              <a:t> </a:t>
            </a:r>
            <a:r>
              <a:rPr sz="1600" b="1" dirty="0"/>
              <a:t>void</a:t>
            </a:r>
            <a:r>
              <a:rPr sz="1600" dirty="0"/>
              <a:t> Table(</a:t>
            </a:r>
            <a:r>
              <a:rPr sz="1600" b="1" dirty="0" err="1"/>
              <a:t>int</a:t>
            </a:r>
            <a:r>
              <a:rPr sz="1600" dirty="0"/>
              <a:t> n)</a:t>
            </a:r>
          </a:p>
          <a:p>
            <a:pPr lvl="1" indent="228600">
              <a:lnSpc>
                <a:spcPct val="90000"/>
              </a:lnSpc>
              <a:spcBef>
                <a:spcPts val="1000"/>
              </a:spcBef>
              <a:defRPr sz="1500">
                <a:latin typeface="Times New Roman"/>
                <a:ea typeface="Times New Roman"/>
                <a:cs typeface="Times New Roman"/>
                <a:sym typeface="Times New Roman"/>
              </a:defRPr>
            </a:pPr>
            <a:r>
              <a:rPr sz="1600" dirty="0"/>
              <a:t>{</a:t>
            </a:r>
          </a:p>
          <a:p>
            <a:pPr lvl="1" indent="228600">
              <a:lnSpc>
                <a:spcPct val="90000"/>
              </a:lnSpc>
              <a:spcBef>
                <a:spcPts val="1000"/>
              </a:spcBef>
              <a:defRPr sz="1500">
                <a:latin typeface="Times New Roman"/>
                <a:ea typeface="Times New Roman"/>
                <a:cs typeface="Times New Roman"/>
                <a:sym typeface="Times New Roman"/>
              </a:defRPr>
            </a:pPr>
            <a:r>
              <a:rPr sz="1600" dirty="0"/>
              <a:t>     </a:t>
            </a:r>
            <a:r>
              <a:rPr sz="1600" b="1" dirty="0"/>
              <a:t>for</a:t>
            </a:r>
            <a:r>
              <a:rPr sz="1600" dirty="0"/>
              <a:t>(</a:t>
            </a:r>
            <a:r>
              <a:rPr sz="1600" b="1" dirty="0" err="1"/>
              <a:t>int</a:t>
            </a:r>
            <a:r>
              <a:rPr sz="1600" dirty="0"/>
              <a:t> </a:t>
            </a:r>
            <a:r>
              <a:rPr sz="1600" dirty="0" err="1"/>
              <a:t>i</a:t>
            </a:r>
            <a:r>
              <a:rPr sz="1600" dirty="0"/>
              <a:t>=1;i&lt;=5;i++)</a:t>
            </a:r>
          </a:p>
          <a:p>
            <a:pPr lvl="2" indent="457200">
              <a:lnSpc>
                <a:spcPct val="90000"/>
              </a:lnSpc>
              <a:spcBef>
                <a:spcPts val="1000"/>
              </a:spcBef>
              <a:defRPr sz="1500">
                <a:latin typeface="Times New Roman"/>
                <a:ea typeface="Times New Roman"/>
                <a:cs typeface="Times New Roman"/>
                <a:sym typeface="Times New Roman"/>
              </a:defRPr>
            </a:pPr>
            <a:r>
              <a:rPr sz="1600" dirty="0"/>
              <a:t>{  </a:t>
            </a:r>
          </a:p>
          <a:p>
            <a:pPr lvl="2" indent="457200">
              <a:lnSpc>
                <a:spcPct val="90000"/>
              </a:lnSpc>
              <a:spcBef>
                <a:spcPts val="1000"/>
              </a:spcBef>
              <a:defRPr sz="1500">
                <a:latin typeface="Times New Roman"/>
                <a:ea typeface="Times New Roman"/>
                <a:cs typeface="Times New Roman"/>
                <a:sym typeface="Times New Roman"/>
              </a:defRPr>
            </a:pPr>
            <a:r>
              <a:rPr sz="1600" dirty="0"/>
              <a:t>     </a:t>
            </a:r>
            <a:r>
              <a:rPr sz="1600" dirty="0" err="1"/>
              <a:t>System.out.println</a:t>
            </a:r>
            <a:r>
              <a:rPr sz="1600" dirty="0"/>
              <a:t>(n*</a:t>
            </a:r>
            <a:r>
              <a:rPr sz="1600" dirty="0" err="1"/>
              <a:t>i</a:t>
            </a:r>
            <a:r>
              <a:rPr sz="1600" dirty="0"/>
              <a:t>);  </a:t>
            </a:r>
          </a:p>
          <a:p>
            <a:pPr lvl="2" indent="457200">
              <a:lnSpc>
                <a:spcPct val="90000"/>
              </a:lnSpc>
              <a:spcBef>
                <a:spcPts val="1000"/>
              </a:spcBef>
              <a:defRPr sz="1500">
                <a:latin typeface="Times New Roman"/>
                <a:ea typeface="Times New Roman"/>
                <a:cs typeface="Times New Roman"/>
                <a:sym typeface="Times New Roman"/>
              </a:defRPr>
            </a:pPr>
            <a:r>
              <a:rPr sz="1600" dirty="0"/>
              <a:t>     </a:t>
            </a:r>
            <a:r>
              <a:rPr sz="1600" b="1" dirty="0"/>
              <a:t>try</a:t>
            </a:r>
          </a:p>
          <a:p>
            <a:pPr lvl="3" indent="685800">
              <a:lnSpc>
                <a:spcPct val="90000"/>
              </a:lnSpc>
              <a:spcBef>
                <a:spcPts val="1000"/>
              </a:spcBef>
              <a:defRPr sz="1500">
                <a:latin typeface="Times New Roman"/>
                <a:ea typeface="Times New Roman"/>
                <a:cs typeface="Times New Roman"/>
                <a:sym typeface="Times New Roman"/>
              </a:defRPr>
            </a:pPr>
            <a:r>
              <a:rPr sz="1600" dirty="0"/>
              <a:t>{  </a:t>
            </a:r>
          </a:p>
          <a:p>
            <a:pPr lvl="2" indent="457200">
              <a:lnSpc>
                <a:spcPct val="90000"/>
              </a:lnSpc>
              <a:spcBef>
                <a:spcPts val="1000"/>
              </a:spcBef>
              <a:defRPr sz="1500">
                <a:latin typeface="Times New Roman"/>
                <a:ea typeface="Times New Roman"/>
                <a:cs typeface="Times New Roman"/>
                <a:sym typeface="Times New Roman"/>
              </a:defRPr>
            </a:pPr>
            <a:r>
              <a:rPr sz="1600" dirty="0"/>
              <a:t>           </a:t>
            </a:r>
            <a:r>
              <a:rPr sz="1600" dirty="0" err="1"/>
              <a:t>Thread.sleep</a:t>
            </a:r>
            <a:r>
              <a:rPr sz="1600" dirty="0"/>
              <a:t>(400);  </a:t>
            </a:r>
          </a:p>
          <a:p>
            <a:pPr lvl="2" indent="457200">
              <a:lnSpc>
                <a:spcPct val="90000"/>
              </a:lnSpc>
              <a:spcBef>
                <a:spcPts val="1000"/>
              </a:spcBef>
              <a:defRPr sz="1500">
                <a:latin typeface="Times New Roman"/>
                <a:ea typeface="Times New Roman"/>
                <a:cs typeface="Times New Roman"/>
                <a:sym typeface="Times New Roman"/>
              </a:defRPr>
            </a:pPr>
            <a:r>
              <a:rPr sz="1600" dirty="0"/>
              <a:t>     }</a:t>
            </a:r>
            <a:r>
              <a:rPr sz="1600" b="1" dirty="0"/>
              <a:t>catch</a:t>
            </a:r>
            <a:r>
              <a:rPr sz="1600" dirty="0"/>
              <a:t>(Exception e</a:t>
            </a:r>
          </a:p>
          <a:p>
            <a:pPr lvl="4" indent="914400">
              <a:lnSpc>
                <a:spcPct val="90000"/>
              </a:lnSpc>
              <a:spcBef>
                <a:spcPts val="1000"/>
              </a:spcBef>
              <a:defRPr sz="1500">
                <a:latin typeface="Times New Roman"/>
                <a:ea typeface="Times New Roman"/>
                <a:cs typeface="Times New Roman"/>
                <a:sym typeface="Times New Roman"/>
              </a:defRPr>
            </a:pPr>
            <a:r>
              <a:rPr sz="1600" dirty="0"/>
              <a:t>{ </a:t>
            </a:r>
            <a:r>
              <a:rPr sz="1600" dirty="0" err="1"/>
              <a:t>System.out.println</a:t>
            </a:r>
            <a:r>
              <a:rPr sz="1600" dirty="0"/>
              <a:t>(e);}  </a:t>
            </a:r>
          </a:p>
          <a:p>
            <a:pPr lvl="2" indent="457200">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dirty="0"/>
              <a:t>      }  </a:t>
            </a:r>
          </a:p>
          <a:p>
            <a:pPr>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b="1" dirty="0"/>
              <a:t>class</a:t>
            </a:r>
            <a:r>
              <a:rPr sz="1600" dirty="0"/>
              <a:t> MyThread1 </a:t>
            </a:r>
            <a:r>
              <a:rPr sz="1600" b="1" dirty="0"/>
              <a:t>extends</a:t>
            </a:r>
            <a:r>
              <a:rPr sz="1600" dirty="0"/>
              <a:t> Thread</a:t>
            </a:r>
          </a:p>
          <a:p>
            <a:pPr>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Table t;  </a:t>
            </a:r>
          </a:p>
          <a:p>
            <a:pPr lvl="1" indent="228600">
              <a:lnSpc>
                <a:spcPct val="90000"/>
              </a:lnSpc>
              <a:spcBef>
                <a:spcPts val="1000"/>
              </a:spcBef>
              <a:defRPr sz="1500">
                <a:latin typeface="Times New Roman"/>
                <a:ea typeface="Times New Roman"/>
                <a:cs typeface="Times New Roman"/>
                <a:sym typeface="Times New Roman"/>
              </a:defRPr>
            </a:pPr>
            <a:r>
              <a:rPr sz="1600" dirty="0"/>
              <a:t>MyThread1(Table t){  </a:t>
            </a:r>
          </a:p>
          <a:p>
            <a:pPr lvl="1" indent="228600">
              <a:lnSpc>
                <a:spcPct val="90000"/>
              </a:lnSpc>
              <a:spcBef>
                <a:spcPts val="1000"/>
              </a:spcBef>
              <a:defRPr sz="1500">
                <a:latin typeface="Times New Roman"/>
                <a:ea typeface="Times New Roman"/>
                <a:cs typeface="Times New Roman"/>
                <a:sym typeface="Times New Roman"/>
              </a:defRPr>
            </a:pPr>
            <a:r>
              <a:rPr sz="1600" dirty="0"/>
              <a:t>this.t=t;  </a:t>
            </a:r>
          </a:p>
          <a:p>
            <a:pPr lvl="1" indent="228600">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public void run(){  </a:t>
            </a:r>
          </a:p>
          <a:p>
            <a:pPr lvl="1" indent="228600">
              <a:lnSpc>
                <a:spcPct val="90000"/>
              </a:lnSpc>
              <a:spcBef>
                <a:spcPts val="1000"/>
              </a:spcBef>
              <a:defRPr sz="1500">
                <a:latin typeface="Times New Roman"/>
                <a:ea typeface="Times New Roman"/>
                <a:cs typeface="Times New Roman"/>
                <a:sym typeface="Times New Roman"/>
              </a:defRPr>
            </a:pPr>
            <a:r>
              <a:rPr sz="1600" dirty="0" err="1"/>
              <a:t>t.printTable</a:t>
            </a:r>
            <a:r>
              <a:rPr sz="1600" dirty="0"/>
              <a:t>(5);  </a:t>
            </a:r>
          </a:p>
          <a:p>
            <a:pPr lvl="1" indent="228600">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b="1" dirty="0"/>
              <a:t>class</a:t>
            </a:r>
            <a:r>
              <a:rPr sz="1600" dirty="0"/>
              <a:t> MyThread2 </a:t>
            </a:r>
            <a:r>
              <a:rPr sz="1600" b="1" dirty="0"/>
              <a:t>extends</a:t>
            </a:r>
            <a:r>
              <a:rPr sz="1600" dirty="0"/>
              <a:t> Thread</a:t>
            </a:r>
          </a:p>
          <a:p>
            <a:pPr>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Table t;  </a:t>
            </a:r>
          </a:p>
          <a:p>
            <a:pPr lvl="1" indent="228600">
              <a:lnSpc>
                <a:spcPct val="90000"/>
              </a:lnSpc>
              <a:spcBef>
                <a:spcPts val="1000"/>
              </a:spcBef>
              <a:defRPr sz="1500">
                <a:latin typeface="Times New Roman"/>
                <a:ea typeface="Times New Roman"/>
                <a:cs typeface="Times New Roman"/>
                <a:sym typeface="Times New Roman"/>
              </a:defRPr>
            </a:pPr>
            <a:r>
              <a:rPr sz="1600" dirty="0"/>
              <a:t>MyThread2(Table t){  </a:t>
            </a:r>
          </a:p>
          <a:p>
            <a:pPr lvl="1" indent="228600">
              <a:lnSpc>
                <a:spcPct val="90000"/>
              </a:lnSpc>
              <a:spcBef>
                <a:spcPts val="1000"/>
              </a:spcBef>
              <a:defRPr sz="1500">
                <a:latin typeface="Times New Roman"/>
                <a:ea typeface="Times New Roman"/>
                <a:cs typeface="Times New Roman"/>
                <a:sym typeface="Times New Roman"/>
              </a:defRPr>
            </a:pPr>
            <a:r>
              <a:rPr sz="1600" dirty="0"/>
              <a:t>this.t=t;  </a:t>
            </a:r>
          </a:p>
          <a:p>
            <a:pPr lvl="1" indent="228600">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public void run(){  </a:t>
            </a:r>
          </a:p>
          <a:p>
            <a:pPr lvl="1" indent="228600">
              <a:lnSpc>
                <a:spcPct val="90000"/>
              </a:lnSpc>
              <a:spcBef>
                <a:spcPts val="1000"/>
              </a:spcBef>
              <a:defRPr sz="1500">
                <a:latin typeface="Times New Roman"/>
                <a:ea typeface="Times New Roman"/>
                <a:cs typeface="Times New Roman"/>
                <a:sym typeface="Times New Roman"/>
              </a:defRPr>
            </a:pPr>
            <a:r>
              <a:rPr sz="1600" dirty="0" err="1"/>
              <a:t>t.printTable</a:t>
            </a:r>
            <a:r>
              <a:rPr sz="1600" dirty="0"/>
              <a:t>(100);  </a:t>
            </a:r>
          </a:p>
          <a:p>
            <a:pPr lvl="1" indent="228600">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b="1" dirty="0"/>
              <a:t>public</a:t>
            </a:r>
            <a:r>
              <a:rPr sz="1600" dirty="0"/>
              <a:t> </a:t>
            </a:r>
            <a:r>
              <a:rPr sz="1600" b="1" dirty="0"/>
              <a:t>class</a:t>
            </a:r>
            <a:r>
              <a:rPr sz="1600" dirty="0"/>
              <a:t> TestSynchronization2</a:t>
            </a:r>
          </a:p>
          <a:p>
            <a:pPr>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b="1" dirty="0"/>
              <a:t>public</a:t>
            </a:r>
            <a:r>
              <a:rPr sz="1600" dirty="0"/>
              <a:t> </a:t>
            </a:r>
            <a:r>
              <a:rPr sz="1600" b="1" dirty="0"/>
              <a:t>static</a:t>
            </a:r>
            <a:r>
              <a:rPr sz="1600" dirty="0"/>
              <a:t> </a:t>
            </a:r>
            <a:r>
              <a:rPr sz="1600" b="1" dirty="0"/>
              <a:t>void</a:t>
            </a:r>
            <a:r>
              <a:rPr sz="1600" dirty="0"/>
              <a:t> main(String </a:t>
            </a:r>
            <a:r>
              <a:rPr sz="1600" dirty="0" err="1"/>
              <a:t>args</a:t>
            </a:r>
            <a:r>
              <a:rPr sz="1600" dirty="0"/>
              <a:t>[])</a:t>
            </a:r>
          </a:p>
          <a:p>
            <a:pPr lvl="1" indent="228600">
              <a:lnSpc>
                <a:spcPct val="90000"/>
              </a:lnSpc>
              <a:spcBef>
                <a:spcPts val="1000"/>
              </a:spcBef>
              <a:defRPr sz="1500">
                <a:latin typeface="Times New Roman"/>
                <a:ea typeface="Times New Roman"/>
                <a:cs typeface="Times New Roman"/>
                <a:sym typeface="Times New Roman"/>
              </a:defRPr>
            </a:pP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Table </a:t>
            </a:r>
            <a:r>
              <a:rPr sz="1600" dirty="0" err="1"/>
              <a:t>obj</a:t>
            </a:r>
            <a:r>
              <a:rPr sz="1600" dirty="0"/>
              <a:t> = </a:t>
            </a:r>
            <a:r>
              <a:rPr sz="1600" b="1" dirty="0"/>
              <a:t>new</a:t>
            </a:r>
            <a:r>
              <a:rPr sz="1600" dirty="0"/>
              <a:t> Table();</a:t>
            </a:r>
          </a:p>
          <a:p>
            <a:pPr lvl="1" indent="228600">
              <a:lnSpc>
                <a:spcPct val="90000"/>
              </a:lnSpc>
              <a:spcBef>
                <a:spcPts val="1000"/>
              </a:spcBef>
              <a:defRPr sz="1500">
                <a:latin typeface="Times New Roman"/>
                <a:ea typeface="Times New Roman"/>
                <a:cs typeface="Times New Roman"/>
                <a:sym typeface="Times New Roman"/>
              </a:defRPr>
            </a:pPr>
            <a:r>
              <a:rPr sz="1600" dirty="0"/>
              <a:t>MyThread1 t1=</a:t>
            </a:r>
            <a:r>
              <a:rPr sz="1600" b="1" dirty="0"/>
              <a:t>new</a:t>
            </a:r>
            <a:r>
              <a:rPr sz="1600" dirty="0"/>
              <a:t> MyThread1(</a:t>
            </a:r>
            <a:r>
              <a:rPr sz="1600" dirty="0" err="1"/>
              <a:t>obj</a:t>
            </a: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MyThread2 t2=</a:t>
            </a:r>
            <a:r>
              <a:rPr sz="1600" b="1" dirty="0"/>
              <a:t>new</a:t>
            </a:r>
            <a:r>
              <a:rPr sz="1600" dirty="0"/>
              <a:t> MyThread2(</a:t>
            </a:r>
            <a:r>
              <a:rPr sz="1600" dirty="0" err="1"/>
              <a:t>obj</a:t>
            </a:r>
            <a:r>
              <a:rPr sz="1600" dirty="0"/>
              <a:t>);  </a:t>
            </a:r>
          </a:p>
          <a:p>
            <a:pPr lvl="1" indent="228600">
              <a:lnSpc>
                <a:spcPct val="90000"/>
              </a:lnSpc>
              <a:spcBef>
                <a:spcPts val="1000"/>
              </a:spcBef>
              <a:defRPr sz="1500">
                <a:latin typeface="Times New Roman"/>
                <a:ea typeface="Times New Roman"/>
                <a:cs typeface="Times New Roman"/>
                <a:sym typeface="Times New Roman"/>
              </a:defRPr>
            </a:pPr>
            <a:r>
              <a:rPr sz="1600" dirty="0"/>
              <a:t>t1.start();  </a:t>
            </a:r>
          </a:p>
          <a:p>
            <a:pPr lvl="1" indent="228600">
              <a:lnSpc>
                <a:spcPct val="90000"/>
              </a:lnSpc>
              <a:spcBef>
                <a:spcPts val="1000"/>
              </a:spcBef>
              <a:defRPr sz="1500">
                <a:latin typeface="Times New Roman"/>
                <a:ea typeface="Times New Roman"/>
                <a:cs typeface="Times New Roman"/>
                <a:sym typeface="Times New Roman"/>
              </a:defRPr>
            </a:pPr>
            <a:r>
              <a:rPr sz="1600" dirty="0"/>
              <a:t>t2.start();  </a:t>
            </a:r>
          </a:p>
          <a:p>
            <a:pPr lvl="1" indent="228600">
              <a:lnSpc>
                <a:spcPct val="90000"/>
              </a:lnSpc>
              <a:spcBef>
                <a:spcPts val="1000"/>
              </a:spcBef>
              <a:defRPr sz="1500">
                <a:latin typeface="Times New Roman"/>
                <a:ea typeface="Times New Roman"/>
                <a:cs typeface="Times New Roman"/>
                <a:sym typeface="Times New Roman"/>
              </a:defRPr>
            </a:pPr>
            <a:r>
              <a:rPr sz="1600" dirty="0"/>
              <a:t>}  </a:t>
            </a:r>
          </a:p>
          <a:p>
            <a:pPr>
              <a:lnSpc>
                <a:spcPct val="90000"/>
              </a:lnSpc>
              <a:spcBef>
                <a:spcPts val="1000"/>
              </a:spcBef>
              <a:defRPr sz="1500">
                <a:latin typeface="Times New Roman"/>
                <a:ea typeface="Times New Roman"/>
                <a:cs typeface="Times New Roman"/>
                <a:sym typeface="Times New Roman"/>
              </a:defRPr>
            </a:pPr>
            <a:r>
              <a:rPr sz="16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53</a:t>
            </a:fld>
            <a:endParaRPr/>
          </a:p>
        </p:txBody>
      </p:sp>
      <p:sp>
        <p:nvSpPr>
          <p:cNvPr id="217"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18" name="Rectangle 4"/>
          <p:cNvSpPr txBox="1"/>
          <p:nvPr/>
        </p:nvSpPr>
        <p:spPr>
          <a:xfrm>
            <a:off x="1005317" y="1801888"/>
            <a:ext cx="11186684" cy="4929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numCol="3" spcCol="572782"/>
          <a:lstStyle/>
          <a:p>
            <a:pPr>
              <a:spcBef>
                <a:spcPts val="200"/>
              </a:spcBef>
              <a:defRPr sz="1500">
                <a:latin typeface="Times New Roman"/>
                <a:ea typeface="Times New Roman"/>
                <a:cs typeface="Times New Roman"/>
                <a:sym typeface="Times New Roman"/>
              </a:defRPr>
            </a:pPr>
            <a:r>
              <a:rPr b="1" dirty="0"/>
              <a:t>class</a:t>
            </a:r>
            <a:r>
              <a:rPr dirty="0"/>
              <a:t> Table</a:t>
            </a:r>
          </a:p>
          <a:p>
            <a:pPr>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a:t> </a:t>
            </a:r>
            <a:r>
              <a:rPr b="1" dirty="0"/>
              <a:t>void</a:t>
            </a:r>
            <a:r>
              <a:rPr dirty="0"/>
              <a:t> </a:t>
            </a:r>
            <a:r>
              <a:rPr dirty="0" err="1"/>
              <a:t>printTable</a:t>
            </a:r>
            <a:r>
              <a:rPr dirty="0"/>
              <a:t>(</a:t>
            </a:r>
            <a:r>
              <a:rPr b="1" dirty="0" err="1"/>
              <a:t>int</a:t>
            </a:r>
            <a:r>
              <a:rPr dirty="0"/>
              <a:t> n)</a:t>
            </a:r>
          </a:p>
          <a:p>
            <a:pPr lvl="1" indent="228600">
              <a:spcBef>
                <a:spcPts val="200"/>
              </a:spcBef>
              <a:defRPr sz="1500">
                <a:latin typeface="Times New Roman"/>
                <a:ea typeface="Times New Roman"/>
                <a:cs typeface="Times New Roman"/>
                <a:sym typeface="Times New Roman"/>
              </a:defRPr>
            </a:pPr>
            <a:r>
              <a:rPr dirty="0"/>
              <a:t>{  </a:t>
            </a:r>
          </a:p>
          <a:p>
            <a:pPr lvl="2" indent="457200">
              <a:spcBef>
                <a:spcPts val="200"/>
              </a:spcBef>
              <a:defRPr sz="1500">
                <a:latin typeface="Times New Roman"/>
                <a:ea typeface="Times New Roman"/>
                <a:cs typeface="Times New Roman"/>
                <a:sym typeface="Times New Roman"/>
              </a:defRPr>
            </a:pPr>
            <a:r>
              <a:rPr dirty="0"/>
              <a:t> </a:t>
            </a:r>
            <a:r>
              <a:rPr b="1" dirty="0"/>
              <a:t>synchronized</a:t>
            </a:r>
            <a:r>
              <a:rPr dirty="0"/>
              <a:t>(</a:t>
            </a:r>
            <a:r>
              <a:rPr b="1" dirty="0"/>
              <a:t>this</a:t>
            </a:r>
            <a:r>
              <a:rPr dirty="0"/>
              <a:t>)</a:t>
            </a:r>
          </a:p>
          <a:p>
            <a:pPr lvl="2" indent="457200">
              <a:spcBef>
                <a:spcPts val="200"/>
              </a:spcBef>
              <a:defRPr sz="1500">
                <a:latin typeface="Times New Roman"/>
                <a:ea typeface="Times New Roman"/>
                <a:cs typeface="Times New Roman"/>
                <a:sym typeface="Times New Roman"/>
              </a:defRPr>
            </a:pPr>
            <a:r>
              <a:rPr dirty="0"/>
              <a:t> { </a:t>
            </a:r>
          </a:p>
          <a:p>
            <a:pPr lvl="2" indent="457200">
              <a:spcBef>
                <a:spcPts val="200"/>
              </a:spcBef>
              <a:defRPr sz="1500">
                <a:latin typeface="Times New Roman"/>
                <a:ea typeface="Times New Roman"/>
                <a:cs typeface="Times New Roman"/>
                <a:sym typeface="Times New Roman"/>
              </a:defRPr>
            </a:pPr>
            <a:r>
              <a:rPr dirty="0"/>
              <a:t>     </a:t>
            </a:r>
            <a:r>
              <a:rPr b="1" dirty="0"/>
              <a:t>for</a:t>
            </a:r>
            <a:r>
              <a:rPr dirty="0"/>
              <a:t>(</a:t>
            </a:r>
            <a:r>
              <a:rPr b="1" dirty="0" err="1"/>
              <a:t>int</a:t>
            </a:r>
            <a:r>
              <a:rPr dirty="0"/>
              <a:t> </a:t>
            </a:r>
            <a:r>
              <a:rPr dirty="0" err="1"/>
              <a:t>i</a:t>
            </a:r>
            <a:r>
              <a:rPr dirty="0"/>
              <a:t>=1;i&lt;=5;i++)</a:t>
            </a:r>
          </a:p>
          <a:p>
            <a:pPr lvl="3" indent="685800">
              <a:spcBef>
                <a:spcPts val="200"/>
              </a:spcBef>
              <a:defRPr sz="1500">
                <a:latin typeface="Times New Roman"/>
                <a:ea typeface="Times New Roman"/>
                <a:cs typeface="Times New Roman"/>
                <a:sym typeface="Times New Roman"/>
              </a:defRPr>
            </a:pPr>
            <a:r>
              <a:rPr dirty="0"/>
              <a:t>{  </a:t>
            </a:r>
          </a:p>
          <a:p>
            <a:pPr lvl="3" indent="685800">
              <a:spcBef>
                <a:spcPts val="200"/>
              </a:spcBef>
              <a:defRPr sz="1500">
                <a:latin typeface="Times New Roman"/>
                <a:ea typeface="Times New Roman"/>
                <a:cs typeface="Times New Roman"/>
                <a:sym typeface="Times New Roman"/>
              </a:defRPr>
            </a:pPr>
            <a:r>
              <a:rPr dirty="0"/>
              <a:t>      </a:t>
            </a:r>
            <a:r>
              <a:rPr dirty="0" err="1"/>
              <a:t>System.out.println</a:t>
            </a:r>
            <a:r>
              <a:rPr dirty="0"/>
              <a:t>(n*</a:t>
            </a:r>
            <a:r>
              <a:rPr dirty="0" err="1"/>
              <a:t>i</a:t>
            </a:r>
            <a:r>
              <a:rPr dirty="0"/>
              <a:t>);  </a:t>
            </a:r>
          </a:p>
          <a:p>
            <a:pPr lvl="3" indent="685800">
              <a:spcBef>
                <a:spcPts val="200"/>
              </a:spcBef>
              <a:defRPr sz="1500">
                <a:latin typeface="Times New Roman"/>
                <a:ea typeface="Times New Roman"/>
                <a:cs typeface="Times New Roman"/>
                <a:sym typeface="Times New Roman"/>
              </a:defRPr>
            </a:pPr>
            <a:r>
              <a:rPr dirty="0"/>
              <a:t>      </a:t>
            </a:r>
            <a:r>
              <a:rPr b="1" dirty="0"/>
              <a:t>try</a:t>
            </a:r>
            <a:r>
              <a:rPr dirty="0"/>
              <a:t>{  </a:t>
            </a:r>
          </a:p>
          <a:p>
            <a:pPr lvl="4" indent="914400">
              <a:spcBef>
                <a:spcPts val="200"/>
              </a:spcBef>
              <a:defRPr sz="1500">
                <a:latin typeface="Times New Roman"/>
                <a:ea typeface="Times New Roman"/>
                <a:cs typeface="Times New Roman"/>
                <a:sym typeface="Times New Roman"/>
              </a:defRPr>
            </a:pPr>
            <a:r>
              <a:rPr dirty="0"/>
              <a:t>       </a:t>
            </a:r>
            <a:r>
              <a:rPr dirty="0" err="1"/>
              <a:t>Thread.sleep</a:t>
            </a:r>
            <a:r>
              <a:rPr dirty="0"/>
              <a:t>(400);  </a:t>
            </a:r>
          </a:p>
          <a:p>
            <a:pPr lvl="3" indent="685800">
              <a:spcBef>
                <a:spcPts val="200"/>
              </a:spcBef>
              <a:defRPr sz="1500">
                <a:latin typeface="Times New Roman"/>
                <a:ea typeface="Times New Roman"/>
                <a:cs typeface="Times New Roman"/>
                <a:sym typeface="Times New Roman"/>
              </a:defRPr>
            </a:pPr>
            <a:r>
              <a:rPr dirty="0"/>
              <a:t>      }</a:t>
            </a:r>
            <a:r>
              <a:rPr b="1" dirty="0"/>
              <a:t>catch</a:t>
            </a:r>
            <a:r>
              <a:rPr dirty="0"/>
              <a:t>(Exception e</a:t>
            </a:r>
          </a:p>
          <a:p>
            <a:pPr lvl="4" indent="914400">
              <a:spcBef>
                <a:spcPts val="200"/>
              </a:spcBef>
              <a:defRPr sz="1500">
                <a:latin typeface="Times New Roman"/>
                <a:ea typeface="Times New Roman"/>
                <a:cs typeface="Times New Roman"/>
                <a:sym typeface="Times New Roman"/>
              </a:defRPr>
            </a:pPr>
            <a:r>
              <a:rPr dirty="0"/>
              <a:t>{</a:t>
            </a:r>
            <a:r>
              <a:rPr dirty="0" err="1"/>
              <a:t>System.out.println</a:t>
            </a:r>
            <a:r>
              <a:rPr dirty="0"/>
              <a:t>(e);}  </a:t>
            </a:r>
          </a:p>
          <a:p>
            <a:pPr lvl="2" indent="457200">
              <a:spcBef>
                <a:spcPts val="200"/>
              </a:spcBef>
              <a:defRPr sz="1500">
                <a:latin typeface="Times New Roman"/>
                <a:ea typeface="Times New Roman"/>
                <a:cs typeface="Times New Roman"/>
                <a:sym typeface="Times New Roman"/>
              </a:defRPr>
            </a:pPr>
            <a:r>
              <a:rPr dirty="0"/>
              <a:t>     }  </a:t>
            </a:r>
          </a:p>
          <a:p>
            <a:pPr lvl="2" indent="457200">
              <a:spcBef>
                <a:spcPts val="200"/>
              </a:spcBef>
              <a:defRPr sz="1500">
                <a:latin typeface="Times New Roman"/>
                <a:ea typeface="Times New Roman"/>
                <a:cs typeface="Times New Roman"/>
                <a:sym typeface="Times New Roman"/>
              </a:defRPr>
            </a:pPr>
            <a:r>
              <a:rPr dirty="0"/>
              <a:t>  }  </a:t>
            </a:r>
          </a:p>
          <a:p>
            <a:pPr lvl="1" indent="228600">
              <a:spcBef>
                <a:spcPts val="200"/>
              </a:spcBef>
              <a:defRPr sz="1500">
                <a:latin typeface="Times New Roman"/>
                <a:ea typeface="Times New Roman"/>
                <a:cs typeface="Times New Roman"/>
                <a:sym typeface="Times New Roman"/>
              </a:defRPr>
            </a:pPr>
            <a:r>
              <a:rPr dirty="0"/>
              <a:t> }//end of the method  </a:t>
            </a:r>
          </a:p>
          <a:p>
            <a:pPr>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endParaRPr dirty="0"/>
          </a:p>
          <a:p>
            <a:pPr>
              <a:spcBef>
                <a:spcPts val="200"/>
              </a:spcBef>
              <a:defRPr sz="1500">
                <a:latin typeface="Times New Roman"/>
                <a:ea typeface="Times New Roman"/>
                <a:cs typeface="Times New Roman"/>
                <a:sym typeface="Times New Roman"/>
              </a:defRPr>
            </a:pPr>
            <a:r>
              <a:rPr b="1" dirty="0"/>
              <a:t>class</a:t>
            </a:r>
            <a:r>
              <a:rPr dirty="0"/>
              <a:t> MyThread1 </a:t>
            </a:r>
            <a:r>
              <a:rPr b="1" dirty="0"/>
              <a:t>extends</a:t>
            </a:r>
            <a:r>
              <a:rPr dirty="0"/>
              <a:t> Thread</a:t>
            </a:r>
          </a:p>
          <a:p>
            <a:pPr>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a:t>Table t;  </a:t>
            </a:r>
          </a:p>
          <a:p>
            <a:pPr lvl="1" indent="228600">
              <a:spcBef>
                <a:spcPts val="200"/>
              </a:spcBef>
              <a:defRPr sz="1500">
                <a:latin typeface="Times New Roman"/>
                <a:ea typeface="Times New Roman"/>
                <a:cs typeface="Times New Roman"/>
                <a:sym typeface="Times New Roman"/>
              </a:defRPr>
            </a:pPr>
            <a:r>
              <a:rPr dirty="0"/>
              <a:t>MyThread1(Table t){  </a:t>
            </a:r>
          </a:p>
          <a:p>
            <a:pPr lvl="1" indent="228600">
              <a:spcBef>
                <a:spcPts val="200"/>
              </a:spcBef>
              <a:defRPr sz="1500">
                <a:latin typeface="Times New Roman"/>
                <a:ea typeface="Times New Roman"/>
                <a:cs typeface="Times New Roman"/>
                <a:sym typeface="Times New Roman"/>
              </a:defRPr>
            </a:pPr>
            <a:r>
              <a:rPr dirty="0"/>
              <a:t>this.t=t;  </a:t>
            </a:r>
          </a:p>
          <a:p>
            <a:pPr lvl="1" indent="228600">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a:t>public void run()</a:t>
            </a:r>
          </a:p>
          <a:p>
            <a:pPr lvl="1" indent="228600">
              <a:spcBef>
                <a:spcPts val="200"/>
              </a:spcBef>
              <a:defRPr sz="1500">
                <a:latin typeface="Times New Roman"/>
                <a:ea typeface="Times New Roman"/>
                <a:cs typeface="Times New Roman"/>
                <a:sym typeface="Times New Roman"/>
              </a:defRPr>
            </a:pPr>
            <a:r>
              <a:rPr dirty="0"/>
              <a:t>{  </a:t>
            </a:r>
          </a:p>
          <a:p>
            <a:pPr lvl="2" indent="457200">
              <a:spcBef>
                <a:spcPts val="200"/>
              </a:spcBef>
              <a:defRPr sz="1500">
                <a:latin typeface="Times New Roman"/>
                <a:ea typeface="Times New Roman"/>
                <a:cs typeface="Times New Roman"/>
                <a:sym typeface="Times New Roman"/>
              </a:defRPr>
            </a:pPr>
            <a:r>
              <a:rPr dirty="0" err="1"/>
              <a:t>t.printTable</a:t>
            </a:r>
            <a:r>
              <a:rPr dirty="0"/>
              <a:t>(5);  </a:t>
            </a:r>
          </a:p>
          <a:p>
            <a:pPr lvl="1" indent="228600">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endParaRPr dirty="0"/>
          </a:p>
          <a:p>
            <a:pPr>
              <a:spcBef>
                <a:spcPts val="200"/>
              </a:spcBef>
              <a:defRPr sz="1500">
                <a:latin typeface="Times New Roman"/>
                <a:ea typeface="Times New Roman"/>
                <a:cs typeface="Times New Roman"/>
                <a:sym typeface="Times New Roman"/>
              </a:defRPr>
            </a:pPr>
            <a:r>
              <a:rPr b="1" dirty="0"/>
              <a:t>class</a:t>
            </a:r>
            <a:r>
              <a:rPr dirty="0"/>
              <a:t> MyThread2 </a:t>
            </a:r>
            <a:r>
              <a:rPr b="1" dirty="0"/>
              <a:t>extends</a:t>
            </a:r>
            <a:r>
              <a:rPr dirty="0"/>
              <a:t> Thread</a:t>
            </a:r>
          </a:p>
          <a:p>
            <a:pPr>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a:t>Table t;  </a:t>
            </a:r>
          </a:p>
          <a:p>
            <a:pPr lvl="1" indent="228600">
              <a:spcBef>
                <a:spcPts val="200"/>
              </a:spcBef>
              <a:defRPr sz="1500">
                <a:latin typeface="Times New Roman"/>
                <a:ea typeface="Times New Roman"/>
                <a:cs typeface="Times New Roman"/>
                <a:sym typeface="Times New Roman"/>
              </a:defRPr>
            </a:pPr>
            <a:r>
              <a:rPr dirty="0"/>
              <a:t>MyThread2(Table t)</a:t>
            </a:r>
          </a:p>
          <a:p>
            <a:pPr lvl="1" indent="228600">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a:t>this.t=t;  </a:t>
            </a:r>
          </a:p>
          <a:p>
            <a:pPr lvl="1" indent="228600">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endParaRPr dirty="0"/>
          </a:p>
          <a:p>
            <a:pPr lvl="1" indent="228600">
              <a:spcBef>
                <a:spcPts val="200"/>
              </a:spcBef>
              <a:defRPr sz="1500">
                <a:latin typeface="Times New Roman"/>
                <a:ea typeface="Times New Roman"/>
                <a:cs typeface="Times New Roman"/>
                <a:sym typeface="Times New Roman"/>
              </a:defRPr>
            </a:pPr>
            <a:r>
              <a:rPr dirty="0"/>
              <a:t>public void run()</a:t>
            </a:r>
          </a:p>
          <a:p>
            <a:pPr lvl="1" indent="228600">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err="1"/>
              <a:t>t.printTable</a:t>
            </a:r>
            <a:r>
              <a:rPr dirty="0"/>
              <a:t>(100);  </a:t>
            </a:r>
          </a:p>
          <a:p>
            <a:pPr lvl="1" indent="228600">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r>
              <a:rPr b="1" dirty="0"/>
              <a:t>public</a:t>
            </a:r>
            <a:r>
              <a:rPr dirty="0"/>
              <a:t> </a:t>
            </a:r>
            <a:r>
              <a:rPr b="1" dirty="0"/>
              <a:t>class</a:t>
            </a:r>
            <a:r>
              <a:rPr dirty="0"/>
              <a:t> TestSynchronizedBlock1</a:t>
            </a:r>
          </a:p>
          <a:p>
            <a:pPr>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b="1" dirty="0"/>
              <a:t>public</a:t>
            </a:r>
            <a:r>
              <a:rPr dirty="0"/>
              <a:t> </a:t>
            </a:r>
            <a:r>
              <a:rPr b="1" dirty="0"/>
              <a:t>static</a:t>
            </a:r>
            <a:r>
              <a:rPr dirty="0"/>
              <a:t> </a:t>
            </a:r>
            <a:r>
              <a:rPr b="1" dirty="0"/>
              <a:t>void</a:t>
            </a:r>
            <a:r>
              <a:rPr dirty="0"/>
              <a:t> main(String </a:t>
            </a:r>
            <a:r>
              <a:rPr dirty="0" err="1"/>
              <a:t>args</a:t>
            </a:r>
            <a:r>
              <a:rPr dirty="0"/>
              <a:t>[])</a:t>
            </a:r>
          </a:p>
          <a:p>
            <a:pPr lvl="1" indent="228600">
              <a:spcBef>
                <a:spcPts val="200"/>
              </a:spcBef>
              <a:defRPr sz="1500">
                <a:latin typeface="Times New Roman"/>
                <a:ea typeface="Times New Roman"/>
                <a:cs typeface="Times New Roman"/>
                <a:sym typeface="Times New Roman"/>
              </a:defRPr>
            </a:pPr>
            <a:r>
              <a:rPr dirty="0"/>
              <a:t>{  </a:t>
            </a:r>
          </a:p>
          <a:p>
            <a:pPr lvl="1" indent="228600">
              <a:spcBef>
                <a:spcPts val="200"/>
              </a:spcBef>
              <a:defRPr sz="1500">
                <a:latin typeface="Times New Roman"/>
                <a:ea typeface="Times New Roman"/>
                <a:cs typeface="Times New Roman"/>
                <a:sym typeface="Times New Roman"/>
              </a:defRPr>
            </a:pPr>
            <a:r>
              <a:rPr dirty="0"/>
              <a:t>Table </a:t>
            </a:r>
            <a:r>
              <a:rPr dirty="0" err="1"/>
              <a:t>obj</a:t>
            </a:r>
            <a:r>
              <a:rPr dirty="0"/>
              <a:t> = </a:t>
            </a:r>
            <a:r>
              <a:rPr b="1" dirty="0"/>
              <a:t>new</a:t>
            </a:r>
            <a:r>
              <a:rPr dirty="0"/>
              <a:t> Table();</a:t>
            </a:r>
          </a:p>
          <a:p>
            <a:pPr lvl="1" indent="228600">
              <a:spcBef>
                <a:spcPts val="200"/>
              </a:spcBef>
              <a:defRPr sz="1500">
                <a:latin typeface="Times New Roman"/>
                <a:ea typeface="Times New Roman"/>
                <a:cs typeface="Times New Roman"/>
                <a:sym typeface="Times New Roman"/>
              </a:defRPr>
            </a:pPr>
            <a:r>
              <a:rPr dirty="0"/>
              <a:t>MyThread1 t1=</a:t>
            </a:r>
            <a:r>
              <a:rPr b="1" dirty="0"/>
              <a:t>new</a:t>
            </a:r>
            <a:r>
              <a:rPr dirty="0"/>
              <a:t> MyThread1(</a:t>
            </a:r>
            <a:r>
              <a:rPr dirty="0" err="1"/>
              <a:t>obj</a:t>
            </a:r>
            <a:r>
              <a:rPr dirty="0"/>
              <a:t>);  </a:t>
            </a:r>
          </a:p>
          <a:p>
            <a:pPr lvl="1" indent="228600">
              <a:spcBef>
                <a:spcPts val="200"/>
              </a:spcBef>
              <a:defRPr sz="1500">
                <a:latin typeface="Times New Roman"/>
                <a:ea typeface="Times New Roman"/>
                <a:cs typeface="Times New Roman"/>
                <a:sym typeface="Times New Roman"/>
              </a:defRPr>
            </a:pPr>
            <a:r>
              <a:rPr dirty="0"/>
              <a:t>MyThread2 t2=</a:t>
            </a:r>
            <a:r>
              <a:rPr b="1" dirty="0"/>
              <a:t>new</a:t>
            </a:r>
            <a:r>
              <a:rPr dirty="0"/>
              <a:t> MyThread2(</a:t>
            </a:r>
            <a:r>
              <a:rPr dirty="0" err="1"/>
              <a:t>obj</a:t>
            </a:r>
            <a:r>
              <a:rPr dirty="0"/>
              <a:t>);  </a:t>
            </a:r>
          </a:p>
          <a:p>
            <a:pPr lvl="1" indent="228600">
              <a:spcBef>
                <a:spcPts val="200"/>
              </a:spcBef>
              <a:defRPr sz="1500">
                <a:latin typeface="Times New Roman"/>
                <a:ea typeface="Times New Roman"/>
                <a:cs typeface="Times New Roman"/>
                <a:sym typeface="Times New Roman"/>
              </a:defRPr>
            </a:pPr>
            <a:r>
              <a:rPr dirty="0"/>
              <a:t>t1.start();  </a:t>
            </a:r>
          </a:p>
          <a:p>
            <a:pPr lvl="1" indent="228600">
              <a:spcBef>
                <a:spcPts val="200"/>
              </a:spcBef>
              <a:defRPr sz="1500">
                <a:latin typeface="Times New Roman"/>
                <a:ea typeface="Times New Roman"/>
                <a:cs typeface="Times New Roman"/>
                <a:sym typeface="Times New Roman"/>
              </a:defRPr>
            </a:pPr>
            <a:r>
              <a:rPr dirty="0"/>
              <a:t>t2.start();  </a:t>
            </a:r>
          </a:p>
          <a:p>
            <a:pPr lvl="1" indent="228600">
              <a:spcBef>
                <a:spcPts val="200"/>
              </a:spcBef>
              <a:defRPr sz="1500">
                <a:latin typeface="Times New Roman"/>
                <a:ea typeface="Times New Roman"/>
                <a:cs typeface="Times New Roman"/>
                <a:sym typeface="Times New Roman"/>
              </a:defRPr>
            </a:pPr>
            <a:r>
              <a:rPr dirty="0"/>
              <a:t>}  </a:t>
            </a:r>
          </a:p>
          <a:p>
            <a:pPr>
              <a:spcBef>
                <a:spcPts val="200"/>
              </a:spcBef>
              <a:defRPr sz="1500">
                <a:latin typeface="Times New Roman"/>
                <a:ea typeface="Times New Roman"/>
                <a:cs typeface="Times New Roman"/>
                <a:sym typeface="Times New Roman"/>
              </a:defRPr>
            </a:pPr>
            <a:r>
              <a:rPr dirty="0"/>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Program of synchronized block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54</a:t>
            </a:fld>
            <a:endParaRPr/>
          </a:p>
        </p:txBody>
      </p:sp>
      <p:sp>
        <p:nvSpPr>
          <p:cNvPr id="221"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22" name="Rectangle 4"/>
          <p:cNvSpPr txBox="1"/>
          <p:nvPr/>
        </p:nvSpPr>
        <p:spPr>
          <a:xfrm>
            <a:off x="995712" y="1680738"/>
            <a:ext cx="10763807"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50000"/>
              </a:lnSpc>
              <a:defRPr sz="2300">
                <a:latin typeface="Times New Roman"/>
                <a:ea typeface="Times New Roman"/>
                <a:cs typeface="Times New Roman"/>
                <a:sym typeface="Times New Roman"/>
              </a:defRPr>
            </a:pPr>
            <a:r>
              <a:rPr sz="2000" dirty="0"/>
              <a:t>Synchronization i</a:t>
            </a:r>
            <a:r>
              <a:rPr lang="en-US" sz="2000" dirty="0"/>
              <a:t>s</a:t>
            </a:r>
            <a:r>
              <a:rPr sz="2000" dirty="0"/>
              <a:t> a very easy way to reduce the unforeseen results but some drawbacks of using improper synchronization and they are</a:t>
            </a:r>
            <a:r>
              <a:rPr lang="en-US" sz="2000" dirty="0"/>
              <a:t>:</a:t>
            </a:r>
            <a:endParaRPr sz="2000" dirty="0"/>
          </a:p>
          <a:p>
            <a:pPr marL="621631" lvl="1" indent="-240631">
              <a:lnSpc>
                <a:spcPct val="150000"/>
              </a:lnSpc>
              <a:buSzPct val="100000"/>
              <a:buChar char="•"/>
              <a:defRPr sz="2300">
                <a:latin typeface="Times New Roman"/>
                <a:ea typeface="Times New Roman"/>
                <a:cs typeface="Times New Roman"/>
                <a:sym typeface="Times New Roman"/>
              </a:defRPr>
            </a:pPr>
            <a:r>
              <a:rPr sz="2000" dirty="0"/>
              <a:t>It reduces performance.</a:t>
            </a:r>
          </a:p>
          <a:p>
            <a:pPr marL="1002631" lvl="2" indent="-240631">
              <a:lnSpc>
                <a:spcPct val="150000"/>
              </a:lnSpc>
              <a:buSzPct val="100000"/>
              <a:buChar char="•"/>
              <a:defRPr sz="2300">
                <a:latin typeface="Times New Roman"/>
                <a:ea typeface="Times New Roman"/>
                <a:cs typeface="Times New Roman"/>
                <a:sym typeface="Times New Roman"/>
              </a:defRPr>
            </a:pPr>
            <a:r>
              <a:rPr sz="2000" dirty="0"/>
              <a:t>The performance of synchronized applications is usually less than non-synchronized applications. Therefore, only use synchronization when there are any shared resources accessed in multi thread environment.</a:t>
            </a:r>
          </a:p>
          <a:p>
            <a:pPr marL="621631" lvl="1" indent="-240631">
              <a:lnSpc>
                <a:spcPct val="150000"/>
              </a:lnSpc>
              <a:buSzPct val="100000"/>
              <a:buChar char="•"/>
              <a:defRPr sz="2300">
                <a:latin typeface="Times New Roman"/>
                <a:ea typeface="Times New Roman"/>
                <a:cs typeface="Times New Roman"/>
                <a:sym typeface="Times New Roman"/>
              </a:defRPr>
            </a:pPr>
            <a:r>
              <a:rPr sz="2000" dirty="0"/>
              <a:t>It can cause deadlock.</a:t>
            </a:r>
          </a:p>
          <a:p>
            <a:pPr marL="1002631" lvl="2" indent="-240631">
              <a:lnSpc>
                <a:spcPct val="150000"/>
              </a:lnSpc>
              <a:buSzPct val="100000"/>
              <a:buChar char="•"/>
              <a:defRPr sz="2300">
                <a:latin typeface="Times New Roman"/>
                <a:ea typeface="Times New Roman"/>
                <a:cs typeface="Times New Roman"/>
                <a:sym typeface="Times New Roman"/>
              </a:defRPr>
            </a:pPr>
            <a:r>
              <a:rPr sz="2000" dirty="0"/>
              <a:t>Improper synchronization can cause deadlock. </a:t>
            </a:r>
          </a:p>
          <a:p>
            <a:pPr marL="621631" lvl="1" indent="-240631">
              <a:lnSpc>
                <a:spcPct val="150000"/>
              </a:lnSpc>
              <a:buSzPct val="100000"/>
              <a:buChar char="•"/>
              <a:defRPr sz="2300">
                <a:latin typeface="Times New Roman"/>
                <a:ea typeface="Times New Roman"/>
                <a:cs typeface="Times New Roman"/>
                <a:sym typeface="Times New Roman"/>
              </a:defRPr>
            </a:pPr>
            <a:r>
              <a:rPr sz="2000" dirty="0"/>
              <a:t>Java synchronization does not allow concurrent reads.</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Limitations of Synchronisation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55</a:t>
            </a:fld>
            <a:endParaRPr/>
          </a:p>
        </p:txBody>
      </p:sp>
      <p:sp>
        <p:nvSpPr>
          <p:cNvPr id="225"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26" name="Rectangle 4"/>
          <p:cNvSpPr txBox="1"/>
          <p:nvPr/>
        </p:nvSpPr>
        <p:spPr>
          <a:xfrm>
            <a:off x="950230" y="1669100"/>
            <a:ext cx="11015215" cy="45037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When we use synchronized keyword with a method, it acquires a lock in the object for the whole method. It means that no other thread can use any synchronized method until the current thread, which has invoked it's synchronized method, has finished its execution.</a:t>
            </a:r>
          </a:p>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Synchronized block acquires a lock in the object only between parentheses after the synchronized keyword. This means that no other thread can acquire a lock on the locked object until the synchronized block exits. But other threads can access the rest of the code of the method. </a:t>
            </a:r>
          </a:p>
          <a:p>
            <a:pPr marL="220578" indent="-220578">
              <a:lnSpc>
                <a:spcPct val="150000"/>
              </a:lnSpc>
              <a:spcBef>
                <a:spcPts val="1000"/>
              </a:spcBef>
              <a:buSzPct val="100000"/>
              <a:buChar char="•"/>
              <a:defRPr sz="2200">
                <a:latin typeface="Times New Roman"/>
                <a:ea typeface="Times New Roman"/>
                <a:cs typeface="Times New Roman"/>
                <a:sym typeface="Times New Roman"/>
              </a:defRPr>
            </a:pPr>
            <a:r>
              <a:rPr sz="2000" dirty="0"/>
              <a:t>In Java, synchronized keyword causes a performance cost. A synchronized method in Java is very slow and can degrade performance. So we must use synchronization keyword in java when it is necessary else, we should use Java synchronized block that is used for synchronizing critical section only.</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Synchronized method vs Synchronized block</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56</a:t>
            </a:fld>
            <a:endParaRPr/>
          </a:p>
        </p:txBody>
      </p:sp>
      <p:sp>
        <p:nvSpPr>
          <p:cNvPr id="229"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30" name="Rectangle 4"/>
          <p:cNvSpPr txBox="1"/>
          <p:nvPr/>
        </p:nvSpPr>
        <p:spPr>
          <a:xfrm>
            <a:off x="564468" y="1669932"/>
            <a:ext cx="10277706" cy="3580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dirty="0"/>
              <a:t>Imagine a situation when a thread is waiting for an object lock, that is acquired by another thread and second thread is waiting for an object lock that is acquired by first thread. Since, both threads are waiting for each other to release the lock, the condition is called deadlock.</a:t>
            </a:r>
          </a:p>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dirty="0"/>
              <a:t>Deadlock is a situation where two or more threads are blocked forever, waiting for each other.</a:t>
            </a:r>
          </a:p>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dirty="0"/>
              <a:t>A Java multithreaded program may suffer from the deadlock condition because the </a:t>
            </a:r>
            <a:r>
              <a:rPr sz="2000" b="1" dirty="0"/>
              <a:t>synchronized</a:t>
            </a:r>
            <a:r>
              <a:rPr sz="2000" dirty="0"/>
              <a:t> keyword causes the executing thread to block while waiting for the lock, or monitor, associated with the specified object.</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Deadlock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57</a:t>
            </a:fld>
            <a:endParaRPr/>
          </a:p>
        </p:txBody>
      </p:sp>
      <p:sp>
        <p:nvSpPr>
          <p:cNvPr id="23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34" name="Rectangle 4"/>
          <p:cNvSpPr txBox="1"/>
          <p:nvPr/>
        </p:nvSpPr>
        <p:spPr>
          <a:xfrm>
            <a:off x="572243" y="1669932"/>
            <a:ext cx="11221134" cy="50680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b="1" dirty="0"/>
              <a:t>Avoid Nested Locks:</a:t>
            </a:r>
            <a:r>
              <a:rPr sz="2000" dirty="0"/>
              <a:t> Try to avoid locking another resource when you have one. </a:t>
            </a:r>
          </a:p>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b="1" dirty="0"/>
              <a:t>Lock only when required: </a:t>
            </a:r>
            <a:r>
              <a:rPr sz="2000" dirty="0"/>
              <a:t>One should acquire lock only when its necessary.</a:t>
            </a:r>
          </a:p>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b="1" dirty="0"/>
              <a:t>Avoid waiting indefinitely:</a:t>
            </a:r>
            <a:r>
              <a:rPr sz="2000" dirty="0"/>
              <a:t>  You can get deadlock if two threads are waiting for each other to finish indefinitely using </a:t>
            </a:r>
            <a:r>
              <a:rPr sz="2000" dirty="0">
                <a:hlinkClick r:id="rId2"/>
              </a:rPr>
              <a:t>thread join</a:t>
            </a:r>
            <a:r>
              <a:rPr sz="2000" dirty="0"/>
              <a:t>. If your thread has to wait for another thread to finish, it’s always best to use join with maximum time you want to wait for thread to finish. </a:t>
            </a:r>
          </a:p>
          <a:p>
            <a:pPr marL="601578" lvl="1" indent="-220578">
              <a:spcBef>
                <a:spcPts val="1000"/>
              </a:spcBef>
              <a:buSzPct val="100000"/>
              <a:buChar char="•"/>
              <a:defRPr sz="2200">
                <a:latin typeface="Times New Roman"/>
                <a:ea typeface="Times New Roman"/>
                <a:cs typeface="Times New Roman"/>
                <a:sym typeface="Times New Roman"/>
              </a:defRPr>
            </a:pPr>
            <a:r>
              <a:rPr sz="2000" b="1" dirty="0"/>
              <a:t>Lock Ordering: </a:t>
            </a:r>
            <a:r>
              <a:rPr sz="2000" dirty="0"/>
              <a:t>Deadlock occurs when multiple threads need the same locks but obtain them in different order. If you make sure that all locks are always taken in the same order by any thread, deadlocks cannot occur. </a:t>
            </a:r>
          </a:p>
          <a:p>
            <a:pPr marL="601578" lvl="1" indent="-220578">
              <a:spcBef>
                <a:spcPts val="1000"/>
              </a:spcBef>
              <a:buSzPct val="100000"/>
              <a:buChar char="•"/>
              <a:defRPr sz="2200">
                <a:latin typeface="Times New Roman"/>
                <a:ea typeface="Times New Roman"/>
                <a:cs typeface="Times New Roman"/>
                <a:sym typeface="Times New Roman"/>
              </a:defRPr>
            </a:pPr>
            <a:r>
              <a:rPr sz="2000" b="1" dirty="0"/>
              <a:t>Lock Timeout: </a:t>
            </a:r>
            <a:r>
              <a:rPr sz="2000" dirty="0"/>
              <a:t>Another deadlock prevention mechanism is to put a timeout on lock attempts meaning a thread trying to obtain a lock will only try for so long before giving up. If a thread does not succeed in taking all necessary locks within the given timeout, it will backup, free all locks taken, wait for a random amount of time and then retry.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How to avoid Deadlock?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58</a:t>
            </a:fld>
            <a:endParaRPr/>
          </a:p>
        </p:txBody>
      </p:sp>
      <p:sp>
        <p:nvSpPr>
          <p:cNvPr id="237"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38" name="Rectangle 4"/>
          <p:cNvSpPr txBox="1"/>
          <p:nvPr/>
        </p:nvSpPr>
        <p:spPr>
          <a:xfrm>
            <a:off x="577352" y="1667392"/>
            <a:ext cx="10526392" cy="15502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dirty="0"/>
              <a:t>The states of thread can be manipulated using the methods defined in Thread class.</a:t>
            </a:r>
          </a:p>
          <a:p>
            <a:pPr marL="601578" lvl="1" indent="-220578">
              <a:lnSpc>
                <a:spcPct val="150000"/>
              </a:lnSpc>
              <a:spcBef>
                <a:spcPts val="1000"/>
              </a:spcBef>
              <a:buSzPct val="100000"/>
              <a:buChar char="•"/>
              <a:defRPr sz="2200">
                <a:latin typeface="Times New Roman"/>
                <a:ea typeface="Times New Roman"/>
                <a:cs typeface="Times New Roman"/>
                <a:sym typeface="Times New Roman"/>
              </a:defRPr>
            </a:pPr>
            <a:r>
              <a:rPr sz="2000" dirty="0"/>
              <a:t>With the help of these methods, threads can be manipulated to change their state from one to other.</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Manipulation in Thread states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59</a:t>
            </a:fld>
            <a:endParaRPr/>
          </a:p>
        </p:txBody>
      </p:sp>
      <p:sp>
        <p:nvSpPr>
          <p:cNvPr id="242" name="1. Which function of pre defined class Thread is used to check weather current thread being checked is still running?…"/>
          <p:cNvSpPr txBox="1"/>
          <p:nvPr/>
        </p:nvSpPr>
        <p:spPr>
          <a:xfrm>
            <a:off x="951315" y="1701708"/>
            <a:ext cx="10706637" cy="960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nSpc>
                <a:spcPct val="150000"/>
              </a:lnSpc>
              <a:spcBef>
                <a:spcPts val="1000"/>
              </a:spcBef>
              <a:buFont typeface="+mj-lt"/>
              <a:buAutoNum type="arabicPeriod"/>
              <a:defRPr sz="2200">
                <a:latin typeface="Times New Roman"/>
                <a:ea typeface="Times New Roman"/>
                <a:cs typeface="Times New Roman"/>
                <a:sym typeface="Times New Roman"/>
              </a:defRPr>
            </a:pPr>
            <a:r>
              <a:rPr sz="2000" dirty="0"/>
              <a:t>Which function of pre defined class Thread is used to check weather current thread being checked is still running?</a:t>
            </a:r>
            <a:endParaRPr lang="en-US" sz="2000" dirty="0"/>
          </a:p>
        </p:txBody>
      </p:sp>
      <p:sp>
        <p:nvSpPr>
          <p:cNvPr id="24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2088628" y="2780896"/>
            <a:ext cx="10103371" cy="4555093"/>
          </a:xfrm>
          <a:prstGeom prst="rect">
            <a:avLst/>
          </a:prstGeom>
        </p:spPr>
        <p:txBody>
          <a:bodyPr wrap="square">
            <a:spAutoFit/>
          </a:bodyPr>
          <a:lstStyle/>
          <a:p>
            <a:pPr marL="457200" lvl="8" indent="-457200">
              <a:lnSpc>
                <a:spcPct val="150000"/>
              </a:lnSpc>
              <a:spcBef>
                <a:spcPts val="1000"/>
              </a:spcBef>
              <a:buFont typeface="+mj-lt"/>
              <a:buAutoNum type="alphaLcPeriod"/>
              <a:defRPr sz="2200">
                <a:latin typeface="Times New Roman"/>
                <a:ea typeface="Times New Roman"/>
                <a:cs typeface="Times New Roman"/>
                <a:sym typeface="Times New Roman"/>
              </a:defRPr>
            </a:pPr>
            <a:r>
              <a:rPr lang="en-IN" sz="2000" dirty="0" err="1"/>
              <a:t>isAlive</a:t>
            </a:r>
            <a:r>
              <a:rPr lang="en-IN" sz="2000" dirty="0"/>
              <a:t>()</a:t>
            </a:r>
          </a:p>
          <a:p>
            <a:pPr marL="457200" lvl="8" indent="-457200">
              <a:lnSpc>
                <a:spcPct val="150000"/>
              </a:lnSpc>
              <a:spcBef>
                <a:spcPts val="1000"/>
              </a:spcBef>
              <a:buFont typeface="+mj-lt"/>
              <a:buAutoNum type="alphaLcPeriod"/>
              <a:defRPr sz="2200">
                <a:latin typeface="Times New Roman"/>
                <a:ea typeface="Times New Roman"/>
                <a:cs typeface="Times New Roman"/>
                <a:sym typeface="Times New Roman"/>
              </a:defRPr>
            </a:pPr>
            <a:r>
              <a:rPr lang="en-IN" sz="2000" dirty="0"/>
              <a:t>Join()</a:t>
            </a:r>
          </a:p>
          <a:p>
            <a:pPr marL="457200" lvl="8" indent="-457200">
              <a:lnSpc>
                <a:spcPct val="150000"/>
              </a:lnSpc>
              <a:spcBef>
                <a:spcPts val="1000"/>
              </a:spcBef>
              <a:buFont typeface="+mj-lt"/>
              <a:buAutoNum type="alphaLcPeriod"/>
              <a:defRPr sz="2200">
                <a:latin typeface="Times New Roman"/>
                <a:ea typeface="Times New Roman"/>
                <a:cs typeface="Times New Roman"/>
                <a:sym typeface="Times New Roman"/>
              </a:defRPr>
            </a:pPr>
            <a:r>
              <a:rPr lang="en-IN" sz="2000" dirty="0" err="1"/>
              <a:t>isRunning</a:t>
            </a:r>
            <a:r>
              <a:rPr lang="en-IN" sz="2000" dirty="0"/>
              <a:t>()</a:t>
            </a:r>
          </a:p>
          <a:p>
            <a:pPr marL="457200" lvl="8" indent="-457200">
              <a:lnSpc>
                <a:spcPct val="150000"/>
              </a:lnSpc>
              <a:spcBef>
                <a:spcPts val="1000"/>
              </a:spcBef>
              <a:buFont typeface="+mj-lt"/>
              <a:buAutoNum type="alphaLcPeriod"/>
              <a:defRPr sz="2200">
                <a:latin typeface="Times New Roman"/>
                <a:ea typeface="Times New Roman"/>
                <a:cs typeface="Times New Roman"/>
                <a:sym typeface="Times New Roman"/>
              </a:defRPr>
            </a:pPr>
            <a:r>
              <a:rPr lang="en-IN" sz="2000" dirty="0"/>
              <a:t>Alive()</a:t>
            </a:r>
          </a:p>
          <a:p>
            <a:pPr lvl="8" indent="0">
              <a:lnSpc>
                <a:spcPct val="150000"/>
              </a:lnSpc>
              <a:spcBef>
                <a:spcPts val="1000"/>
              </a:spcBef>
              <a:defRPr sz="2200">
                <a:latin typeface="Times New Roman"/>
                <a:ea typeface="Times New Roman"/>
                <a:cs typeface="Times New Roman"/>
                <a:sym typeface="Times New Roman"/>
              </a:defRPr>
            </a:pPr>
            <a:endParaRPr lang="en-IN" sz="2000" dirty="0"/>
          </a:p>
          <a:p>
            <a:pPr lvl="8" indent="0">
              <a:lnSpc>
                <a:spcPct val="150000"/>
              </a:lnSpc>
              <a:spcBef>
                <a:spcPts val="1000"/>
              </a:spcBef>
              <a:defRPr sz="2200">
                <a:latin typeface="Times New Roman"/>
                <a:ea typeface="Times New Roman"/>
                <a:cs typeface="Times New Roman"/>
                <a:sym typeface="Times New Roman"/>
              </a:defRPr>
            </a:pPr>
            <a:r>
              <a:rPr lang="en-IN" sz="2000" b="1" dirty="0"/>
              <a:t>Answer: (a) </a:t>
            </a:r>
            <a:r>
              <a:rPr lang="en-IN" sz="2000" b="1" dirty="0" err="1"/>
              <a:t>isAlive</a:t>
            </a:r>
            <a:r>
              <a:rPr lang="en-IN" sz="2000" b="1" dirty="0"/>
              <a:t>() function is defined in class Thread, it is used for implementing multithreading and to check whether the thread called upon is still running or not.</a:t>
            </a:r>
          </a:p>
          <a:p>
            <a:pPr lvl="8" indent="0">
              <a:lnSpc>
                <a:spcPct val="150000"/>
              </a:lnSpc>
              <a:spcBef>
                <a:spcPts val="1000"/>
              </a:spcBef>
              <a:defRPr sz="2200">
                <a:latin typeface="Times New Roman"/>
                <a:ea typeface="Times New Roman"/>
                <a:cs typeface="Times New Roman"/>
                <a:sym typeface="Times New Roman"/>
              </a:defRPr>
            </a:pP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92"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pic>
        <p:nvPicPr>
          <p:cNvPr id="293" name="image.png" descr="image.png"/>
          <p:cNvPicPr>
            <a:picLocks noChangeAspect="1"/>
          </p:cNvPicPr>
          <p:nvPr/>
        </p:nvPicPr>
        <p:blipFill>
          <a:blip r:embed="rId2"/>
          <a:stretch>
            <a:fillRect/>
          </a:stretch>
        </p:blipFill>
        <p:spPr>
          <a:xfrm>
            <a:off x="833039" y="1292530"/>
            <a:ext cx="9899918" cy="5250884"/>
          </a:xfrm>
          <a:prstGeom prst="rect">
            <a:avLst/>
          </a:prstGeom>
          <a:ln w="12700">
            <a:miter lim="400000"/>
          </a:ln>
        </p:spPr>
      </p:pic>
    </p:spTree>
    <p:extLst>
      <p:ext uri="{BB962C8B-B14F-4D97-AF65-F5344CB8AC3E}">
        <p14:creationId xmlns:p14="http://schemas.microsoft.com/office/powerpoint/2010/main" val="846776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60</a:t>
            </a:fld>
            <a:endParaRPr/>
          </a:p>
        </p:txBody>
      </p:sp>
      <p:sp>
        <p:nvSpPr>
          <p:cNvPr id="247" name="2. Which two are valid constructors for Thread?…"/>
          <p:cNvSpPr txBox="1"/>
          <p:nvPr/>
        </p:nvSpPr>
        <p:spPr>
          <a:xfrm>
            <a:off x="951315" y="1819730"/>
            <a:ext cx="10706637" cy="2210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spcBef>
                <a:spcPts val="1000"/>
              </a:spcBef>
              <a:buFont typeface="+mj-lt"/>
              <a:buAutoNum type="arabicPeriod" startAt="2"/>
              <a:defRPr sz="2200">
                <a:latin typeface="Times New Roman"/>
                <a:ea typeface="Times New Roman"/>
                <a:cs typeface="Times New Roman"/>
                <a:sym typeface="Times New Roman"/>
              </a:defRPr>
            </a:pPr>
            <a:r>
              <a:rPr sz="1600" dirty="0"/>
              <a:t>Which two are valid constructors for Thread?</a:t>
            </a:r>
          </a:p>
          <a:p>
            <a:pPr marL="802105" lvl="1" indent="-294105">
              <a:spcBef>
                <a:spcPts val="1000"/>
              </a:spcBef>
              <a:buSzPct val="100000"/>
              <a:buAutoNum type="arabicPeriod"/>
              <a:defRPr sz="2200">
                <a:latin typeface="Times New Roman"/>
                <a:ea typeface="Times New Roman"/>
                <a:cs typeface="Times New Roman"/>
                <a:sym typeface="Times New Roman"/>
              </a:defRPr>
            </a:pPr>
            <a:r>
              <a:rPr sz="1600" dirty="0"/>
              <a:t>Thread(Runnable r, String name)</a:t>
            </a:r>
          </a:p>
          <a:p>
            <a:pPr marL="802105" lvl="1" indent="-294105">
              <a:spcBef>
                <a:spcPts val="1000"/>
              </a:spcBef>
              <a:buSzPct val="100000"/>
              <a:buAutoNum type="arabicPeriod"/>
              <a:defRPr sz="2200">
                <a:latin typeface="Times New Roman"/>
                <a:ea typeface="Times New Roman"/>
                <a:cs typeface="Times New Roman"/>
                <a:sym typeface="Times New Roman"/>
              </a:defRPr>
            </a:pPr>
            <a:r>
              <a:rPr sz="1600" dirty="0"/>
              <a:t>Thread()</a:t>
            </a:r>
          </a:p>
          <a:p>
            <a:pPr marL="802105" lvl="1" indent="-294105">
              <a:spcBef>
                <a:spcPts val="1000"/>
              </a:spcBef>
              <a:buSzPct val="100000"/>
              <a:buAutoNum type="arabicPeriod"/>
              <a:defRPr sz="2200">
                <a:latin typeface="Times New Roman"/>
                <a:ea typeface="Times New Roman"/>
                <a:cs typeface="Times New Roman"/>
                <a:sym typeface="Times New Roman"/>
              </a:defRPr>
            </a:pPr>
            <a:r>
              <a:rPr sz="1600" dirty="0"/>
              <a:t>Thread(</a:t>
            </a:r>
            <a:r>
              <a:rPr sz="1600" dirty="0" err="1"/>
              <a:t>int</a:t>
            </a:r>
            <a:r>
              <a:rPr sz="1600" dirty="0"/>
              <a:t> priority)</a:t>
            </a:r>
          </a:p>
          <a:p>
            <a:pPr marL="802105" lvl="1" indent="-294105">
              <a:spcBef>
                <a:spcPts val="1000"/>
              </a:spcBef>
              <a:buSzPct val="100000"/>
              <a:buAutoNum type="arabicPeriod"/>
              <a:defRPr sz="2200">
                <a:latin typeface="Times New Roman"/>
                <a:ea typeface="Times New Roman"/>
                <a:cs typeface="Times New Roman"/>
                <a:sym typeface="Times New Roman"/>
              </a:defRPr>
            </a:pPr>
            <a:r>
              <a:rPr sz="1600" dirty="0"/>
              <a:t>Thread(Runnable r, </a:t>
            </a:r>
            <a:r>
              <a:rPr sz="1600" dirty="0" err="1"/>
              <a:t>ThreadGroup</a:t>
            </a:r>
            <a:r>
              <a:rPr sz="1600" dirty="0"/>
              <a:t> g)</a:t>
            </a:r>
          </a:p>
          <a:p>
            <a:pPr marL="802105" lvl="1" indent="-294105">
              <a:spcBef>
                <a:spcPts val="1000"/>
              </a:spcBef>
              <a:buSzPct val="100000"/>
              <a:buAutoNum type="arabicPeriod"/>
              <a:defRPr sz="2200">
                <a:latin typeface="Times New Roman"/>
                <a:ea typeface="Times New Roman"/>
                <a:cs typeface="Times New Roman"/>
                <a:sym typeface="Times New Roman"/>
              </a:defRPr>
            </a:pPr>
            <a:r>
              <a:rPr sz="1600" dirty="0"/>
              <a:t>Thread(Runnable r, </a:t>
            </a:r>
            <a:r>
              <a:rPr sz="1600" dirty="0" err="1"/>
              <a:t>int</a:t>
            </a:r>
            <a:r>
              <a:rPr sz="1600" dirty="0"/>
              <a:t> priority)</a:t>
            </a:r>
          </a:p>
        </p:txBody>
      </p:sp>
      <p:sp>
        <p:nvSpPr>
          <p:cNvPr id="24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1983699" y="4267474"/>
            <a:ext cx="9775820" cy="2908489"/>
          </a:xfrm>
          <a:prstGeom prst="rect">
            <a:avLst/>
          </a:prstGeom>
        </p:spPr>
        <p:txBody>
          <a:bodyPr wrap="square">
            <a:spAutoFit/>
          </a:bodyPr>
          <a:lstStyle/>
          <a:p>
            <a:pPr marL="457200" lvl="2" indent="-457200">
              <a:spcBef>
                <a:spcPts val="1000"/>
              </a:spcBef>
              <a:buSzPct val="100000"/>
              <a:buFont typeface="+mj-lt"/>
              <a:buAutoNum type="alphaLcPeriod"/>
              <a:defRPr sz="2200">
                <a:latin typeface="Times New Roman"/>
                <a:ea typeface="Times New Roman"/>
                <a:cs typeface="Times New Roman"/>
                <a:sym typeface="Times New Roman"/>
              </a:defRPr>
            </a:pPr>
            <a:r>
              <a:rPr lang="en-IN" sz="1600" dirty="0"/>
              <a:t>1 and 3</a:t>
            </a:r>
          </a:p>
          <a:p>
            <a:pPr marL="457200" lvl="2" indent="-457200">
              <a:spcBef>
                <a:spcPts val="1000"/>
              </a:spcBef>
              <a:buSzPct val="100000"/>
              <a:buFont typeface="+mj-lt"/>
              <a:buAutoNum type="alphaLcPeriod"/>
              <a:defRPr sz="2200">
                <a:latin typeface="Times New Roman"/>
                <a:ea typeface="Times New Roman"/>
                <a:cs typeface="Times New Roman"/>
                <a:sym typeface="Times New Roman"/>
              </a:defRPr>
            </a:pPr>
            <a:r>
              <a:rPr lang="en-IN" sz="1600" dirty="0"/>
              <a:t>2 and 4</a:t>
            </a:r>
          </a:p>
          <a:p>
            <a:pPr marL="457200" lvl="2" indent="-457200">
              <a:spcBef>
                <a:spcPts val="1000"/>
              </a:spcBef>
              <a:buSzPct val="100000"/>
              <a:buFont typeface="+mj-lt"/>
              <a:buAutoNum type="alphaLcPeriod"/>
              <a:defRPr sz="2200">
                <a:latin typeface="Times New Roman"/>
                <a:ea typeface="Times New Roman"/>
                <a:cs typeface="Times New Roman"/>
                <a:sym typeface="Times New Roman"/>
              </a:defRPr>
            </a:pPr>
            <a:r>
              <a:rPr lang="en-IN" sz="1600" dirty="0"/>
              <a:t>1 and 2</a:t>
            </a:r>
          </a:p>
          <a:p>
            <a:pPr marL="457200" lvl="2" indent="-457200">
              <a:spcBef>
                <a:spcPts val="1000"/>
              </a:spcBef>
              <a:buSzPct val="100000"/>
              <a:buFont typeface="+mj-lt"/>
              <a:buAutoNum type="alphaLcPeriod"/>
              <a:defRPr sz="2200">
                <a:latin typeface="Times New Roman"/>
                <a:ea typeface="Times New Roman"/>
                <a:cs typeface="Times New Roman"/>
                <a:sym typeface="Times New Roman"/>
              </a:defRPr>
            </a:pPr>
            <a:r>
              <a:rPr lang="en-IN" sz="1600" dirty="0"/>
              <a:t>2 and 5</a:t>
            </a:r>
          </a:p>
          <a:p>
            <a:pPr lvl="2" indent="0">
              <a:spcBef>
                <a:spcPts val="1000"/>
              </a:spcBef>
              <a:buSzPct val="100000"/>
              <a:defRPr sz="2200">
                <a:latin typeface="Times New Roman"/>
                <a:ea typeface="Times New Roman"/>
                <a:cs typeface="Times New Roman"/>
                <a:sym typeface="Times New Roman"/>
              </a:defRPr>
            </a:pPr>
            <a:endParaRPr lang="en-IN" sz="500" dirty="0"/>
          </a:p>
          <a:p>
            <a:pPr lvl="2" indent="0">
              <a:spcBef>
                <a:spcPts val="1000"/>
              </a:spcBef>
              <a:buSzPct val="100000"/>
              <a:defRPr sz="2200">
                <a:latin typeface="Times New Roman"/>
                <a:ea typeface="Times New Roman"/>
                <a:cs typeface="Times New Roman"/>
                <a:sym typeface="Times New Roman"/>
              </a:defRPr>
            </a:pPr>
            <a:r>
              <a:rPr lang="en-US" sz="1600" b="1" dirty="0"/>
              <a:t>Answer: </a:t>
            </a:r>
            <a:r>
              <a:rPr lang="en-IN" sz="1600" b="1" dirty="0"/>
              <a:t>(c) (1) and (2) are both valid constructors for Thread. (3), (4), and (5) are not legal Thread constructors, although (4) is close. If you reverse the arguments in (4), you'd have a valid constructor.</a:t>
            </a:r>
          </a:p>
          <a:p>
            <a:pPr lvl="2" indent="0">
              <a:spcBef>
                <a:spcPts val="1000"/>
              </a:spcBef>
              <a:buSzPct val="100000"/>
              <a:defRPr sz="2200">
                <a:latin typeface="Times New Roman"/>
                <a:ea typeface="Times New Roman"/>
                <a:cs typeface="Times New Roman"/>
                <a:sym typeface="Times New Roman"/>
              </a:defRPr>
            </a:pPr>
            <a:endParaRPr lang="en-I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61</a:t>
            </a:fld>
            <a:endParaRPr/>
          </a:p>
        </p:txBody>
      </p:sp>
      <p:sp>
        <p:nvSpPr>
          <p:cNvPr id="252" name="3. class X implements Runnable…"/>
          <p:cNvSpPr txBox="1"/>
          <p:nvPr/>
        </p:nvSpPr>
        <p:spPr>
          <a:xfrm>
            <a:off x="936325" y="1811809"/>
            <a:ext cx="10706637" cy="29905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spcBef>
                <a:spcPts val="1000"/>
              </a:spcBef>
              <a:buFont typeface="+mj-lt"/>
              <a:buAutoNum type="arabicPeriod" startAt="3"/>
              <a:defRPr sz="2100">
                <a:latin typeface="Times New Roman"/>
                <a:ea typeface="Times New Roman"/>
                <a:cs typeface="Times New Roman"/>
                <a:sym typeface="Times New Roman"/>
              </a:defRPr>
            </a:pPr>
            <a:r>
              <a:rPr sz="2000" dirty="0">
                <a:solidFill>
                  <a:schemeClr val="tx1"/>
                </a:solidFill>
              </a:rPr>
              <a:t>class X implements Runnable </a:t>
            </a:r>
          </a:p>
          <a:p>
            <a:pPr lvl="3" indent="685800">
              <a:spcBef>
                <a:spcPts val="1000"/>
              </a:spcBef>
              <a:defRPr sz="2100">
                <a:latin typeface="Times New Roman"/>
                <a:ea typeface="Times New Roman"/>
                <a:cs typeface="Times New Roman"/>
                <a:sym typeface="Times New Roman"/>
              </a:defRPr>
            </a:pPr>
            <a:r>
              <a:rPr sz="2000" dirty="0">
                <a:solidFill>
                  <a:schemeClr val="tx1"/>
                </a:solidFill>
              </a:rPr>
              <a:t>{ </a:t>
            </a:r>
          </a:p>
          <a:p>
            <a:pPr lvl="3" indent="685800" defTabSz="457200">
              <a:defRPr sz="2100">
                <a:latin typeface="Times New Roman"/>
                <a:ea typeface="Times New Roman"/>
                <a:cs typeface="Times New Roman"/>
                <a:sym typeface="Times New Roman"/>
              </a:defRPr>
            </a:pPr>
            <a:r>
              <a:rPr sz="2000" dirty="0">
                <a:solidFill>
                  <a:schemeClr val="tx1"/>
                </a:solidFill>
              </a:rPr>
              <a:t>    public static void main(String </a:t>
            </a:r>
            <a:r>
              <a:rPr sz="2000" dirty="0" err="1">
                <a:solidFill>
                  <a:schemeClr val="tx1"/>
                </a:solidFill>
              </a:rPr>
              <a:t>args</a:t>
            </a:r>
            <a:r>
              <a:rPr sz="2000" dirty="0">
                <a:solidFill>
                  <a:schemeClr val="tx1"/>
                </a:solidFill>
              </a:rPr>
              <a:t>[]) </a:t>
            </a:r>
          </a:p>
          <a:p>
            <a:pPr lvl="3" indent="685800" defTabSz="457200">
              <a:defRPr sz="2100">
                <a:latin typeface="Times New Roman"/>
                <a:ea typeface="Times New Roman"/>
                <a:cs typeface="Times New Roman"/>
                <a:sym typeface="Times New Roman"/>
              </a:defRPr>
            </a:pPr>
            <a:r>
              <a:rPr sz="2000" dirty="0">
                <a:solidFill>
                  <a:schemeClr val="tx1"/>
                </a:solidFill>
              </a:rPr>
              <a:t>    {</a:t>
            </a:r>
          </a:p>
          <a:p>
            <a:pPr lvl="3" indent="685800" defTabSz="457200">
              <a:defRPr sz="2100">
                <a:latin typeface="Times New Roman"/>
                <a:ea typeface="Times New Roman"/>
                <a:cs typeface="Times New Roman"/>
                <a:sym typeface="Times New Roman"/>
              </a:defRPr>
            </a:pPr>
            <a:r>
              <a:rPr sz="2000" dirty="0">
                <a:solidFill>
                  <a:schemeClr val="tx1"/>
                </a:solidFill>
              </a:rPr>
              <a:t>        /* Missing code? */</a:t>
            </a:r>
          </a:p>
          <a:p>
            <a:pPr lvl="3" indent="685800" defTabSz="457200">
              <a:defRPr sz="2100">
                <a:latin typeface="Times New Roman"/>
                <a:ea typeface="Times New Roman"/>
                <a:cs typeface="Times New Roman"/>
                <a:sym typeface="Times New Roman"/>
              </a:defRPr>
            </a:pPr>
            <a:r>
              <a:rPr sz="2000" dirty="0">
                <a:solidFill>
                  <a:schemeClr val="tx1"/>
                </a:solidFill>
              </a:rPr>
              <a:t>    } </a:t>
            </a:r>
          </a:p>
          <a:p>
            <a:pPr lvl="3" indent="685800" defTabSz="457200">
              <a:defRPr sz="2100">
                <a:latin typeface="Times New Roman"/>
                <a:ea typeface="Times New Roman"/>
                <a:cs typeface="Times New Roman"/>
                <a:sym typeface="Times New Roman"/>
              </a:defRPr>
            </a:pPr>
            <a:r>
              <a:rPr sz="2000" dirty="0">
                <a:solidFill>
                  <a:schemeClr val="tx1"/>
                </a:solidFill>
              </a:rPr>
              <a:t>    public void run() {} </a:t>
            </a:r>
          </a:p>
          <a:p>
            <a:pPr lvl="3" indent="685800" defTabSz="457200">
              <a:defRPr sz="2100">
                <a:latin typeface="Times New Roman"/>
                <a:ea typeface="Times New Roman"/>
                <a:cs typeface="Times New Roman"/>
                <a:sym typeface="Times New Roman"/>
              </a:defRPr>
            </a:pPr>
            <a:r>
              <a:rPr sz="2000" dirty="0">
                <a:solidFill>
                  <a:schemeClr val="tx1"/>
                </a:solidFill>
              </a:rPr>
              <a:t>}</a:t>
            </a:r>
          </a:p>
          <a:p>
            <a:pPr defTabSz="457200">
              <a:defRPr sz="2100">
                <a:latin typeface="Times New Roman"/>
                <a:ea typeface="Times New Roman"/>
                <a:cs typeface="Times New Roman"/>
                <a:sym typeface="Times New Roman"/>
              </a:defRPr>
            </a:pPr>
            <a:r>
              <a:rPr lang="en-US" sz="2000" dirty="0">
                <a:solidFill>
                  <a:schemeClr val="tx1"/>
                </a:solidFill>
              </a:rPr>
              <a:t>	</a:t>
            </a:r>
            <a:r>
              <a:rPr sz="2000" dirty="0">
                <a:solidFill>
                  <a:schemeClr val="tx1"/>
                </a:solidFill>
              </a:rPr>
              <a:t>Which of the following line of code is suitable to start a thread ?</a:t>
            </a:r>
          </a:p>
        </p:txBody>
      </p:sp>
      <p:sp>
        <p:nvSpPr>
          <p:cNvPr id="25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1998686" y="4785780"/>
            <a:ext cx="9363857" cy="2031325"/>
          </a:xfrm>
          <a:prstGeom prst="rect">
            <a:avLst/>
          </a:prstGeom>
        </p:spPr>
        <p:txBody>
          <a:bodyPr wrap="square">
            <a:spAutoFit/>
          </a:bodyPr>
          <a:lstStyle/>
          <a:p>
            <a:pPr marL="457200" lvl="1" indent="-457200" defTabSz="457200">
              <a:buFont typeface="+mj-lt"/>
              <a:buAutoNum type="alphaLcPeriod"/>
              <a:defRPr sz="2100">
                <a:latin typeface="Times New Roman"/>
                <a:ea typeface="Times New Roman"/>
                <a:cs typeface="Times New Roman"/>
                <a:sym typeface="Times New Roman"/>
              </a:defRPr>
            </a:pPr>
            <a:r>
              <a:rPr lang="en-IN" dirty="0"/>
              <a:t>Thread t = new Thread(X);</a:t>
            </a:r>
          </a:p>
          <a:p>
            <a:pPr marL="457200" lvl="1" indent="-457200" defTabSz="457200">
              <a:buFont typeface="+mj-lt"/>
              <a:buAutoNum type="alphaLcPeriod"/>
              <a:defRPr sz="2100">
                <a:latin typeface="Times New Roman"/>
                <a:ea typeface="Times New Roman"/>
                <a:cs typeface="Times New Roman"/>
                <a:sym typeface="Times New Roman"/>
              </a:defRPr>
            </a:pPr>
            <a:r>
              <a:rPr lang="en-IN" dirty="0"/>
              <a:t>Thread t = new Thread(X); </a:t>
            </a:r>
            <a:r>
              <a:rPr lang="en-IN" dirty="0" err="1"/>
              <a:t>t.start</a:t>
            </a:r>
            <a:r>
              <a:rPr lang="en-IN" dirty="0"/>
              <a:t>();</a:t>
            </a:r>
          </a:p>
          <a:p>
            <a:pPr marL="457200" lvl="1" indent="-457200" defTabSz="457200">
              <a:buFont typeface="+mj-lt"/>
              <a:buAutoNum type="alphaLcPeriod"/>
              <a:defRPr sz="2100">
                <a:latin typeface="Times New Roman"/>
                <a:ea typeface="Times New Roman"/>
                <a:cs typeface="Times New Roman"/>
                <a:sym typeface="Times New Roman"/>
              </a:defRPr>
            </a:pPr>
            <a:r>
              <a:rPr lang="en-IN" dirty="0"/>
              <a:t>X run = new X(); Thread t = new Thread(run); </a:t>
            </a:r>
            <a:r>
              <a:rPr lang="en-IN" dirty="0" err="1"/>
              <a:t>t.start</a:t>
            </a:r>
            <a:r>
              <a:rPr lang="en-IN" dirty="0"/>
              <a:t>();</a:t>
            </a:r>
          </a:p>
          <a:p>
            <a:pPr marL="457200" lvl="1" indent="-457200" defTabSz="457200">
              <a:buFont typeface="+mj-lt"/>
              <a:buAutoNum type="alphaLcPeriod"/>
              <a:defRPr sz="2100">
                <a:latin typeface="Times New Roman"/>
                <a:ea typeface="Times New Roman"/>
                <a:cs typeface="Times New Roman"/>
                <a:sym typeface="Times New Roman"/>
              </a:defRPr>
            </a:pPr>
            <a:r>
              <a:rPr lang="en-IN" dirty="0"/>
              <a:t>Thread t = new Thread(); </a:t>
            </a:r>
            <a:r>
              <a:rPr lang="en-IN" dirty="0" err="1"/>
              <a:t>x.run</a:t>
            </a:r>
            <a:r>
              <a:rPr lang="en-IN" dirty="0"/>
              <a:t>();</a:t>
            </a:r>
          </a:p>
          <a:p>
            <a:pPr lvl="1" indent="0" defTabSz="457200">
              <a:defRPr sz="2100">
                <a:latin typeface="Times New Roman"/>
                <a:ea typeface="Times New Roman"/>
                <a:cs typeface="Times New Roman"/>
                <a:sym typeface="Times New Roman"/>
              </a:defRPr>
            </a:pPr>
            <a:endParaRPr lang="en-US" dirty="0"/>
          </a:p>
          <a:p>
            <a:pPr lvl="1" indent="0" defTabSz="457200">
              <a:defRPr sz="2100">
                <a:latin typeface="Times New Roman"/>
                <a:ea typeface="Times New Roman"/>
                <a:cs typeface="Times New Roman"/>
                <a:sym typeface="Times New Roman"/>
              </a:defRPr>
            </a:pPr>
            <a:r>
              <a:rPr lang="en-US" b="1" dirty="0"/>
              <a:t>Answer: </a:t>
            </a:r>
            <a:r>
              <a:rPr lang="en-IN" b="1" dirty="0"/>
              <a:t>X run = new X(); Thread t = new Thread(run); </a:t>
            </a:r>
            <a:r>
              <a:rPr lang="en-IN" b="1" dirty="0" err="1"/>
              <a:t>t.start</a:t>
            </a:r>
            <a:r>
              <a:rPr lang="en-IN"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62</a:t>
            </a:fld>
            <a:endParaRPr/>
          </a:p>
        </p:txBody>
      </p:sp>
      <p:sp>
        <p:nvSpPr>
          <p:cNvPr id="257" name="4. Which of these statement is incorrect?…"/>
          <p:cNvSpPr txBox="1"/>
          <p:nvPr/>
        </p:nvSpPr>
        <p:spPr>
          <a:xfrm>
            <a:off x="936325" y="1708230"/>
            <a:ext cx="10706637" cy="498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nSpc>
                <a:spcPct val="150000"/>
              </a:lnSpc>
              <a:spcBef>
                <a:spcPts val="1000"/>
              </a:spcBef>
              <a:buFont typeface="+mj-lt"/>
              <a:buAutoNum type="arabicPeriod" startAt="4"/>
              <a:defRPr sz="2300">
                <a:latin typeface="Times New Roman"/>
                <a:ea typeface="Times New Roman"/>
                <a:cs typeface="Times New Roman"/>
                <a:sym typeface="Times New Roman"/>
              </a:defRPr>
            </a:pPr>
            <a:r>
              <a:rPr sz="2000" dirty="0"/>
              <a:t>Which of these statement is incorrect?</a:t>
            </a:r>
          </a:p>
        </p:txBody>
      </p:sp>
      <p:sp>
        <p:nvSpPr>
          <p:cNvPr id="25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1964314" y="2332275"/>
            <a:ext cx="9907896" cy="4426853"/>
          </a:xfrm>
          <a:prstGeom prst="rect">
            <a:avLst/>
          </a:prstGeom>
        </p:spPr>
        <p:txBody>
          <a:bodyPr wrap="square">
            <a:spAutoFit/>
          </a:bodyPr>
          <a:lstStyle/>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A thread can be formed by implementing Runnable interface only</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A thread can be formed by a class that extends Thread class</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start() method is used to begin execution of the thread</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run() method is used to begin execution of a thread before start() method in special cases</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endParaRPr lang="en-US" sz="2000" dirty="0"/>
          </a:p>
          <a:p>
            <a:pPr lvl="1" indent="0">
              <a:lnSpc>
                <a:spcPct val="150000"/>
              </a:lnSpc>
              <a:spcBef>
                <a:spcPts val="1000"/>
              </a:spcBef>
              <a:buSzPct val="100000"/>
              <a:defRPr sz="2300">
                <a:latin typeface="Times New Roman"/>
                <a:ea typeface="Times New Roman"/>
                <a:cs typeface="Times New Roman"/>
                <a:sym typeface="Times New Roman"/>
              </a:defRPr>
            </a:pPr>
            <a:r>
              <a:rPr lang="en-US" sz="2000" b="1" dirty="0"/>
              <a:t>Answer: </a:t>
            </a:r>
            <a:r>
              <a:rPr lang="en-IN" sz="2000" b="1" dirty="0"/>
              <a:t>(d) run() method is used to define the code that constitutes the new thread, it contains the code to be executed. start() method is used to begin execution of the thread that is execution of run(). run() itself is never used for starting execution of the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63</a:t>
            </a:fld>
            <a:endParaRPr/>
          </a:p>
        </p:txBody>
      </p:sp>
      <p:sp>
        <p:nvSpPr>
          <p:cNvPr id="262" name="5. What is synchronization in reference to a thread?…"/>
          <p:cNvSpPr txBox="1"/>
          <p:nvPr/>
        </p:nvSpPr>
        <p:spPr>
          <a:xfrm>
            <a:off x="932962" y="1707430"/>
            <a:ext cx="10706637" cy="498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57200" indent="-457200">
              <a:lnSpc>
                <a:spcPct val="150000"/>
              </a:lnSpc>
              <a:spcBef>
                <a:spcPts val="1000"/>
              </a:spcBef>
              <a:buFont typeface="+mj-lt"/>
              <a:buAutoNum type="arabicPeriod" startAt="5"/>
              <a:defRPr sz="2300">
                <a:latin typeface="Times New Roman"/>
                <a:ea typeface="Times New Roman"/>
                <a:cs typeface="Times New Roman"/>
                <a:sym typeface="Times New Roman"/>
              </a:defRPr>
            </a:pPr>
            <a:r>
              <a:rPr sz="2000" dirty="0"/>
              <a:t>What is synchronization in reference to a thread?</a:t>
            </a:r>
          </a:p>
        </p:txBody>
      </p:sp>
      <p:sp>
        <p:nvSpPr>
          <p:cNvPr id="26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Self Assessment Questions</a:t>
            </a:r>
          </a:p>
        </p:txBody>
      </p:sp>
      <p:sp>
        <p:nvSpPr>
          <p:cNvPr id="2" name="Rectangle 1"/>
          <p:cNvSpPr/>
          <p:nvPr/>
        </p:nvSpPr>
        <p:spPr>
          <a:xfrm>
            <a:off x="1973018" y="2341003"/>
            <a:ext cx="9948472" cy="4888518"/>
          </a:xfrm>
          <a:prstGeom prst="rect">
            <a:avLst/>
          </a:prstGeom>
        </p:spPr>
        <p:txBody>
          <a:bodyPr wrap="square">
            <a:spAutoFit/>
          </a:bodyPr>
          <a:lstStyle/>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It’s a process of handling situations when two or more threads need access to a shared resource.</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It’s a process by which many thread are able to access same shared resource simultaneously.</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It’s a process by which a method is able to access many different threads simultaneously.</a:t>
            </a:r>
          </a:p>
          <a:p>
            <a:pPr marL="457200" lvl="1" indent="-457200">
              <a:lnSpc>
                <a:spcPct val="150000"/>
              </a:lnSpc>
              <a:spcBef>
                <a:spcPts val="1000"/>
              </a:spcBef>
              <a:buSzPct val="100000"/>
              <a:buFont typeface="+mj-lt"/>
              <a:buAutoNum type="alphaLcPeriod"/>
              <a:defRPr sz="2300">
                <a:latin typeface="Times New Roman"/>
                <a:ea typeface="Times New Roman"/>
                <a:cs typeface="Times New Roman"/>
                <a:sym typeface="Times New Roman"/>
              </a:defRPr>
            </a:pPr>
            <a:r>
              <a:rPr lang="en-IN" sz="2000" dirty="0"/>
              <a:t>It’s a method that allow too many threads to access any information require.</a:t>
            </a:r>
            <a:endParaRPr lang="en-US" sz="2000" dirty="0"/>
          </a:p>
          <a:p>
            <a:pPr lvl="1" indent="0">
              <a:spcBef>
                <a:spcPts val="1000"/>
              </a:spcBef>
              <a:buSzPct val="100000"/>
              <a:defRPr sz="2300">
                <a:latin typeface="Times New Roman"/>
                <a:ea typeface="Times New Roman"/>
                <a:cs typeface="Times New Roman"/>
                <a:sym typeface="Times New Roman"/>
              </a:defRPr>
            </a:pPr>
            <a:r>
              <a:rPr lang="en-US" sz="2000" b="1" dirty="0"/>
              <a:t>Answer: </a:t>
            </a:r>
            <a:r>
              <a:rPr lang="en-IN" sz="2000" b="1" dirty="0"/>
              <a:t>(a) When two or more threads need to access the same shared resource, they need some way to ensure that the resource will be used by only one thread at a time, the process by which this is achieved is called synchronization</a:t>
            </a:r>
          </a:p>
          <a:p>
            <a:pPr lvl="1" indent="0">
              <a:lnSpc>
                <a:spcPct val="150000"/>
              </a:lnSpc>
              <a:spcBef>
                <a:spcPts val="1000"/>
              </a:spcBef>
              <a:buSzPct val="100000"/>
              <a:defRPr sz="2300">
                <a:latin typeface="Times New Roman"/>
                <a:ea typeface="Times New Roman"/>
                <a:cs typeface="Times New Roman"/>
                <a:sym typeface="Times New Roman"/>
              </a:defRPr>
            </a:pP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64</a:t>
            </a:fld>
            <a:endParaRPr/>
          </a:p>
        </p:txBody>
      </p:sp>
      <p:sp>
        <p:nvSpPr>
          <p:cNvPr id="267" name="(a) isAlive() function is defined in class Thread, it is used for implementing multithreading and to check whether the thread called upon is still running or not.…"/>
          <p:cNvSpPr txBox="1"/>
          <p:nvPr/>
        </p:nvSpPr>
        <p:spPr>
          <a:xfrm>
            <a:off x="951310" y="1797369"/>
            <a:ext cx="10471195" cy="42986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294105" indent="-294105">
              <a:spcBef>
                <a:spcPts val="1000"/>
              </a:spcBef>
              <a:buSzPct val="100000"/>
              <a:buAutoNum type="arabicPeriod"/>
              <a:defRPr sz="2000">
                <a:latin typeface="Times New Roman"/>
                <a:ea typeface="Times New Roman"/>
                <a:cs typeface="Times New Roman"/>
                <a:sym typeface="Times New Roman"/>
              </a:defRPr>
            </a:pPr>
            <a:r>
              <a:rPr dirty="0"/>
              <a:t>(a) </a:t>
            </a:r>
            <a:r>
              <a:rPr dirty="0" err="1"/>
              <a:t>isAlive</a:t>
            </a:r>
            <a:r>
              <a:rPr dirty="0"/>
              <a:t>() function is defined in class Thread, it is used for implementing multithreading and to check whether the thread called upon is still running or not.</a:t>
            </a:r>
          </a:p>
          <a:p>
            <a:pPr marL="294105" indent="-294105">
              <a:spcBef>
                <a:spcPts val="1000"/>
              </a:spcBef>
              <a:buSzPct val="100000"/>
              <a:buAutoNum type="arabicPeriod"/>
              <a:defRPr sz="2000">
                <a:latin typeface="Times New Roman"/>
                <a:ea typeface="Times New Roman"/>
                <a:cs typeface="Times New Roman"/>
                <a:sym typeface="Times New Roman"/>
              </a:defRPr>
            </a:pPr>
            <a:r>
              <a:rPr dirty="0"/>
              <a:t>(c) (1) and (2) are both valid constructors for Thread. (3), (4), and (5) are not legal Thread constructors, although (4) is close. If you reverse the arguments in (4), you'd have a valid constructor.</a:t>
            </a:r>
          </a:p>
          <a:p>
            <a:pPr marL="294105" indent="-294105">
              <a:spcBef>
                <a:spcPts val="1000"/>
              </a:spcBef>
              <a:buSzPct val="100000"/>
              <a:buAutoNum type="arabicPeriod"/>
              <a:defRPr sz="2000">
                <a:latin typeface="Times New Roman"/>
                <a:ea typeface="Times New Roman"/>
                <a:cs typeface="Times New Roman"/>
                <a:sym typeface="Times New Roman"/>
              </a:defRPr>
            </a:pPr>
            <a:r>
              <a:rPr dirty="0"/>
              <a:t>(c)</a:t>
            </a:r>
          </a:p>
          <a:p>
            <a:pPr marL="294105" indent="-294105">
              <a:spcBef>
                <a:spcPts val="1000"/>
              </a:spcBef>
              <a:buSzPct val="100000"/>
              <a:buAutoNum type="arabicPeriod"/>
              <a:defRPr sz="2000">
                <a:latin typeface="Times New Roman"/>
                <a:ea typeface="Times New Roman"/>
                <a:cs typeface="Times New Roman"/>
                <a:sym typeface="Times New Roman"/>
              </a:defRPr>
            </a:pPr>
            <a:r>
              <a:rPr dirty="0"/>
              <a:t>(d) run() method is used to define the code that constitutes the new thread, it contains the code to be executed. start() method is used to begin execution of the thread that is execution of run(). run() itself is never used for starting execution of the thread.</a:t>
            </a:r>
          </a:p>
          <a:p>
            <a:pPr marL="294105" indent="-294105">
              <a:spcBef>
                <a:spcPts val="1000"/>
              </a:spcBef>
              <a:buSzPct val="100000"/>
              <a:buAutoNum type="arabicPeriod"/>
              <a:defRPr sz="2000">
                <a:latin typeface="Times New Roman"/>
                <a:ea typeface="Times New Roman"/>
                <a:cs typeface="Times New Roman"/>
                <a:sym typeface="Times New Roman"/>
              </a:defRPr>
            </a:pPr>
            <a:r>
              <a:rPr dirty="0"/>
              <a:t>(a) When two or more threads need to access the same shared resource, they need some way to ensure that the resource will be used by only one thread at a time, the process by which this is achieved is called synchronization</a:t>
            </a:r>
          </a:p>
        </p:txBody>
      </p:sp>
      <p:sp>
        <p:nvSpPr>
          <p:cNvPr id="26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Self Assessment Questions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lide Number Placeholder 3"/>
          <p:cNvSpPr txBox="1">
            <a:spLocks noGrp="1"/>
          </p:cNvSpPr>
          <p:nvPr>
            <p:ph type="sldNum" sz="quarter" idx="12"/>
          </p:nvPr>
        </p:nvSpPr>
        <p:spPr>
          <a:xfrm>
            <a:off x="11679598" y="6404290"/>
            <a:ext cx="34390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65</a:t>
            </a:fld>
            <a:endParaRPr/>
          </a:p>
        </p:txBody>
      </p:sp>
      <p:graphicFrame>
        <p:nvGraphicFramePr>
          <p:cNvPr id="547" name="Table 6"/>
          <p:cNvGraphicFramePr/>
          <p:nvPr>
            <p:extLst>
              <p:ext uri="{D42A27DB-BD31-4B8C-83A1-F6EECF244321}">
                <p14:modId xmlns:p14="http://schemas.microsoft.com/office/powerpoint/2010/main" val="1190491407"/>
              </p:ext>
            </p:extLst>
          </p:nvPr>
        </p:nvGraphicFramePr>
        <p:xfrm>
          <a:off x="1049311" y="1942223"/>
          <a:ext cx="10088380" cy="4188531"/>
        </p:xfrm>
        <a:graphic>
          <a:graphicData uri="http://schemas.openxmlformats.org/drawingml/2006/table">
            <a:tbl>
              <a:tblPr>
                <a:tableStyleId>{ED083AE6-46FA-4A59-8FB0-9F97EB10719F}</a:tableStyleId>
              </a:tblPr>
              <a:tblGrid>
                <a:gridCol w="1693889">
                  <a:extLst>
                    <a:ext uri="{9D8B030D-6E8A-4147-A177-3AD203B41FA5}">
                      <a16:colId xmlns:a16="http://schemas.microsoft.com/office/drawing/2014/main" val="20000"/>
                    </a:ext>
                  </a:extLst>
                </a:gridCol>
                <a:gridCol w="5021705">
                  <a:extLst>
                    <a:ext uri="{9D8B030D-6E8A-4147-A177-3AD203B41FA5}">
                      <a16:colId xmlns:a16="http://schemas.microsoft.com/office/drawing/2014/main" val="20001"/>
                    </a:ext>
                  </a:extLst>
                </a:gridCol>
                <a:gridCol w="3372786">
                  <a:extLst>
                    <a:ext uri="{9D8B030D-6E8A-4147-A177-3AD203B41FA5}">
                      <a16:colId xmlns:a16="http://schemas.microsoft.com/office/drawing/2014/main" val="20002"/>
                    </a:ext>
                  </a:extLst>
                </a:gridCol>
              </a:tblGrid>
              <a:tr h="265863">
                <a:tc>
                  <a:txBody>
                    <a:bodyPr/>
                    <a:lstStyle/>
                    <a:p>
                      <a:pPr algn="l">
                        <a:defRPr sz="1800"/>
                      </a:pPr>
                      <a:r>
                        <a:rPr sz="1800" b="1">
                          <a:latin typeface="Calibri (body)"/>
                        </a:rPr>
                        <a:t>Topics</a:t>
                      </a:r>
                    </a:p>
                  </a:txBody>
                  <a:tcPr anchor="ctr" horzOverflow="overflow">
                    <a:solidFill>
                      <a:schemeClr val="accent4"/>
                    </a:solidFill>
                  </a:tcPr>
                </a:tc>
                <a:tc>
                  <a:txBody>
                    <a:bodyPr/>
                    <a:lstStyle/>
                    <a:p>
                      <a:pPr algn="l">
                        <a:defRPr sz="1800"/>
                      </a:pPr>
                      <a:r>
                        <a:rPr sz="1800" b="1" dirty="0">
                          <a:latin typeface="Calibri (body)"/>
                        </a:rPr>
                        <a:t>URL</a:t>
                      </a:r>
                    </a:p>
                  </a:txBody>
                  <a:tcPr anchor="ctr" horzOverflow="overflow">
                    <a:solidFill>
                      <a:schemeClr val="accent4"/>
                    </a:solidFill>
                  </a:tcPr>
                </a:tc>
                <a:tc>
                  <a:txBody>
                    <a:bodyPr/>
                    <a:lstStyle/>
                    <a:p>
                      <a:pPr algn="l">
                        <a:defRPr sz="1800"/>
                      </a:pPr>
                      <a:r>
                        <a:rPr sz="1800" b="1" dirty="0">
                          <a:latin typeface="Calibri (body)"/>
                        </a:rPr>
                        <a:t>Notes</a:t>
                      </a:r>
                    </a:p>
                  </a:txBody>
                  <a:tcPr anchor="ctr" horzOverflow="overflow">
                    <a:solidFill>
                      <a:schemeClr val="accent4"/>
                    </a:solidFill>
                  </a:tcPr>
                </a:tc>
                <a:extLst>
                  <a:ext uri="{0D108BD9-81ED-4DB2-BD59-A6C34878D82A}">
                    <a16:rowId xmlns:a16="http://schemas.microsoft.com/office/drawing/2014/main" val="10000"/>
                  </a:ext>
                </a:extLst>
              </a:tr>
              <a:tr h="664657">
                <a:tc>
                  <a:txBody>
                    <a:bodyPr/>
                    <a:lstStyle/>
                    <a:p>
                      <a:pPr algn="l">
                        <a:defRPr sz="1800"/>
                      </a:pPr>
                      <a:r>
                        <a:rPr sz="1800">
                          <a:latin typeface="Calibri (body)"/>
                        </a:rPr>
                        <a:t>Thread Programming</a:t>
                      </a:r>
                    </a:p>
                  </a:txBody>
                  <a:tcPr anchor="ctr" horzOverflow="overflow"/>
                </a:tc>
                <a:tc>
                  <a:txBody>
                    <a:bodyPr/>
                    <a:lstStyle/>
                    <a:p>
                      <a:pPr algn="l" defTabSz="457200">
                        <a:defRPr sz="1700"/>
                      </a:pPr>
                      <a:r>
                        <a:rPr sz="1800" u="sng" dirty="0">
                          <a:uFill>
                            <a:solidFill>
                              <a:srgbClr val="0000FF"/>
                            </a:solidFill>
                          </a:uFill>
                          <a:latin typeface="Calibri (body)"/>
                          <a:hlinkClick r:id="rId2"/>
                        </a:rPr>
                        <a:t>http://www.uml-diagrams.org/examples/java-6-thread-state-machine-diagram-example.html</a:t>
                      </a:r>
                      <a:r>
                        <a:rPr lang="en-US" sz="1800" u="sng" dirty="0">
                          <a:uFill>
                            <a:solidFill>
                              <a:srgbClr val="0000FF"/>
                            </a:solidFill>
                          </a:uFill>
                          <a:latin typeface="Calibri (body)"/>
                          <a:hlinkClick r:id="rId2"/>
                        </a:rPr>
                        <a:t> </a:t>
                      </a:r>
                      <a:endParaRPr sz="1800" u="sng" dirty="0">
                        <a:solidFill>
                          <a:srgbClr val="0000FF"/>
                        </a:solidFill>
                        <a:uFill>
                          <a:solidFill>
                            <a:srgbClr val="0000FF"/>
                          </a:solidFill>
                        </a:uFill>
                        <a:latin typeface="Calibri (body)"/>
                        <a:hlinkClick r:id="rId2"/>
                      </a:endParaRPr>
                    </a:p>
                  </a:txBody>
                  <a:tcPr anchor="ctr" horzOverflow="overflow"/>
                </a:tc>
                <a:tc>
                  <a:txBody>
                    <a:bodyPr/>
                    <a:lstStyle/>
                    <a:p>
                      <a:pPr algn="l">
                        <a:defRPr sz="1800"/>
                      </a:pPr>
                      <a:r>
                        <a:rPr sz="1800" dirty="0">
                          <a:latin typeface="Calibri (body)"/>
                        </a:rPr>
                        <a:t>This link will give insight about thread and its states.</a:t>
                      </a:r>
                    </a:p>
                  </a:txBody>
                  <a:tcPr anchor="ctr" horzOverflow="overflow"/>
                </a:tc>
                <a:extLst>
                  <a:ext uri="{0D108BD9-81ED-4DB2-BD59-A6C34878D82A}">
                    <a16:rowId xmlns:a16="http://schemas.microsoft.com/office/drawing/2014/main" val="10001"/>
                  </a:ext>
                </a:extLst>
              </a:tr>
              <a:tr h="664657">
                <a:tc>
                  <a:txBody>
                    <a:bodyPr/>
                    <a:lstStyle/>
                    <a:p>
                      <a:pPr algn="l">
                        <a:defRPr sz="1800"/>
                      </a:pPr>
                      <a:r>
                        <a:rPr sz="1800">
                          <a:latin typeface="Calibri (body)"/>
                        </a:rPr>
                        <a:t>Runnable Interface</a:t>
                      </a:r>
                    </a:p>
                  </a:txBody>
                  <a:tcPr anchor="ctr" horzOverflow="overflow"/>
                </a:tc>
                <a:tc>
                  <a:txBody>
                    <a:bodyPr/>
                    <a:lstStyle/>
                    <a:p>
                      <a:pPr algn="l" defTabSz="457200">
                        <a:defRPr sz="1700"/>
                      </a:pPr>
                      <a:r>
                        <a:rPr sz="1800" u="sng" dirty="0">
                          <a:uFill>
                            <a:solidFill>
                              <a:srgbClr val="0000FF"/>
                            </a:solidFill>
                          </a:uFill>
                          <a:latin typeface="Calibri (body)"/>
                          <a:hlinkClick r:id="rId3"/>
                        </a:rPr>
                        <a:t>https://www.geeksforgeeks.org/runnable-interface-in-java/</a:t>
                      </a:r>
                      <a:endParaRPr sz="1800" u="sng" dirty="0">
                        <a:solidFill>
                          <a:srgbClr val="0000FF"/>
                        </a:solidFill>
                        <a:uFill>
                          <a:solidFill>
                            <a:srgbClr val="0000FF"/>
                          </a:solidFill>
                        </a:uFill>
                        <a:latin typeface="Calibri (body)"/>
                        <a:hlinkClick r:id="rId3"/>
                      </a:endParaRPr>
                    </a:p>
                  </a:txBody>
                  <a:tcPr anchor="ctr" horzOverflow="overflow"/>
                </a:tc>
                <a:tc>
                  <a:txBody>
                    <a:bodyPr/>
                    <a:lstStyle/>
                    <a:p>
                      <a:pPr algn="l">
                        <a:defRPr sz="1800"/>
                      </a:pPr>
                      <a:r>
                        <a:rPr sz="1800">
                          <a:latin typeface="Calibri (body)"/>
                        </a:rPr>
                        <a:t>The given link gives demo of how to implement runnable interface.</a:t>
                      </a:r>
                    </a:p>
                  </a:txBody>
                  <a:tcPr anchor="ctr" horzOverflow="overflow"/>
                </a:tc>
                <a:extLst>
                  <a:ext uri="{0D108BD9-81ED-4DB2-BD59-A6C34878D82A}">
                    <a16:rowId xmlns:a16="http://schemas.microsoft.com/office/drawing/2014/main" val="10002"/>
                  </a:ext>
                </a:extLst>
              </a:tr>
              <a:tr h="465260">
                <a:tc>
                  <a:txBody>
                    <a:bodyPr/>
                    <a:lstStyle/>
                    <a:p>
                      <a:pPr algn="l">
                        <a:defRPr sz="1800"/>
                      </a:pPr>
                      <a:r>
                        <a:rPr sz="1800">
                          <a:latin typeface="Calibri (body)"/>
                        </a:rPr>
                        <a:t>Exceptions</a:t>
                      </a:r>
                    </a:p>
                  </a:txBody>
                  <a:tcPr anchor="ctr" horzOverflow="overflow"/>
                </a:tc>
                <a:tc>
                  <a:txBody>
                    <a:bodyPr/>
                    <a:lstStyle/>
                    <a:p>
                      <a:pPr algn="l" defTabSz="457200">
                        <a:defRPr sz="1700"/>
                      </a:pPr>
                      <a:r>
                        <a:rPr sz="1800" u="sng" dirty="0">
                          <a:uFill>
                            <a:solidFill>
                              <a:srgbClr val="0000FF"/>
                            </a:solidFill>
                          </a:uFill>
                          <a:latin typeface="Calibri (body)"/>
                          <a:hlinkClick r:id="rId4"/>
                        </a:rPr>
                        <a:t>http://www.tutorialspoint.com/java/java_exceptions.htm</a:t>
                      </a:r>
                      <a:endParaRPr sz="1800" u="sng" dirty="0">
                        <a:solidFill>
                          <a:srgbClr val="0000FF"/>
                        </a:solidFill>
                        <a:uFill>
                          <a:solidFill>
                            <a:srgbClr val="0000FF"/>
                          </a:solidFill>
                        </a:uFill>
                        <a:latin typeface="Calibri (body)"/>
                        <a:hlinkClick r:id="rId4"/>
                      </a:endParaRPr>
                    </a:p>
                  </a:txBody>
                  <a:tcPr anchor="ctr" horzOverflow="overflow"/>
                </a:tc>
                <a:tc>
                  <a:txBody>
                    <a:bodyPr/>
                    <a:lstStyle/>
                    <a:p>
                      <a:pPr algn="l">
                        <a:defRPr sz="1800"/>
                      </a:pPr>
                      <a:r>
                        <a:rPr sz="1800">
                          <a:latin typeface="Calibri (body)"/>
                        </a:rPr>
                        <a:t>This link gives all the details about exceptions in java.</a:t>
                      </a:r>
                    </a:p>
                  </a:txBody>
                  <a:tcPr anchor="ctr" horzOverflow="overflow"/>
                </a:tc>
                <a:extLst>
                  <a:ext uri="{0D108BD9-81ED-4DB2-BD59-A6C34878D82A}">
                    <a16:rowId xmlns:a16="http://schemas.microsoft.com/office/drawing/2014/main" val="10003"/>
                  </a:ext>
                </a:extLst>
              </a:tr>
              <a:tr h="664657">
                <a:tc>
                  <a:txBody>
                    <a:bodyPr/>
                    <a:lstStyle/>
                    <a:p>
                      <a:pPr algn="l">
                        <a:defRPr sz="1800"/>
                      </a:pPr>
                      <a:r>
                        <a:rPr sz="1800">
                          <a:latin typeface="Calibri (body)"/>
                        </a:rPr>
                        <a:t>Exception Handling</a:t>
                      </a:r>
                    </a:p>
                  </a:txBody>
                  <a:tcPr anchor="ctr" horzOverflow="overflow"/>
                </a:tc>
                <a:tc>
                  <a:txBody>
                    <a:bodyPr/>
                    <a:lstStyle/>
                    <a:p>
                      <a:pPr algn="l" defTabSz="457200">
                        <a:defRPr sz="1700"/>
                      </a:pPr>
                      <a:r>
                        <a:rPr sz="1800" u="sng" dirty="0">
                          <a:uFill>
                            <a:solidFill>
                              <a:srgbClr val="0000FF"/>
                            </a:solidFill>
                          </a:uFill>
                          <a:latin typeface="Calibri (body)"/>
                          <a:hlinkClick r:id="rId5"/>
                        </a:rPr>
                        <a:t>https://www.programmingsimplified.com/java/tutorial/java-exception-handling-tutorial</a:t>
                      </a:r>
                      <a:endParaRPr sz="1800" u="sng" dirty="0">
                        <a:solidFill>
                          <a:srgbClr val="0000FF"/>
                        </a:solidFill>
                        <a:uFill>
                          <a:solidFill>
                            <a:srgbClr val="0000FF"/>
                          </a:solidFill>
                        </a:uFill>
                        <a:latin typeface="Calibri (body)"/>
                        <a:hlinkClick r:id="rId5"/>
                      </a:endParaRPr>
                    </a:p>
                  </a:txBody>
                  <a:tcPr anchor="ctr" horzOverflow="overflow"/>
                </a:tc>
                <a:tc>
                  <a:txBody>
                    <a:bodyPr/>
                    <a:lstStyle/>
                    <a:p>
                      <a:pPr algn="l">
                        <a:defRPr sz="1800"/>
                      </a:pPr>
                      <a:r>
                        <a:rPr sz="1800">
                          <a:latin typeface="Calibri (body)"/>
                        </a:rPr>
                        <a:t>The given link is an complete insight of exception handling. </a:t>
                      </a:r>
                    </a:p>
                  </a:txBody>
                  <a:tcPr anchor="ctr" horzOverflow="overflow"/>
                </a:tc>
                <a:extLst>
                  <a:ext uri="{0D108BD9-81ED-4DB2-BD59-A6C34878D82A}">
                    <a16:rowId xmlns:a16="http://schemas.microsoft.com/office/drawing/2014/main" val="10004"/>
                  </a:ext>
                </a:extLst>
              </a:tr>
              <a:tr h="864054">
                <a:tc>
                  <a:txBody>
                    <a:bodyPr/>
                    <a:lstStyle/>
                    <a:p>
                      <a:pPr algn="l">
                        <a:defRPr sz="1800"/>
                      </a:pPr>
                      <a:r>
                        <a:rPr sz="1800" dirty="0">
                          <a:latin typeface="Calibri (body)"/>
                        </a:rPr>
                        <a:t>Collections</a:t>
                      </a:r>
                    </a:p>
                  </a:txBody>
                  <a:tcPr anchor="ctr" horzOverflow="overflow"/>
                </a:tc>
                <a:tc>
                  <a:txBody>
                    <a:bodyPr/>
                    <a:lstStyle/>
                    <a:p>
                      <a:pPr algn="l" defTabSz="457200">
                        <a:defRPr sz="1700"/>
                      </a:pPr>
                      <a:r>
                        <a:rPr sz="1800" u="sng" dirty="0">
                          <a:uFill>
                            <a:solidFill>
                              <a:srgbClr val="0000FF"/>
                            </a:solidFill>
                          </a:uFill>
                          <a:latin typeface="Calibri (body)"/>
                          <a:hlinkClick r:id="rId6"/>
                        </a:rPr>
                        <a:t>https://www.edureka.co/blog/java-collections/</a:t>
                      </a:r>
                      <a:endParaRPr sz="1800" u="sng" dirty="0">
                        <a:solidFill>
                          <a:srgbClr val="0000FF"/>
                        </a:solidFill>
                        <a:uFill>
                          <a:solidFill>
                            <a:srgbClr val="0000FF"/>
                          </a:solidFill>
                        </a:uFill>
                        <a:latin typeface="Calibri (body)"/>
                        <a:hlinkClick r:id="rId6"/>
                      </a:endParaRPr>
                    </a:p>
                  </a:txBody>
                  <a:tcPr anchor="ctr" horzOverflow="overflow"/>
                </a:tc>
                <a:tc>
                  <a:txBody>
                    <a:bodyPr/>
                    <a:lstStyle/>
                    <a:p>
                      <a:pPr algn="l">
                        <a:defRPr sz="1800"/>
                      </a:pPr>
                      <a:r>
                        <a:rPr sz="1800" dirty="0">
                          <a:latin typeface="Calibri (body)"/>
                        </a:rPr>
                        <a:t>The collections in java are described in this link with all the examples and methods of the interface and classes.</a:t>
                      </a:r>
                    </a:p>
                  </a:txBody>
                  <a:tcPr anchor="ctr" horzOverflow="overflow"/>
                </a:tc>
                <a:extLst>
                  <a:ext uri="{0D108BD9-81ED-4DB2-BD59-A6C34878D82A}">
                    <a16:rowId xmlns:a16="http://schemas.microsoft.com/office/drawing/2014/main" val="10005"/>
                  </a:ext>
                </a:extLst>
              </a:tr>
            </a:tbl>
          </a:graphicData>
        </a:graphic>
      </p:graphicFrame>
      <p:sp>
        <p:nvSpPr>
          <p:cNvPr id="54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4"/>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Document Links</a:t>
            </a:r>
          </a:p>
        </p:txBody>
      </p:sp>
      <p:pic>
        <p:nvPicPr>
          <p:cNvPr id="7" name="Picture 6"/>
          <p:cNvPicPr>
            <a:picLocks noChangeAspect="1"/>
          </p:cNvPicPr>
          <p:nvPr/>
        </p:nvPicPr>
        <p:blipFill>
          <a:blip r:embed="rId7"/>
          <a:stretch>
            <a:fillRect/>
          </a:stretch>
        </p:blipFill>
        <p:spPr>
          <a:xfrm>
            <a:off x="3031838" y="1271598"/>
            <a:ext cx="371131" cy="430096"/>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lide Number Placeholder 3"/>
          <p:cNvSpPr txBox="1">
            <a:spLocks noGrp="1"/>
          </p:cNvSpPr>
          <p:nvPr>
            <p:ph type="sldNum" sz="quarter" idx="12"/>
          </p:nvPr>
        </p:nvSpPr>
        <p:spPr>
          <a:xfrm>
            <a:off x="11679598" y="6404290"/>
            <a:ext cx="34390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66</a:t>
            </a:fld>
            <a:endParaRPr/>
          </a:p>
        </p:txBody>
      </p:sp>
      <p:graphicFrame>
        <p:nvGraphicFramePr>
          <p:cNvPr id="552" name="Table 6"/>
          <p:cNvGraphicFramePr/>
          <p:nvPr>
            <p:extLst>
              <p:ext uri="{D42A27DB-BD31-4B8C-83A1-F6EECF244321}">
                <p14:modId xmlns:p14="http://schemas.microsoft.com/office/powerpoint/2010/main" val="2757480108"/>
              </p:ext>
            </p:extLst>
          </p:nvPr>
        </p:nvGraphicFramePr>
        <p:xfrm>
          <a:off x="1049310" y="1844382"/>
          <a:ext cx="10148341" cy="3451455"/>
        </p:xfrm>
        <a:graphic>
          <a:graphicData uri="http://schemas.openxmlformats.org/drawingml/2006/table">
            <a:tbl>
              <a:tblPr>
                <a:tableStyleId>{ED083AE6-46FA-4A59-8FB0-9F97EB10719F}</a:tableStyleId>
              </a:tblPr>
              <a:tblGrid>
                <a:gridCol w="2278506">
                  <a:extLst>
                    <a:ext uri="{9D8B030D-6E8A-4147-A177-3AD203B41FA5}">
                      <a16:colId xmlns:a16="http://schemas.microsoft.com/office/drawing/2014/main" val="20000"/>
                    </a:ext>
                  </a:extLst>
                </a:gridCol>
                <a:gridCol w="3672591">
                  <a:extLst>
                    <a:ext uri="{9D8B030D-6E8A-4147-A177-3AD203B41FA5}">
                      <a16:colId xmlns:a16="http://schemas.microsoft.com/office/drawing/2014/main" val="20001"/>
                    </a:ext>
                  </a:extLst>
                </a:gridCol>
                <a:gridCol w="4197244">
                  <a:extLst>
                    <a:ext uri="{9D8B030D-6E8A-4147-A177-3AD203B41FA5}">
                      <a16:colId xmlns:a16="http://schemas.microsoft.com/office/drawing/2014/main" val="20002"/>
                    </a:ext>
                  </a:extLst>
                </a:gridCol>
              </a:tblGrid>
              <a:tr h="329191">
                <a:tc>
                  <a:txBody>
                    <a:bodyPr/>
                    <a:lstStyle/>
                    <a:p>
                      <a:pPr algn="l">
                        <a:defRPr sz="1800"/>
                      </a:pPr>
                      <a:r>
                        <a:rPr sz="1800" b="1"/>
                        <a:t>Topics</a:t>
                      </a:r>
                    </a:p>
                  </a:txBody>
                  <a:tcPr anchor="ctr" horzOverflow="overflow">
                    <a:solidFill>
                      <a:schemeClr val="accent4"/>
                    </a:solidFill>
                  </a:tcPr>
                </a:tc>
                <a:tc>
                  <a:txBody>
                    <a:bodyPr/>
                    <a:lstStyle/>
                    <a:p>
                      <a:pPr algn="l">
                        <a:defRPr sz="1800"/>
                      </a:pPr>
                      <a:r>
                        <a:rPr sz="1800" b="1"/>
                        <a:t>URL</a:t>
                      </a:r>
                    </a:p>
                  </a:txBody>
                  <a:tcPr anchor="ctr" horzOverflow="overflow">
                    <a:solidFill>
                      <a:schemeClr val="accent4"/>
                    </a:solidFill>
                  </a:tcPr>
                </a:tc>
                <a:tc>
                  <a:txBody>
                    <a:bodyPr/>
                    <a:lstStyle/>
                    <a:p>
                      <a:pPr algn="l">
                        <a:defRPr sz="1800"/>
                      </a:pPr>
                      <a:r>
                        <a:rPr sz="1800" b="1" dirty="0"/>
                        <a:t>Notes</a:t>
                      </a:r>
                    </a:p>
                  </a:txBody>
                  <a:tcPr anchor="ctr" horzOverflow="overflow">
                    <a:solidFill>
                      <a:schemeClr val="accent4"/>
                    </a:solidFill>
                  </a:tcPr>
                </a:tc>
                <a:extLst>
                  <a:ext uri="{0D108BD9-81ED-4DB2-BD59-A6C34878D82A}">
                    <a16:rowId xmlns:a16="http://schemas.microsoft.com/office/drawing/2014/main" val="10000"/>
                  </a:ext>
                </a:extLst>
              </a:tr>
              <a:tr h="1028565">
                <a:tc>
                  <a:txBody>
                    <a:bodyPr/>
                    <a:lstStyle/>
                    <a:p>
                      <a:pPr algn="l">
                        <a:defRPr sz="1800"/>
                      </a:pPr>
                      <a:r>
                        <a:rPr sz="1800"/>
                        <a:t>Thread Programming</a:t>
                      </a:r>
                    </a:p>
                  </a:txBody>
                  <a:tcPr anchor="ctr" horzOverflow="overflow"/>
                </a:tc>
                <a:tc>
                  <a:txBody>
                    <a:bodyPr/>
                    <a:lstStyle/>
                    <a:p>
                      <a:pPr algn="l">
                        <a:defRPr sz="1900" u="sng">
                          <a:solidFill>
                            <a:srgbClr val="0000FF"/>
                          </a:solidFill>
                        </a:defRPr>
                      </a:pPr>
                      <a:r>
                        <a:rPr sz="1800">
                          <a:uFill>
                            <a:solidFill>
                              <a:srgbClr val="0563C1"/>
                            </a:solidFill>
                          </a:uFill>
                          <a:hlinkClick r:id="rId2"/>
                        </a:rPr>
                        <a:t>https://youtu.be/50qVLKubX2w</a:t>
                      </a:r>
                      <a:endParaRPr sz="1800">
                        <a:solidFill>
                          <a:srgbClr val="0563C1"/>
                        </a:solidFill>
                        <a:uFill>
                          <a:solidFill>
                            <a:srgbClr val="0563C1"/>
                          </a:solidFill>
                        </a:uFill>
                        <a:hlinkClick r:id="rId2"/>
                      </a:endParaRPr>
                    </a:p>
                  </a:txBody>
                  <a:tcPr anchor="ctr" horzOverflow="overflow"/>
                </a:tc>
                <a:tc>
                  <a:txBody>
                    <a:bodyPr/>
                    <a:lstStyle/>
                    <a:p>
                      <a:pPr algn="l">
                        <a:defRPr sz="1800"/>
                      </a:pPr>
                      <a:r>
                        <a:rPr sz="1800"/>
                        <a:t>This video lecture gives detailed explanation about thread programming. It includes thread implementation.</a:t>
                      </a:r>
                    </a:p>
                  </a:txBody>
                  <a:tcPr anchor="ctr" horzOverflow="overflow"/>
                </a:tc>
                <a:extLst>
                  <a:ext uri="{0D108BD9-81ED-4DB2-BD59-A6C34878D82A}">
                    <a16:rowId xmlns:a16="http://schemas.microsoft.com/office/drawing/2014/main" val="10001"/>
                  </a:ext>
                </a:extLst>
              </a:tr>
              <a:tr h="1028565">
                <a:tc>
                  <a:txBody>
                    <a:bodyPr/>
                    <a:lstStyle/>
                    <a:p>
                      <a:pPr algn="l">
                        <a:defRPr sz="1800"/>
                      </a:pPr>
                      <a:r>
                        <a:rPr sz="1800"/>
                        <a:t>Exceptions</a:t>
                      </a:r>
                    </a:p>
                  </a:txBody>
                  <a:tcPr anchor="ctr" horzOverflow="overflow"/>
                </a:tc>
                <a:tc>
                  <a:txBody>
                    <a:bodyPr/>
                    <a:lstStyle/>
                    <a:p>
                      <a:pPr algn="l">
                        <a:defRPr sz="1900" u="sng">
                          <a:solidFill>
                            <a:srgbClr val="0000FF"/>
                          </a:solidFill>
                        </a:defRPr>
                      </a:pPr>
                      <a:r>
                        <a:rPr sz="1800">
                          <a:uFill>
                            <a:solidFill>
                              <a:srgbClr val="0563C1"/>
                            </a:solidFill>
                          </a:uFill>
                          <a:hlinkClick r:id="rId3"/>
                        </a:rPr>
                        <a:t>https://youtu.be/UzE1EkDjg_4</a:t>
                      </a:r>
                      <a:endParaRPr sz="1800">
                        <a:solidFill>
                          <a:srgbClr val="0563C1"/>
                        </a:solidFill>
                        <a:uFill>
                          <a:solidFill>
                            <a:srgbClr val="0563C1"/>
                          </a:solidFill>
                        </a:uFill>
                        <a:hlinkClick r:id="rId3"/>
                      </a:endParaRPr>
                    </a:p>
                  </a:txBody>
                  <a:tcPr anchor="ctr" horzOverflow="overflow"/>
                </a:tc>
                <a:tc>
                  <a:txBody>
                    <a:bodyPr/>
                    <a:lstStyle/>
                    <a:p>
                      <a:pPr algn="l">
                        <a:defRPr sz="1800"/>
                      </a:pPr>
                      <a:r>
                        <a:rPr sz="1800"/>
                        <a:t>This link given is complete guide to exception, its types and the ways to handle exceptions.</a:t>
                      </a:r>
                    </a:p>
                  </a:txBody>
                  <a:tcPr anchor="ctr" horzOverflow="overflow"/>
                </a:tc>
                <a:extLst>
                  <a:ext uri="{0D108BD9-81ED-4DB2-BD59-A6C34878D82A}">
                    <a16:rowId xmlns:a16="http://schemas.microsoft.com/office/drawing/2014/main" val="10002"/>
                  </a:ext>
                </a:extLst>
              </a:tr>
              <a:tr h="1028565">
                <a:tc>
                  <a:txBody>
                    <a:bodyPr/>
                    <a:lstStyle/>
                    <a:p>
                      <a:pPr algn="l">
                        <a:defRPr sz="1800"/>
                      </a:pPr>
                      <a:r>
                        <a:rPr sz="1800"/>
                        <a:t>Collection</a:t>
                      </a:r>
                    </a:p>
                  </a:txBody>
                  <a:tcPr anchor="ctr" horzOverflow="overflow"/>
                </a:tc>
                <a:tc>
                  <a:txBody>
                    <a:bodyPr/>
                    <a:lstStyle/>
                    <a:p>
                      <a:pPr algn="l">
                        <a:defRPr sz="1900" u="sng">
                          <a:solidFill>
                            <a:srgbClr val="0000FF"/>
                          </a:solidFill>
                        </a:defRPr>
                      </a:pPr>
                      <a:r>
                        <a:rPr sz="1800">
                          <a:uFill>
                            <a:solidFill>
                              <a:srgbClr val="0563C1"/>
                            </a:solidFill>
                          </a:uFill>
                          <a:hlinkClick r:id="rId4"/>
                        </a:rPr>
                        <a:t>https://youtu.be/mylySp9-eTg</a:t>
                      </a:r>
                      <a:endParaRPr sz="1800">
                        <a:solidFill>
                          <a:srgbClr val="0563C1"/>
                        </a:solidFill>
                        <a:uFill>
                          <a:solidFill>
                            <a:srgbClr val="0563C1"/>
                          </a:solidFill>
                        </a:uFill>
                        <a:hlinkClick r:id="rId4"/>
                      </a:endParaRPr>
                    </a:p>
                  </a:txBody>
                  <a:tcPr anchor="ctr" horzOverflow="overflow"/>
                </a:tc>
                <a:tc>
                  <a:txBody>
                    <a:bodyPr/>
                    <a:lstStyle/>
                    <a:p>
                      <a:pPr algn="l">
                        <a:defRPr sz="1800"/>
                      </a:pPr>
                      <a:r>
                        <a:rPr sz="1800" dirty="0"/>
                        <a:t>The video tutorial gives all the necessary details about Collection classes and interfaces in java.</a:t>
                      </a:r>
                    </a:p>
                  </a:txBody>
                  <a:tcPr anchor="ctr" horzOverflow="overflow"/>
                </a:tc>
                <a:extLst>
                  <a:ext uri="{0D108BD9-81ED-4DB2-BD59-A6C34878D82A}">
                    <a16:rowId xmlns:a16="http://schemas.microsoft.com/office/drawing/2014/main" val="10003"/>
                  </a:ext>
                </a:extLst>
              </a:tr>
            </a:tbl>
          </a:graphicData>
        </a:graphic>
      </p:graphicFrame>
      <p:sp>
        <p:nvSpPr>
          <p:cNvPr id="553"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6" name="Rectangle 4"/>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Video Links</a:t>
            </a:r>
          </a:p>
        </p:txBody>
      </p:sp>
      <p:pic>
        <p:nvPicPr>
          <p:cNvPr id="7" name="Picture 6"/>
          <p:cNvPicPr>
            <a:picLocks noChangeAspect="1"/>
          </p:cNvPicPr>
          <p:nvPr/>
        </p:nvPicPr>
        <p:blipFill>
          <a:blip r:embed="rId5" cstate="print"/>
          <a:stretch>
            <a:fillRect/>
          </a:stretch>
        </p:blipFill>
        <p:spPr>
          <a:xfrm>
            <a:off x="2535163" y="1280021"/>
            <a:ext cx="437461" cy="3810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Slide Number Placeholder 3"/>
          <p:cNvSpPr txBox="1">
            <a:spLocks noGrp="1"/>
          </p:cNvSpPr>
          <p:nvPr>
            <p:ph type="sldNum" sz="quarter" idx="12"/>
          </p:nvPr>
        </p:nvSpPr>
        <p:spPr>
          <a:xfrm>
            <a:off x="11679598" y="6404290"/>
            <a:ext cx="343903"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67</a:t>
            </a:fld>
            <a:endParaRPr/>
          </a:p>
        </p:txBody>
      </p:sp>
      <p:sp>
        <p:nvSpPr>
          <p:cNvPr id="556" name="Rectangle 5"/>
          <p:cNvSpPr txBox="1"/>
          <p:nvPr/>
        </p:nvSpPr>
        <p:spPr>
          <a:xfrm>
            <a:off x="207033" y="1121183"/>
            <a:ext cx="11835443" cy="421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t>E-Book Links</a:t>
            </a:r>
          </a:p>
        </p:txBody>
      </p:sp>
      <p:graphicFrame>
        <p:nvGraphicFramePr>
          <p:cNvPr id="557" name="Table 6"/>
          <p:cNvGraphicFramePr/>
          <p:nvPr>
            <p:extLst>
              <p:ext uri="{D42A27DB-BD31-4B8C-83A1-F6EECF244321}">
                <p14:modId xmlns:p14="http://schemas.microsoft.com/office/powerpoint/2010/main" val="1601364127"/>
              </p:ext>
            </p:extLst>
          </p:nvPr>
        </p:nvGraphicFramePr>
        <p:xfrm>
          <a:off x="1049312" y="1932135"/>
          <a:ext cx="10118360" cy="2307062"/>
        </p:xfrm>
        <a:graphic>
          <a:graphicData uri="http://schemas.openxmlformats.org/drawingml/2006/table">
            <a:tbl>
              <a:tblPr>
                <a:tableStyleId>{ED083AE6-46FA-4A59-8FB0-9F97EB10719F}</a:tableStyleId>
              </a:tblPr>
              <a:tblGrid>
                <a:gridCol w="2938072">
                  <a:extLst>
                    <a:ext uri="{9D8B030D-6E8A-4147-A177-3AD203B41FA5}">
                      <a16:colId xmlns:a16="http://schemas.microsoft.com/office/drawing/2014/main" val="20000"/>
                    </a:ext>
                  </a:extLst>
                </a:gridCol>
                <a:gridCol w="7180288">
                  <a:extLst>
                    <a:ext uri="{9D8B030D-6E8A-4147-A177-3AD203B41FA5}">
                      <a16:colId xmlns:a16="http://schemas.microsoft.com/office/drawing/2014/main" val="20001"/>
                    </a:ext>
                  </a:extLst>
                </a:gridCol>
              </a:tblGrid>
              <a:tr h="256429">
                <a:tc>
                  <a:txBody>
                    <a:bodyPr/>
                    <a:lstStyle/>
                    <a:p>
                      <a:pPr algn="l">
                        <a:defRPr sz="1800"/>
                      </a:pPr>
                      <a:r>
                        <a:rPr sz="1800" b="1">
                          <a:latin typeface="Calibri (body)"/>
                        </a:rPr>
                        <a:t>Topics</a:t>
                      </a:r>
                    </a:p>
                  </a:txBody>
                  <a:tcPr anchor="ctr" horzOverflow="overflow">
                    <a:solidFill>
                      <a:schemeClr val="accent4"/>
                    </a:solidFill>
                  </a:tcPr>
                </a:tc>
                <a:tc>
                  <a:txBody>
                    <a:bodyPr/>
                    <a:lstStyle/>
                    <a:p>
                      <a:pPr algn="l">
                        <a:defRPr sz="1800"/>
                      </a:pPr>
                      <a:r>
                        <a:rPr sz="1800" b="1" dirty="0">
                          <a:latin typeface="Calibri (body)"/>
                          <a:sym typeface="Times New Roman"/>
                        </a:rPr>
                        <a:t>URL</a:t>
                      </a:r>
                      <a:endParaRPr sz="1800" b="1" dirty="0">
                        <a:latin typeface="Calibri (body)"/>
                        <a:ea typeface="Times New Roman"/>
                        <a:cs typeface="Times New Roman"/>
                        <a:sym typeface="Times New Roman"/>
                      </a:endParaRPr>
                    </a:p>
                  </a:txBody>
                  <a:tcPr anchor="ctr" horzOverflow="overflow">
                    <a:solidFill>
                      <a:schemeClr val="accent4"/>
                    </a:solidFill>
                  </a:tcPr>
                </a:tc>
                <a:extLst>
                  <a:ext uri="{0D108BD9-81ED-4DB2-BD59-A6C34878D82A}">
                    <a16:rowId xmlns:a16="http://schemas.microsoft.com/office/drawing/2014/main" val="10000"/>
                  </a:ext>
                </a:extLst>
              </a:tr>
              <a:tr h="537862">
                <a:tc>
                  <a:txBody>
                    <a:bodyPr/>
                    <a:lstStyle/>
                    <a:p>
                      <a:pPr algn="l">
                        <a:defRPr sz="1800"/>
                      </a:pPr>
                      <a:r>
                        <a:rPr sz="1800">
                          <a:latin typeface="Calibri (body)"/>
                        </a:rPr>
                        <a:t>Thread Programming</a:t>
                      </a:r>
                    </a:p>
                  </a:txBody>
                  <a:tcPr anchor="ctr" horzOverflow="overflow"/>
                </a:tc>
                <a:tc>
                  <a:txBody>
                    <a:bodyPr/>
                    <a:lstStyle/>
                    <a:p>
                      <a:pPr algn="l">
                        <a:defRPr sz="2100" u="sng">
                          <a:solidFill>
                            <a:srgbClr val="0000FF"/>
                          </a:solidFill>
                          <a:latin typeface="Times New Roman"/>
                          <a:ea typeface="Times New Roman"/>
                          <a:cs typeface="Times New Roman"/>
                          <a:sym typeface="Times New Roman"/>
                        </a:defRPr>
                      </a:pPr>
                      <a:r>
                        <a:rPr sz="1800">
                          <a:uFill>
                            <a:solidFill>
                              <a:srgbClr val="0563C1"/>
                            </a:solidFill>
                          </a:uFill>
                          <a:latin typeface="Calibri (body)"/>
                          <a:hlinkClick r:id="rId2"/>
                        </a:rPr>
                        <a:t>https://docs.oracle.com/javase/tutorial/essential/concurrency/runthread.html</a:t>
                      </a:r>
                      <a:endParaRPr sz="1800">
                        <a:solidFill>
                          <a:srgbClr val="0563C1"/>
                        </a:solidFill>
                        <a:uFill>
                          <a:solidFill>
                            <a:srgbClr val="0563C1"/>
                          </a:solidFill>
                        </a:uFill>
                        <a:latin typeface="Calibri (body)"/>
                        <a:hlinkClick r:id="rId2"/>
                      </a:endParaRPr>
                    </a:p>
                  </a:txBody>
                  <a:tcPr anchor="ctr" horzOverflow="overflow"/>
                </a:tc>
                <a:extLst>
                  <a:ext uri="{0D108BD9-81ED-4DB2-BD59-A6C34878D82A}">
                    <a16:rowId xmlns:a16="http://schemas.microsoft.com/office/drawing/2014/main" val="10001"/>
                  </a:ext>
                </a:extLst>
              </a:tr>
              <a:tr h="650611">
                <a:tc>
                  <a:txBody>
                    <a:bodyPr/>
                    <a:lstStyle/>
                    <a:p>
                      <a:pPr algn="l">
                        <a:defRPr sz="1800"/>
                      </a:pPr>
                      <a:r>
                        <a:rPr sz="1800">
                          <a:latin typeface="Calibri (body)"/>
                        </a:rPr>
                        <a:t>Deadlocks</a:t>
                      </a:r>
                    </a:p>
                  </a:txBody>
                  <a:tcPr anchor="ctr" horzOverflow="overflow"/>
                </a:tc>
                <a:tc>
                  <a:txBody>
                    <a:bodyPr/>
                    <a:lstStyle/>
                    <a:p>
                      <a:pPr algn="l">
                        <a:defRPr sz="2100" u="sng">
                          <a:solidFill>
                            <a:srgbClr val="0000FF"/>
                          </a:solidFill>
                          <a:latin typeface="Times New Roman"/>
                          <a:ea typeface="Times New Roman"/>
                          <a:cs typeface="Times New Roman"/>
                          <a:sym typeface="Times New Roman"/>
                        </a:defRPr>
                      </a:pPr>
                      <a:r>
                        <a:rPr sz="1800">
                          <a:uFill>
                            <a:solidFill>
                              <a:srgbClr val="0563C1"/>
                            </a:solidFill>
                          </a:uFill>
                          <a:latin typeface="Calibri (body)"/>
                          <a:hlinkClick r:id="rId3"/>
                        </a:rPr>
                        <a:t>https://docs.oracle.com/javase/tutorial/essential/concurrency/deadlock.html</a:t>
                      </a:r>
                      <a:endParaRPr sz="1800">
                        <a:solidFill>
                          <a:srgbClr val="0563C1"/>
                        </a:solidFill>
                        <a:uFill>
                          <a:solidFill>
                            <a:srgbClr val="0563C1"/>
                          </a:solidFill>
                        </a:uFill>
                        <a:latin typeface="Calibri (body)"/>
                        <a:hlinkClick r:id="rId3"/>
                      </a:endParaRPr>
                    </a:p>
                  </a:txBody>
                  <a:tcPr anchor="ctr" horzOverflow="overflow"/>
                </a:tc>
                <a:extLst>
                  <a:ext uri="{0D108BD9-81ED-4DB2-BD59-A6C34878D82A}">
                    <a16:rowId xmlns:a16="http://schemas.microsoft.com/office/drawing/2014/main" val="10002"/>
                  </a:ext>
                </a:extLst>
              </a:tr>
              <a:tr h="650611">
                <a:tc>
                  <a:txBody>
                    <a:bodyPr/>
                    <a:lstStyle/>
                    <a:p>
                      <a:pPr algn="l">
                        <a:defRPr sz="1800"/>
                      </a:pPr>
                      <a:r>
                        <a:rPr sz="1800">
                          <a:latin typeface="Calibri (body)"/>
                        </a:rPr>
                        <a:t>Exception Handling</a:t>
                      </a:r>
                    </a:p>
                  </a:txBody>
                  <a:tcPr anchor="ctr" horzOverflow="overflow"/>
                </a:tc>
                <a:tc>
                  <a:txBody>
                    <a:bodyPr/>
                    <a:lstStyle/>
                    <a:p>
                      <a:pPr algn="l">
                        <a:defRPr sz="2100" u="sng">
                          <a:solidFill>
                            <a:srgbClr val="0000FF"/>
                          </a:solidFill>
                          <a:latin typeface="Times New Roman"/>
                          <a:ea typeface="Times New Roman"/>
                          <a:cs typeface="Times New Roman"/>
                          <a:sym typeface="Times New Roman"/>
                        </a:defRPr>
                      </a:pPr>
                      <a:r>
                        <a:rPr sz="1800" dirty="0">
                          <a:uFill>
                            <a:solidFill>
                              <a:srgbClr val="0563C1"/>
                            </a:solidFill>
                          </a:uFill>
                          <a:latin typeface="Calibri (body)"/>
                          <a:hlinkClick r:id="rId4"/>
                        </a:rPr>
                        <a:t>https://www.safaribooksonline.com/library/view/learning-java-4th/9781449372477/ch04s05.html</a:t>
                      </a:r>
                      <a:endParaRPr sz="1800" dirty="0">
                        <a:solidFill>
                          <a:srgbClr val="0563C1"/>
                        </a:solidFill>
                        <a:uFill>
                          <a:solidFill>
                            <a:srgbClr val="0563C1"/>
                          </a:solidFill>
                        </a:uFill>
                        <a:latin typeface="Calibri (body)"/>
                        <a:hlinkClick r:id="rId4"/>
                      </a:endParaRPr>
                    </a:p>
                  </a:txBody>
                  <a:tcPr anchor="ctr" horzOverflow="overflow"/>
                </a:tc>
                <a:extLst>
                  <a:ext uri="{0D108BD9-81ED-4DB2-BD59-A6C34878D82A}">
                    <a16:rowId xmlns:a16="http://schemas.microsoft.com/office/drawing/2014/main" val="10003"/>
                  </a:ext>
                </a:extLst>
              </a:tr>
            </a:tbl>
          </a:graphicData>
        </a:graphic>
      </p:graphicFrame>
      <p:sp>
        <p:nvSpPr>
          <p:cNvPr id="558"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296"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297" name="Rectangle 4"/>
          <p:cNvSpPr txBox="1"/>
          <p:nvPr/>
        </p:nvSpPr>
        <p:spPr>
          <a:xfrm>
            <a:off x="933084" y="1672788"/>
            <a:ext cx="11124382" cy="2631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spcBef>
                <a:spcPts val="600"/>
              </a:spcBef>
              <a:defRPr sz="2400">
                <a:latin typeface="Times New Roman"/>
                <a:ea typeface="Times New Roman"/>
                <a:cs typeface="Times New Roman"/>
                <a:sym typeface="Times New Roman"/>
              </a:defRPr>
            </a:pPr>
            <a:r>
              <a:rPr sz="2000" dirty="0"/>
              <a:t>There are mainly two types of exceptions: </a:t>
            </a:r>
          </a:p>
          <a:p>
            <a:pPr>
              <a:lnSpc>
                <a:spcPct val="150000"/>
              </a:lnSpc>
              <a:spcBef>
                <a:spcPts val="600"/>
              </a:spcBef>
              <a:defRPr sz="2400">
                <a:latin typeface="Times New Roman"/>
                <a:ea typeface="Times New Roman"/>
                <a:cs typeface="Times New Roman"/>
                <a:sym typeface="Times New Roman"/>
              </a:defRPr>
            </a:pPr>
            <a:r>
              <a:rPr sz="2000" dirty="0"/>
              <a:t>Error is considered as unchecked exception. </a:t>
            </a:r>
          </a:p>
          <a:p>
            <a:pPr marL="621631" lvl="1" indent="-240631">
              <a:lnSpc>
                <a:spcPct val="150000"/>
              </a:lnSpc>
              <a:spcBef>
                <a:spcPts val="600"/>
              </a:spcBef>
              <a:buSzPct val="100000"/>
              <a:buChar char="•"/>
              <a:defRPr sz="2400">
                <a:latin typeface="Times New Roman"/>
                <a:ea typeface="Times New Roman"/>
                <a:cs typeface="Times New Roman"/>
                <a:sym typeface="Times New Roman"/>
              </a:defRPr>
            </a:pPr>
            <a:r>
              <a:rPr sz="2000" dirty="0"/>
              <a:t>Checked Exception</a:t>
            </a:r>
          </a:p>
          <a:p>
            <a:pPr marL="621631" lvl="1" indent="-240631">
              <a:lnSpc>
                <a:spcPct val="150000"/>
              </a:lnSpc>
              <a:spcBef>
                <a:spcPts val="600"/>
              </a:spcBef>
              <a:buSzPct val="100000"/>
              <a:buChar char="•"/>
              <a:defRPr sz="2400">
                <a:latin typeface="Times New Roman"/>
                <a:ea typeface="Times New Roman"/>
                <a:cs typeface="Times New Roman"/>
                <a:sym typeface="Times New Roman"/>
              </a:defRPr>
            </a:pPr>
            <a:r>
              <a:rPr sz="2000" dirty="0"/>
              <a:t>Unchecked Exception</a:t>
            </a:r>
            <a:br>
              <a:rPr sz="2000" dirty="0"/>
            </a:br>
            <a:r>
              <a:rPr sz="2000" dirty="0"/>
              <a:t>  </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Types of Exception:</a:t>
            </a:r>
          </a:p>
        </p:txBody>
      </p:sp>
    </p:spTree>
    <p:extLst>
      <p:ext uri="{BB962C8B-B14F-4D97-AF65-F5344CB8AC3E}">
        <p14:creationId xmlns:p14="http://schemas.microsoft.com/office/powerpoint/2010/main" val="30736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300"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01" name="Rectangle 4"/>
          <p:cNvSpPr txBox="1"/>
          <p:nvPr/>
        </p:nvSpPr>
        <p:spPr>
          <a:xfrm>
            <a:off x="948074" y="1681669"/>
            <a:ext cx="11124382" cy="5016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lnSpc>
                <a:spcPct val="150000"/>
              </a:lnSpc>
              <a:spcBef>
                <a:spcPts val="600"/>
              </a:spcBef>
              <a:buSzPct val="100000"/>
              <a:buChar char="•"/>
              <a:defRPr sz="2000">
                <a:latin typeface="Times New Roman"/>
                <a:ea typeface="Times New Roman"/>
                <a:cs typeface="Times New Roman"/>
                <a:sym typeface="Times New Roman"/>
              </a:defRPr>
            </a:pPr>
            <a:r>
              <a:rPr dirty="0"/>
              <a:t>Checked Exceptions are those, that have to be either caught or declared to be thrown in the method in which they are raised.</a:t>
            </a:r>
            <a:endParaRPr dirty="0">
              <a:solidFill>
                <a:srgbClr val="002060"/>
              </a:solidFill>
            </a:endParaRPr>
          </a:p>
          <a:p>
            <a:pPr marL="200526" indent="-200526">
              <a:lnSpc>
                <a:spcPct val="150000"/>
              </a:lnSpc>
              <a:spcBef>
                <a:spcPts val="600"/>
              </a:spcBef>
              <a:buSzPct val="100000"/>
              <a:buChar char="•"/>
              <a:defRPr sz="2000">
                <a:latin typeface="Times New Roman"/>
                <a:ea typeface="Times New Roman"/>
                <a:cs typeface="Times New Roman"/>
                <a:sym typeface="Times New Roman"/>
              </a:defRPr>
            </a:pPr>
            <a:r>
              <a:rPr dirty="0"/>
              <a:t>It is a reminder by compiler to programmer to handle failure scenarios.</a:t>
            </a:r>
            <a:endParaRPr dirty="0">
              <a:solidFill>
                <a:srgbClr val="002060"/>
              </a:solidFill>
            </a:endParaRPr>
          </a:p>
          <a:p>
            <a:pPr marL="200526" indent="-200526">
              <a:lnSpc>
                <a:spcPct val="150000"/>
              </a:lnSpc>
              <a:spcBef>
                <a:spcPts val="600"/>
              </a:spcBef>
              <a:buSzPct val="100000"/>
              <a:buChar char="•"/>
              <a:defRPr sz="2000">
                <a:latin typeface="Times New Roman"/>
                <a:ea typeface="Times New Roman"/>
                <a:cs typeface="Times New Roman"/>
                <a:sym typeface="Times New Roman"/>
              </a:defRPr>
            </a:pPr>
            <a:r>
              <a:rPr dirty="0"/>
              <a:t>When to use:</a:t>
            </a:r>
            <a:r>
              <a:rPr dirty="0">
                <a:solidFill>
                  <a:srgbClr val="002060"/>
                </a:solidFill>
              </a:rPr>
              <a:t>: </a:t>
            </a:r>
            <a:r>
              <a:rPr dirty="0"/>
              <a:t>Operation where chances of failure are more </a:t>
            </a:r>
            <a:r>
              <a:rPr dirty="0" err="1"/>
              <a:t>eg</a:t>
            </a:r>
            <a:r>
              <a:rPr dirty="0"/>
              <a:t>: IO operation, database access, networking operation, etc.</a:t>
            </a:r>
            <a:endParaRPr b="1" dirty="0"/>
          </a:p>
          <a:p>
            <a:pPr marL="273050" indent="-273050">
              <a:lnSpc>
                <a:spcPct val="150000"/>
              </a:lnSpc>
              <a:spcBef>
                <a:spcPts val="600"/>
              </a:spcBef>
              <a:buClr>
                <a:srgbClr val="FE8637"/>
              </a:buClr>
              <a:buFont typeface="Wingdings"/>
              <a:defRPr sz="2000">
                <a:latin typeface="Times New Roman"/>
                <a:ea typeface="Times New Roman"/>
                <a:cs typeface="Times New Roman"/>
                <a:sym typeface="Times New Roman"/>
              </a:defRPr>
            </a:pPr>
            <a:r>
              <a:rPr b="1" dirty="0"/>
              <a:t>e.g. </a:t>
            </a:r>
          </a:p>
          <a:p>
            <a:pPr marL="631657" lvl="1" indent="-250657">
              <a:spcBef>
                <a:spcPts val="600"/>
              </a:spcBef>
              <a:buSzPct val="100000"/>
              <a:buChar char="•"/>
              <a:defRPr sz="2000">
                <a:latin typeface="Times New Roman"/>
                <a:ea typeface="Times New Roman"/>
                <a:cs typeface="Times New Roman"/>
                <a:sym typeface="Times New Roman"/>
              </a:defRPr>
            </a:pPr>
            <a:r>
              <a:rPr dirty="0" err="1"/>
              <a:t>SQLException</a:t>
            </a:r>
            <a:endParaRPr dirty="0"/>
          </a:p>
          <a:p>
            <a:pPr marL="631657" lvl="1" indent="-250657">
              <a:spcBef>
                <a:spcPts val="600"/>
              </a:spcBef>
              <a:buSzPct val="100000"/>
              <a:buChar char="•"/>
              <a:defRPr sz="2000">
                <a:latin typeface="Times New Roman"/>
                <a:ea typeface="Times New Roman"/>
                <a:cs typeface="Times New Roman"/>
                <a:sym typeface="Times New Roman"/>
              </a:defRPr>
            </a:pPr>
            <a:r>
              <a:rPr dirty="0" err="1"/>
              <a:t>IOException</a:t>
            </a:r>
            <a:endParaRPr dirty="0"/>
          </a:p>
          <a:p>
            <a:pPr marL="631657" lvl="1" indent="-250657">
              <a:spcBef>
                <a:spcPts val="600"/>
              </a:spcBef>
              <a:buSzPct val="100000"/>
              <a:buChar char="•"/>
              <a:defRPr sz="2000">
                <a:latin typeface="Times New Roman"/>
                <a:ea typeface="Times New Roman"/>
                <a:cs typeface="Times New Roman"/>
                <a:sym typeface="Times New Roman"/>
              </a:defRPr>
            </a:pPr>
            <a:r>
              <a:rPr dirty="0" err="1"/>
              <a:t>DataAccessException</a:t>
            </a:r>
            <a:endParaRPr dirty="0"/>
          </a:p>
          <a:p>
            <a:pPr marL="631657" lvl="1" indent="-250657">
              <a:spcBef>
                <a:spcPts val="600"/>
              </a:spcBef>
              <a:buSzPct val="100000"/>
              <a:buChar char="•"/>
              <a:defRPr sz="2000">
                <a:latin typeface="Times New Roman"/>
                <a:ea typeface="Times New Roman"/>
                <a:cs typeface="Times New Roman"/>
                <a:sym typeface="Times New Roman"/>
              </a:defRPr>
            </a:pPr>
            <a:r>
              <a:rPr dirty="0" err="1"/>
              <a:t>ClassNotFoundException</a:t>
            </a:r>
            <a:endParaRPr dirty="0"/>
          </a:p>
          <a:p>
            <a:pPr marL="631657" lvl="1" indent="-250657">
              <a:spcBef>
                <a:spcPts val="600"/>
              </a:spcBef>
              <a:buSzPct val="100000"/>
              <a:buChar char="•"/>
              <a:defRPr sz="2000">
                <a:latin typeface="Times New Roman"/>
                <a:ea typeface="Times New Roman"/>
                <a:cs typeface="Times New Roman"/>
                <a:sym typeface="Times New Roman"/>
              </a:defRPr>
            </a:pPr>
            <a:r>
              <a:rPr dirty="0" err="1"/>
              <a:t>InvocationTargetException</a:t>
            </a:r>
            <a:endParaRPr dirty="0"/>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Checked Exception:</a:t>
            </a:r>
          </a:p>
        </p:txBody>
      </p:sp>
    </p:spTree>
    <p:extLst>
      <p:ext uri="{BB962C8B-B14F-4D97-AF65-F5344CB8AC3E}">
        <p14:creationId xmlns:p14="http://schemas.microsoft.com/office/powerpoint/2010/main" val="14150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lide Number Placeholder 3"/>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304" name="Rectangle 4"/>
          <p:cNvSpPr txBox="1"/>
          <p:nvPr/>
        </p:nvSpPr>
        <p:spPr>
          <a:xfrm>
            <a:off x="207034" y="361678"/>
            <a:ext cx="10248181" cy="45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indent="12700">
              <a:defRPr sz="2400" b="1" spc="-20">
                <a:latin typeface="+mn-lt"/>
                <a:ea typeface="+mn-ea"/>
                <a:cs typeface="+mn-cs"/>
                <a:sym typeface="Helvetica"/>
              </a:defRPr>
            </a:lvl1pPr>
          </a:lstStyle>
          <a:p>
            <a:r>
              <a:t>Thread programming, Exceptions and Collections</a:t>
            </a:r>
          </a:p>
        </p:txBody>
      </p:sp>
      <p:sp>
        <p:nvSpPr>
          <p:cNvPr id="305" name="Rectangle 4"/>
          <p:cNvSpPr txBox="1"/>
          <p:nvPr/>
        </p:nvSpPr>
        <p:spPr>
          <a:xfrm>
            <a:off x="562563" y="1682766"/>
            <a:ext cx="11124382"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81526" lvl="1" indent="-200526">
              <a:lnSpc>
                <a:spcPct val="150000"/>
              </a:lnSpc>
              <a:buSzPct val="100000"/>
              <a:buChar char="•"/>
              <a:defRPr sz="2000">
                <a:latin typeface="Times New Roman"/>
                <a:ea typeface="Times New Roman"/>
                <a:cs typeface="Times New Roman"/>
                <a:sym typeface="Times New Roman"/>
              </a:defRPr>
            </a:pPr>
            <a:r>
              <a:rPr dirty="0"/>
              <a:t>Those exceptions whose handling is not verified during compile-time.</a:t>
            </a:r>
          </a:p>
          <a:p>
            <a:pPr marL="581526" lvl="1" indent="-200526">
              <a:lnSpc>
                <a:spcPct val="150000"/>
              </a:lnSpc>
              <a:buSzPct val="100000"/>
              <a:buChar char="•"/>
              <a:defRPr sz="2000">
                <a:latin typeface="Times New Roman"/>
                <a:ea typeface="Times New Roman"/>
                <a:cs typeface="Times New Roman"/>
                <a:sym typeface="Times New Roman"/>
              </a:defRPr>
            </a:pPr>
            <a:r>
              <a:rPr dirty="0"/>
              <a:t>It is direct sub-class of </a:t>
            </a:r>
            <a:r>
              <a:rPr dirty="0" err="1"/>
              <a:t>RuntimeException</a:t>
            </a:r>
            <a:r>
              <a:rPr dirty="0"/>
              <a:t>.</a:t>
            </a:r>
          </a:p>
          <a:p>
            <a:pPr marL="581526" lvl="1" indent="-200526">
              <a:lnSpc>
                <a:spcPct val="150000"/>
              </a:lnSpc>
              <a:buSzPct val="100000"/>
              <a:buChar char="•"/>
              <a:defRPr sz="2000">
                <a:latin typeface="Times New Roman"/>
                <a:ea typeface="Times New Roman"/>
                <a:cs typeface="Times New Roman"/>
                <a:sym typeface="Times New Roman"/>
              </a:defRPr>
            </a:pPr>
            <a:r>
              <a:rPr dirty="0"/>
              <a:t>Advantage: maintains code readability.</a:t>
            </a:r>
            <a:endParaRPr u="sng" dirty="0"/>
          </a:p>
          <a:p>
            <a:pPr marL="581526" lvl="1" indent="-200526">
              <a:lnSpc>
                <a:spcPct val="150000"/>
              </a:lnSpc>
              <a:buSzPct val="100000"/>
              <a:buChar char="•"/>
              <a:defRPr sz="2000">
                <a:latin typeface="Times New Roman"/>
                <a:ea typeface="Times New Roman"/>
                <a:cs typeface="Times New Roman"/>
                <a:sym typeface="Times New Roman"/>
              </a:defRPr>
            </a:pPr>
            <a:r>
              <a:rPr dirty="0"/>
              <a:t>They arise due to Programming errors (like accessing method of null object, accessing element outside array). </a:t>
            </a:r>
          </a:p>
          <a:p>
            <a:pPr>
              <a:lnSpc>
                <a:spcPct val="150000"/>
              </a:lnSpc>
              <a:defRPr sz="2000">
                <a:latin typeface="Times New Roman"/>
                <a:ea typeface="Times New Roman"/>
                <a:cs typeface="Times New Roman"/>
                <a:sym typeface="Times New Roman"/>
              </a:defRPr>
            </a:pPr>
            <a:r>
              <a:rPr b="1" dirty="0"/>
              <a:t>Example:</a:t>
            </a:r>
          </a:p>
          <a:p>
            <a:pPr marL="723900" lvl="1" indent="-342900">
              <a:buSzPct val="100000"/>
              <a:buFont typeface="Arial" panose="020B0604020202020204" pitchFamily="34" charset="0"/>
              <a:buChar char="•"/>
              <a:defRPr sz="2000">
                <a:latin typeface="Times New Roman"/>
                <a:ea typeface="Times New Roman"/>
                <a:cs typeface="Times New Roman"/>
                <a:sym typeface="Times New Roman"/>
              </a:defRPr>
            </a:pPr>
            <a:r>
              <a:rPr dirty="0"/>
              <a:t>Arithmetic exception</a:t>
            </a:r>
          </a:p>
          <a:p>
            <a:pPr marL="723900" lvl="1" indent="-342900">
              <a:spcBef>
                <a:spcPts val="600"/>
              </a:spcBef>
              <a:buSzPct val="100000"/>
              <a:buFont typeface="Arial" panose="020B0604020202020204" pitchFamily="34" charset="0"/>
              <a:buChar char="•"/>
              <a:defRPr sz="2000">
                <a:latin typeface="Times New Roman"/>
                <a:ea typeface="Times New Roman"/>
                <a:cs typeface="Times New Roman"/>
                <a:sym typeface="Times New Roman"/>
              </a:defRPr>
            </a:pPr>
            <a:r>
              <a:rPr dirty="0" err="1"/>
              <a:t>ArrayIndexOutOfBounds</a:t>
            </a:r>
            <a:r>
              <a:rPr dirty="0"/>
              <a:t> Exception</a:t>
            </a:r>
          </a:p>
          <a:p>
            <a:pPr marL="723900" lvl="1" indent="-342900">
              <a:spcBef>
                <a:spcPts val="600"/>
              </a:spcBef>
              <a:buSzPct val="100000"/>
              <a:buFont typeface="Arial" panose="020B0604020202020204" pitchFamily="34" charset="0"/>
              <a:buChar char="•"/>
              <a:defRPr sz="2000">
                <a:latin typeface="Times New Roman"/>
                <a:ea typeface="Times New Roman"/>
                <a:cs typeface="Times New Roman"/>
                <a:sym typeface="Times New Roman"/>
              </a:defRPr>
            </a:pPr>
            <a:r>
              <a:rPr dirty="0" err="1"/>
              <a:t>NumberFormat</a:t>
            </a:r>
            <a:r>
              <a:rPr dirty="0"/>
              <a:t> Exception</a:t>
            </a:r>
          </a:p>
          <a:p>
            <a:pPr marL="723900" lvl="1" indent="-342900">
              <a:spcBef>
                <a:spcPts val="600"/>
              </a:spcBef>
              <a:buSzPct val="100000"/>
              <a:buFont typeface="Arial" panose="020B0604020202020204" pitchFamily="34" charset="0"/>
              <a:buChar char="•"/>
              <a:defRPr sz="2000">
                <a:latin typeface="Times New Roman"/>
                <a:ea typeface="Times New Roman"/>
                <a:cs typeface="Times New Roman"/>
                <a:sym typeface="Times New Roman"/>
              </a:defRPr>
            </a:pPr>
            <a:r>
              <a:rPr dirty="0" err="1"/>
              <a:t>StringIndexOutOfBound</a:t>
            </a:r>
            <a:r>
              <a:rPr dirty="0"/>
              <a:t> Exception</a:t>
            </a:r>
          </a:p>
          <a:p>
            <a:pPr marL="723900" lvl="1" indent="-342900">
              <a:spcBef>
                <a:spcPts val="600"/>
              </a:spcBef>
              <a:buSzPct val="100000"/>
              <a:buFont typeface="Arial" panose="020B0604020202020204" pitchFamily="34" charset="0"/>
              <a:buChar char="•"/>
              <a:defRPr sz="2000">
                <a:latin typeface="Times New Roman"/>
                <a:ea typeface="Times New Roman"/>
                <a:cs typeface="Times New Roman"/>
                <a:sym typeface="Times New Roman"/>
              </a:defRPr>
            </a:pPr>
            <a:r>
              <a:rPr dirty="0" err="1"/>
              <a:t>NullPointer</a:t>
            </a:r>
            <a:r>
              <a:rPr dirty="0"/>
              <a:t> Exception</a:t>
            </a:r>
          </a:p>
        </p:txBody>
      </p:sp>
      <p:sp>
        <p:nvSpPr>
          <p:cNvPr id="5" name="Rectangle 5"/>
          <p:cNvSpPr txBox="1"/>
          <p:nvPr/>
        </p:nvSpPr>
        <p:spPr>
          <a:xfrm>
            <a:off x="207033" y="1121183"/>
            <a:ext cx="11835443"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4" indent="359999">
              <a:defRPr sz="2400" b="1">
                <a:latin typeface="Times New Roman"/>
                <a:ea typeface="Times New Roman"/>
                <a:cs typeface="Times New Roman"/>
                <a:sym typeface="Times New Roman"/>
              </a:defRPr>
            </a:pPr>
            <a:r>
              <a:rPr lang="en-IN" dirty="0"/>
              <a:t>Unchecked Exception: </a:t>
            </a:r>
          </a:p>
        </p:txBody>
      </p:sp>
    </p:spTree>
    <p:extLst>
      <p:ext uri="{BB962C8B-B14F-4D97-AF65-F5344CB8AC3E}">
        <p14:creationId xmlns:p14="http://schemas.microsoft.com/office/powerpoint/2010/main" val="758171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393</TotalTime>
  <Words>6547</Words>
  <Application>Microsoft Office PowerPoint</Application>
  <PresentationFormat>Widescreen</PresentationFormat>
  <Paragraphs>884</Paragraphs>
  <Slides>67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(body)</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Isha Sharma</cp:lastModifiedBy>
  <cp:revision>53</cp:revision>
  <dcterms:modified xsi:type="dcterms:W3CDTF">2023-09-12T06:57:17Z</dcterms:modified>
</cp:coreProperties>
</file>