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8" r:id="rId133"/>
    <p:sldId id="389" r:id="rId134"/>
    <p:sldId id="390" r:id="rId135"/>
    <p:sldId id="391" r:id="rId136"/>
    <p:sldId id="392" r:id="rId13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4" roundtripDataSignature="AMtx7mhhltOgAF1fKiOVh7kCMjwAZo9w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83E10E-929F-4509-B4BD-B689A84B136F}">
  <a:tblStyle styleId="{6B83E10E-929F-4509-B4BD-B689A84B136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 /><Relationship Id="rId117" Type="http://schemas.openxmlformats.org/officeDocument/2006/relationships/slide" Target="slides/slide116.xml" /><Relationship Id="rId21" Type="http://schemas.openxmlformats.org/officeDocument/2006/relationships/slide" Target="slides/slide20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63" Type="http://schemas.openxmlformats.org/officeDocument/2006/relationships/slide" Target="slides/slide62.xml" /><Relationship Id="rId68" Type="http://schemas.openxmlformats.org/officeDocument/2006/relationships/slide" Target="slides/slide67.xml" /><Relationship Id="rId84" Type="http://schemas.openxmlformats.org/officeDocument/2006/relationships/slide" Target="slides/slide83.xml" /><Relationship Id="rId89" Type="http://schemas.openxmlformats.org/officeDocument/2006/relationships/slide" Target="slides/slide88.xml" /><Relationship Id="rId112" Type="http://schemas.openxmlformats.org/officeDocument/2006/relationships/slide" Target="slides/slide111.xml" /><Relationship Id="rId133" Type="http://schemas.openxmlformats.org/officeDocument/2006/relationships/slide" Target="slides/slide132.xml" /><Relationship Id="rId138" Type="http://schemas.openxmlformats.org/officeDocument/2006/relationships/notesMaster" Target="notesMasters/notesMaster1.xml" /><Relationship Id="rId16" Type="http://schemas.openxmlformats.org/officeDocument/2006/relationships/slide" Target="slides/slide15.xml" /><Relationship Id="rId107" Type="http://schemas.openxmlformats.org/officeDocument/2006/relationships/slide" Target="slides/slide106.xml" /><Relationship Id="rId11" Type="http://schemas.openxmlformats.org/officeDocument/2006/relationships/slide" Target="slides/slide10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74" Type="http://schemas.openxmlformats.org/officeDocument/2006/relationships/slide" Target="slides/slide73.xml" /><Relationship Id="rId79" Type="http://schemas.openxmlformats.org/officeDocument/2006/relationships/slide" Target="slides/slide78.xml" /><Relationship Id="rId102" Type="http://schemas.openxmlformats.org/officeDocument/2006/relationships/slide" Target="slides/slide101.xml" /><Relationship Id="rId123" Type="http://schemas.openxmlformats.org/officeDocument/2006/relationships/slide" Target="slides/slide122.xml" /><Relationship Id="rId128" Type="http://schemas.openxmlformats.org/officeDocument/2006/relationships/slide" Target="slides/slide127.xml" /><Relationship Id="rId144" Type="http://customschemas.google.com/relationships/presentationmetadata" Target="metadata" /><Relationship Id="rId5" Type="http://schemas.openxmlformats.org/officeDocument/2006/relationships/slide" Target="slides/slide4.xml" /><Relationship Id="rId90" Type="http://schemas.openxmlformats.org/officeDocument/2006/relationships/slide" Target="slides/slide89.xml" /><Relationship Id="rId95" Type="http://schemas.openxmlformats.org/officeDocument/2006/relationships/slide" Target="slides/slide94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64" Type="http://schemas.openxmlformats.org/officeDocument/2006/relationships/slide" Target="slides/slide63.xml" /><Relationship Id="rId69" Type="http://schemas.openxmlformats.org/officeDocument/2006/relationships/slide" Target="slides/slide68.xml" /><Relationship Id="rId113" Type="http://schemas.openxmlformats.org/officeDocument/2006/relationships/slide" Target="slides/slide112.xml" /><Relationship Id="rId118" Type="http://schemas.openxmlformats.org/officeDocument/2006/relationships/slide" Target="slides/slide117.xml" /><Relationship Id="rId134" Type="http://schemas.openxmlformats.org/officeDocument/2006/relationships/slide" Target="slides/slide133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72" Type="http://schemas.openxmlformats.org/officeDocument/2006/relationships/slide" Target="slides/slide71.xml" /><Relationship Id="rId80" Type="http://schemas.openxmlformats.org/officeDocument/2006/relationships/slide" Target="slides/slide79.xml" /><Relationship Id="rId85" Type="http://schemas.openxmlformats.org/officeDocument/2006/relationships/slide" Target="slides/slide84.xml" /><Relationship Id="rId93" Type="http://schemas.openxmlformats.org/officeDocument/2006/relationships/slide" Target="slides/slide92.xml" /><Relationship Id="rId98" Type="http://schemas.openxmlformats.org/officeDocument/2006/relationships/slide" Target="slides/slide97.xml" /><Relationship Id="rId121" Type="http://schemas.openxmlformats.org/officeDocument/2006/relationships/slide" Target="slides/slide120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Relationship Id="rId67" Type="http://schemas.openxmlformats.org/officeDocument/2006/relationships/slide" Target="slides/slide66.xml" /><Relationship Id="rId103" Type="http://schemas.openxmlformats.org/officeDocument/2006/relationships/slide" Target="slides/slide102.xml" /><Relationship Id="rId108" Type="http://schemas.openxmlformats.org/officeDocument/2006/relationships/slide" Target="slides/slide107.xml" /><Relationship Id="rId116" Type="http://schemas.openxmlformats.org/officeDocument/2006/relationships/slide" Target="slides/slide115.xml" /><Relationship Id="rId124" Type="http://schemas.openxmlformats.org/officeDocument/2006/relationships/slide" Target="slides/slide123.xml" /><Relationship Id="rId129" Type="http://schemas.openxmlformats.org/officeDocument/2006/relationships/slide" Target="slides/slide128.xml" /><Relationship Id="rId137" Type="http://schemas.openxmlformats.org/officeDocument/2006/relationships/slide" Target="slides/slide136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slide" Target="slides/slide61.xml" /><Relationship Id="rId70" Type="http://schemas.openxmlformats.org/officeDocument/2006/relationships/slide" Target="slides/slide69.xml" /><Relationship Id="rId75" Type="http://schemas.openxmlformats.org/officeDocument/2006/relationships/slide" Target="slides/slide74.xml" /><Relationship Id="rId83" Type="http://schemas.openxmlformats.org/officeDocument/2006/relationships/slide" Target="slides/slide82.xml" /><Relationship Id="rId88" Type="http://schemas.openxmlformats.org/officeDocument/2006/relationships/slide" Target="slides/slide87.xml" /><Relationship Id="rId91" Type="http://schemas.openxmlformats.org/officeDocument/2006/relationships/slide" Target="slides/slide90.xml" /><Relationship Id="rId96" Type="http://schemas.openxmlformats.org/officeDocument/2006/relationships/slide" Target="slides/slide95.xml" /><Relationship Id="rId111" Type="http://schemas.openxmlformats.org/officeDocument/2006/relationships/slide" Target="slides/slide110.xml" /><Relationship Id="rId132" Type="http://schemas.openxmlformats.org/officeDocument/2006/relationships/slide" Target="slides/slide131.xml" /><Relationship Id="rId14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106" Type="http://schemas.openxmlformats.org/officeDocument/2006/relationships/slide" Target="slides/slide105.xml" /><Relationship Id="rId114" Type="http://schemas.openxmlformats.org/officeDocument/2006/relationships/slide" Target="slides/slide113.xml" /><Relationship Id="rId119" Type="http://schemas.openxmlformats.org/officeDocument/2006/relationships/slide" Target="slides/slide118.xml" /><Relationship Id="rId127" Type="http://schemas.openxmlformats.org/officeDocument/2006/relationships/slide" Target="slides/slide126.xml" /><Relationship Id="rId10" Type="http://schemas.openxmlformats.org/officeDocument/2006/relationships/slide" Target="slides/slide9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slide" Target="slides/slide64.xml" /><Relationship Id="rId73" Type="http://schemas.openxmlformats.org/officeDocument/2006/relationships/slide" Target="slides/slide72.xml" /><Relationship Id="rId78" Type="http://schemas.openxmlformats.org/officeDocument/2006/relationships/slide" Target="slides/slide77.xml" /><Relationship Id="rId81" Type="http://schemas.openxmlformats.org/officeDocument/2006/relationships/slide" Target="slides/slide80.xml" /><Relationship Id="rId86" Type="http://schemas.openxmlformats.org/officeDocument/2006/relationships/slide" Target="slides/slide85.xml" /><Relationship Id="rId94" Type="http://schemas.openxmlformats.org/officeDocument/2006/relationships/slide" Target="slides/slide93.xml" /><Relationship Id="rId99" Type="http://schemas.openxmlformats.org/officeDocument/2006/relationships/slide" Target="slides/slide98.xml" /><Relationship Id="rId101" Type="http://schemas.openxmlformats.org/officeDocument/2006/relationships/slide" Target="slides/slide100.xml" /><Relationship Id="rId122" Type="http://schemas.openxmlformats.org/officeDocument/2006/relationships/slide" Target="slides/slide121.xml" /><Relationship Id="rId130" Type="http://schemas.openxmlformats.org/officeDocument/2006/relationships/slide" Target="slides/slide129.xml" /><Relationship Id="rId135" Type="http://schemas.openxmlformats.org/officeDocument/2006/relationships/slide" Target="slides/slide134.xml" /><Relationship Id="rId148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9" Type="http://schemas.openxmlformats.org/officeDocument/2006/relationships/slide" Target="slides/slide38.xml" /><Relationship Id="rId109" Type="http://schemas.openxmlformats.org/officeDocument/2006/relationships/slide" Target="slides/slide108.xml" /><Relationship Id="rId34" Type="http://schemas.openxmlformats.org/officeDocument/2006/relationships/slide" Target="slides/slide33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76" Type="http://schemas.openxmlformats.org/officeDocument/2006/relationships/slide" Target="slides/slide75.xml" /><Relationship Id="rId97" Type="http://schemas.openxmlformats.org/officeDocument/2006/relationships/slide" Target="slides/slide96.xml" /><Relationship Id="rId104" Type="http://schemas.openxmlformats.org/officeDocument/2006/relationships/slide" Target="slides/slide103.xml" /><Relationship Id="rId120" Type="http://schemas.openxmlformats.org/officeDocument/2006/relationships/slide" Target="slides/slide119.xml" /><Relationship Id="rId125" Type="http://schemas.openxmlformats.org/officeDocument/2006/relationships/slide" Target="slides/slide124.xml" /><Relationship Id="rId146" Type="http://schemas.openxmlformats.org/officeDocument/2006/relationships/viewProps" Target="viewProps.xml" /><Relationship Id="rId7" Type="http://schemas.openxmlformats.org/officeDocument/2006/relationships/slide" Target="slides/slide6.xml" /><Relationship Id="rId71" Type="http://schemas.openxmlformats.org/officeDocument/2006/relationships/slide" Target="slides/slide70.xml" /><Relationship Id="rId92" Type="http://schemas.openxmlformats.org/officeDocument/2006/relationships/slide" Target="slides/slide91.xml" /><Relationship Id="rId2" Type="http://schemas.openxmlformats.org/officeDocument/2006/relationships/slide" Target="slides/slide1.xml" /><Relationship Id="rId29" Type="http://schemas.openxmlformats.org/officeDocument/2006/relationships/slide" Target="slides/slide28.xml" /><Relationship Id="rId24" Type="http://schemas.openxmlformats.org/officeDocument/2006/relationships/slide" Target="slides/slide23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66" Type="http://schemas.openxmlformats.org/officeDocument/2006/relationships/slide" Target="slides/slide65.xml" /><Relationship Id="rId87" Type="http://schemas.openxmlformats.org/officeDocument/2006/relationships/slide" Target="slides/slide86.xml" /><Relationship Id="rId110" Type="http://schemas.openxmlformats.org/officeDocument/2006/relationships/slide" Target="slides/slide109.xml" /><Relationship Id="rId115" Type="http://schemas.openxmlformats.org/officeDocument/2006/relationships/slide" Target="slides/slide114.xml" /><Relationship Id="rId131" Type="http://schemas.openxmlformats.org/officeDocument/2006/relationships/slide" Target="slides/slide130.xml" /><Relationship Id="rId136" Type="http://schemas.openxmlformats.org/officeDocument/2006/relationships/slide" Target="slides/slide135.xml" /><Relationship Id="rId61" Type="http://schemas.openxmlformats.org/officeDocument/2006/relationships/slide" Target="slides/slide60.xml" /><Relationship Id="rId82" Type="http://schemas.openxmlformats.org/officeDocument/2006/relationships/slide" Target="slides/slide81.xml" /><Relationship Id="rId19" Type="http://schemas.openxmlformats.org/officeDocument/2006/relationships/slide" Target="slides/slide18.xml" /><Relationship Id="rId14" Type="http://schemas.openxmlformats.org/officeDocument/2006/relationships/slide" Target="slides/slide13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56" Type="http://schemas.openxmlformats.org/officeDocument/2006/relationships/slide" Target="slides/slide55.xml" /><Relationship Id="rId77" Type="http://schemas.openxmlformats.org/officeDocument/2006/relationships/slide" Target="slides/slide76.xml" /><Relationship Id="rId100" Type="http://schemas.openxmlformats.org/officeDocument/2006/relationships/slide" Target="slides/slide99.xml" /><Relationship Id="rId105" Type="http://schemas.openxmlformats.org/officeDocument/2006/relationships/slide" Target="slides/slide104.xml" /><Relationship Id="rId126" Type="http://schemas.openxmlformats.org/officeDocument/2006/relationships/slide" Target="slides/slide125.xml" /><Relationship Id="rId14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65739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 /><Relationship Id="rId1" Type="http://schemas.openxmlformats.org/officeDocument/2006/relationships/notesMaster" Target="../notesMasters/notesMaster1.xml" 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 /><Relationship Id="rId1" Type="http://schemas.openxmlformats.org/officeDocument/2006/relationships/notesMaster" Target="../notesMasters/notesMaster1.xml" 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 /><Relationship Id="rId1" Type="http://schemas.openxmlformats.org/officeDocument/2006/relationships/notesMaster" Target="../notesMasters/notesMaster1.xml" 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 /><Relationship Id="rId1" Type="http://schemas.openxmlformats.org/officeDocument/2006/relationships/notesMaster" Target="../notesMasters/notesMaster1.xml" 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 /><Relationship Id="rId1" Type="http://schemas.openxmlformats.org/officeDocument/2006/relationships/notesMaster" Target="../notesMasters/notesMaster1.xml" 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 /><Relationship Id="rId1" Type="http://schemas.openxmlformats.org/officeDocument/2006/relationships/notesMaster" Target="../notesMasters/notesMaster1.xml" 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 /><Relationship Id="rId1" Type="http://schemas.openxmlformats.org/officeDocument/2006/relationships/notesMaster" Target="../notesMasters/notesMaster1.xml" 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 /><Relationship Id="rId1" Type="http://schemas.openxmlformats.org/officeDocument/2006/relationships/notesMaster" Target="../notesMasters/notesMaster1.xml" 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 /><Relationship Id="rId1" Type="http://schemas.openxmlformats.org/officeDocument/2006/relationships/notesMaster" Target="../notesMasters/notesMaster1.xml" 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 /><Relationship Id="rId1" Type="http://schemas.openxmlformats.org/officeDocument/2006/relationships/notesMaster" Target="../notesMasters/notesMaster1.xml" 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 /><Relationship Id="rId1" Type="http://schemas.openxmlformats.org/officeDocument/2006/relationships/notesMaster" Target="../notesMasters/notesMaster1.xml" 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 /><Relationship Id="rId1" Type="http://schemas.openxmlformats.org/officeDocument/2006/relationships/notesMaster" Target="../notesMasters/notesMaster1.xml" 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 /><Relationship Id="rId1" Type="http://schemas.openxmlformats.org/officeDocument/2006/relationships/notesMaster" Target="../notesMasters/notesMaster1.xml" 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 /><Relationship Id="rId1" Type="http://schemas.openxmlformats.org/officeDocument/2006/relationships/notesMaster" Target="../notesMasters/notesMaster1.xml" 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 /><Relationship Id="rId1" Type="http://schemas.openxmlformats.org/officeDocument/2006/relationships/notesMaster" Target="../notesMasters/notesMaster1.xml" 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 /><Relationship Id="rId1" Type="http://schemas.openxmlformats.org/officeDocument/2006/relationships/notesMaster" Target="../notesMasters/notesMaster1.xml" 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 /><Relationship Id="rId1" Type="http://schemas.openxmlformats.org/officeDocument/2006/relationships/notesMaster" Target="../notesMasters/notesMaster1.xml" 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 /><Relationship Id="rId1" Type="http://schemas.openxmlformats.org/officeDocument/2006/relationships/notesMaster" Target="../notesMasters/notesMaster1.xml" 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 /><Relationship Id="rId1" Type="http://schemas.openxmlformats.org/officeDocument/2006/relationships/notesMaster" Target="../notesMasters/notesMaster1.xml" 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 /><Relationship Id="rId1" Type="http://schemas.openxmlformats.org/officeDocument/2006/relationships/notesMaster" Target="../notesMasters/notesMaster1.xml" 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 /><Relationship Id="rId1" Type="http://schemas.openxmlformats.org/officeDocument/2006/relationships/notesMaster" Target="../notesMasters/notesMaster1.xml" 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 /><Relationship Id="rId1" Type="http://schemas.openxmlformats.org/officeDocument/2006/relationships/notesMaster" Target="../notesMasters/notesMaster1.xml" 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 /><Relationship Id="rId1" Type="http://schemas.openxmlformats.org/officeDocument/2006/relationships/notesMaster" Target="../notesMasters/notesMaster1.xml" 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 /><Relationship Id="rId1" Type="http://schemas.openxmlformats.org/officeDocument/2006/relationships/notesMaster" Target="../notesMasters/notesMaster1.xml" 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 /><Relationship Id="rId1" Type="http://schemas.openxmlformats.org/officeDocument/2006/relationships/notesMaster" Target="../notesMasters/notesMaster1.xml" 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 /><Relationship Id="rId1" Type="http://schemas.openxmlformats.org/officeDocument/2006/relationships/notesMaster" Target="../notesMasters/notesMaster1.xml" 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 /><Relationship Id="rId1" Type="http://schemas.openxmlformats.org/officeDocument/2006/relationships/notesMaster" Target="../notesMasters/notesMaster1.xml" 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 /><Relationship Id="rId1" Type="http://schemas.openxmlformats.org/officeDocument/2006/relationships/notesMaster" Target="../notesMasters/notesMaster1.xml" 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 /><Relationship Id="rId1" Type="http://schemas.openxmlformats.org/officeDocument/2006/relationships/notesMaster" Target="../notesMasters/notesMaster1.xml" 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 /><Relationship Id="rId1" Type="http://schemas.openxmlformats.org/officeDocument/2006/relationships/notesMaster" Target="../notesMasters/notesMaster1.xml" 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 /><Relationship Id="rId1" Type="http://schemas.openxmlformats.org/officeDocument/2006/relationships/notesMaster" Target="../notesMasters/notesMaster1.xml" 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 /><Relationship Id="rId1" Type="http://schemas.openxmlformats.org/officeDocument/2006/relationships/notesMaster" Target="../notesMasters/notesMaster1.xml" 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 /><Relationship Id="rId1" Type="http://schemas.openxmlformats.org/officeDocument/2006/relationships/notesMaster" Target="../notesMasters/notesMaster1.xml" 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 /><Relationship Id="rId1" Type="http://schemas.openxmlformats.org/officeDocument/2006/relationships/notesMaster" Target="../notesMasters/notesMaster1.xml" 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 /><Relationship Id="rId1" Type="http://schemas.openxmlformats.org/officeDocument/2006/relationships/notesMaster" Target="../notesMasters/notesMaster1.xml" 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 /><Relationship Id="rId1" Type="http://schemas.openxmlformats.org/officeDocument/2006/relationships/notesMaster" Target="../notesMasters/notesMaster1.xml" 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 /><Relationship Id="rId1" Type="http://schemas.openxmlformats.org/officeDocument/2006/relationships/notesMaster" Target="../notesMasters/notesMaster1.xml" 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 /><Relationship Id="rId1" Type="http://schemas.openxmlformats.org/officeDocument/2006/relationships/notesMaster" Target="../notesMasters/notesMaster1.xml" 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 /><Relationship Id="rId1" Type="http://schemas.openxmlformats.org/officeDocument/2006/relationships/notesMaster" Target="../notesMasters/notesMaster1.xml" 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 /><Relationship Id="rId1" Type="http://schemas.openxmlformats.org/officeDocument/2006/relationships/notesMaster" Target="../notesMasters/notesMaster1.xml" 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 /><Relationship Id="rId1" Type="http://schemas.openxmlformats.org/officeDocument/2006/relationships/notesMaster" Target="../notesMasters/notesMaster1.xml" 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 /><Relationship Id="rId1" Type="http://schemas.openxmlformats.org/officeDocument/2006/relationships/notesMaster" Target="../notesMasters/notesMaster1.xml" 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 /><Relationship Id="rId1" Type="http://schemas.openxmlformats.org/officeDocument/2006/relationships/notesMaster" Target="../notesMasters/notesMaster1.xml" 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 /><Relationship Id="rId1" Type="http://schemas.openxmlformats.org/officeDocument/2006/relationships/notesMaster" Target="../notesMasters/notesMaster1.xml" 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 /><Relationship Id="rId1" Type="http://schemas.openxmlformats.org/officeDocument/2006/relationships/notesMaster" Target="../notesMasters/notesMaster1.xml" 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 /><Relationship Id="rId1" Type="http://schemas.openxmlformats.org/officeDocument/2006/relationships/notesMaster" Target="../notesMasters/notesMaster1.xml" 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 /><Relationship Id="rId1" Type="http://schemas.openxmlformats.org/officeDocument/2006/relationships/notesMaster" Target="../notesMasters/notesMaster1.xml" 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 /><Relationship Id="rId1" Type="http://schemas.openxmlformats.org/officeDocument/2006/relationships/notesMaster" Target="../notesMasters/notesMaster1.xml" 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 /><Relationship Id="rId1" Type="http://schemas.openxmlformats.org/officeDocument/2006/relationships/notesMaster" Target="../notesMasters/notesMaster1.xml" 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 /><Relationship Id="rId1" Type="http://schemas.openxmlformats.org/officeDocument/2006/relationships/notesMaster" Target="../notesMasters/notesMaster1.xml" 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 /><Relationship Id="rId1" Type="http://schemas.openxmlformats.org/officeDocument/2006/relationships/notesMaster" Target="../notesMasters/notesMaster1.xml" 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 /><Relationship Id="rId1" Type="http://schemas.openxmlformats.org/officeDocument/2006/relationships/notesMaster" Target="../notesMasters/notesMaster1.xml" 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 /><Relationship Id="rId1" Type="http://schemas.openxmlformats.org/officeDocument/2006/relationships/notesMaster" Target="../notesMasters/notesMaster1.xml" 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 /><Relationship Id="rId1" Type="http://schemas.openxmlformats.org/officeDocument/2006/relationships/notesMaster" Target="../notesMasters/notesMaster1.xml" 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 /><Relationship Id="rId1" Type="http://schemas.openxmlformats.org/officeDocument/2006/relationships/notesMaster" Target="../notesMasters/notesMaster1.xml" 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 /><Relationship Id="rId1" Type="http://schemas.openxmlformats.org/officeDocument/2006/relationships/notesMaster" Target="../notesMasters/notesMaster1.xml" 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 /><Relationship Id="rId1" Type="http://schemas.openxmlformats.org/officeDocument/2006/relationships/notesMaster" Target="../notesMasters/notesMaster1.xml" 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 /><Relationship Id="rId1" Type="http://schemas.openxmlformats.org/officeDocument/2006/relationships/notesMaster" Target="../notesMasters/notesMaster1.xml" 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 /><Relationship Id="rId1" Type="http://schemas.openxmlformats.org/officeDocument/2006/relationships/notesMaster" Target="../notesMasters/notesMaster1.xml" 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 /><Relationship Id="rId1" Type="http://schemas.openxmlformats.org/officeDocument/2006/relationships/notesMaster" Target="../notesMasters/notesMaster1.xml" 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 /><Relationship Id="rId1" Type="http://schemas.openxmlformats.org/officeDocument/2006/relationships/notesMaster" Target="../notesMasters/notesMaster1.xml" 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 /><Relationship Id="rId1" Type="http://schemas.openxmlformats.org/officeDocument/2006/relationships/notesMaster" Target="../notesMasters/notesMaster1.xml" 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 /><Relationship Id="rId1" Type="http://schemas.openxmlformats.org/officeDocument/2006/relationships/notesMaster" Target="../notesMasters/notesMaster1.xml" 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 /><Relationship Id="rId1" Type="http://schemas.openxmlformats.org/officeDocument/2006/relationships/notesMaster" Target="../notesMasters/notesMaster1.xml" 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 /><Relationship Id="rId1" Type="http://schemas.openxmlformats.org/officeDocument/2006/relationships/notesMaster" Target="../notesMasters/notesMaster1.xml" 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 /><Relationship Id="rId1" Type="http://schemas.openxmlformats.org/officeDocument/2006/relationships/notesMaster" Target="../notesMasters/notesMaster1.xml" 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 /><Relationship Id="rId1" Type="http://schemas.openxmlformats.org/officeDocument/2006/relationships/notesMaster" Target="../notesMasters/notesMaster1.xml" 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 /><Relationship Id="rId1" Type="http://schemas.openxmlformats.org/officeDocument/2006/relationships/notesMaster" Target="../notesMasters/notesMaster1.xml" 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 /><Relationship Id="rId1" Type="http://schemas.openxmlformats.org/officeDocument/2006/relationships/notesMaster" Target="../notesMasters/notesMaster1.xml" 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6" name="Google Shape;1456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2" name="Google Shape;1542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6" name="Google Shape;1596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5" name="Google Shape;1605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6" name="Google Shape;1636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" name="Google Shape;1663;p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" name="Google Shape;1672;p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" name="Google Shape;1704;p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" name="Google Shape;1764;p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" name="Google Shape;1782;p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" name="Google Shape;1791;p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" name="Google Shape;1800;p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p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2" name="Google Shape;1812;p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5" name="Google Shape;1835;p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4" name="Google Shape;1844;p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0" name="Google Shape;1870;p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9" name="Google Shape;1879;p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8" name="Google Shape;1888;p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7" name="Google Shape;1897;p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0" name="Google Shape;1910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9" name="Google Shape;1919;p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p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" name="Google Shape;1940;p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" name="Google Shape;1951;p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" name="Google Shape;1960;p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" name="Google Shape;1978;p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p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" name="Google Shape;1987;p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p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" name="Google Shape;1996;p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" name="Google Shape;2005;p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" name="Google Shape;2014;p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4" name="Google Shape;564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7" name="Google Shape;1397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0" name="Google Shape;30;p14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1" name="Google Shape;31;p1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4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4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00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0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02.xml" /><Relationship Id="rId1" Type="http://schemas.openxmlformats.org/officeDocument/2006/relationships/slideLayout" Target="../slideLayouts/slideLayout2.xml" 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03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0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0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06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07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08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09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10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1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1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13.xml" /><Relationship Id="rId1" Type="http://schemas.openxmlformats.org/officeDocument/2006/relationships/slideLayout" Target="../slideLayouts/slideLayout2.xml" 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14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31.png" /><Relationship Id="rId4" Type="http://schemas.openxmlformats.org/officeDocument/2006/relationships/image" Target="../media/image4.png" 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15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32.png" /><Relationship Id="rId4" Type="http://schemas.openxmlformats.org/officeDocument/2006/relationships/image" Target="../media/image4.png" 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16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17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18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33.png" /><Relationship Id="rId4" Type="http://schemas.openxmlformats.org/officeDocument/2006/relationships/image" Target="../media/image4.png" 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19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20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2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2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23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2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2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26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27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28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29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30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3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3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33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3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3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 /><Relationship Id="rId2" Type="http://schemas.openxmlformats.org/officeDocument/2006/relationships/notesSlide" Target="../notesSlides/notesSlide136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36.png" /><Relationship Id="rId4" Type="http://schemas.openxmlformats.org/officeDocument/2006/relationships/image" Target="../media/image35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1.png" /><Relationship Id="rId4" Type="http://schemas.openxmlformats.org/officeDocument/2006/relationships/image" Target="../media/image4.png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2.png" /><Relationship Id="rId4" Type="http://schemas.openxmlformats.org/officeDocument/2006/relationships/image" Target="../media/image4.png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3.xml" /><Relationship Id="rId5" Type="http://schemas.openxmlformats.org/officeDocument/2006/relationships/image" Target="../media/image13.png" /><Relationship Id="rId4" Type="http://schemas.openxmlformats.org/officeDocument/2006/relationships/image" Target="../media/image4.png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4.png" /><Relationship Id="rId4" Type="http://schemas.openxmlformats.org/officeDocument/2006/relationships/image" Target="../media/image4.png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5.png" /><Relationship Id="rId4" Type="http://schemas.openxmlformats.org/officeDocument/2006/relationships/image" Target="../media/image4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6.png" /><Relationship Id="rId4" Type="http://schemas.openxmlformats.org/officeDocument/2006/relationships/image" Target="../media/image4.png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7.png" /><Relationship Id="rId4" Type="http://schemas.openxmlformats.org/officeDocument/2006/relationships/image" Target="../media/image4.png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8.png" /><Relationship Id="rId4" Type="http://schemas.openxmlformats.org/officeDocument/2006/relationships/image" Target="../media/image4.png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images.app.goo.gl/cbtcdV1EMn3SoWzi7" TargetMode="External" /><Relationship Id="rId5" Type="http://schemas.openxmlformats.org/officeDocument/2006/relationships/image" Target="../media/image19.png" /><Relationship Id="rId4" Type="http://schemas.openxmlformats.org/officeDocument/2006/relationships/image" Target="../media/image4.png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0.png" /><Relationship Id="rId4" Type="http://schemas.openxmlformats.org/officeDocument/2006/relationships/image" Target="../media/image4.png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28.xm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images.app.goo.gl/cbtcdV1EMn3SoWzi7" TargetMode="External" /><Relationship Id="rId5" Type="http://schemas.openxmlformats.org/officeDocument/2006/relationships/image" Target="../media/image21.png" /><Relationship Id="rId4" Type="http://schemas.openxmlformats.org/officeDocument/2006/relationships/image" Target="../media/image4.png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images.app.goo.gl/cbtcdV1EMn3SoWzi7" TargetMode="External" /><Relationship Id="rId5" Type="http://schemas.openxmlformats.org/officeDocument/2006/relationships/image" Target="../media/image22.png" /><Relationship Id="rId4" Type="http://schemas.openxmlformats.org/officeDocument/2006/relationships/image" Target="../media/image4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Relationship Id="rId6" Type="http://schemas.openxmlformats.org/officeDocument/2006/relationships/hyperlink" Target="https://images.app.goo.gl/cbtcdV1EMn3SoWzi7" TargetMode="External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0.xm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images.app.goo.gl/cbtcdV1EMn3SoWzi7" TargetMode="External" /><Relationship Id="rId5" Type="http://schemas.openxmlformats.org/officeDocument/2006/relationships/image" Target="../media/image23.png" /><Relationship Id="rId4" Type="http://schemas.openxmlformats.org/officeDocument/2006/relationships/image" Target="../media/image4.png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1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4.png" /><Relationship Id="rId4" Type="http://schemas.openxmlformats.org/officeDocument/2006/relationships/image" Target="../media/image4.png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3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5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5.png" /><Relationship Id="rId4" Type="http://schemas.openxmlformats.org/officeDocument/2006/relationships/image" Target="../media/image4.png" 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6.xm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images.app.goo.gl/cbtcdV1EMn3SoWzi7" TargetMode="External" /><Relationship Id="rId5" Type="http://schemas.openxmlformats.org/officeDocument/2006/relationships/image" Target="../media/image26.png" /><Relationship Id="rId4" Type="http://schemas.openxmlformats.org/officeDocument/2006/relationships/image" Target="../media/image4.png" 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7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8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9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40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4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4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43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7.png" /><Relationship Id="rId4" Type="http://schemas.openxmlformats.org/officeDocument/2006/relationships/image" Target="../media/image4.png" 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4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4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46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8.png" /><Relationship Id="rId4" Type="http://schemas.openxmlformats.org/officeDocument/2006/relationships/image" Target="../media/image4.png" 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47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48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49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3" Type="http://schemas.openxmlformats.org/officeDocument/2006/relationships/image" Target="../media/image3.png" /><Relationship Id="rId7" Type="http://schemas.openxmlformats.org/officeDocument/2006/relationships/image" Target="../media/image8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Relationship Id="rId6" Type="http://schemas.openxmlformats.org/officeDocument/2006/relationships/image" Target="../media/image7.png" /><Relationship Id="rId5" Type="http://schemas.openxmlformats.org/officeDocument/2006/relationships/image" Target="../media/image6.png" /><Relationship Id="rId4" Type="http://schemas.openxmlformats.org/officeDocument/2006/relationships/image" Target="../media/image4.png" /><Relationship Id="rId9" Type="http://schemas.openxmlformats.org/officeDocument/2006/relationships/hyperlink" Target="https://images.app.goo.gl/cbtcdV1EMn3SoWzi7" TargetMode="External" 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50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5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5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53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5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5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56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57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58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59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60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6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6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63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6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6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66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67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68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69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0.png" /><Relationship Id="rId4" Type="http://schemas.openxmlformats.org/officeDocument/2006/relationships/image" Target="../media/image4.png" 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70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7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7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73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7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7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76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77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78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79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80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9.png" /><Relationship Id="rId4" Type="http://schemas.openxmlformats.org/officeDocument/2006/relationships/image" Target="../media/image4.png" 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8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8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83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8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85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30.png" /><Relationship Id="rId4" Type="http://schemas.openxmlformats.org/officeDocument/2006/relationships/image" Target="../media/image4.png" 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86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87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88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89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90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9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9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93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9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9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96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97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98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99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 descr="C:\Users\parul\Desktop\tem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-2057400" y="2133600"/>
            <a:ext cx="6858000" cy="726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527175" y="2854325"/>
            <a:ext cx="6089650" cy="76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Prof. Shital Pathar, Prof. Abhijitsinh Parmar,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Assistant Professor,</a:t>
            </a:r>
            <a:endParaRPr sz="2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Computer science &amp;  Engineering</a:t>
            </a:r>
            <a:endParaRPr sz="2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" descr="C:\Users\parul\Desktop\Registered Logos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81375" y="500063"/>
            <a:ext cx="2381250" cy="628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"/>
          <p:cNvGrpSpPr/>
          <p:nvPr/>
        </p:nvGrpSpPr>
        <p:grpSpPr>
          <a:xfrm>
            <a:off x="1417638" y="2692400"/>
            <a:ext cx="6308725" cy="93663"/>
            <a:chOff x="1428728" y="2571744"/>
            <a:chExt cx="6309404" cy="94298"/>
          </a:xfrm>
        </p:grpSpPr>
        <p:cxnSp>
          <p:nvCxnSpPr>
            <p:cNvPr id="93" name="Google Shape;93;p1"/>
            <p:cNvCxnSpPr/>
            <p:nvPr/>
          </p:nvCxnSpPr>
          <p:spPr>
            <a:xfrm>
              <a:off x="1428728" y="2618094"/>
              <a:ext cx="6287177" cy="1598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4" name="Google Shape;94;p1"/>
            <p:cNvSpPr/>
            <p:nvPr/>
          </p:nvSpPr>
          <p:spPr>
            <a:xfrm rot="10800000">
              <a:off x="1428728" y="2571744"/>
              <a:ext cx="93672" cy="9429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 rot="10800000">
              <a:off x="7644459" y="2571744"/>
              <a:ext cx="93673" cy="9429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1"/>
          <p:cNvSpPr/>
          <p:nvPr/>
        </p:nvSpPr>
        <p:spPr>
          <a:xfrm>
            <a:off x="190500" y="1676400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System Architecture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 Data Models</a:t>
            </a:r>
            <a:endParaRPr sz="35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0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0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0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Disadvantages of File Processing System 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0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0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0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Atomicity problems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Failures may leave database in an inconsistent state with partial updates  carried out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Example: Transfer of funds from one account to another should either  complete or not happen at all</a:t>
            </a:r>
            <a:endParaRPr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Concurrent-access by multiple users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Example: Two people reading a balance (say 100) and updating it by withdrawing money (say 50 each) at the same time</a:t>
            </a:r>
            <a:endParaRPr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Security problems</a:t>
            </a:r>
            <a:endParaRPr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Poor data control</a:t>
            </a:r>
            <a:endParaRPr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Limited data sharing</a:t>
            </a:r>
            <a:endParaRPr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Excessive programming effort</a:t>
            </a:r>
            <a:endParaRPr sz="2000" b="1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9" name="Google Shape;1449;p100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0" name="Google Shape;1450;p100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1" name="Google Shape;1451;p100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2" name="Google Shape;1452;p100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Generalization &amp; Specialization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3" name="Google Shape;1453;p100"/>
          <p:cNvSpPr txBox="1"/>
          <p:nvPr/>
        </p:nvSpPr>
        <p:spPr>
          <a:xfrm>
            <a:off x="190500" y="2383264"/>
            <a:ext cx="8953500" cy="518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Noto Sans Symbols"/>
              <a:buChar char="⮚"/>
            </a:pP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Specialization: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divides entity to make multiple entities that inherits some features of splitting entity.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process of creating subgroups within entities.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follows a top-down approach.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like subset of higher level entity set to form a lower level entity set.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8" name="Google Shape;1458;p101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9" name="Google Shape;1459;p101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0" name="Google Shape;1460;p101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1" name="Google Shape;1461;p101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Generalization &amp; Specialization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2" name="Google Shape;1462;p101"/>
          <p:cNvSpPr txBox="1"/>
          <p:nvPr/>
        </p:nvSpPr>
        <p:spPr>
          <a:xfrm>
            <a:off x="190500" y="2383264"/>
            <a:ext cx="895350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Noto Sans Symbols"/>
              <a:buChar char="⮚"/>
            </a:pP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Specialization: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3" name="Google Shape;1463;p101"/>
          <p:cNvSpPr/>
          <p:nvPr/>
        </p:nvSpPr>
        <p:spPr>
          <a:xfrm>
            <a:off x="5287456" y="5007276"/>
            <a:ext cx="146304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/>
          </a:p>
        </p:txBody>
      </p:sp>
      <p:sp>
        <p:nvSpPr>
          <p:cNvPr id="1464" name="Google Shape;1464;p101"/>
          <p:cNvSpPr/>
          <p:nvPr/>
        </p:nvSpPr>
        <p:spPr>
          <a:xfrm>
            <a:off x="7573456" y="5007276"/>
            <a:ext cx="146304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Faculty</a:t>
            </a:r>
            <a:endParaRPr/>
          </a:p>
        </p:txBody>
      </p:sp>
      <p:sp>
        <p:nvSpPr>
          <p:cNvPr id="1465" name="Google Shape;1465;p101"/>
          <p:cNvSpPr/>
          <p:nvPr/>
        </p:nvSpPr>
        <p:spPr>
          <a:xfrm>
            <a:off x="5556160" y="5869610"/>
            <a:ext cx="907413" cy="411480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SPI</a:t>
            </a:r>
            <a:endParaRPr/>
          </a:p>
        </p:txBody>
      </p:sp>
      <p:sp>
        <p:nvSpPr>
          <p:cNvPr id="1466" name="Google Shape;1466;p101"/>
          <p:cNvSpPr/>
          <p:nvPr/>
        </p:nvSpPr>
        <p:spPr>
          <a:xfrm>
            <a:off x="7767072" y="5869611"/>
            <a:ext cx="1064575" cy="411480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endParaRPr/>
          </a:p>
        </p:txBody>
      </p:sp>
      <p:cxnSp>
        <p:nvCxnSpPr>
          <p:cNvPr id="1467" name="Google Shape;1467;p101"/>
          <p:cNvCxnSpPr>
            <a:stCxn id="1463" idx="0"/>
          </p:cNvCxnSpPr>
          <p:nvPr/>
        </p:nvCxnSpPr>
        <p:spPr>
          <a:xfrm rot="10800000" flipH="1">
            <a:off x="6018976" y="4721976"/>
            <a:ext cx="520800" cy="2853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68" name="Google Shape;1468;p101"/>
          <p:cNvCxnSpPr>
            <a:stCxn id="1463" idx="2"/>
            <a:endCxn id="1465" idx="0"/>
          </p:cNvCxnSpPr>
          <p:nvPr/>
        </p:nvCxnSpPr>
        <p:spPr>
          <a:xfrm flipH="1">
            <a:off x="6009976" y="5464476"/>
            <a:ext cx="9000" cy="4050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69" name="Google Shape;1469;p101"/>
          <p:cNvCxnSpPr>
            <a:stCxn id="1464" idx="2"/>
            <a:endCxn id="1466" idx="0"/>
          </p:cNvCxnSpPr>
          <p:nvPr/>
        </p:nvCxnSpPr>
        <p:spPr>
          <a:xfrm flipH="1">
            <a:off x="8299276" y="5464476"/>
            <a:ext cx="5700" cy="4050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70" name="Google Shape;1470;p101"/>
          <p:cNvSpPr/>
          <p:nvPr/>
        </p:nvSpPr>
        <p:spPr>
          <a:xfrm>
            <a:off x="6420931" y="3486652"/>
            <a:ext cx="146304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endParaRPr/>
          </a:p>
        </p:txBody>
      </p:sp>
      <p:sp>
        <p:nvSpPr>
          <p:cNvPr id="1471" name="Google Shape;1471;p101"/>
          <p:cNvSpPr/>
          <p:nvPr/>
        </p:nvSpPr>
        <p:spPr>
          <a:xfrm>
            <a:off x="6102479" y="2760205"/>
            <a:ext cx="1071563" cy="411480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sp>
        <p:nvSpPr>
          <p:cNvPr id="1472" name="Google Shape;1472;p101"/>
          <p:cNvSpPr/>
          <p:nvPr/>
        </p:nvSpPr>
        <p:spPr>
          <a:xfrm>
            <a:off x="7275423" y="2724652"/>
            <a:ext cx="1404937" cy="411480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</p:txBody>
      </p:sp>
      <p:cxnSp>
        <p:nvCxnSpPr>
          <p:cNvPr id="1473" name="Google Shape;1473;p101"/>
          <p:cNvCxnSpPr>
            <a:stCxn id="1470" idx="0"/>
            <a:endCxn id="1471" idx="4"/>
          </p:cNvCxnSpPr>
          <p:nvPr/>
        </p:nvCxnSpPr>
        <p:spPr>
          <a:xfrm rot="10800000">
            <a:off x="6638251" y="3171652"/>
            <a:ext cx="514200" cy="3150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4" name="Google Shape;1474;p101"/>
          <p:cNvCxnSpPr>
            <a:stCxn id="1472" idx="4"/>
            <a:endCxn id="1470" idx="0"/>
          </p:cNvCxnSpPr>
          <p:nvPr/>
        </p:nvCxnSpPr>
        <p:spPr>
          <a:xfrm flipH="1">
            <a:off x="7152591" y="3136132"/>
            <a:ext cx="825300" cy="3504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75" name="Google Shape;1475;p101"/>
          <p:cNvSpPr/>
          <p:nvPr/>
        </p:nvSpPr>
        <p:spPr>
          <a:xfrm>
            <a:off x="6738851" y="4252421"/>
            <a:ext cx="812798" cy="544671"/>
          </a:xfrm>
          <a:prstGeom prst="flowChartMerg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6" name="Google Shape;1476;p101"/>
          <p:cNvCxnSpPr>
            <a:stCxn id="1470" idx="2"/>
            <a:endCxn id="1475" idx="0"/>
          </p:cNvCxnSpPr>
          <p:nvPr/>
        </p:nvCxnSpPr>
        <p:spPr>
          <a:xfrm flipH="1">
            <a:off x="7145251" y="3943852"/>
            <a:ext cx="7200" cy="3087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7" name="Google Shape;1477;p101"/>
          <p:cNvCxnSpPr>
            <a:stCxn id="1463" idx="0"/>
            <a:endCxn id="1475" idx="1"/>
          </p:cNvCxnSpPr>
          <p:nvPr/>
        </p:nvCxnSpPr>
        <p:spPr>
          <a:xfrm rot="10800000" flipH="1">
            <a:off x="6018976" y="4524876"/>
            <a:ext cx="923100" cy="4824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8" name="Google Shape;1478;p101"/>
          <p:cNvCxnSpPr>
            <a:stCxn id="1464" idx="0"/>
            <a:endCxn id="1475" idx="3"/>
          </p:cNvCxnSpPr>
          <p:nvPr/>
        </p:nvCxnSpPr>
        <p:spPr>
          <a:xfrm rot="10800000">
            <a:off x="7348576" y="4524876"/>
            <a:ext cx="956400" cy="4824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79" name="Google Shape;1479;p101"/>
          <p:cNvSpPr/>
          <p:nvPr/>
        </p:nvSpPr>
        <p:spPr>
          <a:xfrm>
            <a:off x="4659081" y="4343800"/>
            <a:ext cx="491650" cy="35984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0" name="Google Shape;1480;p101"/>
          <p:cNvSpPr/>
          <p:nvPr/>
        </p:nvSpPr>
        <p:spPr>
          <a:xfrm>
            <a:off x="409003" y="5204048"/>
            <a:ext cx="146304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/>
          </a:p>
        </p:txBody>
      </p:sp>
      <p:sp>
        <p:nvSpPr>
          <p:cNvPr id="1481" name="Google Shape;1481;p101"/>
          <p:cNvSpPr/>
          <p:nvPr/>
        </p:nvSpPr>
        <p:spPr>
          <a:xfrm>
            <a:off x="2695003" y="5204048"/>
            <a:ext cx="146304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Faculty</a:t>
            </a:r>
            <a:endParaRPr/>
          </a:p>
        </p:txBody>
      </p:sp>
      <p:sp>
        <p:nvSpPr>
          <p:cNvPr id="1482" name="Google Shape;1482;p101"/>
          <p:cNvSpPr/>
          <p:nvPr/>
        </p:nvSpPr>
        <p:spPr>
          <a:xfrm>
            <a:off x="1594614" y="3684056"/>
            <a:ext cx="146304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endParaRPr/>
          </a:p>
        </p:txBody>
      </p:sp>
      <p:sp>
        <p:nvSpPr>
          <p:cNvPr id="1483" name="Google Shape;1483;p101"/>
          <p:cNvSpPr/>
          <p:nvPr/>
        </p:nvSpPr>
        <p:spPr>
          <a:xfrm>
            <a:off x="1276162" y="2957609"/>
            <a:ext cx="1071563" cy="411480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sp>
        <p:nvSpPr>
          <p:cNvPr id="1484" name="Google Shape;1484;p101"/>
          <p:cNvSpPr/>
          <p:nvPr/>
        </p:nvSpPr>
        <p:spPr>
          <a:xfrm>
            <a:off x="2449106" y="2922056"/>
            <a:ext cx="1404937" cy="411480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</p:txBody>
      </p:sp>
      <p:cxnSp>
        <p:nvCxnSpPr>
          <p:cNvPr id="1485" name="Google Shape;1485;p101"/>
          <p:cNvCxnSpPr>
            <a:stCxn id="1482" idx="0"/>
            <a:endCxn id="1483" idx="4"/>
          </p:cNvCxnSpPr>
          <p:nvPr/>
        </p:nvCxnSpPr>
        <p:spPr>
          <a:xfrm rot="10800000">
            <a:off x="1811934" y="3369056"/>
            <a:ext cx="514200" cy="3150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6" name="Google Shape;1486;p101"/>
          <p:cNvCxnSpPr>
            <a:stCxn id="1484" idx="4"/>
            <a:endCxn id="1482" idx="0"/>
          </p:cNvCxnSpPr>
          <p:nvPr/>
        </p:nvCxnSpPr>
        <p:spPr>
          <a:xfrm flipH="1">
            <a:off x="2326275" y="3333536"/>
            <a:ext cx="825300" cy="3504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87" name="Google Shape;1487;p101"/>
          <p:cNvSpPr/>
          <p:nvPr/>
        </p:nvSpPr>
        <p:spPr>
          <a:xfrm>
            <a:off x="323528" y="3507521"/>
            <a:ext cx="907413" cy="411480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SPI</a:t>
            </a:r>
            <a:endParaRPr/>
          </a:p>
        </p:txBody>
      </p:sp>
      <p:sp>
        <p:nvSpPr>
          <p:cNvPr id="1488" name="Google Shape;1488;p101"/>
          <p:cNvSpPr/>
          <p:nvPr/>
        </p:nvSpPr>
        <p:spPr>
          <a:xfrm>
            <a:off x="3452193" y="3507521"/>
            <a:ext cx="1064575" cy="411480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endParaRPr/>
          </a:p>
        </p:txBody>
      </p:sp>
      <p:cxnSp>
        <p:nvCxnSpPr>
          <p:cNvPr id="1489" name="Google Shape;1489;p101"/>
          <p:cNvCxnSpPr>
            <a:stCxn id="1488" idx="3"/>
            <a:endCxn id="1482" idx="3"/>
          </p:cNvCxnSpPr>
          <p:nvPr/>
        </p:nvCxnSpPr>
        <p:spPr>
          <a:xfrm flipH="1">
            <a:off x="3057596" y="3858741"/>
            <a:ext cx="550500" cy="540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90" name="Google Shape;1490;p101"/>
          <p:cNvCxnSpPr>
            <a:stCxn id="1482" idx="1"/>
            <a:endCxn id="1487" idx="5"/>
          </p:cNvCxnSpPr>
          <p:nvPr/>
        </p:nvCxnSpPr>
        <p:spPr>
          <a:xfrm rot="10800000">
            <a:off x="1098114" y="3858656"/>
            <a:ext cx="496500" cy="540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91" name="Google Shape;1491;p101"/>
          <p:cNvCxnSpPr>
            <a:stCxn id="1481" idx="0"/>
            <a:endCxn id="1482" idx="2"/>
          </p:cNvCxnSpPr>
          <p:nvPr/>
        </p:nvCxnSpPr>
        <p:spPr>
          <a:xfrm rot="10800000">
            <a:off x="2326123" y="4141148"/>
            <a:ext cx="1100400" cy="10629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92" name="Google Shape;1492;p101"/>
          <p:cNvCxnSpPr>
            <a:stCxn id="1480" idx="0"/>
            <a:endCxn id="1482" idx="2"/>
          </p:cNvCxnSpPr>
          <p:nvPr/>
        </p:nvCxnSpPr>
        <p:spPr>
          <a:xfrm rot="10800000" flipH="1">
            <a:off x="1140523" y="4141148"/>
            <a:ext cx="1185600" cy="10629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3" name="Google Shape;1493;p101"/>
          <p:cNvSpPr/>
          <p:nvPr/>
        </p:nvSpPr>
        <p:spPr>
          <a:xfrm>
            <a:off x="3539044" y="6407750"/>
            <a:ext cx="184858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1.49 Specialization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8" name="Google Shape;1498;p102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499" name="Google Shape;1499;p102"/>
          <p:cNvSpPr/>
          <p:nvPr/>
        </p:nvSpPr>
        <p:spPr>
          <a:xfrm>
            <a:off x="0" y="1484784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0" name="Google Shape;1500;p102"/>
          <p:cNvSpPr/>
          <p:nvPr/>
        </p:nvSpPr>
        <p:spPr>
          <a:xfrm>
            <a:off x="190500" y="1578819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1" name="Google Shape;1501;p102"/>
          <p:cNvSpPr/>
          <p:nvPr/>
        </p:nvSpPr>
        <p:spPr>
          <a:xfrm>
            <a:off x="2883995" y="4278560"/>
            <a:ext cx="146304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endParaRPr/>
          </a:p>
        </p:txBody>
      </p:sp>
      <p:sp>
        <p:nvSpPr>
          <p:cNvPr id="1502" name="Google Shape;1502;p102"/>
          <p:cNvSpPr/>
          <p:nvPr/>
        </p:nvSpPr>
        <p:spPr>
          <a:xfrm>
            <a:off x="5175276" y="4298079"/>
            <a:ext cx="146304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/>
          </a:p>
        </p:txBody>
      </p:sp>
      <p:sp>
        <p:nvSpPr>
          <p:cNvPr id="1503" name="Google Shape;1503;p102"/>
          <p:cNvSpPr/>
          <p:nvPr/>
        </p:nvSpPr>
        <p:spPr>
          <a:xfrm>
            <a:off x="4074887" y="2894530"/>
            <a:ext cx="146304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endParaRPr/>
          </a:p>
        </p:txBody>
      </p:sp>
      <p:sp>
        <p:nvSpPr>
          <p:cNvPr id="1504" name="Google Shape;1504;p102"/>
          <p:cNvSpPr/>
          <p:nvPr/>
        </p:nvSpPr>
        <p:spPr>
          <a:xfrm>
            <a:off x="3756435" y="2168083"/>
            <a:ext cx="1071563" cy="411480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sp>
        <p:nvSpPr>
          <p:cNvPr id="1505" name="Google Shape;1505;p102"/>
          <p:cNvSpPr/>
          <p:nvPr/>
        </p:nvSpPr>
        <p:spPr>
          <a:xfrm>
            <a:off x="4929379" y="2132530"/>
            <a:ext cx="1404937" cy="411480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</p:txBody>
      </p:sp>
      <p:cxnSp>
        <p:nvCxnSpPr>
          <p:cNvPr id="1506" name="Google Shape;1506;p102"/>
          <p:cNvCxnSpPr>
            <a:stCxn id="1503" idx="0"/>
            <a:endCxn id="1504" idx="4"/>
          </p:cNvCxnSpPr>
          <p:nvPr/>
        </p:nvCxnSpPr>
        <p:spPr>
          <a:xfrm rot="10800000">
            <a:off x="4292207" y="2579530"/>
            <a:ext cx="514200" cy="3150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7" name="Google Shape;1507;p102"/>
          <p:cNvCxnSpPr>
            <a:stCxn id="1505" idx="4"/>
            <a:endCxn id="1503" idx="0"/>
          </p:cNvCxnSpPr>
          <p:nvPr/>
        </p:nvCxnSpPr>
        <p:spPr>
          <a:xfrm flipH="1">
            <a:off x="4806547" y="2544010"/>
            <a:ext cx="825300" cy="3504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08" name="Google Shape;1508;p102"/>
          <p:cNvSpPr/>
          <p:nvPr/>
        </p:nvSpPr>
        <p:spPr>
          <a:xfrm>
            <a:off x="2803801" y="2717995"/>
            <a:ext cx="907413" cy="411480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PID</a:t>
            </a:r>
            <a:endParaRPr/>
          </a:p>
        </p:txBody>
      </p:sp>
      <p:sp>
        <p:nvSpPr>
          <p:cNvPr id="1509" name="Google Shape;1509;p102"/>
          <p:cNvSpPr/>
          <p:nvPr/>
        </p:nvSpPr>
        <p:spPr>
          <a:xfrm>
            <a:off x="5932466" y="2717995"/>
            <a:ext cx="1064575" cy="411480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City</a:t>
            </a:r>
            <a:endParaRPr/>
          </a:p>
        </p:txBody>
      </p:sp>
      <p:cxnSp>
        <p:nvCxnSpPr>
          <p:cNvPr id="1510" name="Google Shape;1510;p102"/>
          <p:cNvCxnSpPr>
            <a:stCxn id="1509" idx="3"/>
            <a:endCxn id="1503" idx="3"/>
          </p:cNvCxnSpPr>
          <p:nvPr/>
        </p:nvCxnSpPr>
        <p:spPr>
          <a:xfrm flipH="1">
            <a:off x="5537869" y="3069215"/>
            <a:ext cx="550500" cy="540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11" name="Google Shape;1511;p102"/>
          <p:cNvCxnSpPr>
            <a:stCxn id="1503" idx="1"/>
            <a:endCxn id="1508" idx="5"/>
          </p:cNvCxnSpPr>
          <p:nvPr/>
        </p:nvCxnSpPr>
        <p:spPr>
          <a:xfrm rot="10800000">
            <a:off x="3578387" y="3069130"/>
            <a:ext cx="496500" cy="540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12" name="Google Shape;1512;p102"/>
          <p:cNvSpPr/>
          <p:nvPr/>
        </p:nvSpPr>
        <p:spPr>
          <a:xfrm>
            <a:off x="1358699" y="4463871"/>
            <a:ext cx="1080000" cy="411480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endParaRPr/>
          </a:p>
        </p:txBody>
      </p:sp>
      <p:sp>
        <p:nvSpPr>
          <p:cNvPr id="1513" name="Google Shape;1513;p102"/>
          <p:cNvSpPr/>
          <p:nvPr/>
        </p:nvSpPr>
        <p:spPr>
          <a:xfrm>
            <a:off x="7215912" y="4319415"/>
            <a:ext cx="1296000" cy="411480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</a:t>
            </a:r>
            <a:endParaRPr/>
          </a:p>
        </p:txBody>
      </p:sp>
      <p:cxnSp>
        <p:nvCxnSpPr>
          <p:cNvPr id="1514" name="Google Shape;1514;p102"/>
          <p:cNvCxnSpPr>
            <a:stCxn id="1512" idx="6"/>
            <a:endCxn id="1501" idx="1"/>
          </p:cNvCxnSpPr>
          <p:nvPr/>
        </p:nvCxnSpPr>
        <p:spPr>
          <a:xfrm rot="10800000" flipH="1">
            <a:off x="2438699" y="4507011"/>
            <a:ext cx="445200" cy="1626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15" name="Google Shape;1515;p102"/>
          <p:cNvCxnSpPr/>
          <p:nvPr/>
        </p:nvCxnSpPr>
        <p:spPr>
          <a:xfrm rot="10800000" flipH="1">
            <a:off x="6598800" y="4525155"/>
            <a:ext cx="585084" cy="1524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16" name="Google Shape;1516;p102"/>
          <p:cNvSpPr/>
          <p:nvPr/>
        </p:nvSpPr>
        <p:spPr>
          <a:xfrm>
            <a:off x="4402582" y="3659667"/>
            <a:ext cx="812798" cy="544671"/>
          </a:xfrm>
          <a:prstGeom prst="flowChartMerg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7" name="Google Shape;1517;p102"/>
          <p:cNvCxnSpPr>
            <a:stCxn id="1503" idx="2"/>
            <a:endCxn id="1516" idx="0"/>
          </p:cNvCxnSpPr>
          <p:nvPr/>
        </p:nvCxnSpPr>
        <p:spPr>
          <a:xfrm>
            <a:off x="4806407" y="3351730"/>
            <a:ext cx="2700" cy="3078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18" name="Google Shape;1518;p102"/>
          <p:cNvCxnSpPr>
            <a:stCxn id="1501" idx="0"/>
            <a:endCxn id="1516" idx="1"/>
          </p:cNvCxnSpPr>
          <p:nvPr/>
        </p:nvCxnSpPr>
        <p:spPr>
          <a:xfrm rot="10800000" flipH="1">
            <a:off x="3615515" y="3932060"/>
            <a:ext cx="990300" cy="3465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19" name="Google Shape;1519;p102"/>
          <p:cNvCxnSpPr>
            <a:stCxn id="1502" idx="0"/>
            <a:endCxn id="1516" idx="3"/>
          </p:cNvCxnSpPr>
          <p:nvPr/>
        </p:nvCxnSpPr>
        <p:spPr>
          <a:xfrm rot="10800000">
            <a:off x="5012196" y="3932079"/>
            <a:ext cx="894600" cy="3660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20" name="Google Shape;1520;p102"/>
          <p:cNvSpPr/>
          <p:nvPr/>
        </p:nvSpPr>
        <p:spPr>
          <a:xfrm>
            <a:off x="1695062" y="5690047"/>
            <a:ext cx="146304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 Time</a:t>
            </a:r>
            <a:endParaRPr/>
          </a:p>
        </p:txBody>
      </p:sp>
      <p:sp>
        <p:nvSpPr>
          <p:cNvPr id="1521" name="Google Shape;1521;p102"/>
          <p:cNvSpPr/>
          <p:nvPr/>
        </p:nvSpPr>
        <p:spPr>
          <a:xfrm>
            <a:off x="3984384" y="5662504"/>
            <a:ext cx="146304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Time</a:t>
            </a:r>
            <a:endParaRPr/>
          </a:p>
        </p:txBody>
      </p:sp>
      <p:sp>
        <p:nvSpPr>
          <p:cNvPr id="1522" name="Google Shape;1522;p102"/>
          <p:cNvSpPr/>
          <p:nvPr/>
        </p:nvSpPr>
        <p:spPr>
          <a:xfrm>
            <a:off x="1434890" y="6322549"/>
            <a:ext cx="1980000" cy="411480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Days Worked</a:t>
            </a:r>
            <a:endParaRPr/>
          </a:p>
        </p:txBody>
      </p:sp>
      <p:sp>
        <p:nvSpPr>
          <p:cNvPr id="1523" name="Google Shape;1523;p102"/>
          <p:cNvSpPr/>
          <p:nvPr/>
        </p:nvSpPr>
        <p:spPr>
          <a:xfrm>
            <a:off x="3707904" y="6329888"/>
            <a:ext cx="2016000" cy="411480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Hour Worked</a:t>
            </a:r>
            <a:endParaRPr/>
          </a:p>
        </p:txBody>
      </p:sp>
      <p:cxnSp>
        <p:nvCxnSpPr>
          <p:cNvPr id="1524" name="Google Shape;1524;p102"/>
          <p:cNvCxnSpPr>
            <a:stCxn id="1522" idx="0"/>
            <a:endCxn id="1520" idx="2"/>
          </p:cNvCxnSpPr>
          <p:nvPr/>
        </p:nvCxnSpPr>
        <p:spPr>
          <a:xfrm rot="10800000" flipH="1">
            <a:off x="2424890" y="6147349"/>
            <a:ext cx="1800" cy="1752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25" name="Google Shape;1525;p102"/>
          <p:cNvCxnSpPr>
            <a:stCxn id="1521" idx="2"/>
            <a:endCxn id="1523" idx="0"/>
          </p:cNvCxnSpPr>
          <p:nvPr/>
        </p:nvCxnSpPr>
        <p:spPr>
          <a:xfrm>
            <a:off x="4715904" y="6119704"/>
            <a:ext cx="0" cy="2103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26" name="Google Shape;1526;p102"/>
          <p:cNvSpPr/>
          <p:nvPr/>
        </p:nvSpPr>
        <p:spPr>
          <a:xfrm>
            <a:off x="3211690" y="5067827"/>
            <a:ext cx="812798" cy="544671"/>
          </a:xfrm>
          <a:prstGeom prst="flowChartMerg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7" name="Google Shape;1527;p102"/>
          <p:cNvCxnSpPr>
            <a:endCxn id="1526" idx="0"/>
          </p:cNvCxnSpPr>
          <p:nvPr/>
        </p:nvCxnSpPr>
        <p:spPr>
          <a:xfrm>
            <a:off x="3615389" y="4760027"/>
            <a:ext cx="2700" cy="3078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28" name="Google Shape;1528;p102"/>
          <p:cNvCxnSpPr>
            <a:stCxn id="1520" idx="0"/>
            <a:endCxn id="1526" idx="1"/>
          </p:cNvCxnSpPr>
          <p:nvPr/>
        </p:nvCxnSpPr>
        <p:spPr>
          <a:xfrm rot="10800000" flipH="1">
            <a:off x="2426582" y="5340247"/>
            <a:ext cx="988200" cy="3498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29" name="Google Shape;1529;p102"/>
          <p:cNvCxnSpPr>
            <a:stCxn id="1521" idx="0"/>
            <a:endCxn id="1526" idx="3"/>
          </p:cNvCxnSpPr>
          <p:nvPr/>
        </p:nvCxnSpPr>
        <p:spPr>
          <a:xfrm rot="10800000">
            <a:off x="3821304" y="5340304"/>
            <a:ext cx="894600" cy="3222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30" name="Google Shape;1530;p102"/>
          <p:cNvSpPr/>
          <p:nvPr/>
        </p:nvSpPr>
        <p:spPr>
          <a:xfrm>
            <a:off x="3046951" y="6672590"/>
            <a:ext cx="351891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1.50 Example Generalization &amp; Specialization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5" name="Google Shape;1535;p10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" name="Google Shape;1536;p103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7" name="Google Shape;1537;p103"/>
          <p:cNvSpPr txBox="1"/>
          <p:nvPr/>
        </p:nvSpPr>
        <p:spPr>
          <a:xfrm>
            <a:off x="82996" y="2286000"/>
            <a:ext cx="8953500" cy="134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Constraints are normally divided in two types</a:t>
            </a:r>
            <a:endParaRPr/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Disjoint Constraint</a:t>
            </a:r>
            <a:endParaRPr/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Participation Constraint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8" name="Google Shape;1538;p103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9" name="Google Shape;1539;p103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Constraints on Specialization and Generalization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4" name="Google Shape;1544;p104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5" name="Google Shape;1545;p104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6" name="Google Shape;1546;p104"/>
          <p:cNvSpPr txBox="1"/>
          <p:nvPr/>
        </p:nvSpPr>
        <p:spPr>
          <a:xfrm>
            <a:off x="82996" y="2286000"/>
            <a:ext cx="8953500" cy="208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defines relationship of members of superclass and subclass and also indicates member of superclass can be a member of one or more subclass. </a:t>
            </a:r>
            <a:endParaRPr/>
          </a:p>
          <a:p>
            <a:pPr marL="1200150" marR="0" lvl="1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Disjoint constraint</a:t>
            </a:r>
            <a:endParaRPr/>
          </a:p>
          <a:p>
            <a:pPr marL="1200150" marR="0" lvl="1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Non-disjoint(Overlapping) constraint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7" name="Google Shape;1547;p104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8" name="Google Shape;1548;p104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Disjoint Constraints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3" name="Google Shape;1553;p105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4" name="Google Shape;1554;p105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5" name="Google Shape;1555;p105"/>
          <p:cNvSpPr txBox="1"/>
          <p:nvPr/>
        </p:nvSpPr>
        <p:spPr>
          <a:xfrm>
            <a:off x="190500" y="2286000"/>
            <a:ext cx="895350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Calibri"/>
              <a:buAutoNum type="arabicPeriod"/>
            </a:pP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Disjoint Constraint</a:t>
            </a:r>
            <a:endParaRPr sz="2800" b="1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defines entity of a super class  can belong to only one sub class entity set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denoted by </a:t>
            </a: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disjoint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near ISA triangle. </a:t>
            </a:r>
            <a:endParaRPr/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Calibri"/>
              <a:buAutoNum type="arabicPeriod" startAt="2"/>
            </a:pP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Non-Disjoint Constraint: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defines entity of a super class  can belong to more than one sub class entity set.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denoted by </a:t>
            </a: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non-disjoint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near ISA triangle.</a:t>
            </a:r>
            <a:endParaRPr/>
          </a:p>
        </p:txBody>
      </p:sp>
      <p:sp>
        <p:nvSpPr>
          <p:cNvPr id="1556" name="Google Shape;1556;p105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7" name="Google Shape;1557;p105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Disjoint Constraint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2" name="Google Shape;1562;p106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3" name="Google Shape;1563;p106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4" name="Google Shape;1564;p106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5" name="Google Shape;1565;p106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6" name="Google Shape;1566;p106"/>
          <p:cNvSpPr/>
          <p:nvPr/>
        </p:nvSpPr>
        <p:spPr>
          <a:xfrm>
            <a:off x="1435709" y="2356927"/>
            <a:ext cx="1828800" cy="643229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(Super class)</a:t>
            </a:r>
            <a:endParaRPr/>
          </a:p>
        </p:txBody>
      </p:sp>
      <p:cxnSp>
        <p:nvCxnSpPr>
          <p:cNvPr id="1567" name="Google Shape;1567;p106"/>
          <p:cNvCxnSpPr/>
          <p:nvPr/>
        </p:nvCxnSpPr>
        <p:spPr>
          <a:xfrm>
            <a:off x="2352350" y="2996952"/>
            <a:ext cx="0" cy="100584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8" name="Google Shape;1568;p106"/>
          <p:cNvCxnSpPr>
            <a:stCxn id="1569" idx="1"/>
            <a:endCxn id="1570" idx="0"/>
          </p:cNvCxnSpPr>
          <p:nvPr/>
        </p:nvCxnSpPr>
        <p:spPr>
          <a:xfrm flipH="1">
            <a:off x="1114100" y="4432382"/>
            <a:ext cx="914400" cy="3648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0" name="Google Shape;1570;p106"/>
          <p:cNvSpPr/>
          <p:nvPr/>
        </p:nvSpPr>
        <p:spPr>
          <a:xfrm>
            <a:off x="199700" y="4797152"/>
            <a:ext cx="1828800" cy="648072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Full-time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(Sub class)</a:t>
            </a:r>
            <a:endParaRPr/>
          </a:p>
        </p:txBody>
      </p:sp>
      <p:sp>
        <p:nvSpPr>
          <p:cNvPr id="1571" name="Google Shape;1571;p106"/>
          <p:cNvSpPr/>
          <p:nvPr/>
        </p:nvSpPr>
        <p:spPr>
          <a:xfrm>
            <a:off x="2627784" y="4797152"/>
            <a:ext cx="1828800" cy="648072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Part-time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(Sub class)</a:t>
            </a:r>
            <a:endParaRPr/>
          </a:p>
        </p:txBody>
      </p:sp>
      <p:cxnSp>
        <p:nvCxnSpPr>
          <p:cNvPr id="1572" name="Google Shape;1572;p106"/>
          <p:cNvCxnSpPr>
            <a:stCxn id="1569" idx="3"/>
            <a:endCxn id="1571" idx="0"/>
          </p:cNvCxnSpPr>
          <p:nvPr/>
        </p:nvCxnSpPr>
        <p:spPr>
          <a:xfrm>
            <a:off x="2676200" y="4432382"/>
            <a:ext cx="866100" cy="3648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69" name="Google Shape;1569;p106"/>
          <p:cNvSpPr/>
          <p:nvPr/>
        </p:nvSpPr>
        <p:spPr>
          <a:xfrm>
            <a:off x="1704650" y="4026304"/>
            <a:ext cx="1295400" cy="812156"/>
          </a:xfrm>
          <a:prstGeom prst="flowChartMerg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3" name="Google Shape;1573;p106"/>
          <p:cNvSpPr txBox="1"/>
          <p:nvPr/>
        </p:nvSpPr>
        <p:spPr>
          <a:xfrm rot="-5400000" flipH="1">
            <a:off x="2107093" y="3325549"/>
            <a:ext cx="919642" cy="338554"/>
          </a:xfrm>
          <a:prstGeom prst="rect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Disjoint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4" name="Google Shape;1574;p106"/>
          <p:cNvSpPr txBox="1"/>
          <p:nvPr/>
        </p:nvSpPr>
        <p:spPr>
          <a:xfrm>
            <a:off x="295278" y="5610998"/>
            <a:ext cx="427672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employees are associated with only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sub class either Full time or Part Time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5" name="Google Shape;1575;p106"/>
          <p:cNvSpPr/>
          <p:nvPr/>
        </p:nvSpPr>
        <p:spPr>
          <a:xfrm>
            <a:off x="5972213" y="2347943"/>
            <a:ext cx="1828800" cy="643229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(Super class)</a:t>
            </a:r>
            <a:endParaRPr/>
          </a:p>
        </p:txBody>
      </p:sp>
      <p:cxnSp>
        <p:nvCxnSpPr>
          <p:cNvPr id="1576" name="Google Shape;1576;p106"/>
          <p:cNvCxnSpPr/>
          <p:nvPr/>
        </p:nvCxnSpPr>
        <p:spPr>
          <a:xfrm>
            <a:off x="6888854" y="2987968"/>
            <a:ext cx="0" cy="100584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7" name="Google Shape;1577;p106"/>
          <p:cNvCxnSpPr>
            <a:stCxn id="1578" idx="1"/>
            <a:endCxn id="1579" idx="0"/>
          </p:cNvCxnSpPr>
          <p:nvPr/>
        </p:nvCxnSpPr>
        <p:spPr>
          <a:xfrm flipH="1">
            <a:off x="5650604" y="4423398"/>
            <a:ext cx="914400" cy="3648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9" name="Google Shape;1579;p106"/>
          <p:cNvSpPr/>
          <p:nvPr/>
        </p:nvSpPr>
        <p:spPr>
          <a:xfrm>
            <a:off x="4736204" y="4788168"/>
            <a:ext cx="1828800" cy="648072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Faculty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(Sub class)</a:t>
            </a:r>
            <a:endParaRPr/>
          </a:p>
        </p:txBody>
      </p:sp>
      <p:sp>
        <p:nvSpPr>
          <p:cNvPr id="1580" name="Google Shape;1580;p106"/>
          <p:cNvSpPr/>
          <p:nvPr/>
        </p:nvSpPr>
        <p:spPr>
          <a:xfrm>
            <a:off x="7164288" y="4788168"/>
            <a:ext cx="1828800" cy="648072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(Sub class)</a:t>
            </a:r>
            <a:endParaRPr/>
          </a:p>
        </p:txBody>
      </p:sp>
      <p:cxnSp>
        <p:nvCxnSpPr>
          <p:cNvPr id="1581" name="Google Shape;1581;p106"/>
          <p:cNvCxnSpPr>
            <a:stCxn id="1578" idx="3"/>
            <a:endCxn id="1580" idx="0"/>
          </p:cNvCxnSpPr>
          <p:nvPr/>
        </p:nvCxnSpPr>
        <p:spPr>
          <a:xfrm>
            <a:off x="7212704" y="4423398"/>
            <a:ext cx="866100" cy="3648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8" name="Google Shape;1578;p106"/>
          <p:cNvSpPr/>
          <p:nvPr/>
        </p:nvSpPr>
        <p:spPr>
          <a:xfrm>
            <a:off x="6241154" y="4017320"/>
            <a:ext cx="1295400" cy="812156"/>
          </a:xfrm>
          <a:prstGeom prst="flowChartMerg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2" name="Google Shape;1582;p106"/>
          <p:cNvSpPr txBox="1"/>
          <p:nvPr/>
        </p:nvSpPr>
        <p:spPr>
          <a:xfrm rot="-5400000" flipH="1">
            <a:off x="6752883" y="3194797"/>
            <a:ext cx="919642" cy="584775"/>
          </a:xfrm>
          <a:prstGeom prst="rect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Non-Disjoint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3" name="Google Shape;1583;p106"/>
          <p:cNvSpPr txBox="1"/>
          <p:nvPr/>
        </p:nvSpPr>
        <p:spPr>
          <a:xfrm>
            <a:off x="4831782" y="5602014"/>
            <a:ext cx="427672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Employee can be associated with more than one sub class, like faculty and head.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4" name="Google Shape;1584;p106"/>
          <p:cNvSpPr/>
          <p:nvPr/>
        </p:nvSpPr>
        <p:spPr>
          <a:xfrm>
            <a:off x="3003577" y="6424010"/>
            <a:ext cx="380745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1.51 Example of Disjoint &amp; Non-Disjoint Constraint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9" name="Google Shape;1589;p107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0" name="Google Shape;1590;p107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1" name="Google Shape;1591;p107"/>
          <p:cNvSpPr txBox="1"/>
          <p:nvPr/>
        </p:nvSpPr>
        <p:spPr>
          <a:xfrm>
            <a:off x="82996" y="2286000"/>
            <a:ext cx="8953500" cy="216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defines every member of super class must participate as a member of subclass or not.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defines how much entity set participates in a relationship set.</a:t>
            </a:r>
            <a:endParaRPr/>
          </a:p>
          <a:p>
            <a:pPr marL="1200150" marR="0" lvl="1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Total(Mandatory) Participation</a:t>
            </a:r>
            <a:endParaRPr/>
          </a:p>
          <a:p>
            <a:pPr marL="1200150" marR="0" lvl="1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Partial(Optional) Participation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2" name="Google Shape;1592;p107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3" name="Google Shape;1593;p107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Participation(Completeness) Constraints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8" name="Google Shape;1598;p108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9" name="Google Shape;1599;p108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0" name="Google Shape;1600;p108"/>
          <p:cNvSpPr txBox="1"/>
          <p:nvPr/>
        </p:nvSpPr>
        <p:spPr>
          <a:xfrm>
            <a:off x="190500" y="2286000"/>
            <a:ext cx="8953500" cy="4302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Calibri"/>
              <a:buAutoNum type="arabicPeriod"/>
            </a:pP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Total Participation:</a:t>
            </a:r>
            <a:endParaRPr sz="2800" b="1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entity in the entity set participates in at least one relationship in the relationship set such participation is total.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entity of superclass must be a member of subclass.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denoted by double line connected with relationship</a:t>
            </a:r>
            <a:endParaRPr/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Calibri"/>
              <a:buAutoNum type="arabicPeriod" startAt="2"/>
            </a:pP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Partial Participation: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entities in the entity set may not participate in any relationship in the relationship set such participation is partial.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entity in super class does not belong to any of the subclass.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denoted by single line connected with relationship.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1" name="Google Shape;1601;p108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2" name="Google Shape;1602;p108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Participation Constraints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" name="Google Shape;1607;p109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71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8" name="Google Shape;1608;p109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9" name="Google Shape;1609;p109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0" name="Google Shape;1610;p109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Participation Constraints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1" name="Google Shape;1611;p109"/>
          <p:cNvSpPr/>
          <p:nvPr/>
        </p:nvSpPr>
        <p:spPr>
          <a:xfrm>
            <a:off x="1410821" y="2405231"/>
            <a:ext cx="1609414" cy="651736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(Super class)</a:t>
            </a:r>
            <a:endParaRPr/>
          </a:p>
        </p:txBody>
      </p:sp>
      <p:cxnSp>
        <p:nvCxnSpPr>
          <p:cNvPr id="1612" name="Google Shape;1612;p109"/>
          <p:cNvCxnSpPr/>
          <p:nvPr/>
        </p:nvCxnSpPr>
        <p:spPr>
          <a:xfrm>
            <a:off x="2123728" y="3044589"/>
            <a:ext cx="0" cy="744451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13" name="Google Shape;1613;p109"/>
          <p:cNvCxnSpPr>
            <a:stCxn id="1614" idx="1"/>
          </p:cNvCxnSpPr>
          <p:nvPr/>
        </p:nvCxnSpPr>
        <p:spPr>
          <a:xfrm flipH="1">
            <a:off x="1108262" y="4104783"/>
            <a:ext cx="856500" cy="9630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5" name="Google Shape;1615;p109"/>
          <p:cNvSpPr/>
          <p:nvPr/>
        </p:nvSpPr>
        <p:spPr>
          <a:xfrm>
            <a:off x="174812" y="5067749"/>
            <a:ext cx="1609414" cy="651736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Professor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(Sub class)</a:t>
            </a:r>
            <a:endParaRPr/>
          </a:p>
        </p:txBody>
      </p:sp>
      <p:sp>
        <p:nvSpPr>
          <p:cNvPr id="1616" name="Google Shape;1616;p109"/>
          <p:cNvSpPr/>
          <p:nvPr/>
        </p:nvSpPr>
        <p:spPr>
          <a:xfrm>
            <a:off x="2746562" y="5067749"/>
            <a:ext cx="1609414" cy="651736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(Sub class)</a:t>
            </a:r>
            <a:endParaRPr/>
          </a:p>
        </p:txBody>
      </p:sp>
      <p:cxnSp>
        <p:nvCxnSpPr>
          <p:cNvPr id="1617" name="Google Shape;1617;p109"/>
          <p:cNvCxnSpPr>
            <a:stCxn id="1614" idx="3"/>
            <a:endCxn id="1616" idx="0"/>
          </p:cNvCxnSpPr>
          <p:nvPr/>
        </p:nvCxnSpPr>
        <p:spPr>
          <a:xfrm>
            <a:off x="2534763" y="4104783"/>
            <a:ext cx="1016400" cy="9630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4" name="Google Shape;1614;p109"/>
          <p:cNvSpPr/>
          <p:nvPr/>
        </p:nvSpPr>
        <p:spPr>
          <a:xfrm>
            <a:off x="1679762" y="3789040"/>
            <a:ext cx="1140002" cy="631486"/>
          </a:xfrm>
          <a:prstGeom prst="flowChartMerg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8" name="Google Shape;1618;p109"/>
          <p:cNvCxnSpPr/>
          <p:nvPr/>
        </p:nvCxnSpPr>
        <p:spPr>
          <a:xfrm>
            <a:off x="2339752" y="3071813"/>
            <a:ext cx="0" cy="717227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9" name="Google Shape;1619;p109"/>
          <p:cNvSpPr/>
          <p:nvPr/>
        </p:nvSpPr>
        <p:spPr>
          <a:xfrm>
            <a:off x="6091341" y="2348880"/>
            <a:ext cx="1609414" cy="651736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Cricketer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(Super class)</a:t>
            </a:r>
            <a:endParaRPr/>
          </a:p>
        </p:txBody>
      </p:sp>
      <p:cxnSp>
        <p:nvCxnSpPr>
          <p:cNvPr id="1620" name="Google Shape;1620;p109"/>
          <p:cNvCxnSpPr/>
          <p:nvPr/>
        </p:nvCxnSpPr>
        <p:spPr>
          <a:xfrm>
            <a:off x="6948264" y="2988238"/>
            <a:ext cx="0" cy="744451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21" name="Google Shape;1621;p109"/>
          <p:cNvCxnSpPr>
            <a:stCxn id="1622" idx="1"/>
          </p:cNvCxnSpPr>
          <p:nvPr/>
        </p:nvCxnSpPr>
        <p:spPr>
          <a:xfrm flipH="1">
            <a:off x="5788783" y="4048432"/>
            <a:ext cx="856500" cy="9630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23" name="Google Shape;1623;p109"/>
          <p:cNvSpPr/>
          <p:nvPr/>
        </p:nvSpPr>
        <p:spPr>
          <a:xfrm>
            <a:off x="4855332" y="5011398"/>
            <a:ext cx="1609414" cy="651736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Batsman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(Sub class)</a:t>
            </a:r>
            <a:endParaRPr/>
          </a:p>
        </p:txBody>
      </p:sp>
      <p:sp>
        <p:nvSpPr>
          <p:cNvPr id="1624" name="Google Shape;1624;p109"/>
          <p:cNvSpPr/>
          <p:nvPr/>
        </p:nvSpPr>
        <p:spPr>
          <a:xfrm>
            <a:off x="7427082" y="5011398"/>
            <a:ext cx="1609414" cy="651736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Bowler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(Sub class)</a:t>
            </a:r>
            <a:endParaRPr/>
          </a:p>
        </p:txBody>
      </p:sp>
      <p:cxnSp>
        <p:nvCxnSpPr>
          <p:cNvPr id="1625" name="Google Shape;1625;p109"/>
          <p:cNvCxnSpPr>
            <a:stCxn id="1622" idx="3"/>
            <a:endCxn id="1624" idx="0"/>
          </p:cNvCxnSpPr>
          <p:nvPr/>
        </p:nvCxnSpPr>
        <p:spPr>
          <a:xfrm>
            <a:off x="7215283" y="4048432"/>
            <a:ext cx="1016400" cy="9630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22" name="Google Shape;1622;p109"/>
          <p:cNvSpPr/>
          <p:nvPr/>
        </p:nvSpPr>
        <p:spPr>
          <a:xfrm>
            <a:off x="6360282" y="3732689"/>
            <a:ext cx="1140002" cy="631486"/>
          </a:xfrm>
          <a:prstGeom prst="flowChartMerg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6" name="Google Shape;1626;p109"/>
          <p:cNvSpPr txBox="1"/>
          <p:nvPr/>
        </p:nvSpPr>
        <p:spPr>
          <a:xfrm>
            <a:off x="7812360" y="2213083"/>
            <a:ext cx="115929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Dhawan,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Dhoni,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Bumrah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7" name="Google Shape;1627;p109"/>
          <p:cNvSpPr txBox="1"/>
          <p:nvPr/>
        </p:nvSpPr>
        <p:spPr>
          <a:xfrm>
            <a:off x="5186793" y="5661556"/>
            <a:ext cx="10310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Dhawan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8" name="Google Shape;1628;p109"/>
          <p:cNvSpPr txBox="1"/>
          <p:nvPr/>
        </p:nvSpPr>
        <p:spPr>
          <a:xfrm>
            <a:off x="7717413" y="5661248"/>
            <a:ext cx="9925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Bumrah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9" name="Google Shape;1629;p109"/>
          <p:cNvSpPr txBox="1"/>
          <p:nvPr/>
        </p:nvSpPr>
        <p:spPr>
          <a:xfrm>
            <a:off x="5757952" y="6021965"/>
            <a:ext cx="263405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Dhoni is not associated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any subclass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0" name="Google Shape;1630;p109"/>
          <p:cNvSpPr txBox="1"/>
          <p:nvPr/>
        </p:nvSpPr>
        <p:spPr>
          <a:xfrm>
            <a:off x="5917213" y="3140968"/>
            <a:ext cx="8386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Partial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1" name="Google Shape;1631;p109"/>
          <p:cNvSpPr txBox="1"/>
          <p:nvPr/>
        </p:nvSpPr>
        <p:spPr>
          <a:xfrm>
            <a:off x="2339752" y="3203684"/>
            <a:ext cx="6720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2" name="Google Shape;1632;p109"/>
          <p:cNvSpPr txBox="1"/>
          <p:nvPr/>
        </p:nvSpPr>
        <p:spPr>
          <a:xfrm>
            <a:off x="295278" y="5746030"/>
            <a:ext cx="42767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 is either Professor or Head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3" name="Google Shape;1633;p109"/>
          <p:cNvSpPr/>
          <p:nvPr/>
        </p:nvSpPr>
        <p:spPr>
          <a:xfrm>
            <a:off x="2762732" y="6422814"/>
            <a:ext cx="317747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1.52 Example of Participation Constraint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1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1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1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1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 of DBMS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1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1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Providing  Application Flexibility with Relational Databases.</a:t>
            </a:r>
            <a:endParaRPr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Object oriented Applications and the need for more complex Databases.</a:t>
            </a:r>
            <a:endParaRPr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Early DB Applications </a:t>
            </a:r>
            <a:endParaRPr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Extending DB capabilities for new applications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" name="Google Shape;1638;p110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" name="Google Shape;1639;p110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0" name="Google Shape;1640;p110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110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Participation Constraints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2" name="Google Shape;1642;p110"/>
          <p:cNvSpPr/>
          <p:nvPr/>
        </p:nvSpPr>
        <p:spPr>
          <a:xfrm>
            <a:off x="1952462" y="2897405"/>
            <a:ext cx="129540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3" name="Google Shape;1643;p110"/>
          <p:cNvSpPr/>
          <p:nvPr/>
        </p:nvSpPr>
        <p:spPr>
          <a:xfrm>
            <a:off x="5991062" y="2897405"/>
            <a:ext cx="68580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4" name="Google Shape;1644;p110"/>
          <p:cNvSpPr/>
          <p:nvPr/>
        </p:nvSpPr>
        <p:spPr>
          <a:xfrm>
            <a:off x="3632873" y="2821205"/>
            <a:ext cx="1977189" cy="609600"/>
          </a:xfrm>
          <a:prstGeom prst="diamond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borrow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5" name="Google Shape;1645;p110"/>
          <p:cNvCxnSpPr>
            <a:stCxn id="1642" idx="3"/>
            <a:endCxn id="1644" idx="1"/>
          </p:cNvCxnSpPr>
          <p:nvPr/>
        </p:nvCxnSpPr>
        <p:spPr>
          <a:xfrm>
            <a:off x="3247862" y="3126005"/>
            <a:ext cx="384900" cy="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6" name="Google Shape;1646;p110"/>
          <p:cNvCxnSpPr/>
          <p:nvPr/>
        </p:nvCxnSpPr>
        <p:spPr>
          <a:xfrm>
            <a:off x="5482714" y="3074857"/>
            <a:ext cx="504000" cy="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7" name="Google Shape;1647;p110"/>
          <p:cNvSpPr/>
          <p:nvPr/>
        </p:nvSpPr>
        <p:spPr>
          <a:xfrm>
            <a:off x="2790662" y="3492004"/>
            <a:ext cx="559190" cy="426591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110"/>
          <p:cNvSpPr/>
          <p:nvPr/>
        </p:nvSpPr>
        <p:spPr>
          <a:xfrm>
            <a:off x="2790661" y="4025404"/>
            <a:ext cx="559191" cy="47773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9" name="Google Shape;1649;p110"/>
          <p:cNvSpPr/>
          <p:nvPr/>
        </p:nvSpPr>
        <p:spPr>
          <a:xfrm>
            <a:off x="5991062" y="3492005"/>
            <a:ext cx="432000" cy="3960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0" name="Google Shape;1650;p110"/>
          <p:cNvSpPr/>
          <p:nvPr/>
        </p:nvSpPr>
        <p:spPr>
          <a:xfrm>
            <a:off x="5991062" y="4071299"/>
            <a:ext cx="432000" cy="3960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1" name="Google Shape;1651;p110"/>
          <p:cNvSpPr/>
          <p:nvPr/>
        </p:nvSpPr>
        <p:spPr>
          <a:xfrm>
            <a:off x="2790662" y="4558805"/>
            <a:ext cx="559190" cy="47773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2" name="Google Shape;1652;p110"/>
          <p:cNvCxnSpPr>
            <a:stCxn id="1647" idx="3"/>
            <a:endCxn id="1649" idx="1"/>
          </p:cNvCxnSpPr>
          <p:nvPr/>
        </p:nvCxnSpPr>
        <p:spPr>
          <a:xfrm rot="10800000" flipH="1">
            <a:off x="3349852" y="3689999"/>
            <a:ext cx="2641200" cy="153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53" name="Google Shape;1653;p110"/>
          <p:cNvCxnSpPr>
            <a:stCxn id="1648" idx="3"/>
            <a:endCxn id="1650" idx="1"/>
          </p:cNvCxnSpPr>
          <p:nvPr/>
        </p:nvCxnSpPr>
        <p:spPr>
          <a:xfrm>
            <a:off x="3349852" y="4264272"/>
            <a:ext cx="2641200" cy="51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4" name="Google Shape;1654;p110"/>
          <p:cNvSpPr txBox="1"/>
          <p:nvPr/>
        </p:nvSpPr>
        <p:spPr>
          <a:xfrm>
            <a:off x="3459458" y="5423878"/>
            <a:ext cx="2561368" cy="707886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customer has maximum one  loan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5" name="Google Shape;1655;p110"/>
          <p:cNvCxnSpPr/>
          <p:nvPr/>
        </p:nvCxnSpPr>
        <p:spPr>
          <a:xfrm>
            <a:off x="5482714" y="3177153"/>
            <a:ext cx="504000" cy="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6" name="Google Shape;1656;p110"/>
          <p:cNvSpPr/>
          <p:nvPr/>
        </p:nvSpPr>
        <p:spPr>
          <a:xfrm>
            <a:off x="3349852" y="2348880"/>
            <a:ext cx="790100" cy="400317"/>
          </a:xfrm>
          <a:prstGeom prst="wedgeRoundRectCallout">
            <a:avLst>
              <a:gd name="adj1" fmla="val -23511"/>
              <a:gd name="adj2" fmla="val 129682"/>
              <a:gd name="adj3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7" name="Google Shape;1657;p110"/>
          <p:cNvSpPr txBox="1"/>
          <p:nvPr/>
        </p:nvSpPr>
        <p:spPr>
          <a:xfrm>
            <a:off x="3349852" y="2411596"/>
            <a:ext cx="8915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Partial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8" name="Google Shape;1658;p110"/>
          <p:cNvSpPr/>
          <p:nvPr/>
        </p:nvSpPr>
        <p:spPr>
          <a:xfrm>
            <a:off x="5480693" y="2348880"/>
            <a:ext cx="790100" cy="400317"/>
          </a:xfrm>
          <a:prstGeom prst="wedgeRoundRectCallout">
            <a:avLst>
              <a:gd name="adj1" fmla="val -23511"/>
              <a:gd name="adj2" fmla="val 129682"/>
              <a:gd name="adj3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9" name="Google Shape;1659;p110"/>
          <p:cNvSpPr txBox="1"/>
          <p:nvPr/>
        </p:nvSpPr>
        <p:spPr>
          <a:xfrm>
            <a:off x="5480693" y="2355251"/>
            <a:ext cx="8915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0" name="Google Shape;1660;p110"/>
          <p:cNvSpPr/>
          <p:nvPr/>
        </p:nvSpPr>
        <p:spPr>
          <a:xfrm>
            <a:off x="3003577" y="6424010"/>
            <a:ext cx="316144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1.53 Example of participation Constraint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5" name="Google Shape;1665;p111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6" name="Google Shape;1666;p111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111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8" name="Google Shape;1668;p111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9" name="Google Shape;1669;p111"/>
          <p:cNvSpPr txBox="1"/>
          <p:nvPr/>
        </p:nvSpPr>
        <p:spPr>
          <a:xfrm>
            <a:off x="190500" y="2383264"/>
            <a:ext cx="8953500" cy="592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Normally in E-R model relationship between entities are possible to define, but relationships between two relationships defining is not possible, that’s limitation here.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 is kind of abstraction which treats relationships as entities.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 is process of creating single entity by combining components &amp; relationship between two entity of ER model.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4" name="Google Shape;1674;p112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5" name="Google Shape;1675;p112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6" name="Google Shape;1676;p112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7" name="Google Shape;1677;p112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8" name="Google Shape;1678;p112"/>
          <p:cNvSpPr/>
          <p:nvPr/>
        </p:nvSpPr>
        <p:spPr>
          <a:xfrm>
            <a:off x="217269" y="3746534"/>
            <a:ext cx="1490828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9" name="Google Shape;1679;p112"/>
          <p:cNvSpPr/>
          <p:nvPr/>
        </p:nvSpPr>
        <p:spPr>
          <a:xfrm>
            <a:off x="4382291" y="3634156"/>
            <a:ext cx="1141831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0" name="Google Shape;1680;p112"/>
          <p:cNvSpPr/>
          <p:nvPr/>
        </p:nvSpPr>
        <p:spPr>
          <a:xfrm>
            <a:off x="2343470" y="3606849"/>
            <a:ext cx="1691479" cy="565117"/>
          </a:xfrm>
          <a:prstGeom prst="diamond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1" name="Google Shape;1681;p112"/>
          <p:cNvCxnSpPr>
            <a:stCxn id="1680" idx="3"/>
            <a:endCxn id="1679" idx="1"/>
          </p:cNvCxnSpPr>
          <p:nvPr/>
        </p:nvCxnSpPr>
        <p:spPr>
          <a:xfrm rot="10800000" flipH="1">
            <a:off x="4034949" y="3862707"/>
            <a:ext cx="347400" cy="267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2" name="Google Shape;1682;p112"/>
          <p:cNvCxnSpPr>
            <a:stCxn id="1678" idx="3"/>
            <a:endCxn id="1680" idx="1"/>
          </p:cNvCxnSpPr>
          <p:nvPr/>
        </p:nvCxnSpPr>
        <p:spPr>
          <a:xfrm rot="10800000" flipH="1">
            <a:off x="1708097" y="3889334"/>
            <a:ext cx="635400" cy="858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3" name="Google Shape;1683;p112"/>
          <p:cNvCxnSpPr>
            <a:endCxn id="1680" idx="0"/>
          </p:cNvCxnSpPr>
          <p:nvPr/>
        </p:nvCxnSpPr>
        <p:spPr>
          <a:xfrm flipH="1">
            <a:off x="3189209" y="3226749"/>
            <a:ext cx="16800" cy="3801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84" name="Google Shape;1684;p112"/>
          <p:cNvSpPr/>
          <p:nvPr/>
        </p:nvSpPr>
        <p:spPr>
          <a:xfrm>
            <a:off x="2326392" y="4760947"/>
            <a:ext cx="1739066" cy="586519"/>
          </a:xfrm>
          <a:prstGeom prst="diamond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Borrow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5" name="Google Shape;1685;p112"/>
          <p:cNvSpPr/>
          <p:nvPr/>
        </p:nvSpPr>
        <p:spPr>
          <a:xfrm>
            <a:off x="2450511" y="5779181"/>
            <a:ext cx="1490828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6" name="Google Shape;1686;p112"/>
          <p:cNvCxnSpPr>
            <a:stCxn id="1684" idx="2"/>
            <a:endCxn id="1685" idx="0"/>
          </p:cNvCxnSpPr>
          <p:nvPr/>
        </p:nvCxnSpPr>
        <p:spPr>
          <a:xfrm>
            <a:off x="3195925" y="5347466"/>
            <a:ext cx="0" cy="4317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7" name="Google Shape;1687;p112"/>
          <p:cNvCxnSpPr>
            <a:stCxn id="1680" idx="2"/>
            <a:endCxn id="1684" idx="0"/>
          </p:cNvCxnSpPr>
          <p:nvPr/>
        </p:nvCxnSpPr>
        <p:spPr>
          <a:xfrm>
            <a:off x="3189209" y="4171966"/>
            <a:ext cx="6600" cy="5889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88" name="Google Shape;1688;p112"/>
          <p:cNvSpPr/>
          <p:nvPr/>
        </p:nvSpPr>
        <p:spPr>
          <a:xfrm>
            <a:off x="2146597" y="3437596"/>
            <a:ext cx="1926610" cy="2088516"/>
          </a:xfrm>
          <a:prstGeom prst="roundRect">
            <a:avLst>
              <a:gd name="adj" fmla="val 10388"/>
            </a:avLst>
          </a:prstGeom>
          <a:noFill/>
          <a:ln w="25400" cap="flat" cmpd="sng">
            <a:solidFill>
              <a:srgbClr val="24406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9" name="Google Shape;1689;p112"/>
          <p:cNvSpPr txBox="1"/>
          <p:nvPr/>
        </p:nvSpPr>
        <p:spPr>
          <a:xfrm>
            <a:off x="570106" y="4422185"/>
            <a:ext cx="1555193" cy="523220"/>
          </a:xfrm>
          <a:prstGeom prst="rect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not connect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relationship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0" name="Google Shape;1690;p112"/>
          <p:cNvCxnSpPr/>
          <p:nvPr/>
        </p:nvCxnSpPr>
        <p:spPr>
          <a:xfrm rot="10800000" flipH="1">
            <a:off x="1957918" y="4006558"/>
            <a:ext cx="717526" cy="430155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91" name="Google Shape;1691;p112"/>
          <p:cNvCxnSpPr/>
          <p:nvPr/>
        </p:nvCxnSpPr>
        <p:spPr>
          <a:xfrm>
            <a:off x="2125299" y="4636834"/>
            <a:ext cx="687475" cy="279847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92" name="Google Shape;1692;p112"/>
          <p:cNvSpPr/>
          <p:nvPr/>
        </p:nvSpPr>
        <p:spPr>
          <a:xfrm>
            <a:off x="7005384" y="4890266"/>
            <a:ext cx="2103120" cy="457200"/>
          </a:xfrm>
          <a:prstGeom prst="diamond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Borrow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3" name="Google Shape;1693;p112"/>
          <p:cNvSpPr/>
          <p:nvPr/>
        </p:nvSpPr>
        <p:spPr>
          <a:xfrm>
            <a:off x="7137004" y="5779181"/>
            <a:ext cx="182880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4" name="Google Shape;1694;p112"/>
          <p:cNvSpPr/>
          <p:nvPr/>
        </p:nvSpPr>
        <p:spPr>
          <a:xfrm>
            <a:off x="7139740" y="4001352"/>
            <a:ext cx="182880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5" name="Google Shape;1695;p112"/>
          <p:cNvCxnSpPr>
            <a:stCxn id="1692" idx="0"/>
            <a:endCxn id="1694" idx="2"/>
          </p:cNvCxnSpPr>
          <p:nvPr/>
        </p:nvCxnSpPr>
        <p:spPr>
          <a:xfrm rot="10800000">
            <a:off x="8054244" y="4458566"/>
            <a:ext cx="2700" cy="4317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6" name="Google Shape;1696;p112"/>
          <p:cNvCxnSpPr>
            <a:stCxn id="1692" idx="2"/>
            <a:endCxn id="1693" idx="0"/>
          </p:cNvCxnSpPr>
          <p:nvPr/>
        </p:nvCxnSpPr>
        <p:spPr>
          <a:xfrm flipH="1">
            <a:off x="8051544" y="5347466"/>
            <a:ext cx="5400" cy="4317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97" name="Google Shape;1697;p112"/>
          <p:cNvSpPr/>
          <p:nvPr/>
        </p:nvSpPr>
        <p:spPr>
          <a:xfrm>
            <a:off x="35496" y="2624762"/>
            <a:ext cx="5619278" cy="1697179"/>
          </a:xfrm>
          <a:prstGeom prst="rect">
            <a:avLst/>
          </a:prstGeom>
          <a:noFill/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8" name="Google Shape;1698;p112"/>
          <p:cNvSpPr txBox="1"/>
          <p:nvPr/>
        </p:nvSpPr>
        <p:spPr>
          <a:xfrm>
            <a:off x="274257" y="2739534"/>
            <a:ext cx="994612" cy="307777"/>
          </a:xfrm>
          <a:prstGeom prst="rect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9" name="Google Shape;1699;p112"/>
          <p:cNvSpPr/>
          <p:nvPr/>
        </p:nvSpPr>
        <p:spPr>
          <a:xfrm>
            <a:off x="2396998" y="2785131"/>
            <a:ext cx="1490828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Company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0" name="Google Shape;1700;p112"/>
          <p:cNvSpPr/>
          <p:nvPr/>
        </p:nvSpPr>
        <p:spPr>
          <a:xfrm>
            <a:off x="5220072" y="4636834"/>
            <a:ext cx="1440160" cy="7106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53734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1" name="Google Shape;1701;p112"/>
          <p:cNvSpPr/>
          <p:nvPr/>
        </p:nvSpPr>
        <p:spPr>
          <a:xfrm>
            <a:off x="3331917" y="6399541"/>
            <a:ext cx="248016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1.54 Example of Aggregation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6" name="Google Shape;1706;p11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707" name="Google Shape;1707;p113"/>
          <p:cNvSpPr/>
          <p:nvPr/>
        </p:nvSpPr>
        <p:spPr>
          <a:xfrm>
            <a:off x="0" y="1507337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8" name="Google Shape;1708;p113"/>
          <p:cNvSpPr/>
          <p:nvPr/>
        </p:nvSpPr>
        <p:spPr>
          <a:xfrm>
            <a:off x="190500" y="1512529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E-R Model Symbols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9" name="Google Shape;1709;p113"/>
          <p:cNvSpPr/>
          <p:nvPr/>
        </p:nvSpPr>
        <p:spPr>
          <a:xfrm>
            <a:off x="275476" y="2250827"/>
            <a:ext cx="1539785" cy="407021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0" name="Google Shape;1710;p113"/>
          <p:cNvSpPr txBox="1"/>
          <p:nvPr/>
        </p:nvSpPr>
        <p:spPr>
          <a:xfrm>
            <a:off x="629261" y="2708027"/>
            <a:ext cx="8982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Entity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1" name="Google Shape;1711;p113"/>
          <p:cNvSpPr/>
          <p:nvPr/>
        </p:nvSpPr>
        <p:spPr>
          <a:xfrm>
            <a:off x="7057109" y="2255285"/>
            <a:ext cx="1539785" cy="407021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EmpID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2" name="Google Shape;1712;p113"/>
          <p:cNvSpPr txBox="1"/>
          <p:nvPr/>
        </p:nvSpPr>
        <p:spPr>
          <a:xfrm>
            <a:off x="7258194" y="2712485"/>
            <a:ext cx="11751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3" name="Google Shape;1713;p113"/>
          <p:cNvSpPr/>
          <p:nvPr/>
        </p:nvSpPr>
        <p:spPr>
          <a:xfrm>
            <a:off x="4921066" y="3397762"/>
            <a:ext cx="1539785" cy="407021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Payment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4" name="Google Shape;1714;p113"/>
          <p:cNvSpPr txBox="1"/>
          <p:nvPr/>
        </p:nvSpPr>
        <p:spPr>
          <a:xfrm>
            <a:off x="5086151" y="3921791"/>
            <a:ext cx="11751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Weak Entity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5" name="Google Shape;1715;p113"/>
          <p:cNvSpPr txBox="1"/>
          <p:nvPr/>
        </p:nvSpPr>
        <p:spPr>
          <a:xfrm>
            <a:off x="3217780" y="5117689"/>
            <a:ext cx="12404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Participation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6" name="Google Shape;1716;p113"/>
          <p:cNvSpPr/>
          <p:nvPr/>
        </p:nvSpPr>
        <p:spPr>
          <a:xfrm>
            <a:off x="2631513" y="2250075"/>
            <a:ext cx="1539785" cy="407021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sp>
        <p:nvSpPr>
          <p:cNvPr id="1717" name="Google Shape;1717;p113"/>
          <p:cNvSpPr txBox="1"/>
          <p:nvPr/>
        </p:nvSpPr>
        <p:spPr>
          <a:xfrm>
            <a:off x="2814598" y="2707275"/>
            <a:ext cx="120776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8" name="Google Shape;1718;p113"/>
          <p:cNvSpPr/>
          <p:nvPr/>
        </p:nvSpPr>
        <p:spPr>
          <a:xfrm>
            <a:off x="286856" y="3302714"/>
            <a:ext cx="1539785" cy="407021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endParaRPr/>
          </a:p>
        </p:txBody>
      </p:sp>
      <p:sp>
        <p:nvSpPr>
          <p:cNvPr id="1719" name="Google Shape;1719;p113"/>
          <p:cNvSpPr txBox="1"/>
          <p:nvPr/>
        </p:nvSpPr>
        <p:spPr>
          <a:xfrm>
            <a:off x="613941" y="3759914"/>
            <a:ext cx="94662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Derived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0" name="Google Shape;1720;p113"/>
          <p:cNvSpPr/>
          <p:nvPr/>
        </p:nvSpPr>
        <p:spPr>
          <a:xfrm>
            <a:off x="7190154" y="3320130"/>
            <a:ext cx="1539785" cy="407021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PymtID</a:t>
            </a:r>
            <a:endParaRPr sz="1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1" name="Google Shape;1721;p113"/>
          <p:cNvSpPr txBox="1"/>
          <p:nvPr/>
        </p:nvSpPr>
        <p:spPr>
          <a:xfrm>
            <a:off x="7247239" y="3775862"/>
            <a:ext cx="143626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Discriminating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113"/>
          <p:cNvSpPr/>
          <p:nvPr/>
        </p:nvSpPr>
        <p:spPr>
          <a:xfrm>
            <a:off x="4765997" y="2250075"/>
            <a:ext cx="1539785" cy="407021"/>
          </a:xfrm>
          <a:prstGeom prst="diamond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3" name="Google Shape;1723;p113"/>
          <p:cNvSpPr txBox="1"/>
          <p:nvPr/>
        </p:nvSpPr>
        <p:spPr>
          <a:xfrm>
            <a:off x="4949082" y="2707275"/>
            <a:ext cx="120776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Relationship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4" name="Google Shape;1724;p113"/>
          <p:cNvSpPr/>
          <p:nvPr/>
        </p:nvSpPr>
        <p:spPr>
          <a:xfrm>
            <a:off x="2518466" y="3360589"/>
            <a:ext cx="1539785" cy="407021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PhoneNo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5" name="Google Shape;1725;p113"/>
          <p:cNvSpPr txBox="1"/>
          <p:nvPr/>
        </p:nvSpPr>
        <p:spPr>
          <a:xfrm>
            <a:off x="2683551" y="3903251"/>
            <a:ext cx="12404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 Valued Attribute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6" name="Google Shape;1726;p113"/>
          <p:cNvSpPr/>
          <p:nvPr/>
        </p:nvSpPr>
        <p:spPr>
          <a:xfrm>
            <a:off x="283069" y="4537854"/>
            <a:ext cx="1539785" cy="407021"/>
          </a:xfrm>
          <a:prstGeom prst="flowChartDecision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7" name="Google Shape;1727;p113"/>
          <p:cNvSpPr txBox="1"/>
          <p:nvPr/>
        </p:nvSpPr>
        <p:spPr>
          <a:xfrm>
            <a:off x="466154" y="5005092"/>
            <a:ext cx="120776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Weak Entity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Relationship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8" name="Google Shape;1728;p113"/>
          <p:cNvSpPr/>
          <p:nvPr/>
        </p:nvSpPr>
        <p:spPr>
          <a:xfrm>
            <a:off x="4831440" y="5689710"/>
            <a:ext cx="1142482" cy="407021"/>
          </a:xfrm>
          <a:prstGeom prst="flowChartMerg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/>
          </a:p>
        </p:txBody>
      </p:sp>
      <p:sp>
        <p:nvSpPr>
          <p:cNvPr id="1729" name="Google Shape;1729;p113"/>
          <p:cNvSpPr txBox="1"/>
          <p:nvPr/>
        </p:nvSpPr>
        <p:spPr>
          <a:xfrm>
            <a:off x="4659730" y="6223110"/>
            <a:ext cx="143626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Specialization/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Generalization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0" name="Google Shape;1730;p113"/>
          <p:cNvSpPr/>
          <p:nvPr/>
        </p:nvSpPr>
        <p:spPr>
          <a:xfrm>
            <a:off x="2431551" y="3265189"/>
            <a:ext cx="1697402" cy="576880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1" name="Google Shape;1731;p113"/>
          <p:cNvSpPr/>
          <p:nvPr/>
        </p:nvSpPr>
        <p:spPr>
          <a:xfrm>
            <a:off x="4834151" y="3329792"/>
            <a:ext cx="1697402" cy="528044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2" name="Google Shape;1732;p113"/>
          <p:cNvSpPr/>
          <p:nvPr/>
        </p:nvSpPr>
        <p:spPr>
          <a:xfrm>
            <a:off x="102554" y="4469328"/>
            <a:ext cx="1867142" cy="529031"/>
          </a:xfrm>
          <a:prstGeom prst="flowChartDecision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3" name="Google Shape;1733;p113"/>
          <p:cNvSpPr/>
          <p:nvPr/>
        </p:nvSpPr>
        <p:spPr>
          <a:xfrm>
            <a:off x="4226000" y="4653136"/>
            <a:ext cx="922064" cy="407021"/>
          </a:xfrm>
          <a:prstGeom prst="diamond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4" name="Google Shape;1734;p113"/>
          <p:cNvSpPr/>
          <p:nvPr/>
        </p:nvSpPr>
        <p:spPr>
          <a:xfrm>
            <a:off x="2773925" y="4618415"/>
            <a:ext cx="794934" cy="407021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5" name="Google Shape;1735;p113"/>
          <p:cNvCxnSpPr/>
          <p:nvPr/>
        </p:nvCxnSpPr>
        <p:spPr>
          <a:xfrm flipH="1">
            <a:off x="3568860" y="4756746"/>
            <a:ext cx="816485" cy="1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36" name="Google Shape;1736;p113"/>
          <p:cNvCxnSpPr/>
          <p:nvPr/>
        </p:nvCxnSpPr>
        <p:spPr>
          <a:xfrm rot="10800000">
            <a:off x="3568859" y="4937217"/>
            <a:ext cx="816486" cy="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113"/>
          <p:cNvSpPr txBox="1"/>
          <p:nvPr/>
        </p:nvSpPr>
        <p:spPr>
          <a:xfrm>
            <a:off x="6305782" y="5190174"/>
            <a:ext cx="12404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Indicator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8" name="Google Shape;1738;p113"/>
          <p:cNvSpPr/>
          <p:nvPr/>
        </p:nvSpPr>
        <p:spPr>
          <a:xfrm>
            <a:off x="7247697" y="4689775"/>
            <a:ext cx="922064" cy="407021"/>
          </a:xfrm>
          <a:prstGeom prst="diamond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9" name="Google Shape;1739;p113"/>
          <p:cNvSpPr/>
          <p:nvPr/>
        </p:nvSpPr>
        <p:spPr>
          <a:xfrm>
            <a:off x="5861927" y="4690900"/>
            <a:ext cx="794934" cy="407021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0" name="Google Shape;1740;p113"/>
          <p:cNvCxnSpPr>
            <a:stCxn id="1739" idx="3"/>
          </p:cNvCxnSpPr>
          <p:nvPr/>
        </p:nvCxnSpPr>
        <p:spPr>
          <a:xfrm>
            <a:off x="6656861" y="4894411"/>
            <a:ext cx="0" cy="27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41" name="Google Shape;1741;p113"/>
          <p:cNvSpPr txBox="1"/>
          <p:nvPr/>
        </p:nvSpPr>
        <p:spPr>
          <a:xfrm>
            <a:off x="6697885" y="4317316"/>
            <a:ext cx="587562" cy="430887"/>
          </a:xfrm>
          <a:prstGeom prst="rect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2" name="Google Shape;1742;p113"/>
          <p:cNvCxnSpPr>
            <a:stCxn id="1728" idx="0"/>
          </p:cNvCxnSpPr>
          <p:nvPr/>
        </p:nvCxnSpPr>
        <p:spPr>
          <a:xfrm rot="10800000" flipH="1">
            <a:off x="5402681" y="5384910"/>
            <a:ext cx="58800" cy="3048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3" name="Google Shape;1743;p113"/>
          <p:cNvCxnSpPr>
            <a:endCxn id="1728" idx="1"/>
          </p:cNvCxnSpPr>
          <p:nvPr/>
        </p:nvCxnSpPr>
        <p:spPr>
          <a:xfrm rot="10800000" flipH="1">
            <a:off x="4831460" y="5893221"/>
            <a:ext cx="285600" cy="2811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4" name="Google Shape;1744;p113"/>
          <p:cNvCxnSpPr>
            <a:endCxn id="1728" idx="3"/>
          </p:cNvCxnSpPr>
          <p:nvPr/>
        </p:nvCxnSpPr>
        <p:spPr>
          <a:xfrm rot="10800000">
            <a:off x="5688301" y="5893221"/>
            <a:ext cx="403200" cy="2721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5" name="Google Shape;1745;p113"/>
          <p:cNvCxnSpPr>
            <a:stCxn id="1739" idx="3"/>
            <a:endCxn id="1738" idx="1"/>
          </p:cNvCxnSpPr>
          <p:nvPr/>
        </p:nvCxnSpPr>
        <p:spPr>
          <a:xfrm rot="10800000" flipH="1">
            <a:off x="6656861" y="4893211"/>
            <a:ext cx="590700" cy="1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46" name="Google Shape;1746;p113"/>
          <p:cNvSpPr/>
          <p:nvPr/>
        </p:nvSpPr>
        <p:spPr>
          <a:xfrm>
            <a:off x="3381761" y="6669574"/>
            <a:ext cx="222208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1.55 E-R Model Symbols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" name="Google Shape;1751;p114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2" name="Google Shape;1752;p114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3" name="Google Shape;1753;p114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4" name="Google Shape;1754;p114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Hierarchical Model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5" name="Google Shape;1755;p114"/>
          <p:cNvSpPr txBox="1"/>
          <p:nvPr/>
        </p:nvSpPr>
        <p:spPr>
          <a:xfrm>
            <a:off x="190500" y="2383264"/>
            <a:ext cx="895350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organize data into a tree like structure having one root or parent.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data starts from room with one to many kind of relationship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6" name="Google Shape;1756;p114"/>
          <p:cNvSpPr/>
          <p:nvPr/>
        </p:nvSpPr>
        <p:spPr>
          <a:xfrm>
            <a:off x="2480459" y="5587544"/>
            <a:ext cx="146304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/>
          </a:p>
        </p:txBody>
      </p:sp>
      <p:sp>
        <p:nvSpPr>
          <p:cNvPr id="1757" name="Google Shape;1757;p114"/>
          <p:cNvSpPr/>
          <p:nvPr/>
        </p:nvSpPr>
        <p:spPr>
          <a:xfrm>
            <a:off x="4766459" y="5587544"/>
            <a:ext cx="146304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Course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8" name="Google Shape;1758;p114"/>
          <p:cNvSpPr/>
          <p:nvPr/>
        </p:nvSpPr>
        <p:spPr>
          <a:xfrm>
            <a:off x="3666070" y="4067552"/>
            <a:ext cx="146304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9" name="Google Shape;1759;p114"/>
          <p:cNvCxnSpPr>
            <a:stCxn id="1757" idx="0"/>
            <a:endCxn id="1758" idx="2"/>
          </p:cNvCxnSpPr>
          <p:nvPr/>
        </p:nvCxnSpPr>
        <p:spPr>
          <a:xfrm rot="10800000">
            <a:off x="4397579" y="4524644"/>
            <a:ext cx="1100400" cy="10629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60" name="Google Shape;1760;p114"/>
          <p:cNvCxnSpPr>
            <a:stCxn id="1756" idx="0"/>
            <a:endCxn id="1758" idx="2"/>
          </p:cNvCxnSpPr>
          <p:nvPr/>
        </p:nvCxnSpPr>
        <p:spPr>
          <a:xfrm rot="10800000" flipH="1">
            <a:off x="3211979" y="4524644"/>
            <a:ext cx="1185600" cy="10629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61" name="Google Shape;1761;p114"/>
          <p:cNvSpPr/>
          <p:nvPr/>
        </p:nvSpPr>
        <p:spPr>
          <a:xfrm>
            <a:off x="3381761" y="6309320"/>
            <a:ext cx="214513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1.56 Hierarchical Model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645F47-289F-40B9-8363-6418AE44A6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131" y="3429000"/>
            <a:ext cx="7603735" cy="3335997"/>
          </a:xfrm>
          <a:prstGeom prst="rect">
            <a:avLst/>
          </a:prstGeom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6" name="Google Shape;1766;p115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7" name="Google Shape;1767;p115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8" name="Google Shape;1768;p115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9" name="Google Shape;1769;p115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Network Model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0" name="Google Shape;1770;p115"/>
          <p:cNvSpPr txBox="1"/>
          <p:nvPr/>
        </p:nvSpPr>
        <p:spPr>
          <a:xfrm>
            <a:off x="190500" y="2383264"/>
            <a:ext cx="8953500" cy="2603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an extension of hierarchical model, with many to many kind of relationship in tree structure with multiple parents.</a:t>
            </a:r>
            <a:endParaRPr dirty="0"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dirty="0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1" name="Google Shape;1771;p115"/>
          <p:cNvSpPr/>
          <p:nvPr/>
        </p:nvSpPr>
        <p:spPr>
          <a:xfrm>
            <a:off x="2480459" y="4732968"/>
            <a:ext cx="146304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/>
          </a:p>
        </p:txBody>
      </p:sp>
      <p:sp>
        <p:nvSpPr>
          <p:cNvPr id="1772" name="Google Shape;1772;p115"/>
          <p:cNvSpPr/>
          <p:nvPr/>
        </p:nvSpPr>
        <p:spPr>
          <a:xfrm>
            <a:off x="4766459" y="4732968"/>
            <a:ext cx="146304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Course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3" name="Google Shape;1773;p115"/>
          <p:cNvSpPr/>
          <p:nvPr/>
        </p:nvSpPr>
        <p:spPr>
          <a:xfrm>
            <a:off x="3666070" y="3212976"/>
            <a:ext cx="146304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4" name="Google Shape;1774;p115"/>
          <p:cNvCxnSpPr>
            <a:stCxn id="1772" idx="0"/>
            <a:endCxn id="1773" idx="2"/>
          </p:cNvCxnSpPr>
          <p:nvPr/>
        </p:nvCxnSpPr>
        <p:spPr>
          <a:xfrm rot="10800000">
            <a:off x="4397579" y="3670068"/>
            <a:ext cx="1100400" cy="10629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75" name="Google Shape;1775;p115"/>
          <p:cNvCxnSpPr>
            <a:stCxn id="1771" idx="0"/>
            <a:endCxn id="1773" idx="2"/>
          </p:cNvCxnSpPr>
          <p:nvPr/>
        </p:nvCxnSpPr>
        <p:spPr>
          <a:xfrm rot="10800000" flipH="1">
            <a:off x="3211979" y="3670068"/>
            <a:ext cx="1185600" cy="10629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76" name="Google Shape;1776;p115"/>
          <p:cNvSpPr/>
          <p:nvPr/>
        </p:nvSpPr>
        <p:spPr>
          <a:xfrm>
            <a:off x="3713708" y="5936923"/>
            <a:ext cx="146304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Professor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7" name="Google Shape;1777;p115"/>
          <p:cNvCxnSpPr>
            <a:stCxn id="1776" idx="0"/>
            <a:endCxn id="1773" idx="2"/>
          </p:cNvCxnSpPr>
          <p:nvPr/>
        </p:nvCxnSpPr>
        <p:spPr>
          <a:xfrm rot="10800000">
            <a:off x="4397528" y="3670123"/>
            <a:ext cx="47700" cy="22668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78" name="Google Shape;1778;p115"/>
          <p:cNvCxnSpPr>
            <a:endCxn id="1776" idx="0"/>
          </p:cNvCxnSpPr>
          <p:nvPr/>
        </p:nvCxnSpPr>
        <p:spPr>
          <a:xfrm flipH="1">
            <a:off x="4445228" y="5190223"/>
            <a:ext cx="1052700" cy="7467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79" name="Google Shape;1779;p115"/>
          <p:cNvSpPr/>
          <p:nvPr/>
        </p:nvSpPr>
        <p:spPr>
          <a:xfrm>
            <a:off x="3372658" y="6385883"/>
            <a:ext cx="191590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1.57 Network Model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E4BB40E-B408-4468-8FA9-91670AA3AF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085" y="3184348"/>
            <a:ext cx="7291828" cy="3554440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4" name="Google Shape;1784;p116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5" name="Google Shape;1785;p116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6" name="Google Shape;1786;p116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7" name="Google Shape;1787;p116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Relational Model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8" name="Google Shape;1788;p116"/>
          <p:cNvSpPr txBox="1"/>
          <p:nvPr/>
        </p:nvSpPr>
        <p:spPr>
          <a:xfrm>
            <a:off x="190500" y="2383264"/>
            <a:ext cx="8953500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model data is organized in two-dimensional tables and relationship is retained by storing a common attribute.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Noto Sans Symbols"/>
              <a:buChar char="⮚"/>
            </a:pP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Tables: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 are saved in the format of tables. Table has rows and columns. Here rows denotes records and columns denotes attributes.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Noto Sans Symbols"/>
              <a:buChar char="⮚"/>
            </a:pP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Tuple: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single row of a table which has a single record value is known as tuple .</a:t>
            </a:r>
            <a:endParaRPr sz="2400" b="1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3" name="Google Shape;1793;p117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4" name="Google Shape;1794;p117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5" name="Google Shape;1795;p117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6" name="Google Shape;1796;p117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Relational Model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7" name="Google Shape;1797;p117"/>
          <p:cNvSpPr txBox="1"/>
          <p:nvPr/>
        </p:nvSpPr>
        <p:spPr>
          <a:xfrm>
            <a:off x="190500" y="2383264"/>
            <a:ext cx="8953500" cy="467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Noto Sans Symbols"/>
              <a:buChar char="⮚"/>
            </a:pP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Relation Instance: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finite set of tuples in a relation.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Noto Sans Symbols"/>
              <a:buChar char="⮚"/>
            </a:pP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Relation schema: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describes relation name (table name), attributes, and their names.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Noto Sans Symbols"/>
              <a:buChar char="⮚"/>
            </a:pP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Relation Key: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tuple has one more attributes that identifies relation uniquely is known as relation key.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Noto Sans Symbols"/>
              <a:buChar char="⮚"/>
            </a:pP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Attribute Domain: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predefined value scope of a every attribute.</a:t>
            </a:r>
            <a:endParaRPr sz="2400" b="1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1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2" name="Google Shape;1802;p118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3" name="Google Shape;1803;p118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4" name="Google Shape;1804;p118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118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Relational Model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6" name="Google Shape;1806;p118"/>
          <p:cNvSpPr txBox="1"/>
          <p:nvPr/>
        </p:nvSpPr>
        <p:spPr>
          <a:xfrm>
            <a:off x="190500" y="2383264"/>
            <a:ext cx="8953500" cy="1791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1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7" name="Google Shape;1807;p1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576" y="2316796"/>
            <a:ext cx="7583778" cy="3558542"/>
          </a:xfrm>
          <a:prstGeom prst="rect">
            <a:avLst/>
          </a:prstGeom>
          <a:noFill/>
          <a:ln>
            <a:noFill/>
          </a:ln>
        </p:spPr>
      </p:pic>
      <p:sp>
        <p:nvSpPr>
          <p:cNvPr id="1808" name="Google Shape;1808;p118"/>
          <p:cNvSpPr/>
          <p:nvPr/>
        </p:nvSpPr>
        <p:spPr>
          <a:xfrm>
            <a:off x="3275856" y="5941806"/>
            <a:ext cx="261642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1.58 Example Relational Model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9" name="Google Shape;1809;p118"/>
          <p:cNvSpPr/>
          <p:nvPr/>
        </p:nvSpPr>
        <p:spPr>
          <a:xfrm>
            <a:off x="2743200" y="6242990"/>
            <a:ext cx="363855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Source: 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https://www.guru99.com/relational-data-model-dbms.html</a:t>
            </a:r>
            <a:r>
              <a:rPr lang="en-US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sz="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4" name="Google Shape;1814;p119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5" name="Google Shape;1815;p119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6" name="Google Shape;1816;p119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7" name="Google Shape;1817;p119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Relational Model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8" name="Google Shape;1818;p119"/>
          <p:cNvSpPr txBox="1"/>
          <p:nvPr/>
        </p:nvSpPr>
        <p:spPr>
          <a:xfrm>
            <a:off x="190500" y="2383264"/>
            <a:ext cx="8953500" cy="1791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1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19" name="Google Shape;1819;p119"/>
          <p:cNvGraphicFramePr/>
          <p:nvPr/>
        </p:nvGraphicFramePr>
        <p:xfrm>
          <a:off x="248072" y="2340903"/>
          <a:ext cx="2756850" cy="1463040"/>
        </p:xfrm>
        <a:graphic>
          <a:graphicData uri="http://schemas.openxmlformats.org/drawingml/2006/table">
            <a:tbl>
              <a:tblPr firstRow="1" bandRow="1">
                <a:noFill/>
                <a:tableStyleId>{6B83E10E-929F-4509-B4BD-B689A84B136F}</a:tableStyleId>
              </a:tblPr>
              <a:tblGrid>
                <a:gridCol w="59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sng">
                          <a:solidFill>
                            <a:schemeClr val="dk1"/>
                          </a:solidFill>
                        </a:rPr>
                        <a:t>Rno</a:t>
                      </a:r>
                      <a:endParaRPr sz="1800" b="1" u="sng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Student_Name</a:t>
                      </a:r>
                      <a:endParaRPr sz="18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Age</a:t>
                      </a:r>
                      <a:endParaRPr sz="18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101</a:t>
                      </a:r>
                      <a:endParaRPr sz="19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Dilen Panchal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102</a:t>
                      </a:r>
                      <a:endParaRPr sz="19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Sanket Patel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20" name="Google Shape;1820;p119"/>
          <p:cNvGraphicFramePr/>
          <p:nvPr/>
        </p:nvGraphicFramePr>
        <p:xfrm>
          <a:off x="5658272" y="2340903"/>
          <a:ext cx="3320425" cy="1234425"/>
        </p:xfrm>
        <a:graphic>
          <a:graphicData uri="http://schemas.openxmlformats.org/drawingml/2006/table">
            <a:tbl>
              <a:tblPr firstRow="1" bandRow="1">
                <a:noFill/>
                <a:tableStyleId>{6B83E10E-929F-4509-B4BD-B689A84B136F}</a:tableStyleId>
              </a:tblPr>
              <a:tblGrid>
                <a:gridCol w="77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sng">
                          <a:solidFill>
                            <a:schemeClr val="dk1"/>
                          </a:solidFill>
                        </a:rPr>
                        <a:t>SubID</a:t>
                      </a:r>
                      <a:endParaRPr sz="1800" b="1" u="sng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Subject_Name</a:t>
                      </a:r>
                      <a:endParaRPr sz="18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Teacher</a:t>
                      </a:r>
                      <a:endParaRPr sz="18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DBMS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Kiran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9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OS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Abhijit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21" name="Google Shape;1821;p119"/>
          <p:cNvGraphicFramePr/>
          <p:nvPr/>
        </p:nvGraphicFramePr>
        <p:xfrm>
          <a:off x="2798531" y="4552944"/>
          <a:ext cx="2963250" cy="2057375"/>
        </p:xfrm>
        <a:graphic>
          <a:graphicData uri="http://schemas.openxmlformats.org/drawingml/2006/table">
            <a:tbl>
              <a:tblPr firstRow="1" bandRow="1">
                <a:noFill/>
                <a:tableStyleId>{6B83E10E-929F-4509-B4BD-B689A84B136F}</a:tableStyleId>
              </a:tblPr>
              <a:tblGrid>
                <a:gridCol w="76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5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sng">
                          <a:solidFill>
                            <a:schemeClr val="dk1"/>
                          </a:solidFill>
                        </a:rPr>
                        <a:t>ResID</a:t>
                      </a:r>
                      <a:endParaRPr sz="1800" b="1" u="sng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Rno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SubID</a:t>
                      </a:r>
                      <a:endParaRPr sz="18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Marks</a:t>
                      </a:r>
                      <a:endParaRPr sz="18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101</a:t>
                      </a:r>
                      <a:endParaRPr sz="19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84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9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101</a:t>
                      </a:r>
                      <a:endParaRPr sz="19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9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102</a:t>
                      </a:r>
                      <a:endParaRPr sz="19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9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102</a:t>
                      </a:r>
                      <a:endParaRPr sz="19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74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822" name="Google Shape;1822;p119"/>
          <p:cNvGrpSpPr/>
          <p:nvPr/>
        </p:nvGrpSpPr>
        <p:grpSpPr>
          <a:xfrm>
            <a:off x="556188" y="3803943"/>
            <a:ext cx="3249341" cy="759680"/>
            <a:chOff x="901337" y="3084984"/>
            <a:chExt cx="2222863" cy="999336"/>
          </a:xfrm>
        </p:grpSpPr>
        <p:cxnSp>
          <p:nvCxnSpPr>
            <p:cNvPr id="1823" name="Google Shape;1823;p119"/>
            <p:cNvCxnSpPr/>
            <p:nvPr/>
          </p:nvCxnSpPr>
          <p:spPr>
            <a:xfrm>
              <a:off x="914400" y="3084984"/>
              <a:ext cx="0" cy="43200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24" name="Google Shape;1824;p119"/>
            <p:cNvCxnSpPr/>
            <p:nvPr/>
          </p:nvCxnSpPr>
          <p:spPr>
            <a:xfrm>
              <a:off x="901337" y="3505200"/>
              <a:ext cx="22098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25" name="Google Shape;1825;p119"/>
            <p:cNvCxnSpPr/>
            <p:nvPr/>
          </p:nvCxnSpPr>
          <p:spPr>
            <a:xfrm>
              <a:off x="3124200" y="3489720"/>
              <a:ext cx="0" cy="59460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826" name="Google Shape;1826;p119"/>
          <p:cNvGrpSpPr/>
          <p:nvPr/>
        </p:nvGrpSpPr>
        <p:grpSpPr>
          <a:xfrm>
            <a:off x="4522686" y="3564287"/>
            <a:ext cx="1425370" cy="999336"/>
            <a:chOff x="4029864" y="3144157"/>
            <a:chExt cx="1080000" cy="954600"/>
          </a:xfrm>
        </p:grpSpPr>
        <p:cxnSp>
          <p:nvCxnSpPr>
            <p:cNvPr id="1827" name="Google Shape;1827;p119"/>
            <p:cNvCxnSpPr/>
            <p:nvPr/>
          </p:nvCxnSpPr>
          <p:spPr>
            <a:xfrm>
              <a:off x="5105400" y="3144157"/>
              <a:ext cx="0" cy="36000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28" name="Google Shape;1828;p119"/>
            <p:cNvCxnSpPr/>
            <p:nvPr/>
          </p:nvCxnSpPr>
          <p:spPr>
            <a:xfrm>
              <a:off x="4029864" y="3504157"/>
              <a:ext cx="1080000" cy="1043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29" name="Google Shape;1829;p119"/>
            <p:cNvCxnSpPr/>
            <p:nvPr/>
          </p:nvCxnSpPr>
          <p:spPr>
            <a:xfrm>
              <a:off x="4038600" y="3504157"/>
              <a:ext cx="0" cy="59460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1830" name="Google Shape;1830;p119"/>
          <p:cNvSpPr/>
          <p:nvPr/>
        </p:nvSpPr>
        <p:spPr>
          <a:xfrm>
            <a:off x="4605206" y="3615563"/>
            <a:ext cx="1336958" cy="274320"/>
          </a:xfrm>
          <a:prstGeom prst="wedgeRoundRectCallout">
            <a:avLst>
              <a:gd name="adj1" fmla="val 16598"/>
              <a:gd name="adj2" fmla="val -30039"/>
              <a:gd name="adj3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1" name="Google Shape;1831;p119"/>
          <p:cNvSpPr/>
          <p:nvPr/>
        </p:nvSpPr>
        <p:spPr>
          <a:xfrm>
            <a:off x="778096" y="4174524"/>
            <a:ext cx="1336958" cy="274320"/>
          </a:xfrm>
          <a:prstGeom prst="wedgeRoundRectCallout">
            <a:avLst>
              <a:gd name="adj1" fmla="val 16598"/>
              <a:gd name="adj2" fmla="val -30039"/>
              <a:gd name="adj3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2" name="Google Shape;1832;p119"/>
          <p:cNvSpPr/>
          <p:nvPr/>
        </p:nvSpPr>
        <p:spPr>
          <a:xfrm>
            <a:off x="3275856" y="6695782"/>
            <a:ext cx="261642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1.59 Example Relational Model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12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2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2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2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Advantages of DBMS over file management system.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2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2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Minimal data redundancy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Program data independence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Efficient data access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Improved data sharing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Improved security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Economy of scale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Reduced program maintenance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Improved Backup 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Improved data quality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7" name="Google Shape;1837;p120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8" name="Google Shape;1838;p120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9" name="Google Shape;1839;p120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0" name="Google Shape;1840;p120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Object-Oriented Model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1" name="Google Shape;1841;p120"/>
          <p:cNvSpPr txBox="1"/>
          <p:nvPr/>
        </p:nvSpPr>
        <p:spPr>
          <a:xfrm>
            <a:off x="190500" y="2383264"/>
            <a:ext cx="8953500" cy="2529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model follows the method of representing real world objects.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Objects are derived from real world entities and situations.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object has their own properties that are defined as attribute and their behavior is defined as methods.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is like an instance of class. So similar attributes and methods are grouped together as a class.</a:t>
            </a:r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6" name="Google Shape;1846;p121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7" name="Google Shape;1847;p121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8" name="Google Shape;1848;p121"/>
          <p:cNvSpPr/>
          <p:nvPr/>
        </p:nvSpPr>
        <p:spPr>
          <a:xfrm>
            <a:off x="0" y="1489919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9" name="Google Shape;1849;p121"/>
          <p:cNvSpPr/>
          <p:nvPr/>
        </p:nvSpPr>
        <p:spPr>
          <a:xfrm>
            <a:off x="190500" y="1513877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Object-Oriented Model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0" name="Google Shape;1850;p121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1" name="Google Shape;1851;p121"/>
          <p:cNvSpPr/>
          <p:nvPr/>
        </p:nvSpPr>
        <p:spPr>
          <a:xfrm>
            <a:off x="1225801" y="4732968"/>
            <a:ext cx="1463040" cy="114237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2" name="Google Shape;1852;p121"/>
          <p:cNvSpPr/>
          <p:nvPr/>
        </p:nvSpPr>
        <p:spPr>
          <a:xfrm>
            <a:off x="6013325" y="4732571"/>
            <a:ext cx="1463040" cy="114237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Rectangle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Length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Breadth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3" name="Google Shape;1853;p121"/>
          <p:cNvSpPr/>
          <p:nvPr/>
        </p:nvSpPr>
        <p:spPr>
          <a:xfrm>
            <a:off x="3666070" y="2565073"/>
            <a:ext cx="1626010" cy="1105103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Shape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Area()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Perimeter()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4" name="Google Shape;1854;p121"/>
          <p:cNvCxnSpPr>
            <a:stCxn id="1852" idx="0"/>
            <a:endCxn id="1853" idx="2"/>
          </p:cNvCxnSpPr>
          <p:nvPr/>
        </p:nvCxnSpPr>
        <p:spPr>
          <a:xfrm rot="10800000">
            <a:off x="4478945" y="3670271"/>
            <a:ext cx="2265900" cy="10623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55" name="Google Shape;1855;p121"/>
          <p:cNvCxnSpPr>
            <a:stCxn id="1851" idx="0"/>
            <a:endCxn id="1853" idx="2"/>
          </p:cNvCxnSpPr>
          <p:nvPr/>
        </p:nvCxnSpPr>
        <p:spPr>
          <a:xfrm rot="10800000" flipH="1">
            <a:off x="1957321" y="3670068"/>
            <a:ext cx="2521800" cy="10629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56" name="Google Shape;1856;p121"/>
          <p:cNvSpPr/>
          <p:nvPr/>
        </p:nvSpPr>
        <p:spPr>
          <a:xfrm>
            <a:off x="3747555" y="4805075"/>
            <a:ext cx="1463040" cy="1069866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Triangle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Height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7" name="Google Shape;1857;p121"/>
          <p:cNvCxnSpPr>
            <a:stCxn id="1856" idx="0"/>
            <a:endCxn id="1853" idx="2"/>
          </p:cNvCxnSpPr>
          <p:nvPr/>
        </p:nvCxnSpPr>
        <p:spPr>
          <a:xfrm rot="10800000">
            <a:off x="4479075" y="3670175"/>
            <a:ext cx="0" cy="11349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58" name="Google Shape;1858;p121"/>
          <p:cNvSpPr/>
          <p:nvPr/>
        </p:nvSpPr>
        <p:spPr>
          <a:xfrm>
            <a:off x="3275856" y="6191726"/>
            <a:ext cx="298030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1.60 Example Object-Oriented Model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" name="Google Shape;1863;p122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4" name="Google Shape;1864;p122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5" name="Google Shape;1865;p122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6" name="Google Shape;1866;p122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Integrity Constraints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7" name="Google Shape;1867;p122"/>
          <p:cNvSpPr txBox="1"/>
          <p:nvPr/>
        </p:nvSpPr>
        <p:spPr>
          <a:xfrm>
            <a:off x="190500" y="2383264"/>
            <a:ext cx="8953500" cy="4376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Integrity constraints means set of rules defined in database system. It is used to maintain the quality of information.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ensures that any data related operation performed on database like, data insertion, updating does not affect integrity of data.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provide protection against any damage to database.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Following are different types of Integrity Constraints:</a:t>
            </a:r>
            <a:endParaRPr/>
          </a:p>
          <a:p>
            <a:pPr marL="1200150" marR="0" lvl="1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endParaRPr/>
          </a:p>
          <a:p>
            <a:pPr marL="1200150" marR="0" lvl="1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null</a:t>
            </a:r>
            <a:endParaRPr/>
          </a:p>
          <a:p>
            <a:pPr marL="1200150" marR="0" lvl="1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</a:t>
            </a:r>
            <a:endParaRPr/>
          </a:p>
          <a:p>
            <a:pPr marL="1200150" marR="0" lvl="1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  <a:endParaRPr/>
          </a:p>
          <a:p>
            <a:pPr marL="1200150" marR="0" lvl="1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2" name="Google Shape;1872;p12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3" name="Google Shape;1873;p123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4" name="Google Shape;1874;p123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5" name="Google Shape;1875;p123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Integrity Constraints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6" name="Google Shape;1876;p123"/>
          <p:cNvSpPr txBox="1"/>
          <p:nvPr/>
        </p:nvSpPr>
        <p:spPr>
          <a:xfrm>
            <a:off x="190500" y="2383264"/>
            <a:ext cx="8953500" cy="2603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Calibri"/>
              <a:buAutoNum type="arabicPeriod"/>
            </a:pP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r>
              <a:rPr lang="en-US" sz="20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integrity constraint defines a specific rule for a column, all the rows of that column must have to satisfy it.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controls the tuple values to some set, range or specific value.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can be applied on more than one column of a relation(table).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Tuple value of CGPA should be between 0 to 10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1" name="Google Shape;1881;p124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2" name="Google Shape;1882;p124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p124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4" name="Google Shape;1884;p124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Integrity Constraints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5" name="Google Shape;1885;p124"/>
          <p:cNvSpPr txBox="1"/>
          <p:nvPr/>
        </p:nvSpPr>
        <p:spPr>
          <a:xfrm>
            <a:off x="190500" y="2383264"/>
            <a:ext cx="8953500" cy="289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Calibri"/>
              <a:buAutoNum type="arabicPeriod" startAt="2"/>
            </a:pP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Not Null</a:t>
            </a:r>
            <a:endParaRPr sz="2000" b="1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name suggests all the rows of relation(table) should be some definite value for the column on which Not null is applied.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Simply when we apply this constraint on any column, it should have some value.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For relation 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Student,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column should have some value.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0" name="Google Shape;1890;p125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1" name="Google Shape;1891;p125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p125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3" name="Google Shape;1893;p125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Integrity Constraints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4" name="Google Shape;1894;p125"/>
          <p:cNvSpPr txBox="1"/>
          <p:nvPr/>
        </p:nvSpPr>
        <p:spPr>
          <a:xfrm>
            <a:off x="190500" y="2383264"/>
            <a:ext cx="8953500" cy="2973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Calibri"/>
              <a:buAutoNum type="arabicPeriod" startAt="3"/>
            </a:pP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Unique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name defines it make sure that columns or group of columns in each row of table has unique (distinct) value.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Columns can have null values, but they can’t be duplicated.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constraint sometimes also referred as Unique Key.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For relation 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Student,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Enrollmentno column should have unique value.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9" name="Google Shape;1899;p126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0" name="Google Shape;1900;p126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1" name="Google Shape;1901;p126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2" name="Google Shape;1902;p126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Integrity Constraints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3" name="Google Shape;1903;p126"/>
          <p:cNvSpPr txBox="1"/>
          <p:nvPr/>
        </p:nvSpPr>
        <p:spPr>
          <a:xfrm>
            <a:off x="190500" y="2383264"/>
            <a:ext cx="895350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Calibri"/>
              <a:buAutoNum type="arabicPeriod" startAt="4"/>
            </a:pP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 applies to column or combination of columns to uniquely identifies each row in the table.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 = Unique key + Not null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can be only one primary key per table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student relation table, </a:t>
            </a:r>
            <a:r>
              <a:rPr lang="en-US" sz="22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EnrollmentNo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column should have unique value and can’t be null.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04" name="Google Shape;1904;p126"/>
          <p:cNvGraphicFramePr/>
          <p:nvPr/>
        </p:nvGraphicFramePr>
        <p:xfrm>
          <a:off x="4807553" y="5051696"/>
          <a:ext cx="4145925" cy="1647275"/>
        </p:xfrm>
        <a:graphic>
          <a:graphicData uri="http://schemas.openxmlformats.org/drawingml/2006/table">
            <a:tbl>
              <a:tblPr firstRow="1" bandRow="1">
                <a:noFill/>
                <a:tableStyleId>{6B83E10E-929F-4509-B4BD-B689A84B136F}</a:tableStyleId>
              </a:tblPr>
              <a:tblGrid>
                <a:gridCol w="113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9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sng">
                          <a:solidFill>
                            <a:schemeClr val="dk1"/>
                          </a:solidFill>
                        </a:rPr>
                        <a:t>EnrollNo</a:t>
                      </a:r>
                      <a:endParaRPr sz="1800" b="1" u="sng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Student_Name</a:t>
                      </a:r>
                      <a:endParaRPr sz="18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DeptID</a:t>
                      </a:r>
                      <a:endParaRPr sz="18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001</a:t>
                      </a:r>
                      <a:endParaRPr sz="19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Ramesh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002</a:t>
                      </a:r>
                      <a:endParaRPr sz="19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Suresh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003</a:t>
                      </a:r>
                      <a:endParaRPr sz="19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Mahesh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905" name="Google Shape;1905;p126"/>
          <p:cNvCxnSpPr/>
          <p:nvPr/>
        </p:nvCxnSpPr>
        <p:spPr>
          <a:xfrm rot="10800000" flipH="1">
            <a:off x="3851920" y="5229248"/>
            <a:ext cx="955500" cy="432000"/>
          </a:xfrm>
          <a:prstGeom prst="curvedConnector3">
            <a:avLst>
              <a:gd name="adj1" fmla="val 35934"/>
            </a:avLst>
          </a:pr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06" name="Google Shape;1906;p126"/>
          <p:cNvSpPr txBox="1"/>
          <p:nvPr/>
        </p:nvSpPr>
        <p:spPr>
          <a:xfrm>
            <a:off x="2576906" y="5474552"/>
            <a:ext cx="130195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7" name="Google Shape;1907;p126"/>
          <p:cNvSpPr/>
          <p:nvPr/>
        </p:nvSpPr>
        <p:spPr>
          <a:xfrm>
            <a:off x="6009133" y="6661478"/>
            <a:ext cx="174278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1.61 Primary Key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2" name="Google Shape;1912;p127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3" name="Google Shape;1913;p127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p127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5" name="Google Shape;1915;p127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Integrity Constraints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6" name="Google Shape;1916;p127"/>
          <p:cNvSpPr txBox="1"/>
          <p:nvPr/>
        </p:nvSpPr>
        <p:spPr>
          <a:xfrm>
            <a:off x="190500" y="2383264"/>
            <a:ext cx="8953500" cy="334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Calibri"/>
              <a:buAutoNum type="arabicPeriod" startAt="5"/>
            </a:pP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Foreign Key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 is defined to link two tables(relation).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 is set of one or more attributes whose value is derived from the primary key of another relation.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 is also known as referential integrity.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or column which is declared as foreign key in Table 1 is derived from primary key of Table 2 and every value of foreign key column in table 1 must be null or available in primary key of table 2.</a:t>
            </a:r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1" name="Google Shape;1921;p128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2" name="Google Shape;1922;p128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3" name="Google Shape;1923;p128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4" name="Google Shape;1924;p128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Integrity Constraints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5" name="Google Shape;1925;p128"/>
          <p:cNvSpPr txBox="1"/>
          <p:nvPr/>
        </p:nvSpPr>
        <p:spPr>
          <a:xfrm>
            <a:off x="190500" y="2383264"/>
            <a:ext cx="89535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Calibri"/>
              <a:buAutoNum type="arabicPeriod" startAt="5"/>
            </a:pP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Foreign Key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26" name="Google Shape;1926;p128"/>
          <p:cNvGraphicFramePr/>
          <p:nvPr/>
        </p:nvGraphicFramePr>
        <p:xfrm>
          <a:off x="179512" y="3409856"/>
          <a:ext cx="3960450" cy="1647275"/>
        </p:xfrm>
        <a:graphic>
          <a:graphicData uri="http://schemas.openxmlformats.org/drawingml/2006/table">
            <a:tbl>
              <a:tblPr firstRow="1" bandRow="1">
                <a:noFill/>
                <a:tableStyleId>{6B83E10E-929F-4509-B4BD-B689A84B136F}</a:tableStyleId>
              </a:tblPr>
              <a:tblGrid>
                <a:gridCol w="108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1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sng">
                          <a:solidFill>
                            <a:schemeClr val="dk1"/>
                          </a:solidFill>
                        </a:rPr>
                        <a:t>EnrollNo</a:t>
                      </a:r>
                      <a:endParaRPr sz="1800" b="1" u="sng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Student_Name</a:t>
                      </a:r>
                      <a:endParaRPr sz="18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DeptID</a:t>
                      </a:r>
                      <a:endParaRPr sz="18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001</a:t>
                      </a:r>
                      <a:endParaRPr sz="19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Ramesh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002</a:t>
                      </a:r>
                      <a:endParaRPr sz="19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Suresh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003</a:t>
                      </a:r>
                      <a:endParaRPr sz="19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Mahesh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27" name="Google Shape;1927;p128"/>
          <p:cNvSpPr txBox="1"/>
          <p:nvPr/>
        </p:nvSpPr>
        <p:spPr>
          <a:xfrm>
            <a:off x="1695470" y="5255141"/>
            <a:ext cx="9285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28" name="Google Shape;1928;p128"/>
          <p:cNvGraphicFramePr/>
          <p:nvPr/>
        </p:nvGraphicFramePr>
        <p:xfrm>
          <a:off x="5794441" y="3404159"/>
          <a:ext cx="3101325" cy="1235800"/>
        </p:xfrm>
        <a:graphic>
          <a:graphicData uri="http://schemas.openxmlformats.org/drawingml/2006/table">
            <a:tbl>
              <a:tblPr firstRow="1" bandRow="1">
                <a:noFill/>
                <a:tableStyleId>{6B83E10E-929F-4509-B4BD-B689A84B136F}</a:tableStyleId>
              </a:tblPr>
              <a:tblGrid>
                <a:gridCol w="91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sng">
                          <a:solidFill>
                            <a:schemeClr val="dk1"/>
                          </a:solidFill>
                        </a:rPr>
                        <a:t>DeptID</a:t>
                      </a:r>
                      <a:endParaRPr sz="1800" b="1" u="sng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Dept_Name</a:t>
                      </a:r>
                      <a:endParaRPr sz="18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HOD</a:t>
                      </a:r>
                      <a:endParaRPr sz="18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Computer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XYZ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9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ABC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929" name="Google Shape;1929;p128"/>
          <p:cNvCxnSpPr/>
          <p:nvPr/>
        </p:nvCxnSpPr>
        <p:spPr>
          <a:xfrm rot="10800000">
            <a:off x="6300192" y="2844929"/>
            <a:ext cx="0" cy="55923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30" name="Google Shape;1930;p128"/>
          <p:cNvCxnSpPr/>
          <p:nvPr/>
        </p:nvCxnSpPr>
        <p:spPr>
          <a:xfrm rot="10800000">
            <a:off x="3491880" y="2844929"/>
            <a:ext cx="2808312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31" name="Google Shape;1931;p128"/>
          <p:cNvCxnSpPr/>
          <p:nvPr/>
        </p:nvCxnSpPr>
        <p:spPr>
          <a:xfrm>
            <a:off x="3491880" y="2844929"/>
            <a:ext cx="0" cy="55923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32" name="Google Shape;1932;p128"/>
          <p:cNvSpPr txBox="1"/>
          <p:nvPr/>
        </p:nvSpPr>
        <p:spPr>
          <a:xfrm>
            <a:off x="6955844" y="5301208"/>
            <a:ext cx="9285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3" name="Google Shape;1933;p128"/>
          <p:cNvSpPr/>
          <p:nvPr/>
        </p:nvSpPr>
        <p:spPr>
          <a:xfrm>
            <a:off x="6380781" y="2654161"/>
            <a:ext cx="936104" cy="576064"/>
          </a:xfrm>
          <a:prstGeom prst="wedgeEllipseCallout">
            <a:avLst>
              <a:gd name="adj1" fmla="val -36634"/>
              <a:gd name="adj2" fmla="val 7183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4" name="Google Shape;1934;p128"/>
          <p:cNvSpPr txBox="1"/>
          <p:nvPr/>
        </p:nvSpPr>
        <p:spPr>
          <a:xfrm>
            <a:off x="6487561" y="2680583"/>
            <a:ext cx="8515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5" name="Google Shape;1935;p128"/>
          <p:cNvSpPr/>
          <p:nvPr/>
        </p:nvSpPr>
        <p:spPr>
          <a:xfrm flipH="1">
            <a:off x="2442325" y="2648909"/>
            <a:ext cx="936104" cy="576064"/>
          </a:xfrm>
          <a:prstGeom prst="wedgeEllipseCallout">
            <a:avLst>
              <a:gd name="adj1" fmla="val -46689"/>
              <a:gd name="adj2" fmla="val 81174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6" name="Google Shape;1936;p128"/>
          <p:cNvSpPr txBox="1"/>
          <p:nvPr/>
        </p:nvSpPr>
        <p:spPr>
          <a:xfrm>
            <a:off x="2538134" y="2657510"/>
            <a:ext cx="84029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7" name="Google Shape;1937;p128"/>
          <p:cNvSpPr/>
          <p:nvPr/>
        </p:nvSpPr>
        <p:spPr>
          <a:xfrm>
            <a:off x="3275856" y="5941806"/>
            <a:ext cx="232467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1.62 Example Foreign Key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2" name="Google Shape;1942;p129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3" name="Google Shape;1943;p129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4" name="Google Shape;1944;p129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5" name="Google Shape;1945;p129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Some other keys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6" name="Google Shape;1946;p129"/>
          <p:cNvSpPr txBox="1"/>
          <p:nvPr/>
        </p:nvSpPr>
        <p:spPr>
          <a:xfrm>
            <a:off x="190500" y="2383264"/>
            <a:ext cx="89535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Noto Sans Symbols"/>
              <a:buChar char="⮚"/>
            </a:pP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Super Key: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set of one or more columns that identifies each tuple record uniquely in a relation. 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entity sets {Emp_SSN}, {Emp_Number}, {Emp_SSN, Emp_Number}, {Emp_SSN, Emp_Name}, {Emp_SSN, Emp_Number, Emp_Name}, {Emp_Number, Emp_Name} are uniquely identifies rows so they all are super keys.</a:t>
            </a:r>
            <a:endParaRPr/>
          </a:p>
        </p:txBody>
      </p:sp>
      <p:graphicFrame>
        <p:nvGraphicFramePr>
          <p:cNvPr id="1947" name="Google Shape;1947;p129"/>
          <p:cNvGraphicFramePr/>
          <p:nvPr/>
        </p:nvGraphicFramePr>
        <p:xfrm>
          <a:off x="2123728" y="3329889"/>
          <a:ext cx="4572000" cy="1854250"/>
        </p:xfrm>
        <a:graphic>
          <a:graphicData uri="http://schemas.openxmlformats.org/drawingml/2006/table">
            <a:tbl>
              <a:tblPr firstRow="1" bandRow="1">
                <a:noFill/>
                <a:tableStyleId>{6B83E10E-929F-4509-B4BD-B689A84B136F}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Emp_SSN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Emp_Number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Emp_Name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Ramesh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456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Suresh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789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Dinesh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791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Mahesh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48" name="Google Shape;1948;p129"/>
          <p:cNvSpPr/>
          <p:nvPr/>
        </p:nvSpPr>
        <p:spPr>
          <a:xfrm>
            <a:off x="3275856" y="5229200"/>
            <a:ext cx="16337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1.63 Super Key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1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3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3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3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Purpose of DBMS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body" idx="1"/>
          </p:nvPr>
        </p:nvSpPr>
        <p:spPr>
          <a:xfrm>
            <a:off x="304800" y="25146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Compactness- no need of paper work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Speed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Accuracy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Protection</a:t>
            </a:r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3" name="Google Shape;1953;p130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4" name="Google Shape;1954;p130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p130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6" name="Google Shape;1956;p130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Some other keys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7" name="Google Shape;1957;p130"/>
          <p:cNvSpPr txBox="1"/>
          <p:nvPr/>
        </p:nvSpPr>
        <p:spPr>
          <a:xfrm>
            <a:off x="190500" y="2383264"/>
            <a:ext cx="8953500" cy="511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Noto Sans Symbols"/>
              <a:buChar char="⮚"/>
            </a:pP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Candidate Key: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subset or part of the super key.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Sometimes they’re also known as minimal super key with no repeated attributes.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table has minimum one candidate key, but there can be multiple candidate keys also.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Primary key is selected from candidate keys. 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{Emp_SSN} , {Emp_Number}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Noto Sans Symbols"/>
              <a:buChar char="⮚"/>
            </a:pP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Alternate Key: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candidate key that’s not chosen as a primary key is alternate key.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2" name="Google Shape;1962;p131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3" name="Google Shape;1963;p131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4" name="Google Shape;1964;p131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5" name="Google Shape;1965;p131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Manipulation Operations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6" name="Google Shape;1966;p131"/>
          <p:cNvSpPr txBox="1"/>
          <p:nvPr/>
        </p:nvSpPr>
        <p:spPr>
          <a:xfrm>
            <a:off x="190500" y="2383264"/>
            <a:ext cx="8953500" cy="356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Manipulation Operations are performed by DML commands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– retrieve data from a table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– insert new records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– update/Modify existing records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– delete existing records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0" name="Google Shape;1980;p13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1" name="Google Shape;1981;p133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2" name="Google Shape;1982;p133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3" name="Google Shape;1983;p133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Manipulation Operations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4" name="Google Shape;1984;p133"/>
          <p:cNvSpPr txBox="1"/>
          <p:nvPr/>
        </p:nvSpPr>
        <p:spPr>
          <a:xfrm>
            <a:off x="190500" y="2383264"/>
            <a:ext cx="8953500" cy="4376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524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Syntax:</a:t>
            </a:r>
            <a:endParaRPr/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INSERT INTO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table_name (column, column1, column2..)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(value, value1, value2 ...); </a:t>
            </a:r>
            <a:endParaRPr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INSERT INTO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(Enroll_no, Student_name, Phone) </a:t>
            </a:r>
            <a:endParaRPr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VALUES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(1234567890, ’xyz’, 9876543210);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9" name="Google Shape;1989;p134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0" name="Google Shape;1990;p134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1" name="Google Shape;1991;p134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p134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Manipulation Operations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3" name="Google Shape;1993;p134"/>
          <p:cNvSpPr txBox="1"/>
          <p:nvPr/>
        </p:nvSpPr>
        <p:spPr>
          <a:xfrm>
            <a:off x="190500" y="2383264"/>
            <a:ext cx="8953500" cy="4007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table_name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column=value, column1=value1,... </a:t>
            </a:r>
            <a:endParaRPr/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someColumn=someValue;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Student 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Phone = 987654321         </a:t>
            </a:r>
            <a:endParaRPr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Enroll_No = 123456789;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8" name="Google Shape;1998;p135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9" name="Google Shape;1999;p135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0" name="Google Shape;2000;p135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1" name="Google Shape;2001;p135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Manipulation Operations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2" name="Google Shape;2002;p135"/>
          <p:cNvSpPr txBox="1"/>
          <p:nvPr/>
        </p:nvSpPr>
        <p:spPr>
          <a:xfrm>
            <a:off x="190500" y="2383264"/>
            <a:ext cx="8953500" cy="3120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DELETE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tableName WHERE someColumn = someValue; </a:t>
            </a:r>
            <a:endParaRPr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DELETE FROM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Students  WHERE Enroll_no=123456789;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7" name="Google Shape;2007;p136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42863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8" name="Google Shape;2008;p136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9" name="Google Shape;2009;p136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0" name="Google Shape;2010;p136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2011" name="Google Shape;2011;p136"/>
          <p:cNvSpPr txBox="1"/>
          <p:nvPr/>
        </p:nvSpPr>
        <p:spPr>
          <a:xfrm>
            <a:off x="190500" y="2289175"/>
            <a:ext cx="876300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Abraham Silberschatz, Henry F. Korth and S. Sudarshan, Database System Concepts, McGraw-Hill Education (Asia), Seventh Edition, 2019.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 C. J. Date, A. Kannan and S. Swamynathan, An Introduction to Database Systems, Pearson Education, Eighth Edition, 2009.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 Database Management Systems, CSE, DIET, https://www.darshan.ac.in/DIET/CE/GTU-Computer-Engineering-Study-Material 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[4] Database management systems by Raghu Ramakrishnan and Johannes Gehrke http://pages.cs.wisc.edu/~dbbook/openAccess/thirdEdition/slides/slides3ed.html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 Database management system tutorial, https://www.tutorialspoint.com/dbms/index.htm</a:t>
            </a:r>
            <a:endParaRPr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p137"/>
          <p:cNvSpPr/>
          <p:nvPr/>
        </p:nvSpPr>
        <p:spPr>
          <a:xfrm>
            <a:off x="0" y="3214688"/>
            <a:ext cx="9144000" cy="364331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7" name="Google Shape;2017;p137" descr="C:\Users\parul\Desktop\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361950"/>
            <a:ext cx="67056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8" name="Google Shape;2018;p137" descr="C:\Users\parul\Desktop\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33638" y="4000500"/>
            <a:ext cx="427672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9" name="Google Shape;2019;p137" descr="C:\Users\parul\Desktop\Cover Page with yellow patch - Version 18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38475" y="4946650"/>
            <a:ext cx="3067050" cy="2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p137"/>
          <p:cNvSpPr/>
          <p:nvPr/>
        </p:nvSpPr>
        <p:spPr>
          <a:xfrm>
            <a:off x="0" y="6003925"/>
            <a:ext cx="9144000" cy="357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1" name="Google Shape;2021;p137"/>
          <p:cNvSpPr/>
          <p:nvPr/>
        </p:nvSpPr>
        <p:spPr>
          <a:xfrm>
            <a:off x="3249613" y="5997575"/>
            <a:ext cx="264477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www.paruluniversity.ac.in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14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4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4"/>
          <p:cNvSpPr/>
          <p:nvPr/>
        </p:nvSpPr>
        <p:spPr>
          <a:xfrm>
            <a:off x="152400" y="1600200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4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Benefits of DB Approach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4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4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Data can be Shared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Redundancy can be reduced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Inconsistency can be avoided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Security can be enforced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Conflicting requirements can be balanced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Integrity can be maintain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5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5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5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5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 data redundancy (duplication)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 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5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b="1"/>
            </a:br>
            <a:br>
              <a:rPr lang="en-US" b="1"/>
            </a:br>
            <a:br>
              <a:rPr lang="en-US" b="1"/>
            </a:br>
            <a:r>
              <a:rPr lang="en-US" sz="3000" b="1"/>
              <a:t>Advantages of DBMS </a:t>
            </a:r>
            <a:br>
              <a:rPr lang="en-US" sz="3000"/>
            </a:br>
            <a:br>
              <a:rPr lang="en-US" sz="3000"/>
            </a:br>
            <a:endParaRPr sz="3000"/>
          </a:p>
        </p:txBody>
      </p:sp>
      <p:pic>
        <p:nvPicPr>
          <p:cNvPr id="260" name="Google Shape;260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990600" y="2438400"/>
            <a:ext cx="7391400" cy="3884051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261" name="Google Shape;261;p15"/>
          <p:cNvSpPr txBox="1"/>
          <p:nvPr/>
        </p:nvSpPr>
        <p:spPr>
          <a:xfrm>
            <a:off x="2971800" y="6324600"/>
            <a:ext cx="4038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  1.7  </a:t>
            </a:r>
            <a:r>
              <a:rPr lang="en-US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example of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redundancy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ctr" rtl="0"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</a:t>
            </a:r>
            <a:r>
              <a:rPr lang="en-US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Source : 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https://www.researchgate.net/figure/An-example-of-redundancy-of-data-and-functionality_fig1_266550024)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16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6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6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6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Remove data inconsistency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6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2" name="Google Shape;272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457200" y="2590800"/>
            <a:ext cx="8180923" cy="3581400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273" name="Google Shape;273;p16"/>
          <p:cNvSpPr txBox="1"/>
          <p:nvPr/>
        </p:nvSpPr>
        <p:spPr>
          <a:xfrm>
            <a:off x="2514600" y="6248400"/>
            <a:ext cx="4038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  1.8  An example of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inconsistency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ctr" rtl="0"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(Im</a:t>
            </a:r>
            <a:r>
              <a:rPr lang="en-US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Source 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ttps://www.quora.com/What-is-data-inconsistency-1)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7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7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7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7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isolation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7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body" idx="1"/>
          </p:nvPr>
        </p:nvSpPr>
        <p:spPr>
          <a:xfrm>
            <a:off x="762000" y="2362200"/>
            <a:ext cx="4114800" cy="384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Data are </a:t>
            </a:r>
            <a:r>
              <a:rPr lang="en-US" sz="2000" b="1"/>
              <a:t>scattered</a:t>
            </a:r>
            <a:r>
              <a:rPr lang="en-US" sz="2000"/>
              <a:t> in various files.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Files may be in </a:t>
            </a:r>
            <a:r>
              <a:rPr lang="en-US" sz="2000" b="1"/>
              <a:t>different formats</a:t>
            </a:r>
            <a:r>
              <a:rPr lang="en-US" sz="2000"/>
              <a:t>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Difficult to retrieve </a:t>
            </a:r>
            <a:r>
              <a:rPr lang="en-US" sz="2000"/>
              <a:t>the appropriate data.</a:t>
            </a:r>
            <a:endParaRPr sz="2000" b="1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85" name="Google Shape;285;p17"/>
          <p:cNvSpPr/>
          <p:nvPr/>
        </p:nvSpPr>
        <p:spPr>
          <a:xfrm>
            <a:off x="914400" y="3733800"/>
            <a:ext cx="3886200" cy="609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53734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DBMS allow us to access (retrieve) appropriate data easily.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7"/>
          <p:cNvSpPr/>
          <p:nvPr/>
        </p:nvSpPr>
        <p:spPr>
          <a:xfrm>
            <a:off x="228600" y="4572000"/>
            <a:ext cx="4800600" cy="19812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53734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isolation is a property that determines when and how changes made by one operation become visible to other concurrent users and systems.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issue occurs in a concurrency situation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17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5081550" y="2438400"/>
            <a:ext cx="3755572" cy="3429000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288" name="Google Shape;288;p17"/>
          <p:cNvSpPr txBox="1"/>
          <p:nvPr/>
        </p:nvSpPr>
        <p:spPr>
          <a:xfrm>
            <a:off x="4876800" y="5867400"/>
            <a:ext cx="4038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  1.9  An example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isolation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ctr" rtl="0"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(Im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Source : https://www.researchgate.net/figure/Example-of-data-isolation-problem_fig1_278658528)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18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8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8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8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Guaranteed atomicity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8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9" name="Google Shape;299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447800" y="2667000"/>
            <a:ext cx="5715000" cy="3309237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300" name="Google Shape;300;p18"/>
          <p:cNvSpPr/>
          <p:nvPr/>
        </p:nvSpPr>
        <p:spPr>
          <a:xfrm>
            <a:off x="457200" y="2286001"/>
            <a:ext cx="7620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Atomicity: Either transaction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0% or 100%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8"/>
          <p:cNvSpPr txBox="1"/>
          <p:nvPr/>
        </p:nvSpPr>
        <p:spPr>
          <a:xfrm>
            <a:off x="2514600" y="6019800"/>
            <a:ext cx="4038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  1.10  An example of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atomicity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ctr" rtl="0"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(Im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Source : https://encrypted-tbn0.gstatic.com/images?q=tbn%3AANd9GcSVFDVbwXtsq94f6HGuntRnVsOaz27Xnw-Lew&amp;usqp=CAU)</a:t>
            </a:r>
            <a:endParaRPr sz="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19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9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9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9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Allow to implement integrity constraints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9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2" name="Google Shape;312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609600" y="2438400"/>
            <a:ext cx="7620000" cy="3429951"/>
          </a:xfrm>
          <a:prstGeom prst="rect">
            <a:avLst/>
          </a:prstGeom>
          <a:noFill/>
          <a:ln w="38100" cap="sq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313" name="Google Shape;313;p19"/>
          <p:cNvSpPr txBox="1"/>
          <p:nvPr/>
        </p:nvSpPr>
        <p:spPr>
          <a:xfrm>
            <a:off x="2514600" y="5943600"/>
            <a:ext cx="4038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  1.11  An example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integrity constraints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22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</a:t>
            </a: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Source 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http://www.allfordrugs.com/data-integrity/)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257175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0" y="3714750"/>
            <a:ext cx="9144000" cy="714375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0" y="3756025"/>
            <a:ext cx="9144000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 System architecture</a:t>
            </a:r>
            <a:endParaRPr sz="3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974328" y="2820194"/>
            <a:ext cx="6694015" cy="63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CHAPTER-1</a:t>
            </a:r>
            <a:endParaRPr sz="3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0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0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0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0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Sharing of data among multiple users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0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4" name="Google Shape;324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914400" y="2286000"/>
            <a:ext cx="7647126" cy="3744789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325" name="Google Shape;325;p20"/>
          <p:cNvSpPr txBox="1"/>
          <p:nvPr/>
        </p:nvSpPr>
        <p:spPr>
          <a:xfrm>
            <a:off x="2743200" y="6248400"/>
            <a:ext cx="4038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  1.12  An example of </a:t>
            </a:r>
            <a:r>
              <a:rPr lang="en-US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Sharing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ctr" rtl="0"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</a:t>
            </a:r>
            <a:r>
              <a:rPr lang="en-US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Source 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http://www.allfordrugs.com/data-integrity/)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21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1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1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1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Restricting unauthorized access to data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1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6" name="Google Shape;336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676400" y="2286000"/>
            <a:ext cx="5943600" cy="3865241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337" name="Google Shape;337;p21"/>
          <p:cNvSpPr txBox="1"/>
          <p:nvPr/>
        </p:nvSpPr>
        <p:spPr>
          <a:xfrm>
            <a:off x="2819400" y="6248400"/>
            <a:ext cx="449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  1.13  An example of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unauthorized access to data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</a:t>
            </a:r>
            <a:r>
              <a:rPr lang="en-US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Source 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ttps://www.mageplaza.com/kb/your-web-server-set-up-incorrectly-allows-unauthorized-access-sensitive-files-magento-2.html)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22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2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2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2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Providing backup and recovery services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2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8" name="Google Shape;348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447800" y="2362200"/>
            <a:ext cx="6082632" cy="3810000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349" name="Google Shape;349;p22"/>
          <p:cNvSpPr txBox="1"/>
          <p:nvPr/>
        </p:nvSpPr>
        <p:spPr>
          <a:xfrm>
            <a:off x="2590800" y="6248400"/>
            <a:ext cx="4038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  1.14  An example of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backup and recovery services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</a:t>
            </a:r>
            <a:r>
              <a:rPr lang="en-US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Source 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https://www.enterprisestorageforum.com/backup-recovery/enterprise-backup-and-recovery-software.html)</a:t>
            </a:r>
            <a:endParaRPr sz="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2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3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3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3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Advantages of DBMS (Summary)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23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3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Reduce data redundancy (duplication)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b="1"/>
              <a:t>Avoids unnecessary duplication</a:t>
            </a:r>
            <a:r>
              <a:rPr lang="en-US" sz="2000"/>
              <a:t> of data by storing data centrally.</a:t>
            </a:r>
            <a:endParaRPr sz="2000" b="1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Remove data inconsistency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By </a:t>
            </a:r>
            <a:r>
              <a:rPr lang="en-US" sz="2000" b="1"/>
              <a:t>eliminating redundancy</a:t>
            </a:r>
            <a:r>
              <a:rPr lang="en-US" sz="2000"/>
              <a:t>, data </a:t>
            </a:r>
            <a:r>
              <a:rPr lang="en-US" sz="2000" b="1"/>
              <a:t>inconsistency can be removed</a:t>
            </a:r>
            <a:r>
              <a:rPr lang="en-US" sz="2000"/>
              <a:t>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Data isolation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 user can </a:t>
            </a:r>
            <a:r>
              <a:rPr lang="en-US" sz="2000" b="1"/>
              <a:t>easily retrieve proper data </a:t>
            </a:r>
            <a:r>
              <a:rPr lang="en-US" sz="2000"/>
              <a:t>as per his/her requirement.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Guaranteed atomicity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Either transaction </a:t>
            </a:r>
            <a:r>
              <a:rPr lang="en-US" sz="2000" b="1"/>
              <a:t>executes 0% or 100%.</a:t>
            </a:r>
            <a:endParaRPr sz="20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24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4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4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4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Advantages of DBMS (Summary)</a:t>
            </a:r>
            <a:endParaRPr/>
          </a:p>
        </p:txBody>
      </p:sp>
      <p:sp>
        <p:nvSpPr>
          <p:cNvPr id="369" name="Google Shape;369;p24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4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Allow implementing integrity constraints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b="1"/>
              <a:t>Business rules can be implemented </a:t>
            </a:r>
            <a:r>
              <a:rPr lang="en-US" sz="2000"/>
              <a:t>such as do not allow to store amount less than Rs. 0 in balance. </a:t>
            </a:r>
            <a:endParaRPr sz="2000" b="1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Sharing of data among multiple users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b="1"/>
              <a:t>More than one users can access </a:t>
            </a:r>
            <a:r>
              <a:rPr lang="en-US" sz="2000"/>
              <a:t>same data at the same time.</a:t>
            </a:r>
            <a:endParaRPr sz="2000" b="1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Restricting unauthorized access to data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 user can </a:t>
            </a:r>
            <a:r>
              <a:rPr lang="en-US" sz="2000" b="1"/>
              <a:t>only access data which is authorized </a:t>
            </a:r>
            <a:r>
              <a:rPr lang="en-US" sz="2000"/>
              <a:t>to him/her.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Providing backup and recovery services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Can </a:t>
            </a:r>
            <a:r>
              <a:rPr lang="en-US" sz="2000" b="1"/>
              <a:t>take a regular auto or manual backup </a:t>
            </a:r>
            <a:r>
              <a:rPr lang="en-US" sz="2000"/>
              <a:t>and </a:t>
            </a:r>
            <a:r>
              <a:rPr lang="en-US" sz="2000" b="1"/>
              <a:t>use it to restore </a:t>
            </a:r>
            <a:r>
              <a:rPr lang="en-US" sz="2000"/>
              <a:t>the database if it corrupts.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25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5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5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5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Basic Terms of DBMS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5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5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Data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Data is </a:t>
            </a:r>
            <a:r>
              <a:rPr lang="en-US" sz="2000" b="1"/>
              <a:t>raw, unorganized facts </a:t>
            </a:r>
            <a:r>
              <a:rPr lang="en-US" sz="2000"/>
              <a:t>that need to be processed.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Example: Marks of students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Student_1 = 50/100, Student_2 = 25/100. 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Information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When data is </a:t>
            </a:r>
            <a:r>
              <a:rPr lang="en-US" sz="2000" b="1"/>
              <a:t>processed, organized, structured </a:t>
            </a:r>
            <a:r>
              <a:rPr lang="en-US" sz="2000"/>
              <a:t>or presented in a given context so as to make it useful, it is called information.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Example: Result of students (Pass or Fail)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Student_1 = Pass, Student_2 = Fail.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26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6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6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6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Basic Terms of DBMS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6"/>
          <p:cNvSpPr/>
          <p:nvPr/>
        </p:nvSpPr>
        <p:spPr>
          <a:xfrm>
            <a:off x="0" y="2209800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6"/>
          <p:cNvSpPr txBox="1">
            <a:spLocks noGrp="1"/>
          </p:cNvSpPr>
          <p:nvPr>
            <p:ph type="body" idx="1"/>
          </p:nvPr>
        </p:nvSpPr>
        <p:spPr>
          <a:xfrm>
            <a:off x="304800" y="22860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Metadata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Metadata is </a:t>
            </a:r>
            <a:r>
              <a:rPr lang="en-US" sz="2000" b="1"/>
              <a:t>data about data</a:t>
            </a:r>
            <a:r>
              <a:rPr lang="en-US" sz="2000"/>
              <a:t>. 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Data such as table name, column name, data type, authorized user and user access privileges for any table is called metadata for that table.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br>
              <a:rPr lang="en-US" sz="2000"/>
            </a:br>
            <a:br>
              <a:rPr lang="en-US" sz="2000"/>
            </a:br>
            <a:br>
              <a:rPr lang="en-US" sz="2000"/>
            </a:b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Metadata of above table is: </a:t>
            </a:r>
            <a:endParaRPr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Table name such as Faculty</a:t>
            </a:r>
            <a:endParaRPr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Column name such as Emp_Name, Address, Mobile_No, Subject</a:t>
            </a:r>
            <a:endParaRPr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Datatype  such as Varchar, Decimal</a:t>
            </a:r>
            <a:endParaRPr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Access privileges such as Read, Write (Update)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394" name="Google Shape;394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05000" y="4038600"/>
            <a:ext cx="4876800" cy="723900"/>
          </a:xfrm>
          <a:prstGeom prst="rect">
            <a:avLst/>
          </a:prstGeom>
          <a:noFill/>
          <a:ln w="285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395" name="Google Shape;395;p26"/>
          <p:cNvSpPr txBox="1"/>
          <p:nvPr/>
        </p:nvSpPr>
        <p:spPr>
          <a:xfrm>
            <a:off x="2362200" y="4800600"/>
            <a:ext cx="4038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  1.15  An example of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Metadata </a:t>
            </a:r>
            <a:endParaRPr/>
          </a:p>
          <a:p>
            <a:pPr marL="457200" marR="0" lvl="0" indent="-457200" algn="ctr" rtl="0">
              <a:spcBef>
                <a:spcPts val="22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</a:t>
            </a:r>
            <a:r>
              <a:rPr lang="en-US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Source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https://images.app.goo.gl/cbtcdV1EMn3SoWzi7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7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7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7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7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Basic Terms of DBMS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7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Data dictionary:-</a:t>
            </a:r>
            <a:r>
              <a:rPr lang="en-US" sz="2000"/>
              <a:t>A data dictionary is an information repository which </a:t>
            </a:r>
            <a:r>
              <a:rPr lang="en-US" sz="2000" b="1"/>
              <a:t>contains metadata</a:t>
            </a:r>
            <a:r>
              <a:rPr lang="en-US" sz="2000"/>
              <a:t>. 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407" name="Google Shape;407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800" y="3581400"/>
            <a:ext cx="7635658" cy="1447800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08" name="Google Shape;408;p27"/>
          <p:cNvSpPr txBox="1"/>
          <p:nvPr/>
        </p:nvSpPr>
        <p:spPr>
          <a:xfrm>
            <a:off x="2362200" y="5181600"/>
            <a:ext cx="4038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  1.16  An example of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dictionary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ctr" rtl="0"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</a:t>
            </a:r>
            <a:r>
              <a:rPr lang="en-US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Source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https://dataedo.com/kb/data-glossary/what-is-data-dictionary)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28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28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8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8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Basic Terms of DBMS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28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8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Data warehouse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 data warehouse is an information repository which </a:t>
            </a:r>
            <a:r>
              <a:rPr lang="en-US" sz="2000" b="1"/>
              <a:t>stores data</a:t>
            </a:r>
            <a:r>
              <a:rPr lang="en-US" sz="2000"/>
              <a:t>. 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420" name="Google Shape;420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47800" y="3581400"/>
            <a:ext cx="5334000" cy="1728150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21" name="Google Shape;421;p28"/>
          <p:cNvSpPr txBox="1"/>
          <p:nvPr/>
        </p:nvSpPr>
        <p:spPr>
          <a:xfrm>
            <a:off x="2514600" y="5410200"/>
            <a:ext cx="4038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  1.17  An example of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warehouse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</a:t>
            </a:r>
            <a:r>
              <a:rPr lang="en-US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Source 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https://images.app.goo.gl/cbtcdV1EMn3SoWzi7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29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29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9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9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Basic Terms of DBMS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29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9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Field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 field is a </a:t>
            </a:r>
            <a:r>
              <a:rPr lang="en-US" sz="2000" b="1"/>
              <a:t>character or group of characters </a:t>
            </a:r>
            <a:r>
              <a:rPr lang="en-US" sz="2000"/>
              <a:t>that have a specific meaning.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E.g, the value of Emp_Name, Address, Mobile_No etc are all fields of Faculty table.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433" name="Google Shape;433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200" y="4572000"/>
            <a:ext cx="6934200" cy="1175288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34" name="Google Shape;434;p29"/>
          <p:cNvSpPr txBox="1"/>
          <p:nvPr/>
        </p:nvSpPr>
        <p:spPr>
          <a:xfrm>
            <a:off x="2590800" y="5867400"/>
            <a:ext cx="4038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  1.18  An example of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field</a:t>
            </a:r>
            <a:endParaRPr/>
          </a:p>
          <a:p>
            <a:pPr marL="457200" marR="0" lvl="0" indent="-457200" algn="ctr" rtl="0"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</a:t>
            </a:r>
            <a:r>
              <a:rPr lang="en-US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Source :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https://images.app.goo.gl/cbtcdV1EMn3SoWzi7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/>
          <p:nvPr/>
        </p:nvSpPr>
        <p:spPr>
          <a:xfrm>
            <a:off x="0" y="1676400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body" idx="1"/>
          </p:nvPr>
        </p:nvSpPr>
        <p:spPr>
          <a:xfrm>
            <a:off x="304800" y="2286000"/>
            <a:ext cx="4038600" cy="399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/>
              <a:t>Data </a:t>
            </a:r>
            <a:r>
              <a:rPr lang="en-US" sz="2000">
                <a:solidFill>
                  <a:srgbClr val="0070C0"/>
                </a:solidFill>
              </a:rPr>
              <a:t>- </a:t>
            </a:r>
            <a:r>
              <a:rPr lang="en-US" sz="2000" b="1">
                <a:solidFill>
                  <a:srgbClr val="366092"/>
                </a:solidFill>
              </a:rPr>
              <a:t>Fact</a:t>
            </a:r>
            <a:r>
              <a:rPr lang="en-US" sz="2000">
                <a:solidFill>
                  <a:srgbClr val="366092"/>
                </a:solidFill>
              </a:rPr>
              <a:t> </a:t>
            </a:r>
            <a:r>
              <a:rPr lang="en-US" sz="2000"/>
              <a:t>that can be recorded or stored</a:t>
            </a:r>
            <a:endParaRPr/>
          </a:p>
          <a:p>
            <a:pPr marL="914400" lvl="1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e.g. Person Name, Age, Gender and Weight etc.</a:t>
            </a:r>
            <a:endParaRPr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/>
              <a:t>Information</a:t>
            </a:r>
            <a:endParaRPr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When data is </a:t>
            </a:r>
            <a:r>
              <a:rPr lang="en-US" sz="2000" b="1">
                <a:solidFill>
                  <a:srgbClr val="366092"/>
                </a:solidFill>
              </a:rPr>
              <a:t>processed,</a:t>
            </a:r>
            <a:r>
              <a:rPr lang="en-US" sz="2000"/>
              <a:t> organized, structured or presented in a given context so as to make it useful, it is called information.</a:t>
            </a:r>
            <a:endParaRPr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3"/>
            </a:pPr>
            <a:r>
              <a:rPr lang="en-US" sz="2000" b="1"/>
              <a:t>knowledge</a:t>
            </a:r>
            <a:endParaRPr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It is the appropriate collection of information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17" name="Google Shape;117;p3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4800600" y="2362200"/>
            <a:ext cx="4171506" cy="3352800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18" name="Google Shape;118;p3"/>
          <p:cNvSpPr txBox="1"/>
          <p:nvPr/>
        </p:nvSpPr>
        <p:spPr>
          <a:xfrm>
            <a:off x="4876800" y="5867400"/>
            <a:ext cx="4038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  1.1  An example of Dat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a,information and knowledge</a:t>
            </a:r>
            <a:endParaRPr/>
          </a:p>
          <a:p>
            <a:pPr marL="457200" marR="0" lvl="0" indent="-457200" algn="l" rtl="0">
              <a:spcBef>
                <a:spcPts val="16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</a:t>
            </a:r>
            <a:r>
              <a:rPr lang="en-US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Source :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https://images.app.goo.gl/cbtcdV1EMn3SoWzi7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30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0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0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0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Basic Terms of DBMS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30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0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Record / Tuple</a:t>
            </a:r>
            <a:endParaRPr sz="20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 record is a </a:t>
            </a:r>
            <a:r>
              <a:rPr lang="en-US" sz="2000" b="1"/>
              <a:t>collection of logically related fields</a:t>
            </a:r>
            <a:r>
              <a:rPr lang="en-US" sz="2000"/>
              <a:t>.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E.g, the collection of fields (Emp_Name, Address, Mobile_No, Subject) forms a record for the Faculty.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pic>
        <p:nvPicPr>
          <p:cNvPr id="446" name="Google Shape;446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3400" y="4267200"/>
            <a:ext cx="8018585" cy="1143000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47" name="Google Shape;447;p30"/>
          <p:cNvSpPr txBox="1"/>
          <p:nvPr/>
        </p:nvSpPr>
        <p:spPr>
          <a:xfrm>
            <a:off x="2514600" y="5638800"/>
            <a:ext cx="4038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  1.19  An example of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Record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ctr" rtl="0"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</a:t>
            </a:r>
            <a:r>
              <a:rPr lang="en-US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Source :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https://images.app.goo.gl/cbtcdV1EMn3SoWzi7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31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31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1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31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Levels ANSI SPARC Database System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31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8" name="Google Shape;458;p3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066800" y="2286000"/>
            <a:ext cx="6705600" cy="3605288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59" name="Google Shape;459;p31"/>
          <p:cNvSpPr txBox="1"/>
          <p:nvPr/>
        </p:nvSpPr>
        <p:spPr>
          <a:xfrm>
            <a:off x="2819400" y="5943600"/>
            <a:ext cx="4038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  1.20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ANSI SPARC Database System</a:t>
            </a:r>
            <a:endParaRPr/>
          </a:p>
          <a:p>
            <a:pPr marL="457200" marR="0" lvl="0" indent="-457200" algn="ctr" rtl="0"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</a:t>
            </a:r>
            <a:r>
              <a:rPr lang="en-US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Source 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https://pt.slideshare.net/NurHidayahKhazali/chapter-2-database-environment/13)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32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32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32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2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Internal Level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32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2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internal level has an internal schema which describes the physical storage structure of the database.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internal schema is also known as a physical schema.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It uses the physical data model. It is used to define that how the data will be stored in a block.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physical level is used to describe complex low-level data structures in detail.</a:t>
            </a:r>
            <a:endParaRPr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3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33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3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3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Conceptual Level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33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3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conceptual schema describes the design of a database at the conceptual level. Conceptual level is also known as logical level.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conceptual schema describes the structure of the whole database.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conceptual level describes what data are to be stored in the database and also describes what relationship exists among those data.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 the conceptual level, internal details such as an implementation of the data structure are hidden.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Programmers and database administrators work at this level.</a:t>
            </a:r>
            <a:endParaRPr sz="2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486;p34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34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34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34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External Level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34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4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At the external level, a database contains several schemas that sometimes called as subschema. The subschema is used to describe the different view of the database.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An external schema is also known as view schema.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Each view schema describes the database part that a particular user group is interested and hides the remaining database from that user group.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view schema describes the end user interaction with database systems.</a:t>
            </a:r>
            <a:endParaRPr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35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42863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35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35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35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Abstraction in DBMS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35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5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Database systems are made-up of complex data structures. 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To ease the user interaction with database, the developers hide internal irrelevant details from users. 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This </a:t>
            </a:r>
            <a:r>
              <a:rPr lang="en-US" sz="2000" b="1"/>
              <a:t>process of hiding irrelevant details </a:t>
            </a:r>
            <a:r>
              <a:rPr lang="en-US" sz="2000"/>
              <a:t>from user is called data abstraction.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504" name="Google Shape;504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05000" y="4114800"/>
            <a:ext cx="4876800" cy="1993127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505" name="Google Shape;505;p35"/>
          <p:cNvSpPr txBox="1"/>
          <p:nvPr/>
        </p:nvSpPr>
        <p:spPr>
          <a:xfrm>
            <a:off x="2667000" y="6248400"/>
            <a:ext cx="5029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  1.21  An example of Dat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Abstraction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ctr" rtl="0"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</a:t>
            </a:r>
            <a:r>
              <a:rPr lang="en-US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Source 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https://prepinsta.com/dbms/data-abstraction-and-data-independence/)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36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36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36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36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Mapping and Data Independence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36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6" name="Google Shape;516;p3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457200" y="2362200"/>
            <a:ext cx="8134350" cy="3757492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517" name="Google Shape;517;p36"/>
          <p:cNvSpPr txBox="1"/>
          <p:nvPr/>
        </p:nvSpPr>
        <p:spPr>
          <a:xfrm>
            <a:off x="1524000" y="6248400"/>
            <a:ext cx="5867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Figure1.22:  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Mapping and Data Independence</a:t>
            </a:r>
            <a:endParaRPr/>
          </a:p>
          <a:p>
            <a:pPr marL="457200" marR="0" lvl="0" indent="-457200" algn="ctr" rtl="0"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</a:t>
            </a:r>
            <a:r>
              <a:rPr lang="en-US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Source 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https://images.app.goo.gl/cbtcdV1EMn3SoWzi7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p37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37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37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37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Types of Data Independence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37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7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Physical Data Independence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Physical Data Independence is the ability to modify the physical schema without requiring any change in logical (conceptual) schema and application programs.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Modifications at the internal levels are occasionally necessary to improve performance.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Possible modifications at internal levels are changes in file structures, compression techniques, hashing algorithms, storage devices, etc.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38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38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38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38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Types of Data Independence</a:t>
            </a:r>
            <a:endParaRPr sz="3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38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8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Logical Data Independence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Logical data independence is the ability to modify the conceptual schema without requiring any change in application programs.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Modification at the logical levels is necessary whenever the logical structure of the database is changed.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Application programs are heavily dependent on logical structures of the data they access. So any change in logical structure also requires programs to change.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39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39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39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39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Types of Database Users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39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9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Naive Users (End Users)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 b="1">
                <a:solidFill>
                  <a:srgbClr val="0070C0"/>
                </a:solidFill>
              </a:rPr>
              <a:t>Unsophisticated users </a:t>
            </a:r>
            <a:r>
              <a:rPr lang="en-US" sz="2000"/>
              <a:t>who have zero knowledge of database system</a:t>
            </a:r>
            <a:endParaRPr sz="2000" b="1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End user interacts to database via sophisticated software or tools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e.g. Clerk in bank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Application Programmers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 b="1">
                <a:solidFill>
                  <a:srgbClr val="0070C0"/>
                </a:solidFill>
              </a:rPr>
              <a:t>Programmers</a:t>
            </a:r>
            <a:r>
              <a:rPr lang="en-US" sz="2000">
                <a:solidFill>
                  <a:srgbClr val="0070C0"/>
                </a:solidFill>
              </a:rPr>
              <a:t> </a:t>
            </a:r>
            <a:r>
              <a:rPr lang="en-US" sz="2000"/>
              <a:t>who write software using tools such as Java, .Net, PHP etc…</a:t>
            </a:r>
            <a:endParaRPr sz="2000" b="1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e.g. Software developers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4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4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DBMS?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 DBMS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"/>
          <p:cNvSpPr txBox="1">
            <a:spLocks noGrp="1"/>
          </p:cNvSpPr>
          <p:nvPr>
            <p:ph type="body" idx="1"/>
          </p:nvPr>
        </p:nvSpPr>
        <p:spPr>
          <a:xfrm>
            <a:off x="304800" y="2362200"/>
            <a:ext cx="88392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1" i="1"/>
              <a:t>DBMS (Database Management System</a:t>
            </a:r>
            <a:r>
              <a:rPr lang="en-US" sz="2000"/>
              <a:t>= Database + Set of programs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1"/>
              <a:t>Database:-</a:t>
            </a:r>
            <a:r>
              <a:rPr lang="en-US" sz="2000"/>
              <a:t>A  Collection of </a:t>
            </a:r>
            <a:r>
              <a:rPr lang="en-US" sz="2000" b="1">
                <a:solidFill>
                  <a:srgbClr val="366092"/>
                </a:solidFill>
              </a:rPr>
              <a:t>logically related data.</a:t>
            </a:r>
            <a:endParaRPr sz="2000">
              <a:solidFill>
                <a:srgbClr val="366092"/>
              </a:solidFill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e.g. Books Database in Library, Student Database in University etc.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Management </a:t>
            </a:r>
            <a:r>
              <a:rPr lang="en-US" sz="2000"/>
              <a:t>- Manipulation, Searching and Security of data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e.g. Viewing result in GTU website, Searching exam papers in GTU website etc.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System</a:t>
            </a:r>
            <a:r>
              <a:rPr lang="en-US" sz="2000"/>
              <a:t> - </a:t>
            </a:r>
            <a:r>
              <a:rPr lang="en-US" sz="2000" b="1">
                <a:solidFill>
                  <a:srgbClr val="366092"/>
                </a:solidFill>
              </a:rPr>
              <a:t>Programs</a:t>
            </a:r>
            <a:r>
              <a:rPr lang="en-US" sz="2000">
                <a:solidFill>
                  <a:srgbClr val="366092"/>
                </a:solidFill>
              </a:rPr>
              <a:t> or </a:t>
            </a:r>
            <a:r>
              <a:rPr lang="en-US" sz="2000" b="1">
                <a:solidFill>
                  <a:srgbClr val="366092"/>
                </a:solidFill>
              </a:rPr>
              <a:t>tools</a:t>
            </a:r>
            <a:r>
              <a:rPr lang="en-US" sz="2000">
                <a:solidFill>
                  <a:srgbClr val="366092"/>
                </a:solidFill>
              </a:rPr>
              <a:t> </a:t>
            </a:r>
            <a:r>
              <a:rPr lang="en-US" sz="2000"/>
              <a:t>used to manage database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e.g. SQL Server Studio Express, Oracle etc.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DBMS -</a:t>
            </a:r>
            <a:r>
              <a:rPr lang="en-US" sz="2000"/>
              <a:t> Database Management System (DBMS) is a </a:t>
            </a:r>
            <a:r>
              <a:rPr lang="en-US" sz="2000" b="1">
                <a:solidFill>
                  <a:srgbClr val="366092"/>
                </a:solidFill>
              </a:rPr>
              <a:t>software designed to define, manipulate, retrieve and manage data in a database</a:t>
            </a:r>
            <a:r>
              <a:rPr lang="en-US" sz="2000">
                <a:solidFill>
                  <a:srgbClr val="366092"/>
                </a:solidFill>
              </a:rPr>
              <a:t>.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e.g. MS SQL Server, Oracle, My SQL, SQLite, MongoDB etc.</a:t>
            </a:r>
            <a:endParaRPr/>
          </a:p>
          <a:p>
            <a:pPr marL="347663" lvl="0" indent="-220663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Google Shape;555;p40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40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40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0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Types of Database Users</a:t>
            </a:r>
            <a:endParaRPr sz="3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40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0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Sophisticated Users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b="1"/>
              <a:t>Interact with database system </a:t>
            </a:r>
            <a:r>
              <a:rPr lang="en-US" sz="2000"/>
              <a:t>without using an application program</a:t>
            </a:r>
            <a:endParaRPr sz="2000" b="1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Use query tools like SQL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e.g. Analyst 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Specialized Users (DBA)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User </a:t>
            </a:r>
            <a:r>
              <a:rPr lang="en-US" sz="2000" b="1"/>
              <a:t>write specialized </a:t>
            </a:r>
            <a:r>
              <a:rPr lang="en-US" sz="2000"/>
              <a:t>database applications program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Use administration tools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e.g. Database Administrator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Google Shape;567;p41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41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41"/>
          <p:cNvSpPr/>
          <p:nvPr/>
        </p:nvSpPr>
        <p:spPr>
          <a:xfrm>
            <a:off x="0" y="1676400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41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Role of DBA</a:t>
            </a: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(Database Administrator) </a:t>
            </a:r>
            <a:b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41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1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Schema Definition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DBA </a:t>
            </a:r>
            <a:r>
              <a:rPr lang="en-US" sz="2000" b="1"/>
              <a:t>defines the logical schema </a:t>
            </a:r>
            <a:r>
              <a:rPr lang="en-US" sz="2000"/>
              <a:t>of the database. 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Storage Structure and Access Method Definition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DBA </a:t>
            </a:r>
            <a:r>
              <a:rPr lang="en-US" sz="2000" b="1"/>
              <a:t>decides how the data is to be represented </a:t>
            </a:r>
            <a:r>
              <a:rPr lang="en-US" sz="2000"/>
              <a:t>in the database &amp; how to access it.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Defining Security and Integrity Constraints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DBA </a:t>
            </a:r>
            <a:r>
              <a:rPr lang="en-US" sz="2000" b="1"/>
              <a:t>decides on various security and integrity constraints</a:t>
            </a:r>
            <a:r>
              <a:rPr lang="en-US" sz="2000"/>
              <a:t>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Granting of Authorization for Data Access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DBA </a:t>
            </a:r>
            <a:r>
              <a:rPr lang="en-US" sz="2000" b="1"/>
              <a:t>determines which user needs access to which part </a:t>
            </a:r>
            <a:r>
              <a:rPr lang="en-US" sz="2000"/>
              <a:t>of the database.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Liaison with Users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DBA </a:t>
            </a:r>
            <a:r>
              <a:rPr lang="en-US" sz="2000" b="1"/>
              <a:t>provide necessary data </a:t>
            </a:r>
            <a:r>
              <a:rPr lang="en-US" sz="2000"/>
              <a:t>to the user.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" name="Google Shape;578;p42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42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42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42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Role of DBA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42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2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Assisting Application Programmer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DBA </a:t>
            </a:r>
            <a:r>
              <a:rPr lang="en-US" sz="2000" b="1"/>
              <a:t>provides assistance to application programmers </a:t>
            </a:r>
            <a:r>
              <a:rPr lang="en-US" sz="2000"/>
              <a:t>to develop application programs.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Monitoring Performance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DBA </a:t>
            </a:r>
            <a:r>
              <a:rPr lang="en-US" sz="2000" b="1"/>
              <a:t>ensures that better performance is maintained </a:t>
            </a:r>
            <a:r>
              <a:rPr lang="en-US" sz="2000"/>
              <a:t>by making a change in the physical or logical schema if required.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Backup and Recovery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DBA </a:t>
            </a:r>
            <a:r>
              <a:rPr lang="en-US" sz="2000" b="1"/>
              <a:t>backing up the database </a:t>
            </a:r>
            <a:r>
              <a:rPr lang="en-US" sz="2000"/>
              <a:t>on some storage devices such as DVD, CD or magnetic tape or remote servers and  </a:t>
            </a:r>
            <a:r>
              <a:rPr lang="en-US" sz="2000" b="1"/>
              <a:t>recover the system in case of failures</a:t>
            </a:r>
            <a:r>
              <a:rPr lang="en-US" sz="2000"/>
              <a:t>, such as flood or virus attack from this backup.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Google Shape;589;p4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43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43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43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 System Architecture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43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5" name="Google Shape;595;p4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447800" y="2286000"/>
            <a:ext cx="6477000" cy="3980656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596" name="Google Shape;596;p43"/>
          <p:cNvSpPr txBox="1"/>
          <p:nvPr/>
        </p:nvSpPr>
        <p:spPr>
          <a:xfrm>
            <a:off x="2743200" y="6248400"/>
            <a:ext cx="4724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  1.23 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 Architecture</a:t>
            </a:r>
            <a:endParaRPr/>
          </a:p>
          <a:p>
            <a:pPr marL="457200" marR="0" lvl="0" indent="-457200" algn="ctr" rtl="0"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</a:t>
            </a:r>
            <a:r>
              <a:rPr lang="en-US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Source 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https://www.researchgate.net/figure/The-general-system-architecture-of-federated-database-systems-with-database-wrappers-as_fig3_272293869)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1" name="Google Shape;601;p44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44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44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44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Structured Query Language(SQL)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44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44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SQL stands for Structured Query Language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SQL lets you access and manipulate databases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SQL became a standard of the American National Standards Institute (ANSI) in 1986, and of the International Organization for Standardization (ISO) in 1987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7663" lvl="0" indent="-144463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" name="Google Shape;612;p45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45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45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45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Can SQL do?</a:t>
            </a:r>
            <a:endParaRPr/>
          </a:p>
        </p:txBody>
      </p:sp>
      <p:sp>
        <p:nvSpPr>
          <p:cNvPr id="616" name="Google Shape;616;p45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45"/>
          <p:cNvSpPr txBox="1">
            <a:spLocks noGrp="1"/>
          </p:cNvSpPr>
          <p:nvPr>
            <p:ph type="body" idx="1"/>
          </p:nvPr>
        </p:nvSpPr>
        <p:spPr>
          <a:xfrm>
            <a:off x="304800" y="23622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SQL can execute queries against a database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SQL can retrieve data from a database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SQL can insert records in a database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SQL can update records in a database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SQL can delete records from a database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SQL can create new databases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SQL can create new tables in a database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SQL can create stored procedures in a database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SQL can create views in a database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SQL can set permissions on tables, procedures, and views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br>
              <a:rPr lang="en-US" sz="2000"/>
            </a:b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3" name="Google Shape;623;p46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46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46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46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SQL Commands</a:t>
            </a:r>
            <a:endParaRPr/>
          </a:p>
        </p:txBody>
      </p:sp>
      <p:sp>
        <p:nvSpPr>
          <p:cNvPr id="627" name="Google Shape;627;p46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46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SQL commands are instructions. It is used to communicate with the database. It is also used to perform specific tasks, functions, and queries of data.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630" name="Google Shape;630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71600" y="3352800"/>
            <a:ext cx="5424865" cy="2743200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631" name="Google Shape;631;p46"/>
          <p:cNvSpPr txBox="1"/>
          <p:nvPr/>
        </p:nvSpPr>
        <p:spPr>
          <a:xfrm>
            <a:off x="2286000" y="6248400"/>
            <a:ext cx="4648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  1.24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Commands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</a:t>
            </a:r>
            <a:r>
              <a:rPr lang="en-US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Source 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https://www.google.com/imgres?imgurl=https%3A%2F%2Fstatic.javatpoint.com%2Fdbms%2Fimages%2Fdbms-sql-command.png&amp;imgrefurl=http)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" name="Google Shape;636;p47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47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47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47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Definition Language (DDL)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47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47"/>
          <p:cNvSpPr txBox="1">
            <a:spLocks noGrp="1"/>
          </p:cNvSpPr>
          <p:nvPr>
            <p:ph type="body" idx="1"/>
          </p:nvPr>
        </p:nvSpPr>
        <p:spPr>
          <a:xfrm>
            <a:off x="228600" y="24384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DDL changes the structure of the table like creating a table, deleting a table, altering a table, etc.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All the command of DDL are auto-committed that means it permanently save all the changes in the database.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Here are some commands that come under DDL:</a:t>
            </a:r>
            <a:endParaRPr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CREATE</a:t>
            </a:r>
            <a:endParaRPr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ALTER</a:t>
            </a:r>
            <a:endParaRPr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DROP</a:t>
            </a:r>
            <a:endParaRPr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TRUNCATE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" name="Google Shape;647;p48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48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48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48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Definition Language (DDL Command)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48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8"/>
          <p:cNvSpPr txBox="1">
            <a:spLocks noGrp="1"/>
          </p:cNvSpPr>
          <p:nvPr>
            <p:ph type="body" idx="1"/>
          </p:nvPr>
        </p:nvSpPr>
        <p:spPr>
          <a:xfrm>
            <a:off x="304800" y="23622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/>
              <a:t> CREATE</a:t>
            </a:r>
            <a:r>
              <a:rPr lang="en-US" sz="2000"/>
              <a:t> It is used to create a new table in the database.</a:t>
            </a:r>
            <a:endParaRPr/>
          </a:p>
          <a:p>
            <a:pPr marL="347663" lvl="0" indent="-34766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Syntax:</a:t>
            </a: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⁻"/>
            </a:pPr>
            <a:r>
              <a:rPr lang="en-US" sz="2000"/>
              <a:t>CREATE TABLE TABLE_NAME (COLUMN_NAME DATATYPES[,....]);  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Example:</a:t>
            </a: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⁻"/>
            </a:pPr>
            <a:r>
              <a:rPr lang="en-US" sz="2000"/>
              <a:t>CREATE TABLE EMPLOYEE(Name VARCHAR2(20), Email VARCHAR2(100), DOB DATE);  </a:t>
            </a:r>
            <a:endParaRPr/>
          </a:p>
          <a:p>
            <a:pPr marL="347663" lvl="0" indent="-144463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8" name="Google Shape;658;p49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49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49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49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Definition Language (DDL Command)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49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4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9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2"/>
            </a:pPr>
            <a:r>
              <a:rPr lang="en-US" sz="2000" b="1"/>
              <a:t>DROP:</a:t>
            </a:r>
            <a:r>
              <a:rPr lang="en-US" sz="2000"/>
              <a:t> It is used to delete both the structure and record stored in the table.</a:t>
            </a:r>
            <a:endParaRPr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Syntax</a:t>
            </a: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‾"/>
            </a:pPr>
            <a:r>
              <a:rPr lang="en-US" sz="2000"/>
              <a:t>DROP TABLE ;  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Example</a:t>
            </a: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‾"/>
            </a:pPr>
            <a:r>
              <a:rPr lang="en-US" sz="2000"/>
              <a:t>DROP TABLE EMPLOYEE;  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5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"/>
          <p:cNvSpPr/>
          <p:nvPr/>
        </p:nvSpPr>
        <p:spPr>
          <a:xfrm>
            <a:off x="0" y="1524000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Examples of DBMS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body" idx="1"/>
          </p:nvPr>
        </p:nvSpPr>
        <p:spPr>
          <a:xfrm>
            <a:off x="228600" y="2286001"/>
            <a:ext cx="44958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Online Telephone Directory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Electricity Service provider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Facebook</a:t>
            </a: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Whatsapp</a:t>
            </a: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etc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41" name="Google Shape;141;p5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5486401" y="2209800"/>
            <a:ext cx="2819399" cy="1387441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42" name="Google Shape;142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91200" y="4419600"/>
            <a:ext cx="2362200" cy="1600200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43" name="Google Shape;143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67000" y="4495800"/>
            <a:ext cx="1905000" cy="1395329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44" name="Google Shape;144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4800" y="4572000"/>
            <a:ext cx="1354959" cy="1295400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45" name="Google Shape;145;p5"/>
          <p:cNvSpPr txBox="1"/>
          <p:nvPr/>
        </p:nvSpPr>
        <p:spPr>
          <a:xfrm>
            <a:off x="5334000" y="3733800"/>
            <a:ext cx="3505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  1.2 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 Telephone Directory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ctr" rtl="0">
              <a:spcBef>
                <a:spcPts val="16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ctr" rtl="0"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(Im</a:t>
            </a:r>
            <a:r>
              <a:rPr lang="en-US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Source 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https://images.app.goo.gl/cbtcdV1EMn3SoWzi7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2286000" y="5943600"/>
            <a:ext cx="2667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  1.4 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Facebook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ctr" rtl="0">
              <a:spcBef>
                <a:spcPts val="22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</a:t>
            </a:r>
            <a:r>
              <a:rPr lang="en-US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Source : </a:t>
            </a:r>
            <a:r>
              <a:rPr lang="en-US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ttps://images.app.goo.gl/cbtcdV1EMn3SoWzi7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5562600" y="6096000"/>
            <a:ext cx="3581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  1.3 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Electricity Service provider</a:t>
            </a:r>
            <a:endParaRPr/>
          </a:p>
          <a:p>
            <a:pPr marL="457200" marR="0" lvl="0" indent="-457200" algn="ctr" rtl="0"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</a:t>
            </a:r>
            <a:r>
              <a:rPr lang="en-US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Source 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https://images.app.goo.gl/cbtcdV1EMn3SoWzi7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228600" y="594360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Figure:1.5  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Whatsapp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(Im</a:t>
            </a:r>
            <a:r>
              <a:rPr lang="en-US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Source</a:t>
            </a:r>
            <a:endParaRPr/>
          </a:p>
          <a:p>
            <a:pPr marL="457200" marR="0" lvl="0" indent="-457200" algn="l" rtl="0"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https://images.app.goo.gl/cbtcdV1EMn3SoWzi7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9" name="Google Shape;669;p50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50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50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50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Definition Language (DDL Command)</a:t>
            </a:r>
            <a:endParaRPr sz="3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50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50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3"/>
            </a:pPr>
            <a:r>
              <a:rPr lang="en-US" sz="2000" b="1"/>
              <a:t>ALTER:</a:t>
            </a:r>
            <a:r>
              <a:rPr lang="en-US" sz="2000"/>
              <a:t> It is used to alter the structure of the database. This change could be either to modify the characteristics of an existing attribute or probably to add a new attribute.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Syntax:</a:t>
            </a: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 b="1">
                <a:solidFill>
                  <a:srgbClr val="0070C0"/>
                </a:solidFill>
              </a:rPr>
              <a:t>To add a new column in the table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ALTER TABLE table_name ADD column_name COLUMN-definition;    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 b="1">
                <a:solidFill>
                  <a:srgbClr val="0070C0"/>
                </a:solidFill>
              </a:rPr>
              <a:t>To modify existing column in the table: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ALTER TABLE MODIFY(COLUMN DEFINITION....);  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EXAMPLE:</a:t>
            </a: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ALTER TABLE STU_DETAILS ADD(ADDRESS VARCHAR2(20));  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ALTER TABLE STU_DETAILS MODIFY (NAME VARCHAR2(20));  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0" name="Google Shape;680;p51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51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51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51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Definition Language (DDL Command)</a:t>
            </a:r>
            <a:endParaRPr sz="3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51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51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4"/>
            </a:pPr>
            <a:r>
              <a:rPr lang="en-US" sz="2000" b="1"/>
              <a:t>TRUNCATE:</a:t>
            </a:r>
            <a:r>
              <a:rPr lang="en-US" sz="2000"/>
              <a:t> It is used to delete all the rows from the table and free the space containing the table.</a:t>
            </a:r>
            <a:endParaRPr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Syntax:</a:t>
            </a: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‾"/>
            </a:pPr>
            <a:r>
              <a:rPr lang="en-US" sz="2000"/>
              <a:t>TRUNCATE TABLE table_name;  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Example:</a:t>
            </a: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‾"/>
            </a:pPr>
            <a:r>
              <a:rPr lang="en-US" sz="2000"/>
              <a:t>TRUNCATE TABLE EMPLOYEE;  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1" name="Google Shape;691;p52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52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52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52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Manipulation Language(DML)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52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5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52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DML commands are used to modify the database. It is responsible for all form of changes in the database.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command of DML is not auto-committed that means it can't permanently save all the changes in the database. They can be rollback.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Here are some commands that come under DML: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INSERT</a:t>
            </a:r>
            <a:endParaRPr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UPDATE</a:t>
            </a:r>
            <a:endParaRPr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DELETE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2" name="Google Shape;702;p5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53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53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53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Manipulation Language(DML Commands)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53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5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53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/>
              <a:t> INSERT:</a:t>
            </a:r>
            <a:r>
              <a:rPr lang="en-US" sz="2000"/>
              <a:t> The INSERT statement is a SQL query. It is used to insert data into the row of a table.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Syntax:</a:t>
            </a: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‾"/>
            </a:pPr>
            <a:r>
              <a:rPr lang="en-US" sz="2000"/>
              <a:t>INSERT INTO TABLE_NAME  (col1, col2, col3,.... col N)  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VALUES (value1, value2, value3, .... valueN);  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Or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INSERT INTO TABLE_NAME    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VALUES (value1, value2, value3, .... valueN);    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For example:</a:t>
            </a: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‾"/>
            </a:pPr>
            <a:r>
              <a:rPr lang="en-US" sz="2000"/>
              <a:t>INSERT INTO BOOK (Author, Subject) VALUES ("Shital", "DBMS");  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3" name="Google Shape;713;p54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54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54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54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Manipulation Language(DML Commands)</a:t>
            </a:r>
            <a:endParaRPr sz="3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54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54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2"/>
            </a:pPr>
            <a:r>
              <a:rPr lang="en-US" sz="2000" b="1"/>
              <a:t>UPDATE:</a:t>
            </a:r>
            <a:r>
              <a:rPr lang="en-US" sz="2000"/>
              <a:t> This command is used to update or modify the value of a column in the table.</a:t>
            </a:r>
            <a:endParaRPr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Syntax:</a:t>
            </a: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‾"/>
            </a:pPr>
            <a:r>
              <a:rPr lang="en-US" sz="2000"/>
              <a:t>UPDATE table_name SET [column_name1= value1,...column_nameN = valueN] [WHERE CONDITION]   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For example:</a:t>
            </a: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‾"/>
            </a:pPr>
            <a:r>
              <a:rPr lang="en-US" sz="2000"/>
              <a:t>UPDATE students   SET User_Name = 'Shital    WHERE Student_Id = '3'  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4" name="Google Shape;724;p55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55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55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55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Manipulation Language(DML Commands)</a:t>
            </a:r>
            <a:endParaRPr sz="3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55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5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55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3"/>
            </a:pPr>
            <a:r>
              <a:rPr lang="en-US" sz="2000" b="1"/>
              <a:t>DELETE:</a:t>
            </a:r>
            <a:r>
              <a:rPr lang="en-US" sz="2000"/>
              <a:t> It is used to remove one or more row from a table.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Syntax:</a:t>
            </a: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‾"/>
            </a:pPr>
            <a:r>
              <a:rPr lang="en-US" sz="2000"/>
              <a:t>DELETE FROM table_name [WHERE condition];  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For example:</a:t>
            </a: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‾"/>
            </a:pPr>
            <a:r>
              <a:rPr lang="en-US" sz="2000"/>
              <a:t>DELETE FROM Book  WHERE Author="Shital";  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5" name="Google Shape;735;p56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56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56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56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Control Language(DCL)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56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5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56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DCL commands are used to grant and take back authority from any database user.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Here are some commands that come under DCL:</a:t>
            </a:r>
            <a:endParaRPr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Grant</a:t>
            </a:r>
            <a:endParaRPr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Revoke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6" name="Google Shape;746;p57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57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57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57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Control Language(DCL Commands)</a:t>
            </a:r>
            <a:endParaRPr sz="3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57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5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57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/>
              <a:t> Grant:</a:t>
            </a:r>
            <a:r>
              <a:rPr lang="en-US" sz="2000"/>
              <a:t> It is used to give user access privileges to a database.</a:t>
            </a:r>
            <a:endParaRPr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Example</a:t>
            </a: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‾"/>
            </a:pPr>
            <a:r>
              <a:rPr lang="en-US" sz="2000"/>
              <a:t>GRANT SELECT, UPDATE ON MY_TABLE TO SOME_USER, ANOTHER_USER;  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2"/>
            </a:pPr>
            <a:r>
              <a:rPr lang="en-US" sz="2000" b="1"/>
              <a:t> Revoke:</a:t>
            </a:r>
            <a:r>
              <a:rPr lang="en-US" sz="2000"/>
              <a:t> It is used to take back permissions from the user.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Example</a:t>
            </a: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‾"/>
            </a:pPr>
            <a:r>
              <a:rPr lang="en-US" sz="2000"/>
              <a:t>REVOKE SELECT, UPDATE ON MY_TABLE FROM USER1, USER2;  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" name="Google Shape;757;p58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58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58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58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Transaction Control Language(TCL)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58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5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58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TCL commands can only use with DML commands like INSERT, DELETE and UPDATE only.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These operations are automatically committed in the database that's why they cannot be used while creating tables or dropping them.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Here are some commands that come under TCL:</a:t>
            </a:r>
            <a:endParaRPr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COMMIT</a:t>
            </a:r>
            <a:endParaRPr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ROLLBACK</a:t>
            </a:r>
            <a:endParaRPr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SAVEPOINT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" name="Google Shape;768;p59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59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59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59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Transaction Control Language(TCL Commands)</a:t>
            </a:r>
            <a:endParaRPr sz="3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59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5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59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/>
              <a:t> Commit:</a:t>
            </a:r>
            <a:r>
              <a:rPr lang="en-US" sz="2000"/>
              <a:t> Commit command is used to save all the transactions to the database.</a:t>
            </a:r>
            <a:endParaRPr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Syntax:-</a:t>
            </a:r>
            <a:r>
              <a:rPr lang="en-US" sz="2000"/>
              <a:t>COMMIT;  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Example:</a:t>
            </a: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‾"/>
            </a:pPr>
            <a:r>
              <a:rPr lang="en-US" sz="2000"/>
              <a:t>DELETE FROM CUSTOMERS  WHERE AGE = 25;  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‾"/>
            </a:pPr>
            <a:r>
              <a:rPr lang="en-US" sz="2000"/>
              <a:t>COMMIT;  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6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6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 System Applications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"/>
          <p:cNvSpPr txBox="1">
            <a:spLocks noGrp="1"/>
          </p:cNvSpPr>
          <p:nvPr>
            <p:ph type="body" idx="1"/>
          </p:nvPr>
        </p:nvSpPr>
        <p:spPr>
          <a:xfrm>
            <a:off x="0" y="2362200"/>
            <a:ext cx="8686800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DBMS is a computerized record-keeping system.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DBMS is required where ever data need to be stored.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E-Commerce </a:t>
            </a:r>
            <a:r>
              <a:rPr lang="en-US" sz="2000">
                <a:solidFill>
                  <a:srgbClr val="0070C0"/>
                </a:solidFill>
              </a:rPr>
              <a:t>(</a:t>
            </a:r>
            <a:r>
              <a:rPr lang="en-US" sz="2000" b="1">
                <a:solidFill>
                  <a:srgbClr val="0070C0"/>
                </a:solidFill>
              </a:rPr>
              <a:t>Flikart, Amazon, Shopclues, eBay</a:t>
            </a:r>
            <a:r>
              <a:rPr lang="en-US" sz="2000">
                <a:solidFill>
                  <a:srgbClr val="0070C0"/>
                </a:solidFill>
              </a:rPr>
              <a:t> etc...)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Online Television Streaming </a:t>
            </a:r>
            <a:r>
              <a:rPr lang="en-US" sz="2000">
                <a:solidFill>
                  <a:srgbClr val="0070C0"/>
                </a:solidFill>
              </a:rPr>
              <a:t>(</a:t>
            </a:r>
            <a:r>
              <a:rPr lang="en-US" sz="2000" b="1">
                <a:solidFill>
                  <a:srgbClr val="0070C0"/>
                </a:solidFill>
              </a:rPr>
              <a:t>Hotstar, Amazon Prime </a:t>
            </a:r>
            <a:r>
              <a:rPr lang="en-US" sz="2000">
                <a:solidFill>
                  <a:srgbClr val="0070C0"/>
                </a:solidFill>
              </a:rPr>
              <a:t>etc...)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Social Media </a:t>
            </a:r>
            <a:r>
              <a:rPr lang="en-US" sz="2000">
                <a:solidFill>
                  <a:srgbClr val="0070C0"/>
                </a:solidFill>
              </a:rPr>
              <a:t>(</a:t>
            </a:r>
            <a:r>
              <a:rPr lang="en-US" sz="2000" b="1">
                <a:solidFill>
                  <a:srgbClr val="0070C0"/>
                </a:solidFill>
              </a:rPr>
              <a:t>WhatsApp, Facebook, Twitter, LinkedIn </a:t>
            </a:r>
            <a:r>
              <a:rPr lang="en-US" sz="2000">
                <a:solidFill>
                  <a:srgbClr val="0070C0"/>
                </a:solidFill>
              </a:rPr>
              <a:t>etc...)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Banking &amp; Insurance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Airline &amp; Railway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Universities and Colleges/Schools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Library Management System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Human Resource Department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Hospitals and Medical Stores 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Government Organizations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9" name="Google Shape;779;p60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60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60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60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Transaction Control Language(TCL Commands)</a:t>
            </a:r>
            <a:endParaRPr sz="3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60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6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60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2"/>
            </a:pPr>
            <a:r>
              <a:rPr lang="en-US" sz="2000" b="1"/>
              <a:t>Rollback:</a:t>
            </a:r>
            <a:r>
              <a:rPr lang="en-US" sz="2000"/>
              <a:t> Rollback command is used to undo transactions that have not already been saved to the database.</a:t>
            </a:r>
            <a:endParaRPr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Syntax:-</a:t>
            </a:r>
            <a:r>
              <a:rPr lang="en-US" sz="2000"/>
              <a:t>ROLLBACK;  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Example:</a:t>
            </a: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‾"/>
            </a:pPr>
            <a:r>
              <a:rPr lang="en-US" sz="2000"/>
              <a:t>DELETE FROM CUSTOMERS WHERE AGE = 25;  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‾"/>
            </a:pPr>
            <a:r>
              <a:rPr lang="en-US" sz="2000"/>
              <a:t>ROLLBACK;  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0" name="Google Shape;790;p61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61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61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61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Transaction Control Language(TCL Commands)</a:t>
            </a:r>
            <a:endParaRPr sz="3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61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6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61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3. SAVEPOINT:</a:t>
            </a:r>
            <a:r>
              <a:rPr lang="en-US" sz="2000"/>
              <a:t> It is used to roll the transaction back to a certain point without rolling back the entire transaction.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Syntax:-</a:t>
            </a:r>
            <a:r>
              <a:rPr lang="en-US" sz="2000"/>
              <a:t>SAVEPOINT SAVEPOINT_NAME;  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1" name="Google Shape;801;p62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62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257175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62"/>
          <p:cNvSpPr/>
          <p:nvPr/>
        </p:nvSpPr>
        <p:spPr>
          <a:xfrm>
            <a:off x="0" y="3714750"/>
            <a:ext cx="9144000" cy="714375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62"/>
          <p:cNvSpPr/>
          <p:nvPr/>
        </p:nvSpPr>
        <p:spPr>
          <a:xfrm>
            <a:off x="857250" y="3756025"/>
            <a:ext cx="7429500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lang="en-US" sz="3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MODELS</a:t>
            </a:r>
            <a:endParaRPr sz="3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9" name="Google Shape;809;p6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0" name="Google Shape;810;p63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811" name="Google Shape;811;p63"/>
          <p:cNvSpPr txBox="1"/>
          <p:nvPr/>
        </p:nvSpPr>
        <p:spPr>
          <a:xfrm>
            <a:off x="190500" y="2286000"/>
            <a:ext cx="8558213" cy="326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models re how the logical structure of a database is designed. 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Models are fundamental entities to introduce abstraction in a DBMS.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models define how data is connected to each other and how they are processed and stored inside the system.</a:t>
            </a:r>
            <a:endParaRPr/>
          </a:p>
          <a:p>
            <a:pPr marL="342900" marR="0" lvl="1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defines how data can be stored, accessed and updated in database management systems.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63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63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Models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8" name="Google Shape;818;p64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64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64"/>
          <p:cNvSpPr txBox="1"/>
          <p:nvPr/>
        </p:nvSpPr>
        <p:spPr>
          <a:xfrm>
            <a:off x="190500" y="2286000"/>
            <a:ext cx="8558213" cy="2234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different types of data models in DBMS:-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ER(Entity-Relationship)- Model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Model 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Model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Oriented Model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64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64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Models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7" name="Google Shape;827;p65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65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65"/>
          <p:cNvSpPr txBox="1"/>
          <p:nvPr/>
        </p:nvSpPr>
        <p:spPr>
          <a:xfrm>
            <a:off x="82996" y="2286000"/>
            <a:ext cx="8953500" cy="2973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Concepts:-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What is E-R diagram?</a:t>
            </a:r>
            <a:endParaRPr/>
          </a:p>
          <a:p>
            <a:pPr marL="1085850" marR="0" lvl="1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E-R diagram means Entity-Relationship diagram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85850" marR="0" lvl="1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visual tool for </a:t>
            </a:r>
            <a:r>
              <a:rPr lang="en-US" sz="2400" b="1" i="0" u="none" strike="noStrike" cap="none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graphical (pictorial) representation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database.</a:t>
            </a:r>
            <a:endParaRPr/>
          </a:p>
          <a:p>
            <a:pPr marL="1085850" marR="0" lvl="1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 Model was proposed by Peter Chen in 1970’s to use it for a conceptual modelling/designing of database.</a:t>
            </a:r>
            <a:endParaRPr/>
          </a:p>
        </p:txBody>
      </p:sp>
      <p:sp>
        <p:nvSpPr>
          <p:cNvPr id="830" name="Google Shape;830;p65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65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 Model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6" name="Google Shape;836;p66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66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Google Shape;838;p66"/>
          <p:cNvSpPr txBox="1"/>
          <p:nvPr/>
        </p:nvSpPr>
        <p:spPr>
          <a:xfrm>
            <a:off x="82996" y="2286000"/>
            <a:ext cx="8953500" cy="541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Concepts:-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What is E-R diagram?</a:t>
            </a:r>
            <a:endParaRPr/>
          </a:p>
          <a:p>
            <a:pPr marL="1085850" marR="0" lvl="1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based on the view of real-world entities and relationships among them.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85850" marR="0" lvl="1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expressing real-world scenario into the database model, the ER Model creates </a:t>
            </a:r>
            <a:r>
              <a:rPr lang="en-US" sz="2400" b="1" i="0" u="none" strike="noStrike" cap="none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entity set, relationship set, general attributes and constraints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1085850" marR="0" lvl="1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 Model mainly focuses on </a:t>
            </a:r>
            <a:r>
              <a:rPr lang="en-US" sz="2400" b="1" i="0" u="none" strike="noStrike" cap="none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Entities and their attributes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400" b="1" i="0" u="none" strike="noStrike" cap="none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Relationships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among entities.</a:t>
            </a:r>
            <a:endParaRPr/>
          </a:p>
          <a:p>
            <a:pPr marL="1085850" marR="0" lvl="1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uses various types of symbols to represent objects of database.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85850" marR="0" lvl="1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85850" marR="0" lvl="1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66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66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 Model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5" name="Google Shape;845;p67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6" name="Google Shape;846;p67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Google Shape;847;p67"/>
          <p:cNvSpPr txBox="1"/>
          <p:nvPr/>
        </p:nvSpPr>
        <p:spPr>
          <a:xfrm>
            <a:off x="82996" y="2286000"/>
            <a:ext cx="8953500" cy="2973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 is real-world objects, place, person about which we collect data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For University database entity can be Student, Teacher, Department, Course, Result, Class, etc.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 is denoted by a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Rectangle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containing name of entity.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85850" marR="0" lvl="1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p67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67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Entity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67"/>
          <p:cNvSpPr/>
          <p:nvPr/>
        </p:nvSpPr>
        <p:spPr>
          <a:xfrm>
            <a:off x="801317" y="5077829"/>
            <a:ext cx="1502228" cy="770709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Entity Name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67"/>
          <p:cNvSpPr/>
          <p:nvPr/>
        </p:nvSpPr>
        <p:spPr>
          <a:xfrm>
            <a:off x="3409806" y="5104629"/>
            <a:ext cx="1502228" cy="770709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67"/>
          <p:cNvSpPr/>
          <p:nvPr/>
        </p:nvSpPr>
        <p:spPr>
          <a:xfrm>
            <a:off x="6018295" y="5104629"/>
            <a:ext cx="1502228" cy="770709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Course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67"/>
          <p:cNvSpPr/>
          <p:nvPr/>
        </p:nvSpPr>
        <p:spPr>
          <a:xfrm>
            <a:off x="3458644" y="6126490"/>
            <a:ext cx="132760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1.25 Entity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8" name="Google Shape;858;p68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9" name="Google Shape;859;p68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68"/>
          <p:cNvSpPr txBox="1"/>
          <p:nvPr/>
        </p:nvSpPr>
        <p:spPr>
          <a:xfrm>
            <a:off x="82996" y="2286000"/>
            <a:ext cx="8953500" cy="2603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represent </a:t>
            </a: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properties or details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about an entity.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For student entity, attributes can be name, enrollment no, address, date of birth, result, etc.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denoted by an </a:t>
            </a: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oval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symbol having name of an attribute.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85850" marR="0" lvl="1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68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68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68"/>
          <p:cNvSpPr/>
          <p:nvPr/>
        </p:nvSpPr>
        <p:spPr>
          <a:xfrm>
            <a:off x="467544" y="5075618"/>
            <a:ext cx="1998617" cy="79273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Name</a:t>
            </a:r>
            <a:endParaRPr/>
          </a:p>
        </p:txBody>
      </p:sp>
      <p:sp>
        <p:nvSpPr>
          <p:cNvPr id="864" name="Google Shape;864;p68"/>
          <p:cNvSpPr/>
          <p:nvPr/>
        </p:nvSpPr>
        <p:spPr>
          <a:xfrm>
            <a:off x="5148378" y="5496056"/>
            <a:ext cx="1698171" cy="744583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5" name="Google Shape;865;p68"/>
          <p:cNvCxnSpPr>
            <a:stCxn id="866" idx="4"/>
            <a:endCxn id="864" idx="0"/>
          </p:cNvCxnSpPr>
          <p:nvPr/>
        </p:nvCxnSpPr>
        <p:spPr>
          <a:xfrm>
            <a:off x="5034075" y="5029691"/>
            <a:ext cx="963300" cy="4665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6" name="Google Shape;866;p68"/>
          <p:cNvSpPr/>
          <p:nvPr/>
        </p:nvSpPr>
        <p:spPr>
          <a:xfrm>
            <a:off x="4302555" y="4489691"/>
            <a:ext cx="1463040" cy="5400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7" name="Google Shape;867;p68"/>
          <p:cNvCxnSpPr>
            <a:stCxn id="868" idx="4"/>
            <a:endCxn id="864" idx="0"/>
          </p:cNvCxnSpPr>
          <p:nvPr/>
        </p:nvCxnSpPr>
        <p:spPr>
          <a:xfrm flipH="1">
            <a:off x="5997598" y="5007280"/>
            <a:ext cx="654600" cy="4887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8" name="Google Shape;868;p68"/>
          <p:cNvSpPr/>
          <p:nvPr/>
        </p:nvSpPr>
        <p:spPr>
          <a:xfrm>
            <a:off x="5920678" y="4467280"/>
            <a:ext cx="1463040" cy="5400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No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68"/>
          <p:cNvSpPr/>
          <p:nvPr/>
        </p:nvSpPr>
        <p:spPr>
          <a:xfrm>
            <a:off x="3491880" y="6406963"/>
            <a:ext cx="156966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1.26 Attributes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4" name="Google Shape;874;p69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69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876" name="Google Shape;876;p69"/>
          <p:cNvSpPr txBox="1"/>
          <p:nvPr/>
        </p:nvSpPr>
        <p:spPr>
          <a:xfrm>
            <a:off x="82996" y="2286000"/>
            <a:ext cx="8953500" cy="2973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 is an association/connection between several entities.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defines how entities are related to each other.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denoted by a </a:t>
            </a: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diamond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containing relationship's name.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Diamond should be placed between two entities and a line connecting to both entity.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Book from library is issued by student, here book &amp; student are entities and issue is relationship.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69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69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Relationship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69"/>
          <p:cNvSpPr/>
          <p:nvPr/>
        </p:nvSpPr>
        <p:spPr>
          <a:xfrm>
            <a:off x="212585" y="5440479"/>
            <a:ext cx="2479788" cy="869715"/>
          </a:xfrm>
          <a:prstGeom prst="diamond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Relationship Name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69"/>
          <p:cNvSpPr/>
          <p:nvPr/>
        </p:nvSpPr>
        <p:spPr>
          <a:xfrm>
            <a:off x="3219569" y="5561317"/>
            <a:ext cx="1107907" cy="628041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69"/>
          <p:cNvSpPr/>
          <p:nvPr/>
        </p:nvSpPr>
        <p:spPr>
          <a:xfrm>
            <a:off x="6620263" y="5561317"/>
            <a:ext cx="1107907" cy="628041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69"/>
          <p:cNvSpPr/>
          <p:nvPr/>
        </p:nvSpPr>
        <p:spPr>
          <a:xfrm>
            <a:off x="4919967" y="5501537"/>
            <a:ext cx="1124953" cy="752916"/>
          </a:xfrm>
          <a:prstGeom prst="diamond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</a:t>
            </a:r>
            <a:endParaRPr/>
          </a:p>
        </p:txBody>
      </p:sp>
      <p:cxnSp>
        <p:nvCxnSpPr>
          <p:cNvPr id="883" name="Google Shape;883;p69"/>
          <p:cNvCxnSpPr/>
          <p:nvPr/>
        </p:nvCxnSpPr>
        <p:spPr>
          <a:xfrm>
            <a:off x="6056162" y="5875337"/>
            <a:ext cx="575266" cy="1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84" name="Google Shape;884;p69"/>
          <p:cNvCxnSpPr/>
          <p:nvPr/>
        </p:nvCxnSpPr>
        <p:spPr>
          <a:xfrm>
            <a:off x="4346677" y="5880652"/>
            <a:ext cx="575266" cy="1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5" name="Google Shape;885;p69"/>
          <p:cNvSpPr/>
          <p:nvPr/>
        </p:nvSpPr>
        <p:spPr>
          <a:xfrm>
            <a:off x="3644401" y="6399541"/>
            <a:ext cx="175400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Figure:1.27 Relationship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7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7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5000" y="297180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7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7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File Processing System (FPS) or File System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7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lvl="0" indent="-3476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 Computer Science, File Processing System (FPS) is a way of storing, retrieving and manipulating data which is present in various files.</a:t>
            </a:r>
            <a:endParaRPr/>
          </a:p>
        </p:txBody>
      </p:sp>
      <p:pic>
        <p:nvPicPr>
          <p:cNvPr id="171" name="Google Shape;171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4800" y="3657600"/>
            <a:ext cx="8382000" cy="1995714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72" name="Google Shape;172;p7"/>
          <p:cNvSpPr txBox="1"/>
          <p:nvPr/>
        </p:nvSpPr>
        <p:spPr>
          <a:xfrm>
            <a:off x="2590800" y="5791200"/>
            <a:ext cx="4038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  </a:t>
            </a:r>
            <a:r>
              <a:rPr lang="en-US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1.6 An example of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Processing System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ctr" rtl="0">
              <a:spcBef>
                <a:spcPts val="16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" name="Google Shape;890;p70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1" name="Google Shape;891;p70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892" name="Google Shape;892;p70"/>
          <p:cNvSpPr txBox="1"/>
          <p:nvPr/>
        </p:nvSpPr>
        <p:spPr>
          <a:xfrm>
            <a:off x="82996" y="2286000"/>
            <a:ext cx="8953500" cy="334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 Set is a set of entities of the same type having same properties or attributes.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set of all persons, companies, trees, holidays, all students studying in a university</a:t>
            </a:r>
            <a:endParaRPr/>
          </a:p>
          <a:p>
            <a:pPr marL="342900" marR="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Noto Sans Symbols"/>
              <a:buChar char="⮚"/>
            </a:pP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Relationship Set: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there are set of relationships of a same type is called Relationship set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85850" marR="0" lvl="1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70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70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Entity Set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9" name="Google Shape;899;p71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0" name="Google Shape;900;p71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71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71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E-R Diagram of Library Management System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p71"/>
          <p:cNvSpPr/>
          <p:nvPr/>
        </p:nvSpPr>
        <p:spPr>
          <a:xfrm>
            <a:off x="1440863" y="4311248"/>
            <a:ext cx="1698171" cy="744583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71"/>
          <p:cNvSpPr/>
          <p:nvPr/>
        </p:nvSpPr>
        <p:spPr>
          <a:xfrm>
            <a:off x="6620840" y="4306892"/>
            <a:ext cx="1698171" cy="744583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71"/>
          <p:cNvSpPr/>
          <p:nvPr/>
        </p:nvSpPr>
        <p:spPr>
          <a:xfrm>
            <a:off x="4014789" y="4232868"/>
            <a:ext cx="1724298" cy="892630"/>
          </a:xfrm>
          <a:prstGeom prst="diamond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6" name="Google Shape;906;p71"/>
          <p:cNvCxnSpPr>
            <a:stCxn id="905" idx="3"/>
            <a:endCxn id="904" idx="1"/>
          </p:cNvCxnSpPr>
          <p:nvPr/>
        </p:nvCxnSpPr>
        <p:spPr>
          <a:xfrm>
            <a:off x="5739087" y="4679183"/>
            <a:ext cx="881700" cy="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7" name="Google Shape;907;p71"/>
          <p:cNvCxnSpPr/>
          <p:nvPr/>
        </p:nvCxnSpPr>
        <p:spPr>
          <a:xfrm>
            <a:off x="3133036" y="4679183"/>
            <a:ext cx="881753" cy="1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8" name="Google Shape;908;p71"/>
          <p:cNvCxnSpPr>
            <a:stCxn id="909" idx="4"/>
            <a:endCxn id="903" idx="0"/>
          </p:cNvCxnSpPr>
          <p:nvPr/>
        </p:nvCxnSpPr>
        <p:spPr>
          <a:xfrm>
            <a:off x="1326560" y="3875275"/>
            <a:ext cx="963300" cy="4359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9" name="Google Shape;909;p71"/>
          <p:cNvSpPr/>
          <p:nvPr/>
        </p:nvSpPr>
        <p:spPr>
          <a:xfrm>
            <a:off x="595040" y="3452365"/>
            <a:ext cx="1463040" cy="42291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RollNo</a:t>
            </a:r>
            <a:endParaRPr sz="1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0" name="Google Shape;910;p71"/>
          <p:cNvCxnSpPr>
            <a:stCxn id="911" idx="4"/>
            <a:endCxn id="903" idx="0"/>
          </p:cNvCxnSpPr>
          <p:nvPr/>
        </p:nvCxnSpPr>
        <p:spPr>
          <a:xfrm flipH="1">
            <a:off x="2290083" y="3852864"/>
            <a:ext cx="654600" cy="4584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1" name="Google Shape;911;p71"/>
          <p:cNvSpPr/>
          <p:nvPr/>
        </p:nvSpPr>
        <p:spPr>
          <a:xfrm>
            <a:off x="2213163" y="3429954"/>
            <a:ext cx="1463040" cy="42291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cxnSp>
        <p:nvCxnSpPr>
          <p:cNvPr id="912" name="Google Shape;912;p71"/>
          <p:cNvCxnSpPr/>
          <p:nvPr/>
        </p:nvCxnSpPr>
        <p:spPr>
          <a:xfrm flipH="1">
            <a:off x="1459149" y="5051475"/>
            <a:ext cx="830800" cy="404874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3" name="Google Shape;913;p71"/>
          <p:cNvCxnSpPr>
            <a:stCxn id="903" idx="2"/>
          </p:cNvCxnSpPr>
          <p:nvPr/>
        </p:nvCxnSpPr>
        <p:spPr>
          <a:xfrm>
            <a:off x="2289949" y="5055831"/>
            <a:ext cx="787200" cy="4191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4" name="Google Shape;914;p71"/>
          <p:cNvCxnSpPr>
            <a:stCxn id="915" idx="4"/>
          </p:cNvCxnSpPr>
          <p:nvPr/>
        </p:nvCxnSpPr>
        <p:spPr>
          <a:xfrm>
            <a:off x="6568325" y="3871262"/>
            <a:ext cx="963300" cy="4359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5" name="Google Shape;915;p71"/>
          <p:cNvSpPr/>
          <p:nvPr/>
        </p:nvSpPr>
        <p:spPr>
          <a:xfrm>
            <a:off x="5836805" y="3448352"/>
            <a:ext cx="1463040" cy="42291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BookNo</a:t>
            </a:r>
            <a:endParaRPr sz="1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6" name="Google Shape;916;p71"/>
          <p:cNvCxnSpPr>
            <a:stCxn id="917" idx="4"/>
          </p:cNvCxnSpPr>
          <p:nvPr/>
        </p:nvCxnSpPr>
        <p:spPr>
          <a:xfrm flipH="1">
            <a:off x="7531848" y="3848851"/>
            <a:ext cx="654600" cy="4584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7" name="Google Shape;917;p71"/>
          <p:cNvSpPr/>
          <p:nvPr/>
        </p:nvSpPr>
        <p:spPr>
          <a:xfrm>
            <a:off x="7454928" y="3425941"/>
            <a:ext cx="1463040" cy="42291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cxnSp>
        <p:nvCxnSpPr>
          <p:cNvPr id="918" name="Google Shape;918;p71"/>
          <p:cNvCxnSpPr/>
          <p:nvPr/>
        </p:nvCxnSpPr>
        <p:spPr>
          <a:xfrm flipH="1">
            <a:off x="6700914" y="5047462"/>
            <a:ext cx="830800" cy="404874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9" name="Google Shape;919;p71"/>
          <p:cNvCxnSpPr/>
          <p:nvPr/>
        </p:nvCxnSpPr>
        <p:spPr>
          <a:xfrm>
            <a:off x="7531714" y="5051818"/>
            <a:ext cx="787265" cy="419049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0" name="Google Shape;920;p71"/>
          <p:cNvSpPr/>
          <p:nvPr/>
        </p:nvSpPr>
        <p:spPr>
          <a:xfrm>
            <a:off x="5662186" y="2700109"/>
            <a:ext cx="1368000" cy="457200"/>
          </a:xfrm>
          <a:prstGeom prst="wedgeRoundRectCallout">
            <a:avLst>
              <a:gd name="adj1" fmla="val 28747"/>
              <a:gd name="adj2" fmla="val 105904"/>
              <a:gd name="adj3" fmla="val 16667"/>
            </a:avLst>
          </a:prstGeom>
          <a:solidFill>
            <a:srgbClr val="F2F2F2"/>
          </a:solidFill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71"/>
          <p:cNvSpPr/>
          <p:nvPr/>
        </p:nvSpPr>
        <p:spPr>
          <a:xfrm>
            <a:off x="4182476" y="5409464"/>
            <a:ext cx="1412988" cy="4572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Entities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2" name="Google Shape;922;p71"/>
          <p:cNvCxnSpPr/>
          <p:nvPr/>
        </p:nvCxnSpPr>
        <p:spPr>
          <a:xfrm rot="10800000" flipH="1">
            <a:off x="5403446" y="5055834"/>
            <a:ext cx="1217394" cy="623439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23" name="Google Shape;923;p71"/>
          <p:cNvCxnSpPr/>
          <p:nvPr/>
        </p:nvCxnSpPr>
        <p:spPr>
          <a:xfrm rot="10800000">
            <a:off x="3141820" y="5051476"/>
            <a:ext cx="1220970" cy="579865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24" name="Google Shape;924;p71"/>
          <p:cNvSpPr/>
          <p:nvPr/>
        </p:nvSpPr>
        <p:spPr>
          <a:xfrm>
            <a:off x="4145418" y="2964344"/>
            <a:ext cx="1463040" cy="4572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5" name="Google Shape;925;p71"/>
          <p:cNvCxnSpPr>
            <a:endCxn id="915" idx="2"/>
          </p:cNvCxnSpPr>
          <p:nvPr/>
        </p:nvCxnSpPr>
        <p:spPr>
          <a:xfrm>
            <a:off x="5487605" y="3314807"/>
            <a:ext cx="349200" cy="3450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26" name="Google Shape;926;p71"/>
          <p:cNvCxnSpPr>
            <a:endCxn id="911" idx="6"/>
          </p:cNvCxnSpPr>
          <p:nvPr/>
        </p:nvCxnSpPr>
        <p:spPr>
          <a:xfrm flipH="1">
            <a:off x="3676203" y="3315909"/>
            <a:ext cx="567600" cy="3255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27" name="Google Shape;927;p71"/>
          <p:cNvSpPr/>
          <p:nvPr/>
        </p:nvSpPr>
        <p:spPr>
          <a:xfrm>
            <a:off x="3954623" y="3502141"/>
            <a:ext cx="1828800" cy="4572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Relationship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8" name="Google Shape;928;p71"/>
          <p:cNvCxnSpPr/>
          <p:nvPr/>
        </p:nvCxnSpPr>
        <p:spPr>
          <a:xfrm>
            <a:off x="4869023" y="3870440"/>
            <a:ext cx="7915" cy="36576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29" name="Google Shape;929;p71"/>
          <p:cNvSpPr/>
          <p:nvPr/>
        </p:nvSpPr>
        <p:spPr>
          <a:xfrm>
            <a:off x="709343" y="5472656"/>
            <a:ext cx="1463040" cy="42291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endParaRPr/>
          </a:p>
        </p:txBody>
      </p:sp>
      <p:sp>
        <p:nvSpPr>
          <p:cNvPr id="930" name="Google Shape;930;p71"/>
          <p:cNvSpPr/>
          <p:nvPr/>
        </p:nvSpPr>
        <p:spPr>
          <a:xfrm>
            <a:off x="2345694" y="5485477"/>
            <a:ext cx="1463040" cy="42291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71"/>
          <p:cNvSpPr/>
          <p:nvPr/>
        </p:nvSpPr>
        <p:spPr>
          <a:xfrm>
            <a:off x="5951108" y="5468643"/>
            <a:ext cx="1463040" cy="42291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</a:t>
            </a:r>
            <a:endParaRPr/>
          </a:p>
        </p:txBody>
      </p:sp>
      <p:sp>
        <p:nvSpPr>
          <p:cNvPr id="932" name="Google Shape;932;p71"/>
          <p:cNvSpPr/>
          <p:nvPr/>
        </p:nvSpPr>
        <p:spPr>
          <a:xfrm>
            <a:off x="7587459" y="5481464"/>
            <a:ext cx="1463040" cy="42291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</a:t>
            </a:r>
            <a:endParaRPr/>
          </a:p>
        </p:txBody>
      </p:sp>
      <p:sp>
        <p:nvSpPr>
          <p:cNvPr id="933" name="Google Shape;933;p71"/>
          <p:cNvSpPr/>
          <p:nvPr/>
        </p:nvSpPr>
        <p:spPr>
          <a:xfrm>
            <a:off x="3458644" y="6126490"/>
            <a:ext cx="273023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1.28 An example of E-R Diagram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8" name="Google Shape;938;p72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72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72"/>
          <p:cNvSpPr txBox="1"/>
          <p:nvPr/>
        </p:nvSpPr>
        <p:spPr>
          <a:xfrm>
            <a:off x="82996" y="2286000"/>
            <a:ext cx="895350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understand different types of attributes</a:t>
            </a:r>
            <a:endParaRPr/>
          </a:p>
          <a:p>
            <a:pPr marL="1200150" marR="0" lvl="1" indent="-4572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and composite attributes.</a:t>
            </a:r>
            <a:endParaRPr/>
          </a:p>
          <a:p>
            <a:pPr marL="1200150" marR="0" lvl="1" indent="-4572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Single-valued and multi-valued attributes</a:t>
            </a:r>
            <a:endParaRPr/>
          </a:p>
          <a:p>
            <a:pPr marL="1200150" marR="0" lvl="1" indent="-4572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Stored attribute and Derived attributes</a:t>
            </a:r>
            <a:endParaRPr/>
          </a:p>
          <a:p>
            <a:pPr marL="1200150" marR="0" lvl="1" indent="-4572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 Attribute</a:t>
            </a:r>
            <a:endParaRPr/>
          </a:p>
          <a:p>
            <a:pPr marL="1200150" marR="0" lvl="1" indent="-4572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Attribute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p72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72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Types of Attributes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7" name="Google Shape;947;p7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8" name="Google Shape;948;p73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p73"/>
          <p:cNvSpPr txBox="1"/>
          <p:nvPr/>
        </p:nvSpPr>
        <p:spPr>
          <a:xfrm>
            <a:off x="82996" y="2286000"/>
            <a:ext cx="8953500" cy="2234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Noto Sans Symbols"/>
              <a:buChar char="⮚"/>
            </a:pP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Simple Attribute: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cannot be divided further in more subparts.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like undivided atomic value.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Price, Year, Enno, CPI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73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73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Simple and composite attributes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952;p73"/>
          <p:cNvSpPr/>
          <p:nvPr/>
        </p:nvSpPr>
        <p:spPr>
          <a:xfrm>
            <a:off x="3059832" y="4695550"/>
            <a:ext cx="2215132" cy="6104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CPI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73"/>
          <p:cNvSpPr/>
          <p:nvPr/>
        </p:nvSpPr>
        <p:spPr>
          <a:xfrm>
            <a:off x="3465122" y="5788820"/>
            <a:ext cx="197041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1.29 Simple Attribute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8" name="Google Shape;958;p74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9" name="Google Shape;959;p74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960" name="Google Shape;960;p74"/>
          <p:cNvSpPr txBox="1"/>
          <p:nvPr/>
        </p:nvSpPr>
        <p:spPr>
          <a:xfrm>
            <a:off x="82996" y="2286000"/>
            <a:ext cx="8953500" cy="371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Noto Sans Symbols"/>
              <a:buChar char="⮚"/>
            </a:pP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Composite Attribute: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can be divided further in more subparts.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an attribute composed of many other attributes.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 </a:t>
            </a:r>
            <a:r>
              <a:rPr lang="en-US" sz="24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Name </a:t>
            </a:r>
            <a:endParaRPr sz="24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              	(first name, middle name, last name)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    	          Address</a:t>
            </a:r>
            <a:endParaRPr sz="24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                 	(street, road, city)</a:t>
            </a:r>
            <a:endParaRPr sz="24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74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74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Simple and composite attributes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74"/>
          <p:cNvSpPr/>
          <p:nvPr/>
        </p:nvSpPr>
        <p:spPr>
          <a:xfrm>
            <a:off x="5827514" y="4845405"/>
            <a:ext cx="1645920" cy="42291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cxnSp>
        <p:nvCxnSpPr>
          <p:cNvPr id="964" name="Google Shape;964;p74"/>
          <p:cNvCxnSpPr>
            <a:stCxn id="965" idx="0"/>
            <a:endCxn id="963" idx="5"/>
          </p:cNvCxnSpPr>
          <p:nvPr/>
        </p:nvCxnSpPr>
        <p:spPr>
          <a:xfrm rot="10800000">
            <a:off x="7232437" y="5206394"/>
            <a:ext cx="700200" cy="2634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6" name="Google Shape;966;p74"/>
          <p:cNvSpPr/>
          <p:nvPr/>
        </p:nvSpPr>
        <p:spPr>
          <a:xfrm>
            <a:off x="4658220" y="5424818"/>
            <a:ext cx="1737360" cy="42291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name</a:t>
            </a:r>
            <a:endParaRPr/>
          </a:p>
        </p:txBody>
      </p:sp>
      <p:cxnSp>
        <p:nvCxnSpPr>
          <p:cNvPr id="967" name="Google Shape;967;p74"/>
          <p:cNvCxnSpPr>
            <a:stCxn id="968" idx="0"/>
            <a:endCxn id="963" idx="4"/>
          </p:cNvCxnSpPr>
          <p:nvPr/>
        </p:nvCxnSpPr>
        <p:spPr>
          <a:xfrm rot="10800000">
            <a:off x="6650520" y="5268408"/>
            <a:ext cx="9600" cy="9273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5" name="Google Shape;965;p74"/>
          <p:cNvSpPr/>
          <p:nvPr/>
        </p:nvSpPr>
        <p:spPr>
          <a:xfrm>
            <a:off x="7109677" y="5469794"/>
            <a:ext cx="1645920" cy="442411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name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9" name="Google Shape;969;p74"/>
          <p:cNvCxnSpPr>
            <a:stCxn id="966" idx="0"/>
            <a:endCxn id="963" idx="3"/>
          </p:cNvCxnSpPr>
          <p:nvPr/>
        </p:nvCxnSpPr>
        <p:spPr>
          <a:xfrm rot="10800000" flipH="1">
            <a:off x="5526900" y="5206418"/>
            <a:ext cx="541800" cy="2184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8" name="Google Shape;968;p74"/>
          <p:cNvSpPr/>
          <p:nvPr/>
        </p:nvSpPr>
        <p:spPr>
          <a:xfrm>
            <a:off x="5652120" y="6195708"/>
            <a:ext cx="2016000" cy="42291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Middle name</a:t>
            </a:r>
            <a:endParaRPr/>
          </a:p>
        </p:txBody>
      </p:sp>
      <p:sp>
        <p:nvSpPr>
          <p:cNvPr id="970" name="Google Shape;970;p74"/>
          <p:cNvSpPr/>
          <p:nvPr/>
        </p:nvSpPr>
        <p:spPr>
          <a:xfrm>
            <a:off x="5550764" y="6679129"/>
            <a:ext cx="221246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1.30 Composite Attribute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5" name="Google Shape;975;p75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75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Google Shape;977;p75"/>
          <p:cNvSpPr txBox="1"/>
          <p:nvPr/>
        </p:nvSpPr>
        <p:spPr>
          <a:xfrm>
            <a:off x="82996" y="2286000"/>
            <a:ext cx="8953500" cy="1791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Noto Sans Symbols"/>
              <a:buChar char="⮚"/>
            </a:pP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Single-Valued Attribute: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name suggests it has single value only.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Enno, Birthdate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75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75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Single-valued and multi-valued attributes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p75"/>
          <p:cNvSpPr/>
          <p:nvPr/>
        </p:nvSpPr>
        <p:spPr>
          <a:xfrm>
            <a:off x="3059832" y="4365104"/>
            <a:ext cx="2448272" cy="940891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Birthdate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75"/>
          <p:cNvSpPr/>
          <p:nvPr/>
        </p:nvSpPr>
        <p:spPr>
          <a:xfrm>
            <a:off x="3218695" y="5625125"/>
            <a:ext cx="247215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1.31 Single-valued Attribute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6" name="Google Shape;986;p76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7" name="Google Shape;987;p76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988" name="Google Shape;988;p76"/>
          <p:cNvSpPr txBox="1"/>
          <p:nvPr/>
        </p:nvSpPr>
        <p:spPr>
          <a:xfrm>
            <a:off x="82996" y="2286000"/>
            <a:ext cx="8953500" cy="356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Noto Sans Symbols"/>
              <a:buChar char="⮚"/>
            </a:pP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Multi-Valued Attribute: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has multiple/more than one values.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PhoneNo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        (person may have multiple phone nos) </a:t>
            </a:r>
            <a:endParaRPr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EmailID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                   (person may have multiple emails)</a:t>
            </a:r>
            <a:endParaRPr/>
          </a:p>
          <a:p>
            <a:pPr marL="342900" marR="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76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76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Single-valued and multi-valued attributes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1" name="Google Shape;991;p76"/>
          <p:cNvGrpSpPr/>
          <p:nvPr/>
        </p:nvGrpSpPr>
        <p:grpSpPr>
          <a:xfrm>
            <a:off x="2843808" y="5431269"/>
            <a:ext cx="2952328" cy="837567"/>
            <a:chOff x="5938171" y="3429000"/>
            <a:chExt cx="1758029" cy="544899"/>
          </a:xfrm>
        </p:grpSpPr>
        <p:sp>
          <p:nvSpPr>
            <p:cNvPr id="992" name="Google Shape;992;p76"/>
            <p:cNvSpPr/>
            <p:nvPr/>
          </p:nvSpPr>
          <p:spPr>
            <a:xfrm>
              <a:off x="6039945" y="3489994"/>
              <a:ext cx="1554480" cy="42291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EmailID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76"/>
            <p:cNvSpPr/>
            <p:nvPr/>
          </p:nvSpPr>
          <p:spPr>
            <a:xfrm>
              <a:off x="5938171" y="3429000"/>
              <a:ext cx="1758029" cy="544899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4" name="Google Shape;994;p76"/>
          <p:cNvSpPr/>
          <p:nvPr/>
        </p:nvSpPr>
        <p:spPr>
          <a:xfrm>
            <a:off x="3335924" y="6374256"/>
            <a:ext cx="229902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1.32 Multi-valued Attribute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9" name="Google Shape;999;p77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Google Shape;1000;p77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p77"/>
          <p:cNvSpPr txBox="1"/>
          <p:nvPr/>
        </p:nvSpPr>
        <p:spPr>
          <a:xfrm>
            <a:off x="82996" y="2286000"/>
            <a:ext cx="8953500" cy="1791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Noto Sans Symbols"/>
              <a:buChar char="⮚"/>
            </a:pP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Stored Attribute: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attribute value needs to be stored/defined manually.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Birthdate, Height, Weight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p77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77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Stored attribute and Derived attributes</a:t>
            </a:r>
            <a:endParaRPr/>
          </a:p>
        </p:txBody>
      </p:sp>
      <p:sp>
        <p:nvSpPr>
          <p:cNvPr id="1004" name="Google Shape;1004;p77"/>
          <p:cNvSpPr/>
          <p:nvPr/>
        </p:nvSpPr>
        <p:spPr>
          <a:xfrm>
            <a:off x="3059832" y="4695550"/>
            <a:ext cx="2215132" cy="6104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Height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77"/>
          <p:cNvSpPr/>
          <p:nvPr/>
        </p:nvSpPr>
        <p:spPr>
          <a:xfrm>
            <a:off x="3088468" y="5594178"/>
            <a:ext cx="195277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1.33 Stored Attribute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0" name="Google Shape;1010;p78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1" name="Google Shape;1011;p78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2" name="Google Shape;1012;p78"/>
          <p:cNvSpPr txBox="1"/>
          <p:nvPr/>
        </p:nvSpPr>
        <p:spPr>
          <a:xfrm>
            <a:off x="82996" y="2286000"/>
            <a:ext cx="8953500" cy="216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Noto Sans Symbols"/>
              <a:buChar char="⮚"/>
            </a:pP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Derived Attribute: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Derived attribute value can be calculated or derived from other attributes.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Age (Can be derived from current date and birth date)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3" name="Google Shape;1013;p78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78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Stored attribute and Derived attributes</a:t>
            </a:r>
            <a:endParaRPr/>
          </a:p>
        </p:txBody>
      </p:sp>
      <p:sp>
        <p:nvSpPr>
          <p:cNvPr id="1015" name="Google Shape;1015;p78"/>
          <p:cNvSpPr/>
          <p:nvPr/>
        </p:nvSpPr>
        <p:spPr>
          <a:xfrm>
            <a:off x="3563888" y="4653136"/>
            <a:ext cx="2232248" cy="719283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78"/>
          <p:cNvSpPr/>
          <p:nvPr/>
        </p:nvSpPr>
        <p:spPr>
          <a:xfrm>
            <a:off x="3849001" y="5820273"/>
            <a:ext cx="202491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1.34 Derived Attribute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1" name="Google Shape;1021;p79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2" name="Google Shape;1022;p79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3" name="Google Shape;1023;p79"/>
          <p:cNvSpPr txBox="1"/>
          <p:nvPr/>
        </p:nvSpPr>
        <p:spPr>
          <a:xfrm>
            <a:off x="82996" y="2286000"/>
            <a:ext cx="895350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that are derived by nesting the composite and multivalued attributes are called complex attributes.</a:t>
            </a:r>
            <a:endParaRPr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Address_ phone((phone),   address (H.no., city, state))</a:t>
            </a:r>
            <a:endParaRPr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 Attribute          MV Attribute       Composite  Attribute</a:t>
            </a:r>
            <a:endParaRPr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79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79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Complex Attribute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8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8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8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8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Advantages of File Processing System 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8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8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Cost friendly –</a:t>
            </a:r>
            <a:br>
              <a:rPr lang="en-US" sz="2000"/>
            </a:br>
            <a:r>
              <a:rPr lang="en-US" sz="2000"/>
              <a:t>There is a very minimal to no set up and usage fee for File Processing System. (In most cases, free tools are inbuilt in computers.)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Easy to use –</a:t>
            </a:r>
            <a:br>
              <a:rPr lang="en-US" sz="2000"/>
            </a:br>
            <a:r>
              <a:rPr lang="en-US" sz="2000"/>
              <a:t>File systems require very basic learning and understanding, hence, can be easily used.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High scalability –</a:t>
            </a:r>
            <a:br>
              <a:rPr lang="en-US" sz="2000"/>
            </a:br>
            <a:r>
              <a:rPr lang="en-US" sz="2000"/>
              <a:t>One can very easily switch from smaller to larger files as per his needs.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Google Shape;1030;p80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Google Shape;1031;p80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Google Shape;1032;p80"/>
          <p:cNvSpPr txBox="1"/>
          <p:nvPr/>
        </p:nvSpPr>
        <p:spPr>
          <a:xfrm>
            <a:off x="82996" y="2286000"/>
            <a:ext cx="8953500" cy="216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which uniquely identifies each entity in the entity set is called key attribute.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RollNo will be unique for each student. 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denoted by an oval with underlying lines.</a:t>
            </a:r>
            <a:endParaRPr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80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80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5. Key Attribute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5" name="Google Shape;1035;p80" descr="rno"/>
          <p:cNvPicPr preferRelativeResize="0"/>
          <p:nvPr/>
        </p:nvPicPr>
        <p:blipFill rotWithShape="1">
          <a:blip r:embed="rId5">
            <a:alphaModFix/>
          </a:blip>
          <a:srcRect l="6025" t="10766" r="4834" b="9036"/>
          <a:stretch/>
        </p:blipFill>
        <p:spPr>
          <a:xfrm>
            <a:off x="3503282" y="4354443"/>
            <a:ext cx="2112928" cy="1209822"/>
          </a:xfrm>
          <a:prstGeom prst="rect">
            <a:avLst/>
          </a:prstGeom>
          <a:noFill/>
          <a:ln>
            <a:noFill/>
          </a:ln>
        </p:spPr>
      </p:pic>
      <p:sp>
        <p:nvSpPr>
          <p:cNvPr id="1036" name="Google Shape;1036;p80"/>
          <p:cNvSpPr/>
          <p:nvPr/>
        </p:nvSpPr>
        <p:spPr>
          <a:xfrm>
            <a:off x="3669117" y="5769264"/>
            <a:ext cx="178125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1.35 Key Attribute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1" name="Google Shape;1041;p81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2" name="Google Shape;1042;p81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3" name="Google Shape;1043;p81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81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of All Attributes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81"/>
          <p:cNvSpPr/>
          <p:nvPr/>
        </p:nvSpPr>
        <p:spPr>
          <a:xfrm>
            <a:off x="2957835" y="4630295"/>
            <a:ext cx="1698171" cy="744583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6" name="Google Shape;1046;p81"/>
          <p:cNvCxnSpPr/>
          <p:nvPr/>
        </p:nvCxnSpPr>
        <p:spPr>
          <a:xfrm>
            <a:off x="4650008" y="4998230"/>
            <a:ext cx="881753" cy="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7" name="Google Shape;1047;p81"/>
          <p:cNvCxnSpPr>
            <a:stCxn id="1048" idx="4"/>
            <a:endCxn id="1045" idx="0"/>
          </p:cNvCxnSpPr>
          <p:nvPr/>
        </p:nvCxnSpPr>
        <p:spPr>
          <a:xfrm>
            <a:off x="2843532" y="4194322"/>
            <a:ext cx="963300" cy="43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" name="Google Shape;1048;p81"/>
          <p:cNvSpPr/>
          <p:nvPr/>
        </p:nvSpPr>
        <p:spPr>
          <a:xfrm>
            <a:off x="2112012" y="3771412"/>
            <a:ext cx="1463040" cy="42291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RollNo</a:t>
            </a:r>
            <a:endParaRPr sz="1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9" name="Google Shape;1049;p81"/>
          <p:cNvCxnSpPr>
            <a:stCxn id="1050" idx="4"/>
            <a:endCxn id="1045" idx="0"/>
          </p:cNvCxnSpPr>
          <p:nvPr/>
        </p:nvCxnSpPr>
        <p:spPr>
          <a:xfrm flipH="1">
            <a:off x="3807055" y="4171911"/>
            <a:ext cx="654600" cy="458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" name="Google Shape;1050;p81"/>
          <p:cNvSpPr/>
          <p:nvPr/>
        </p:nvSpPr>
        <p:spPr>
          <a:xfrm>
            <a:off x="3730135" y="3749001"/>
            <a:ext cx="1463040" cy="42291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cxnSp>
        <p:nvCxnSpPr>
          <p:cNvPr id="1051" name="Google Shape;1051;p81"/>
          <p:cNvCxnSpPr>
            <a:stCxn id="1045" idx="2"/>
            <a:endCxn id="1052" idx="0"/>
          </p:cNvCxnSpPr>
          <p:nvPr/>
        </p:nvCxnSpPr>
        <p:spPr>
          <a:xfrm flipH="1">
            <a:off x="2725121" y="5374878"/>
            <a:ext cx="1081800" cy="343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3" name="Google Shape;1053;p81"/>
          <p:cNvSpPr/>
          <p:nvPr/>
        </p:nvSpPr>
        <p:spPr>
          <a:xfrm>
            <a:off x="1954435" y="5778014"/>
            <a:ext cx="1554480" cy="42291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Phone No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81"/>
          <p:cNvSpPr/>
          <p:nvPr/>
        </p:nvSpPr>
        <p:spPr>
          <a:xfrm>
            <a:off x="4191045" y="5764522"/>
            <a:ext cx="1645920" cy="42291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Birth Date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5" name="Google Shape;1055;p81"/>
          <p:cNvCxnSpPr>
            <a:stCxn id="1045" idx="2"/>
            <a:endCxn id="1054" idx="0"/>
          </p:cNvCxnSpPr>
          <p:nvPr/>
        </p:nvCxnSpPr>
        <p:spPr>
          <a:xfrm>
            <a:off x="3806921" y="5374878"/>
            <a:ext cx="1207200" cy="389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6" name="Google Shape;1056;p81"/>
          <p:cNvCxnSpPr>
            <a:stCxn id="1057" idx="4"/>
            <a:endCxn id="1050" idx="1"/>
          </p:cNvCxnSpPr>
          <p:nvPr/>
        </p:nvCxnSpPr>
        <p:spPr>
          <a:xfrm>
            <a:off x="2971441" y="3326091"/>
            <a:ext cx="972900" cy="48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7" name="Google Shape;1057;p81"/>
          <p:cNvSpPr/>
          <p:nvPr/>
        </p:nvSpPr>
        <p:spPr>
          <a:xfrm>
            <a:off x="2102761" y="2903181"/>
            <a:ext cx="1737360" cy="42291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Name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8" name="Google Shape;1058;p81"/>
          <p:cNvCxnSpPr>
            <a:stCxn id="1059" idx="4"/>
            <a:endCxn id="1050" idx="7"/>
          </p:cNvCxnSpPr>
          <p:nvPr/>
        </p:nvCxnSpPr>
        <p:spPr>
          <a:xfrm flipH="1">
            <a:off x="4979035" y="3365093"/>
            <a:ext cx="1037100" cy="44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9" name="Google Shape;1059;p81"/>
          <p:cNvSpPr/>
          <p:nvPr/>
        </p:nvSpPr>
        <p:spPr>
          <a:xfrm>
            <a:off x="5193175" y="2922682"/>
            <a:ext cx="1645920" cy="442411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Name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0" name="Google Shape;1060;p81"/>
          <p:cNvCxnSpPr>
            <a:stCxn id="1061" idx="4"/>
            <a:endCxn id="1050" idx="0"/>
          </p:cNvCxnSpPr>
          <p:nvPr/>
        </p:nvCxnSpPr>
        <p:spPr>
          <a:xfrm>
            <a:off x="4459881" y="3062752"/>
            <a:ext cx="1800" cy="68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1" name="Google Shape;1061;p81"/>
          <p:cNvSpPr/>
          <p:nvPr/>
        </p:nvSpPr>
        <p:spPr>
          <a:xfrm>
            <a:off x="3728361" y="2422672"/>
            <a:ext cx="1463040" cy="64008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Middle Name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81"/>
          <p:cNvSpPr/>
          <p:nvPr/>
        </p:nvSpPr>
        <p:spPr>
          <a:xfrm>
            <a:off x="5531761" y="4786775"/>
            <a:ext cx="1645920" cy="42291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3" name="Google Shape;1063;p81"/>
          <p:cNvCxnSpPr/>
          <p:nvPr/>
        </p:nvCxnSpPr>
        <p:spPr>
          <a:xfrm>
            <a:off x="2063382" y="5005217"/>
            <a:ext cx="881753" cy="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4" name="Google Shape;1064;p81"/>
          <p:cNvSpPr/>
          <p:nvPr/>
        </p:nvSpPr>
        <p:spPr>
          <a:xfrm>
            <a:off x="401334" y="4793762"/>
            <a:ext cx="1645920" cy="42291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81"/>
          <p:cNvSpPr/>
          <p:nvPr/>
        </p:nvSpPr>
        <p:spPr>
          <a:xfrm>
            <a:off x="1846050" y="5718775"/>
            <a:ext cx="1758029" cy="544899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5" name="Google Shape;1065;p81"/>
          <p:cNvCxnSpPr>
            <a:endCxn id="1062" idx="7"/>
          </p:cNvCxnSpPr>
          <p:nvPr/>
        </p:nvCxnSpPr>
        <p:spPr>
          <a:xfrm flipH="1">
            <a:off x="6936642" y="4191409"/>
            <a:ext cx="700200" cy="657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6" name="Google Shape;1066;p81"/>
          <p:cNvSpPr/>
          <p:nvPr/>
        </p:nvSpPr>
        <p:spPr>
          <a:xfrm>
            <a:off x="7090797" y="3791758"/>
            <a:ext cx="1737360" cy="42291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Apartment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7" name="Google Shape;1067;p81"/>
          <p:cNvCxnSpPr>
            <a:stCxn id="1068" idx="0"/>
            <a:endCxn id="1062" idx="5"/>
          </p:cNvCxnSpPr>
          <p:nvPr/>
        </p:nvCxnSpPr>
        <p:spPr>
          <a:xfrm rot="10800000">
            <a:off x="6936777" y="5147860"/>
            <a:ext cx="1022700" cy="633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8" name="Google Shape;1068;p81"/>
          <p:cNvSpPr/>
          <p:nvPr/>
        </p:nvSpPr>
        <p:spPr>
          <a:xfrm>
            <a:off x="7136517" y="5781460"/>
            <a:ext cx="1645920" cy="442411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9" name="Google Shape;1069;p81"/>
          <p:cNvCxnSpPr>
            <a:stCxn id="1070" idx="2"/>
            <a:endCxn id="1062" idx="6"/>
          </p:cNvCxnSpPr>
          <p:nvPr/>
        </p:nvCxnSpPr>
        <p:spPr>
          <a:xfrm flipH="1">
            <a:off x="7177794" y="4988277"/>
            <a:ext cx="294900" cy="9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0" name="Google Shape;1070;p81"/>
          <p:cNvSpPr/>
          <p:nvPr/>
        </p:nvSpPr>
        <p:spPr>
          <a:xfrm>
            <a:off x="7472694" y="4668237"/>
            <a:ext cx="1463040" cy="64008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Street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81"/>
          <p:cNvSpPr/>
          <p:nvPr/>
        </p:nvSpPr>
        <p:spPr>
          <a:xfrm>
            <a:off x="3114801" y="6374865"/>
            <a:ext cx="269016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1.36 An example of all Attributes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6" name="Google Shape;1076;p82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7" name="Google Shape;1077;p82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8" name="Google Shape;1078;p82"/>
          <p:cNvSpPr txBox="1"/>
          <p:nvPr/>
        </p:nvSpPr>
        <p:spPr>
          <a:xfrm>
            <a:off x="82996" y="2286000"/>
            <a:ext cx="8953500" cy="164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any relationship has a attribute like entity then its known as Descriptive Attributes.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Student had been issued degree certificate on 25/5/2020. Certificate date is an attribute of relationship.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1079;p82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82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Descriptive Attributes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p82"/>
          <p:cNvSpPr/>
          <p:nvPr/>
        </p:nvSpPr>
        <p:spPr>
          <a:xfrm>
            <a:off x="1515763" y="4753073"/>
            <a:ext cx="1698171" cy="744583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82"/>
          <p:cNvSpPr/>
          <p:nvPr/>
        </p:nvSpPr>
        <p:spPr>
          <a:xfrm>
            <a:off x="6695740" y="4748717"/>
            <a:ext cx="1698171" cy="744583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Certificate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82"/>
          <p:cNvSpPr/>
          <p:nvPr/>
        </p:nvSpPr>
        <p:spPr>
          <a:xfrm>
            <a:off x="4089689" y="4674693"/>
            <a:ext cx="1724298" cy="892630"/>
          </a:xfrm>
          <a:prstGeom prst="diamond">
            <a:avLst/>
          </a:prstGeom>
          <a:noFill/>
          <a:ln w="28575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4" name="Google Shape;1084;p82"/>
          <p:cNvCxnSpPr>
            <a:stCxn id="1083" idx="3"/>
            <a:endCxn id="1082" idx="1"/>
          </p:cNvCxnSpPr>
          <p:nvPr/>
        </p:nvCxnSpPr>
        <p:spPr>
          <a:xfrm>
            <a:off x="5813987" y="5121008"/>
            <a:ext cx="881700" cy="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5" name="Google Shape;1085;p82"/>
          <p:cNvCxnSpPr/>
          <p:nvPr/>
        </p:nvCxnSpPr>
        <p:spPr>
          <a:xfrm>
            <a:off x="3207936" y="5121008"/>
            <a:ext cx="881753" cy="1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6" name="Google Shape;1086;p82"/>
          <p:cNvCxnSpPr>
            <a:stCxn id="1087" idx="4"/>
            <a:endCxn id="1081" idx="1"/>
          </p:cNvCxnSpPr>
          <p:nvPr/>
        </p:nvCxnSpPr>
        <p:spPr>
          <a:xfrm>
            <a:off x="993371" y="4474570"/>
            <a:ext cx="522300" cy="650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7" name="Google Shape;1087;p82"/>
          <p:cNvSpPr/>
          <p:nvPr/>
        </p:nvSpPr>
        <p:spPr>
          <a:xfrm>
            <a:off x="261851" y="4051660"/>
            <a:ext cx="1463040" cy="42291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RollNo</a:t>
            </a:r>
            <a:endParaRPr sz="1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8" name="Google Shape;1088;p82"/>
          <p:cNvCxnSpPr>
            <a:stCxn id="1089" idx="4"/>
            <a:endCxn id="1081" idx="0"/>
          </p:cNvCxnSpPr>
          <p:nvPr/>
        </p:nvCxnSpPr>
        <p:spPr>
          <a:xfrm flipH="1">
            <a:off x="2364826" y="4613822"/>
            <a:ext cx="1064100" cy="139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9" name="Google Shape;1089;p82"/>
          <p:cNvSpPr/>
          <p:nvPr/>
        </p:nvSpPr>
        <p:spPr>
          <a:xfrm>
            <a:off x="2697406" y="4190912"/>
            <a:ext cx="1463040" cy="42291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cxnSp>
        <p:nvCxnSpPr>
          <p:cNvPr id="1090" name="Google Shape;1090;p82"/>
          <p:cNvCxnSpPr/>
          <p:nvPr/>
        </p:nvCxnSpPr>
        <p:spPr>
          <a:xfrm flipH="1">
            <a:off x="1534049" y="5493300"/>
            <a:ext cx="830800" cy="40487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91" name="Google Shape;1091;p82"/>
          <p:cNvSpPr/>
          <p:nvPr/>
        </p:nvSpPr>
        <p:spPr>
          <a:xfrm>
            <a:off x="784243" y="5903884"/>
            <a:ext cx="1463040" cy="42291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82"/>
          <p:cNvSpPr/>
          <p:nvPr/>
        </p:nvSpPr>
        <p:spPr>
          <a:xfrm>
            <a:off x="2420594" y="5916705"/>
            <a:ext cx="1463040" cy="42291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Subjects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3" name="Google Shape;1093;p82"/>
          <p:cNvCxnSpPr>
            <a:stCxn id="1081" idx="2"/>
            <a:endCxn id="1092" idx="0"/>
          </p:cNvCxnSpPr>
          <p:nvPr/>
        </p:nvCxnSpPr>
        <p:spPr>
          <a:xfrm>
            <a:off x="2364849" y="5497656"/>
            <a:ext cx="787200" cy="419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4" name="Google Shape;1094;p82"/>
          <p:cNvCxnSpPr/>
          <p:nvPr/>
        </p:nvCxnSpPr>
        <p:spPr>
          <a:xfrm flipH="1">
            <a:off x="6775814" y="5489287"/>
            <a:ext cx="830800" cy="40487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95" name="Google Shape;1095;p82"/>
          <p:cNvSpPr/>
          <p:nvPr/>
        </p:nvSpPr>
        <p:spPr>
          <a:xfrm>
            <a:off x="6026008" y="5899871"/>
            <a:ext cx="1463040" cy="42291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82"/>
          <p:cNvSpPr/>
          <p:nvPr/>
        </p:nvSpPr>
        <p:spPr>
          <a:xfrm>
            <a:off x="7662359" y="5912692"/>
            <a:ext cx="1463040" cy="42291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CertiNo</a:t>
            </a:r>
            <a:endParaRPr sz="1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7" name="Google Shape;1097;p82"/>
          <p:cNvCxnSpPr>
            <a:endCxn id="1096" idx="0"/>
          </p:cNvCxnSpPr>
          <p:nvPr/>
        </p:nvCxnSpPr>
        <p:spPr>
          <a:xfrm>
            <a:off x="7606679" y="5493592"/>
            <a:ext cx="787200" cy="419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8" name="Google Shape;1098;p82"/>
          <p:cNvCxnSpPr>
            <a:stCxn id="1099" idx="0"/>
            <a:endCxn id="1083" idx="2"/>
          </p:cNvCxnSpPr>
          <p:nvPr/>
        </p:nvCxnSpPr>
        <p:spPr>
          <a:xfrm rot="10800000">
            <a:off x="4951837" y="5567453"/>
            <a:ext cx="0" cy="41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99" name="Google Shape;1099;p82"/>
          <p:cNvSpPr/>
          <p:nvPr/>
        </p:nvSpPr>
        <p:spPr>
          <a:xfrm>
            <a:off x="4152622" y="5978453"/>
            <a:ext cx="1598431" cy="607391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 Date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82"/>
          <p:cNvSpPr/>
          <p:nvPr/>
        </p:nvSpPr>
        <p:spPr>
          <a:xfrm>
            <a:off x="5159321" y="5486212"/>
            <a:ext cx="890977" cy="390996"/>
          </a:xfrm>
          <a:prstGeom prst="wedgeRoundRectCallout">
            <a:avLst>
              <a:gd name="adj1" fmla="val -31123"/>
              <a:gd name="adj2" fmla="val 107671"/>
              <a:gd name="adj3" fmla="val 16667"/>
            </a:avLst>
          </a:prstGeom>
          <a:solidFill>
            <a:srgbClr val="F2F2F2"/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Descriptive Attribute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82"/>
          <p:cNvSpPr/>
          <p:nvPr/>
        </p:nvSpPr>
        <p:spPr>
          <a:xfrm>
            <a:off x="3406225" y="6659937"/>
            <a:ext cx="230704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1.37 Descriptive Attributes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6" name="Google Shape;1106;p8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7" name="Google Shape;1107;p83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8" name="Google Shape;1108;p83"/>
          <p:cNvSpPr txBox="1"/>
          <p:nvPr/>
        </p:nvSpPr>
        <p:spPr>
          <a:xfrm>
            <a:off x="82996" y="2286000"/>
            <a:ext cx="89535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one entity set participate in a relationship for more than once then it is called recursive relationship set.</a:t>
            </a:r>
            <a:endParaRPr/>
          </a:p>
        </p:txBody>
      </p:sp>
      <p:sp>
        <p:nvSpPr>
          <p:cNvPr id="1109" name="Google Shape;1109;p83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83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Recursive Relationship Set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1111;p83"/>
          <p:cNvSpPr/>
          <p:nvPr/>
        </p:nvSpPr>
        <p:spPr>
          <a:xfrm>
            <a:off x="1205986" y="3930891"/>
            <a:ext cx="1698171" cy="497088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Faculty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83"/>
          <p:cNvSpPr/>
          <p:nvPr/>
        </p:nvSpPr>
        <p:spPr>
          <a:xfrm>
            <a:off x="6385963" y="3926534"/>
            <a:ext cx="1698171" cy="501445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83"/>
          <p:cNvSpPr/>
          <p:nvPr/>
        </p:nvSpPr>
        <p:spPr>
          <a:xfrm>
            <a:off x="3774476" y="3711053"/>
            <a:ext cx="1724298" cy="892630"/>
          </a:xfrm>
          <a:prstGeom prst="diamond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4" name="Google Shape;1114;p83"/>
          <p:cNvCxnSpPr>
            <a:stCxn id="1113" idx="3"/>
            <a:endCxn id="1112" idx="1"/>
          </p:cNvCxnSpPr>
          <p:nvPr/>
        </p:nvCxnSpPr>
        <p:spPr>
          <a:xfrm>
            <a:off x="5498774" y="4157368"/>
            <a:ext cx="887100" cy="198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5" name="Google Shape;1115;p83"/>
          <p:cNvCxnSpPr/>
          <p:nvPr/>
        </p:nvCxnSpPr>
        <p:spPr>
          <a:xfrm>
            <a:off x="2887167" y="4149080"/>
            <a:ext cx="881753" cy="1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6" name="Google Shape;1116;p83"/>
          <p:cNvCxnSpPr>
            <a:stCxn id="1117" idx="4"/>
            <a:endCxn id="1111" idx="0"/>
          </p:cNvCxnSpPr>
          <p:nvPr/>
        </p:nvCxnSpPr>
        <p:spPr>
          <a:xfrm>
            <a:off x="1091683" y="3494917"/>
            <a:ext cx="963300" cy="43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7" name="Google Shape;1117;p83"/>
          <p:cNvSpPr/>
          <p:nvPr/>
        </p:nvSpPr>
        <p:spPr>
          <a:xfrm>
            <a:off x="360163" y="3072007"/>
            <a:ext cx="1463040" cy="42291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FacID</a:t>
            </a:r>
            <a:endParaRPr sz="1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8" name="Google Shape;1118;p83"/>
          <p:cNvCxnSpPr>
            <a:stCxn id="1119" idx="4"/>
            <a:endCxn id="1111" idx="0"/>
          </p:cNvCxnSpPr>
          <p:nvPr/>
        </p:nvCxnSpPr>
        <p:spPr>
          <a:xfrm flipH="1">
            <a:off x="2055206" y="3472506"/>
            <a:ext cx="654600" cy="458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9" name="Google Shape;1119;p83"/>
          <p:cNvSpPr/>
          <p:nvPr/>
        </p:nvSpPr>
        <p:spPr>
          <a:xfrm>
            <a:off x="1978286" y="3049596"/>
            <a:ext cx="1463040" cy="42291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FName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0" name="Google Shape;1120;p83"/>
          <p:cNvCxnSpPr/>
          <p:nvPr/>
        </p:nvCxnSpPr>
        <p:spPr>
          <a:xfrm flipH="1">
            <a:off x="1224271" y="4456574"/>
            <a:ext cx="830800" cy="40487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1" name="Google Shape;1121;p83"/>
          <p:cNvSpPr/>
          <p:nvPr/>
        </p:nvSpPr>
        <p:spPr>
          <a:xfrm>
            <a:off x="428350" y="4859778"/>
            <a:ext cx="1463040" cy="42291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2" name="Google Shape;1122;p83"/>
          <p:cNvCxnSpPr>
            <a:stCxn id="1123" idx="4"/>
          </p:cNvCxnSpPr>
          <p:nvPr/>
        </p:nvCxnSpPr>
        <p:spPr>
          <a:xfrm>
            <a:off x="6333448" y="3490904"/>
            <a:ext cx="963300" cy="43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3" name="Google Shape;1123;p83"/>
          <p:cNvSpPr/>
          <p:nvPr/>
        </p:nvSpPr>
        <p:spPr>
          <a:xfrm>
            <a:off x="5601928" y="3067994"/>
            <a:ext cx="1463040" cy="42291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DeptID</a:t>
            </a:r>
            <a:endParaRPr sz="1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4" name="Google Shape;1124;p83"/>
          <p:cNvCxnSpPr>
            <a:stCxn id="1125" idx="4"/>
          </p:cNvCxnSpPr>
          <p:nvPr/>
        </p:nvCxnSpPr>
        <p:spPr>
          <a:xfrm flipH="1">
            <a:off x="7296971" y="3468493"/>
            <a:ext cx="654600" cy="458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5" name="Google Shape;1125;p83"/>
          <p:cNvSpPr/>
          <p:nvPr/>
        </p:nvSpPr>
        <p:spPr>
          <a:xfrm>
            <a:off x="7220051" y="3045583"/>
            <a:ext cx="1463040" cy="42291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DName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p83"/>
          <p:cNvSpPr/>
          <p:nvPr/>
        </p:nvSpPr>
        <p:spPr>
          <a:xfrm>
            <a:off x="5209545" y="5022035"/>
            <a:ext cx="1724298" cy="892630"/>
          </a:xfrm>
          <a:prstGeom prst="diamond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7" name="Google Shape;1127;p83"/>
          <p:cNvCxnSpPr>
            <a:stCxn id="1126" idx="3"/>
          </p:cNvCxnSpPr>
          <p:nvPr/>
        </p:nvCxnSpPr>
        <p:spPr>
          <a:xfrm>
            <a:off x="6933843" y="5468350"/>
            <a:ext cx="822900" cy="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8" name="Google Shape;1128;p83"/>
          <p:cNvCxnSpPr/>
          <p:nvPr/>
        </p:nvCxnSpPr>
        <p:spPr>
          <a:xfrm rot="10800000" flipH="1">
            <a:off x="4421467" y="5461824"/>
            <a:ext cx="801679" cy="13714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9" name="Google Shape;1129;p83"/>
          <p:cNvSpPr/>
          <p:nvPr/>
        </p:nvSpPr>
        <p:spPr>
          <a:xfrm>
            <a:off x="6130410" y="4578697"/>
            <a:ext cx="1255319" cy="535267"/>
          </a:xfrm>
          <a:prstGeom prst="wedgeRoundRectCallout">
            <a:avLst>
              <a:gd name="adj1" fmla="val -19777"/>
              <a:gd name="adj2" fmla="val 72964"/>
              <a:gd name="adj3" fmla="val 16667"/>
            </a:avLst>
          </a:prstGeom>
          <a:solidFill>
            <a:srgbClr val="F2F2F2"/>
          </a:soli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Recursive Relationship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30" name="Google Shape;1130;p83"/>
          <p:cNvGraphicFramePr/>
          <p:nvPr/>
        </p:nvGraphicFramePr>
        <p:xfrm>
          <a:off x="2255122" y="4832316"/>
          <a:ext cx="2169150" cy="1645900"/>
        </p:xfrm>
        <a:graphic>
          <a:graphicData uri="http://schemas.openxmlformats.org/drawingml/2006/table">
            <a:tbl>
              <a:tblPr firstRow="1" bandRow="1">
                <a:noFill/>
                <a:tableStyleId>{6B83E10E-929F-4509-B4BD-B689A84B136F}</a:tableStyleId>
              </a:tblPr>
              <a:tblGrid>
                <a:gridCol w="100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FName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Post</a:t>
                      </a:r>
                      <a:endParaRPr sz="18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Ankita</a:t>
                      </a:r>
                      <a:endParaRPr sz="19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HOD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Krunal</a:t>
                      </a:r>
                      <a:endParaRPr sz="19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Professor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Sumitra</a:t>
                      </a:r>
                      <a:endParaRPr sz="19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HOD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31" name="Google Shape;1131;p83"/>
          <p:cNvGraphicFramePr/>
          <p:nvPr/>
        </p:nvGraphicFramePr>
        <p:xfrm>
          <a:off x="7719106" y="4832316"/>
          <a:ext cx="1332225" cy="1645900"/>
        </p:xfrm>
        <a:graphic>
          <a:graphicData uri="http://schemas.openxmlformats.org/drawingml/2006/table">
            <a:tbl>
              <a:tblPr firstRow="1" bandRow="1">
                <a:noFill/>
                <a:tableStyleId>{6B83E10E-929F-4509-B4BD-B689A84B136F}</a:tableStyleId>
              </a:tblPr>
              <a:tblGrid>
                <a:gridCol w="133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DName</a:t>
                      </a:r>
                      <a:endParaRPr sz="18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Computer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Electrical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132" name="Google Shape;1132;p83"/>
          <p:cNvCxnSpPr>
            <a:endCxn id="1126" idx="1"/>
          </p:cNvCxnSpPr>
          <p:nvPr/>
        </p:nvCxnSpPr>
        <p:spPr>
          <a:xfrm rot="10800000" flipH="1">
            <a:off x="4424145" y="5468350"/>
            <a:ext cx="785400" cy="4122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3" name="Google Shape;1133;p83"/>
          <p:cNvCxnSpPr>
            <a:endCxn id="1126" idx="1"/>
          </p:cNvCxnSpPr>
          <p:nvPr/>
        </p:nvCxnSpPr>
        <p:spPr>
          <a:xfrm rot="10800000" flipH="1">
            <a:off x="4421445" y="5468350"/>
            <a:ext cx="788100" cy="8193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4" name="Google Shape;1134;p83"/>
          <p:cNvSpPr/>
          <p:nvPr/>
        </p:nvSpPr>
        <p:spPr>
          <a:xfrm>
            <a:off x="3406225" y="6659937"/>
            <a:ext cx="264687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1.38 Recursive Relationship set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9" name="Google Shape;1139;p84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0" name="Google Shape;1140;p84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1" name="Google Shape;1141;p84"/>
          <p:cNvSpPr txBox="1"/>
          <p:nvPr/>
        </p:nvSpPr>
        <p:spPr>
          <a:xfrm>
            <a:off x="82996" y="2286000"/>
            <a:ext cx="8953500" cy="2603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entity sets joining in a relationship set is known as a degree of a relationship set.</a:t>
            </a:r>
            <a:endParaRPr/>
          </a:p>
          <a:p>
            <a:pPr marL="514350" marR="0" lvl="0" indent="-51435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Unary Relationship</a:t>
            </a:r>
            <a:endParaRPr/>
          </a:p>
          <a:p>
            <a:pPr marL="514350" marR="0" lvl="0" indent="-51435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Relationship</a:t>
            </a:r>
            <a:endParaRPr/>
          </a:p>
          <a:p>
            <a:pPr marL="514350" marR="0" lvl="0" indent="-51435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n-ary Relationship</a:t>
            </a:r>
            <a:endParaRPr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Google Shape;1142;p84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84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Degree of a Relationship Set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8" name="Google Shape;1148;p85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9" name="Google Shape;1149;p85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0" name="Google Shape;1150;p85"/>
          <p:cNvSpPr txBox="1"/>
          <p:nvPr/>
        </p:nvSpPr>
        <p:spPr>
          <a:xfrm>
            <a:off x="82996" y="2286000"/>
            <a:ext cx="8953500" cy="216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Unary Relationship: 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only one entity set participating in a relationship is called Unary Relationship.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One person is married to only one person.</a:t>
            </a:r>
            <a:endParaRPr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1" name="Google Shape;1151;p85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85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Degree of a Relationship Set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3" name="Google Shape;1153;p8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69669" y="4082533"/>
            <a:ext cx="5718544" cy="1591194"/>
          </a:xfrm>
          <a:prstGeom prst="rect">
            <a:avLst/>
          </a:prstGeom>
          <a:noFill/>
          <a:ln>
            <a:noFill/>
          </a:ln>
        </p:spPr>
      </p:pic>
      <p:sp>
        <p:nvSpPr>
          <p:cNvPr id="1154" name="Google Shape;1154;p85"/>
          <p:cNvSpPr/>
          <p:nvPr/>
        </p:nvSpPr>
        <p:spPr>
          <a:xfrm>
            <a:off x="3248561" y="5673346"/>
            <a:ext cx="216918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1.39 Unary Relationship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9" name="Google Shape;1159;p86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0" name="Google Shape;1160;p86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1" name="Google Shape;1161;p86"/>
          <p:cNvSpPr txBox="1"/>
          <p:nvPr/>
        </p:nvSpPr>
        <p:spPr>
          <a:xfrm>
            <a:off x="82996" y="2286000"/>
            <a:ext cx="8953500" cy="216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Binary Relationship: 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Two entity set participating in a one relationship is called Binary Relationship.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Student is Enrolled in Course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2" name="Google Shape;1162;p86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Google Shape;1163;p86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Degree of a Relationship Set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4" name="Google Shape;1164;p86"/>
          <p:cNvSpPr/>
          <p:nvPr/>
        </p:nvSpPr>
        <p:spPr>
          <a:xfrm>
            <a:off x="971600" y="4581128"/>
            <a:ext cx="1872208" cy="648072"/>
          </a:xfrm>
          <a:prstGeom prst="rect">
            <a:avLst/>
          </a:prstGeom>
          <a:noFill/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p86"/>
          <p:cNvSpPr txBox="1"/>
          <p:nvPr/>
        </p:nvSpPr>
        <p:spPr>
          <a:xfrm>
            <a:off x="1367497" y="4714885"/>
            <a:ext cx="9797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86"/>
          <p:cNvSpPr/>
          <p:nvPr/>
        </p:nvSpPr>
        <p:spPr>
          <a:xfrm>
            <a:off x="3593858" y="4437112"/>
            <a:ext cx="1842238" cy="933357"/>
          </a:xfrm>
          <a:prstGeom prst="diamond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p86"/>
          <p:cNvSpPr txBox="1"/>
          <p:nvPr/>
        </p:nvSpPr>
        <p:spPr>
          <a:xfrm>
            <a:off x="3922392" y="4695361"/>
            <a:ext cx="12747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Enrolled in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p86"/>
          <p:cNvSpPr/>
          <p:nvPr/>
        </p:nvSpPr>
        <p:spPr>
          <a:xfrm>
            <a:off x="6166055" y="4583452"/>
            <a:ext cx="1872208" cy="648072"/>
          </a:xfrm>
          <a:prstGeom prst="rect">
            <a:avLst/>
          </a:prstGeom>
          <a:noFill/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p86"/>
          <p:cNvSpPr txBox="1"/>
          <p:nvPr/>
        </p:nvSpPr>
        <p:spPr>
          <a:xfrm>
            <a:off x="6637929" y="4695361"/>
            <a:ext cx="9284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Course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0" name="Google Shape;1170;p86"/>
          <p:cNvCxnSpPr>
            <a:stCxn id="1164" idx="3"/>
            <a:endCxn id="1166" idx="1"/>
          </p:cNvCxnSpPr>
          <p:nvPr/>
        </p:nvCxnSpPr>
        <p:spPr>
          <a:xfrm rot="10800000" flipH="1">
            <a:off x="2843808" y="4903664"/>
            <a:ext cx="750000" cy="15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1" name="Google Shape;1171;p86"/>
          <p:cNvCxnSpPr>
            <a:stCxn id="1166" idx="3"/>
            <a:endCxn id="1168" idx="1"/>
          </p:cNvCxnSpPr>
          <p:nvPr/>
        </p:nvCxnSpPr>
        <p:spPr>
          <a:xfrm>
            <a:off x="5436096" y="4903791"/>
            <a:ext cx="729900" cy="36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2" name="Google Shape;1172;p86"/>
          <p:cNvSpPr/>
          <p:nvPr/>
        </p:nvSpPr>
        <p:spPr>
          <a:xfrm>
            <a:off x="3248561" y="5673346"/>
            <a:ext cx="219322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1.40 Binary Relationship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" name="Google Shape;1177;p87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8" name="Google Shape;1178;p87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9" name="Google Shape;1179;p87"/>
          <p:cNvSpPr txBox="1"/>
          <p:nvPr/>
        </p:nvSpPr>
        <p:spPr>
          <a:xfrm>
            <a:off x="82996" y="2286000"/>
            <a:ext cx="8953500" cy="1717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N-ary / Ternary Relationship: 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there are 3 or N entity set participating in a relationship is called Ternary / N-ary Relationship.</a:t>
            </a:r>
            <a:endParaRPr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0" name="Google Shape;1180;p87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87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Degree of a Relationship Set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2" name="Google Shape;1182;p87"/>
          <p:cNvGrpSpPr/>
          <p:nvPr/>
        </p:nvGrpSpPr>
        <p:grpSpPr>
          <a:xfrm>
            <a:off x="1079612" y="3284985"/>
            <a:ext cx="6984776" cy="4032448"/>
            <a:chOff x="190500" y="990600"/>
            <a:chExt cx="8763000" cy="5334000"/>
          </a:xfrm>
        </p:grpSpPr>
        <p:sp>
          <p:nvSpPr>
            <p:cNvPr id="1183" name="Google Shape;1183;p87"/>
            <p:cNvSpPr txBox="1"/>
            <p:nvPr/>
          </p:nvSpPr>
          <p:spPr>
            <a:xfrm>
              <a:off x="190500" y="990600"/>
              <a:ext cx="8763000" cy="53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228600" marR="0" lvl="0" indent="-13970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rial"/>
                <a:buNone/>
              </a:pPr>
              <a:endParaRPr sz="1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0" indent="-139700" algn="l" rtl="0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rial"/>
                <a:buNone/>
              </a:pPr>
              <a:endParaRPr sz="1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0" indent="-139700" algn="l" rtl="0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rial"/>
                <a:buNone/>
              </a:pPr>
              <a:endParaRPr sz="1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0" indent="-139700" algn="l" rtl="0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rial"/>
                <a:buNone/>
              </a:pPr>
              <a:endParaRPr sz="1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0" indent="-139700" algn="l" rtl="0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rial"/>
                <a:buNone/>
              </a:pPr>
              <a:endParaRPr sz="1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0" indent="-139700" algn="l" rtl="0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rial"/>
                <a:buNone/>
              </a:pPr>
              <a:endParaRPr sz="1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0" indent="-139700" algn="l" rtl="0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rial"/>
                <a:buNone/>
              </a:pPr>
              <a:endParaRPr sz="1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0" indent="-139700" algn="l" rtl="0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rial"/>
                <a:buNone/>
              </a:pPr>
              <a:endParaRPr sz="1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0" indent="-139700" algn="l" rtl="0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rial"/>
                <a:buNone/>
              </a:pPr>
              <a:endParaRPr sz="1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87"/>
            <p:cNvSpPr/>
            <p:nvPr/>
          </p:nvSpPr>
          <p:spPr>
            <a:xfrm>
              <a:off x="1229564" y="3823658"/>
              <a:ext cx="1698171" cy="744583"/>
            </a:xfrm>
            <a:prstGeom prst="rect">
              <a:avLst/>
            </a:prstGeom>
            <a:noFill/>
            <a:ln w="28575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Faculty</a:t>
              </a:r>
              <a:endParaRPr/>
            </a:p>
          </p:txBody>
        </p:sp>
        <p:sp>
          <p:nvSpPr>
            <p:cNvPr id="1185" name="Google Shape;1185;p87"/>
            <p:cNvSpPr/>
            <p:nvPr/>
          </p:nvSpPr>
          <p:spPr>
            <a:xfrm>
              <a:off x="6409541" y="3819302"/>
              <a:ext cx="1698171" cy="744583"/>
            </a:xfrm>
            <a:prstGeom prst="rect">
              <a:avLst/>
            </a:prstGeom>
            <a:noFill/>
            <a:ln w="28575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Student</a:t>
              </a:r>
              <a:endParaRPr/>
            </a:p>
          </p:txBody>
        </p:sp>
        <p:sp>
          <p:nvSpPr>
            <p:cNvPr id="1186" name="Google Shape;1186;p87"/>
            <p:cNvSpPr/>
            <p:nvPr/>
          </p:nvSpPr>
          <p:spPr>
            <a:xfrm>
              <a:off x="3803490" y="3745278"/>
              <a:ext cx="1724298" cy="892630"/>
            </a:xfrm>
            <a:prstGeom prst="diamond">
              <a:avLst/>
            </a:prstGeom>
            <a:noFill/>
            <a:ln w="28575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Guide</a:t>
              </a:r>
              <a:endParaRPr/>
            </a:p>
          </p:txBody>
        </p:sp>
        <p:cxnSp>
          <p:nvCxnSpPr>
            <p:cNvPr id="1187" name="Google Shape;1187;p87"/>
            <p:cNvCxnSpPr>
              <a:stCxn id="1186" idx="3"/>
              <a:endCxn id="1185" idx="1"/>
            </p:cNvCxnSpPr>
            <p:nvPr/>
          </p:nvCxnSpPr>
          <p:spPr>
            <a:xfrm>
              <a:off x="5527788" y="4191593"/>
              <a:ext cx="881700" cy="0"/>
            </a:xfrm>
            <a:prstGeom prst="straightConnector1">
              <a:avLst/>
            </a:prstGeom>
            <a:noFill/>
            <a:ln w="28575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88" name="Google Shape;1188;p87"/>
            <p:cNvCxnSpPr/>
            <p:nvPr/>
          </p:nvCxnSpPr>
          <p:spPr>
            <a:xfrm>
              <a:off x="2921737" y="4191593"/>
              <a:ext cx="881753" cy="1"/>
            </a:xfrm>
            <a:prstGeom prst="straightConnector1">
              <a:avLst/>
            </a:prstGeom>
            <a:noFill/>
            <a:ln w="28575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89" name="Google Shape;1189;p87"/>
            <p:cNvCxnSpPr>
              <a:stCxn id="1190" idx="4"/>
              <a:endCxn id="1184" idx="0"/>
            </p:cNvCxnSpPr>
            <p:nvPr/>
          </p:nvCxnSpPr>
          <p:spPr>
            <a:xfrm>
              <a:off x="1115261" y="3387685"/>
              <a:ext cx="963300" cy="435900"/>
            </a:xfrm>
            <a:prstGeom prst="straightConnector1">
              <a:avLst/>
            </a:prstGeom>
            <a:solidFill>
              <a:schemeClr val="lt1"/>
            </a:solidFill>
            <a:ln w="25400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90" name="Google Shape;1190;p87"/>
            <p:cNvSpPr/>
            <p:nvPr/>
          </p:nvSpPr>
          <p:spPr>
            <a:xfrm>
              <a:off x="383741" y="2964775"/>
              <a:ext cx="1463040" cy="42291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FacID</a:t>
              </a:r>
              <a:endParaRPr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91" name="Google Shape;1191;p87"/>
            <p:cNvCxnSpPr>
              <a:stCxn id="1192" idx="4"/>
              <a:endCxn id="1184" idx="0"/>
            </p:cNvCxnSpPr>
            <p:nvPr/>
          </p:nvCxnSpPr>
          <p:spPr>
            <a:xfrm flipH="1">
              <a:off x="2078784" y="3365274"/>
              <a:ext cx="654600" cy="458400"/>
            </a:xfrm>
            <a:prstGeom prst="straightConnector1">
              <a:avLst/>
            </a:prstGeom>
            <a:solidFill>
              <a:schemeClr val="lt1"/>
            </a:solidFill>
            <a:ln w="25400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92" name="Google Shape;1192;p87"/>
            <p:cNvSpPr/>
            <p:nvPr/>
          </p:nvSpPr>
          <p:spPr>
            <a:xfrm>
              <a:off x="2001864" y="2942364"/>
              <a:ext cx="1463040" cy="42291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endParaRPr/>
            </a:p>
          </p:txBody>
        </p:sp>
        <p:cxnSp>
          <p:nvCxnSpPr>
            <p:cNvPr id="1193" name="Google Shape;1193;p87"/>
            <p:cNvCxnSpPr/>
            <p:nvPr/>
          </p:nvCxnSpPr>
          <p:spPr>
            <a:xfrm flipH="1">
              <a:off x="1247850" y="4563885"/>
              <a:ext cx="830800" cy="404874"/>
            </a:xfrm>
            <a:prstGeom prst="straightConnector1">
              <a:avLst/>
            </a:prstGeom>
            <a:solidFill>
              <a:schemeClr val="lt1"/>
            </a:solidFill>
            <a:ln w="25400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94" name="Google Shape;1194;p87"/>
            <p:cNvSpPr/>
            <p:nvPr/>
          </p:nvSpPr>
          <p:spPr>
            <a:xfrm>
              <a:off x="498044" y="4974469"/>
              <a:ext cx="1463040" cy="42291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Branch</a:t>
              </a:r>
              <a:endParaRPr/>
            </a:p>
          </p:txBody>
        </p:sp>
        <p:sp>
          <p:nvSpPr>
            <p:cNvPr id="1195" name="Google Shape;1195;p87"/>
            <p:cNvSpPr/>
            <p:nvPr/>
          </p:nvSpPr>
          <p:spPr>
            <a:xfrm>
              <a:off x="2134395" y="4987290"/>
              <a:ext cx="1828800" cy="42291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Technology</a:t>
              </a:r>
              <a:endParaRPr/>
            </a:p>
          </p:txBody>
        </p:sp>
        <p:cxnSp>
          <p:nvCxnSpPr>
            <p:cNvPr id="1196" name="Google Shape;1196;p87"/>
            <p:cNvCxnSpPr>
              <a:stCxn id="1184" idx="2"/>
              <a:endCxn id="1195" idx="0"/>
            </p:cNvCxnSpPr>
            <p:nvPr/>
          </p:nvCxnSpPr>
          <p:spPr>
            <a:xfrm>
              <a:off x="2078650" y="4568241"/>
              <a:ext cx="970200" cy="419100"/>
            </a:xfrm>
            <a:prstGeom prst="straightConnector1">
              <a:avLst/>
            </a:prstGeom>
            <a:solidFill>
              <a:schemeClr val="lt1"/>
            </a:solidFill>
            <a:ln w="25400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97" name="Google Shape;1197;p87"/>
            <p:cNvCxnSpPr>
              <a:stCxn id="1198" idx="4"/>
            </p:cNvCxnSpPr>
            <p:nvPr/>
          </p:nvCxnSpPr>
          <p:spPr>
            <a:xfrm>
              <a:off x="6357026" y="3383672"/>
              <a:ext cx="963300" cy="435900"/>
            </a:xfrm>
            <a:prstGeom prst="straightConnector1">
              <a:avLst/>
            </a:prstGeom>
            <a:solidFill>
              <a:schemeClr val="lt1"/>
            </a:solidFill>
            <a:ln w="25400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98" name="Google Shape;1198;p87"/>
            <p:cNvSpPr/>
            <p:nvPr/>
          </p:nvSpPr>
          <p:spPr>
            <a:xfrm>
              <a:off x="5625506" y="2960762"/>
              <a:ext cx="1463040" cy="42291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RollNo</a:t>
              </a:r>
              <a:endParaRPr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99" name="Google Shape;1199;p87"/>
            <p:cNvCxnSpPr>
              <a:stCxn id="1200" idx="4"/>
            </p:cNvCxnSpPr>
            <p:nvPr/>
          </p:nvCxnSpPr>
          <p:spPr>
            <a:xfrm flipH="1">
              <a:off x="7320549" y="3361261"/>
              <a:ext cx="654600" cy="458400"/>
            </a:xfrm>
            <a:prstGeom prst="straightConnector1">
              <a:avLst/>
            </a:prstGeom>
            <a:solidFill>
              <a:schemeClr val="lt1"/>
            </a:solidFill>
            <a:ln w="25400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00" name="Google Shape;1200;p87"/>
            <p:cNvSpPr/>
            <p:nvPr/>
          </p:nvSpPr>
          <p:spPr>
            <a:xfrm>
              <a:off x="7243629" y="2938351"/>
              <a:ext cx="1463040" cy="42291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endParaRPr/>
            </a:p>
          </p:txBody>
        </p:sp>
        <p:cxnSp>
          <p:nvCxnSpPr>
            <p:cNvPr id="1201" name="Google Shape;1201;p87"/>
            <p:cNvCxnSpPr/>
            <p:nvPr/>
          </p:nvCxnSpPr>
          <p:spPr>
            <a:xfrm flipH="1">
              <a:off x="6489615" y="4559872"/>
              <a:ext cx="830800" cy="404874"/>
            </a:xfrm>
            <a:prstGeom prst="straightConnector1">
              <a:avLst/>
            </a:prstGeom>
            <a:solidFill>
              <a:schemeClr val="lt1"/>
            </a:solidFill>
            <a:ln w="25400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02" name="Google Shape;1202;p87"/>
            <p:cNvSpPr/>
            <p:nvPr/>
          </p:nvSpPr>
          <p:spPr>
            <a:xfrm>
              <a:off x="5739809" y="4970456"/>
              <a:ext cx="1463040" cy="42291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Branch</a:t>
              </a:r>
              <a:endParaRPr/>
            </a:p>
          </p:txBody>
        </p:sp>
        <p:sp>
          <p:nvSpPr>
            <p:cNvPr id="1203" name="Google Shape;1203;p87"/>
            <p:cNvSpPr/>
            <p:nvPr/>
          </p:nvSpPr>
          <p:spPr>
            <a:xfrm>
              <a:off x="7376160" y="4983277"/>
              <a:ext cx="1463040" cy="42291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Sem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04" name="Google Shape;1204;p87"/>
            <p:cNvCxnSpPr>
              <a:endCxn id="1203" idx="0"/>
            </p:cNvCxnSpPr>
            <p:nvPr/>
          </p:nvCxnSpPr>
          <p:spPr>
            <a:xfrm>
              <a:off x="7320480" y="4564177"/>
              <a:ext cx="787200" cy="419100"/>
            </a:xfrm>
            <a:prstGeom prst="straightConnector1">
              <a:avLst/>
            </a:prstGeom>
            <a:solidFill>
              <a:schemeClr val="lt1"/>
            </a:solidFill>
            <a:ln w="25400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05" name="Google Shape;1205;p87"/>
            <p:cNvSpPr/>
            <p:nvPr/>
          </p:nvSpPr>
          <p:spPr>
            <a:xfrm>
              <a:off x="3817778" y="2069461"/>
              <a:ext cx="1698171" cy="744583"/>
            </a:xfrm>
            <a:prstGeom prst="rect">
              <a:avLst/>
            </a:prstGeom>
            <a:noFill/>
            <a:ln w="28575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Project</a:t>
              </a:r>
              <a:endParaRPr/>
            </a:p>
          </p:txBody>
        </p:sp>
        <p:cxnSp>
          <p:nvCxnSpPr>
            <p:cNvPr id="1206" name="Google Shape;1206;p87"/>
            <p:cNvCxnSpPr>
              <a:stCxn id="1207" idx="4"/>
            </p:cNvCxnSpPr>
            <p:nvPr/>
          </p:nvCxnSpPr>
          <p:spPr>
            <a:xfrm>
              <a:off x="3810983" y="1633831"/>
              <a:ext cx="917700" cy="435900"/>
            </a:xfrm>
            <a:prstGeom prst="straightConnector1">
              <a:avLst/>
            </a:prstGeom>
            <a:solidFill>
              <a:schemeClr val="lt1"/>
            </a:solidFill>
            <a:ln w="25400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07" name="Google Shape;1207;p87"/>
            <p:cNvSpPr/>
            <p:nvPr/>
          </p:nvSpPr>
          <p:spPr>
            <a:xfrm>
              <a:off x="3033743" y="1210921"/>
              <a:ext cx="1554480" cy="42291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ProjectID</a:t>
              </a:r>
              <a:endParaRPr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08" name="Google Shape;1208;p87"/>
            <p:cNvCxnSpPr>
              <a:stCxn id="1209" idx="4"/>
            </p:cNvCxnSpPr>
            <p:nvPr/>
          </p:nvCxnSpPr>
          <p:spPr>
            <a:xfrm flipH="1">
              <a:off x="4728726" y="1611420"/>
              <a:ext cx="974700" cy="458400"/>
            </a:xfrm>
            <a:prstGeom prst="straightConnector1">
              <a:avLst/>
            </a:prstGeom>
            <a:solidFill>
              <a:schemeClr val="lt1"/>
            </a:solidFill>
            <a:ln w="25400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09" name="Google Shape;1209;p87"/>
            <p:cNvSpPr/>
            <p:nvPr/>
          </p:nvSpPr>
          <p:spPr>
            <a:xfrm>
              <a:off x="4651866" y="1188510"/>
              <a:ext cx="2103120" cy="42291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Project Name</a:t>
              </a:r>
              <a:endParaRPr/>
            </a:p>
          </p:txBody>
        </p:sp>
        <p:cxnSp>
          <p:nvCxnSpPr>
            <p:cNvPr id="1210" name="Google Shape;1210;p87"/>
            <p:cNvCxnSpPr>
              <a:stCxn id="1205" idx="2"/>
              <a:endCxn id="1186" idx="0"/>
            </p:cNvCxnSpPr>
            <p:nvPr/>
          </p:nvCxnSpPr>
          <p:spPr>
            <a:xfrm flipH="1">
              <a:off x="4665664" y="2814044"/>
              <a:ext cx="1200" cy="931200"/>
            </a:xfrm>
            <a:prstGeom prst="straightConnector1">
              <a:avLst/>
            </a:prstGeom>
            <a:noFill/>
            <a:ln w="28575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11" name="Google Shape;1211;p87"/>
          <p:cNvSpPr/>
          <p:nvPr/>
        </p:nvSpPr>
        <p:spPr>
          <a:xfrm>
            <a:off x="3539044" y="6653091"/>
            <a:ext cx="227818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1.41 Ternary Relationship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6" name="Google Shape;1216;p88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7" name="Google Shape;1217;p88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8" name="Google Shape;1218;p88"/>
          <p:cNvSpPr txBox="1"/>
          <p:nvPr/>
        </p:nvSpPr>
        <p:spPr>
          <a:xfrm>
            <a:off x="82996" y="2286000"/>
            <a:ext cx="8953500" cy="363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defines numbers of times an entity of another entity set participate in a relationship set.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helps in defining binary relationship sets.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Cardinality for binary relationship can be following types:</a:t>
            </a:r>
            <a:endParaRPr/>
          </a:p>
          <a:p>
            <a:pPr marL="914400" marR="0" lvl="1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to One</a:t>
            </a:r>
            <a:endParaRPr/>
          </a:p>
          <a:p>
            <a:pPr marL="914400" marR="0" lvl="1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to Many</a:t>
            </a:r>
            <a:endParaRPr/>
          </a:p>
          <a:p>
            <a:pPr marL="914400" marR="0" lvl="1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to One</a:t>
            </a:r>
            <a:endParaRPr/>
          </a:p>
          <a:p>
            <a:pPr marL="914400" marR="0" lvl="1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to Many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9" name="Google Shape;1219;p88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88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Cardinality Constraints (Mapping Cardinality)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5" name="Google Shape;1225;p89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6" name="Google Shape;1226;p89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7" name="Google Shape;1227;p89"/>
          <p:cNvSpPr txBox="1"/>
          <p:nvPr/>
        </p:nvSpPr>
        <p:spPr>
          <a:xfrm>
            <a:off x="82996" y="2286000"/>
            <a:ext cx="8953500" cy="386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to One Relationship(1-1):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entity in A is associated with ATMOST one entity in B and an entity in B is associated with ATMOST one entity in A.</a:t>
            </a:r>
            <a:endParaRPr dirty="0"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8" name="Google Shape;1228;p89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89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Cardinality Constraints (Mapping Cardinality)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0" name="Google Shape;1230;p89"/>
          <p:cNvSpPr/>
          <p:nvPr/>
        </p:nvSpPr>
        <p:spPr>
          <a:xfrm>
            <a:off x="1791816" y="3721224"/>
            <a:ext cx="129540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CITIZEN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Google Shape;1231;p89"/>
          <p:cNvSpPr/>
          <p:nvPr/>
        </p:nvSpPr>
        <p:spPr>
          <a:xfrm>
            <a:off x="5830415" y="3721224"/>
            <a:ext cx="1983549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ADHARCARD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Google Shape;1232;p89"/>
          <p:cNvSpPr/>
          <p:nvPr/>
        </p:nvSpPr>
        <p:spPr>
          <a:xfrm>
            <a:off x="3472227" y="3645024"/>
            <a:ext cx="1977189" cy="609600"/>
          </a:xfrm>
          <a:prstGeom prst="diamond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HAS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89"/>
          <p:cNvSpPr/>
          <p:nvPr/>
        </p:nvSpPr>
        <p:spPr>
          <a:xfrm>
            <a:off x="2630015" y="4330824"/>
            <a:ext cx="649223" cy="396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Google Shape;1234;p89"/>
          <p:cNvSpPr/>
          <p:nvPr/>
        </p:nvSpPr>
        <p:spPr>
          <a:xfrm>
            <a:off x="2630015" y="4864224"/>
            <a:ext cx="649223" cy="396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89"/>
          <p:cNvSpPr/>
          <p:nvPr/>
        </p:nvSpPr>
        <p:spPr>
          <a:xfrm>
            <a:off x="5830416" y="4330824"/>
            <a:ext cx="570384" cy="396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L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89"/>
          <p:cNvSpPr/>
          <p:nvPr/>
        </p:nvSpPr>
        <p:spPr>
          <a:xfrm>
            <a:off x="5830416" y="4864224"/>
            <a:ext cx="570384" cy="396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89"/>
          <p:cNvSpPr/>
          <p:nvPr/>
        </p:nvSpPr>
        <p:spPr>
          <a:xfrm>
            <a:off x="2630015" y="5397624"/>
            <a:ext cx="649223" cy="396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89"/>
          <p:cNvSpPr/>
          <p:nvPr/>
        </p:nvSpPr>
        <p:spPr>
          <a:xfrm>
            <a:off x="5830416" y="5397624"/>
            <a:ext cx="570384" cy="396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L3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9" name="Google Shape;1239;p89"/>
          <p:cNvCxnSpPr>
            <a:stCxn id="1233" idx="3"/>
            <a:endCxn id="1235" idx="1"/>
          </p:cNvCxnSpPr>
          <p:nvPr/>
        </p:nvCxnSpPr>
        <p:spPr>
          <a:xfrm>
            <a:off x="3279238" y="4528824"/>
            <a:ext cx="2551178" cy="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0" name="Google Shape;1240;p89"/>
          <p:cNvCxnSpPr>
            <a:stCxn id="1234" idx="3"/>
            <a:endCxn id="1236" idx="1"/>
          </p:cNvCxnSpPr>
          <p:nvPr/>
        </p:nvCxnSpPr>
        <p:spPr>
          <a:xfrm>
            <a:off x="3279238" y="5062224"/>
            <a:ext cx="2551178" cy="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1" name="Google Shape;1241;p89"/>
          <p:cNvCxnSpPr>
            <a:stCxn id="1237" idx="3"/>
            <a:endCxn id="1238" idx="1"/>
          </p:cNvCxnSpPr>
          <p:nvPr/>
        </p:nvCxnSpPr>
        <p:spPr>
          <a:xfrm>
            <a:off x="3279238" y="5595624"/>
            <a:ext cx="2551178" cy="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2" name="Google Shape;1242;p89"/>
          <p:cNvCxnSpPr/>
          <p:nvPr/>
        </p:nvCxnSpPr>
        <p:spPr>
          <a:xfrm rot="10800000">
            <a:off x="3087216" y="3949824"/>
            <a:ext cx="384048" cy="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3" name="Google Shape;1243;p89"/>
          <p:cNvCxnSpPr/>
          <p:nvPr/>
        </p:nvCxnSpPr>
        <p:spPr>
          <a:xfrm>
            <a:off x="5449416" y="3949824"/>
            <a:ext cx="381000" cy="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44" name="Google Shape;1244;p89"/>
          <p:cNvSpPr/>
          <p:nvPr/>
        </p:nvSpPr>
        <p:spPr>
          <a:xfrm>
            <a:off x="3539044" y="5877272"/>
            <a:ext cx="199605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1.42 1-1 Relationship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9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9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9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9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Disadvantages of File Processing System 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9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Data redundancy and inconsistency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Multiple file formats, duplication of information in different files</a:t>
            </a:r>
            <a:endParaRPr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Difficulty in accessing data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Need to write a new program to carry out each new task</a:t>
            </a:r>
            <a:endParaRPr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Data isolation- </a:t>
            </a:r>
            <a:r>
              <a:rPr lang="en-US" sz="2000"/>
              <a:t>data are scattered in various files, and files may be in different formats, writing new application programs to retrieve the appropriate data is difficult.</a:t>
            </a:r>
            <a:endParaRPr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Integrity problems- </a:t>
            </a:r>
            <a:r>
              <a:rPr lang="en-US" sz="2000"/>
              <a:t>when new constraints are added, it is difficult to change the programs to enforce them.</a:t>
            </a:r>
            <a:endParaRPr sz="20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" name="Google Shape;1249;p90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0" name="Google Shape;1250;p90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1" name="Google Shape;1251;p90"/>
          <p:cNvSpPr txBox="1"/>
          <p:nvPr/>
        </p:nvSpPr>
        <p:spPr>
          <a:xfrm>
            <a:off x="82996" y="2286000"/>
            <a:ext cx="8953500" cy="3308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One to Many Relationship(1-M):</a:t>
            </a:r>
            <a:endParaRPr dirty="0"/>
          </a:p>
          <a:p>
            <a:pPr marL="342900" lvl="0" indent="-34290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entity in A is associated with any number (zero or more) of entities in B. An entity in B, however, can be associated with at most one entity in A.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2" name="Google Shape;1252;p90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p90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Cardinality Constraints (Mapping Cardinality)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4" name="Google Shape;1254;p90"/>
          <p:cNvSpPr/>
          <p:nvPr/>
        </p:nvSpPr>
        <p:spPr>
          <a:xfrm>
            <a:off x="1791816" y="3721224"/>
            <a:ext cx="129540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citizen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Google Shape;1255;p90"/>
          <p:cNvSpPr/>
          <p:nvPr/>
        </p:nvSpPr>
        <p:spPr>
          <a:xfrm>
            <a:off x="5830415" y="3721224"/>
            <a:ext cx="1457797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Phone number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p90"/>
          <p:cNvSpPr/>
          <p:nvPr/>
        </p:nvSpPr>
        <p:spPr>
          <a:xfrm>
            <a:off x="3472227" y="3645024"/>
            <a:ext cx="1977189" cy="609600"/>
          </a:xfrm>
          <a:prstGeom prst="diamond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7" name="Google Shape;1257;p90"/>
          <p:cNvCxnSpPr/>
          <p:nvPr/>
        </p:nvCxnSpPr>
        <p:spPr>
          <a:xfrm rot="10800000">
            <a:off x="3087216" y="3949824"/>
            <a:ext cx="384048" cy="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8" name="Google Shape;1258;p90"/>
          <p:cNvCxnSpPr/>
          <p:nvPr/>
        </p:nvCxnSpPr>
        <p:spPr>
          <a:xfrm>
            <a:off x="5449416" y="3949824"/>
            <a:ext cx="381000" cy="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59" name="Google Shape;1259;p90"/>
          <p:cNvSpPr/>
          <p:nvPr/>
        </p:nvSpPr>
        <p:spPr>
          <a:xfrm>
            <a:off x="2439516" y="4247917"/>
            <a:ext cx="647700" cy="396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90"/>
          <p:cNvSpPr/>
          <p:nvPr/>
        </p:nvSpPr>
        <p:spPr>
          <a:xfrm>
            <a:off x="2439516" y="4781317"/>
            <a:ext cx="622500" cy="396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90"/>
          <p:cNvSpPr/>
          <p:nvPr/>
        </p:nvSpPr>
        <p:spPr>
          <a:xfrm>
            <a:off x="5830416" y="4247917"/>
            <a:ext cx="685800" cy="396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p90"/>
          <p:cNvSpPr/>
          <p:nvPr/>
        </p:nvSpPr>
        <p:spPr>
          <a:xfrm>
            <a:off x="5830416" y="4781317"/>
            <a:ext cx="685800" cy="396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3" name="Google Shape;1263;p90"/>
          <p:cNvSpPr/>
          <p:nvPr/>
        </p:nvSpPr>
        <p:spPr>
          <a:xfrm>
            <a:off x="2439516" y="5314717"/>
            <a:ext cx="622500" cy="396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p90"/>
          <p:cNvSpPr/>
          <p:nvPr/>
        </p:nvSpPr>
        <p:spPr>
          <a:xfrm>
            <a:off x="5830416" y="5314717"/>
            <a:ext cx="685800" cy="396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L3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5" name="Google Shape;1265;p90"/>
          <p:cNvCxnSpPr>
            <a:stCxn id="1259" idx="3"/>
            <a:endCxn id="1261" idx="1"/>
          </p:cNvCxnSpPr>
          <p:nvPr/>
        </p:nvCxnSpPr>
        <p:spPr>
          <a:xfrm>
            <a:off x="3087216" y="4445917"/>
            <a:ext cx="2743200" cy="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66" name="Google Shape;1266;p90"/>
          <p:cNvCxnSpPr>
            <a:stCxn id="1259" idx="3"/>
            <a:endCxn id="1262" idx="1"/>
          </p:cNvCxnSpPr>
          <p:nvPr/>
        </p:nvCxnSpPr>
        <p:spPr>
          <a:xfrm>
            <a:off x="3087216" y="4445917"/>
            <a:ext cx="2743200" cy="5334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67" name="Google Shape;1267;p90"/>
          <p:cNvCxnSpPr>
            <a:stCxn id="1260" idx="3"/>
            <a:endCxn id="1264" idx="1"/>
          </p:cNvCxnSpPr>
          <p:nvPr/>
        </p:nvCxnSpPr>
        <p:spPr>
          <a:xfrm>
            <a:off x="3062016" y="4979317"/>
            <a:ext cx="2768400" cy="5334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8" name="Google Shape;1268;p90"/>
          <p:cNvSpPr/>
          <p:nvPr/>
        </p:nvSpPr>
        <p:spPr>
          <a:xfrm>
            <a:off x="5832586" y="5848117"/>
            <a:ext cx="683630" cy="396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L4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9" name="Google Shape;1269;p90"/>
          <p:cNvCxnSpPr>
            <a:stCxn id="1260" idx="3"/>
            <a:endCxn id="1268" idx="1"/>
          </p:cNvCxnSpPr>
          <p:nvPr/>
        </p:nvCxnSpPr>
        <p:spPr>
          <a:xfrm>
            <a:off x="3062016" y="4979317"/>
            <a:ext cx="2770570" cy="10668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0" name="Google Shape;1270;p90"/>
          <p:cNvSpPr/>
          <p:nvPr/>
        </p:nvSpPr>
        <p:spPr>
          <a:xfrm>
            <a:off x="3462791" y="5982507"/>
            <a:ext cx="203453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1.43 1-M Relationship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5" name="Google Shape;1275;p91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6" name="Google Shape;1276;p91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7" name="Google Shape;1277;p91"/>
          <p:cNvSpPr txBox="1"/>
          <p:nvPr/>
        </p:nvSpPr>
        <p:spPr>
          <a:xfrm>
            <a:off x="82996" y="2286000"/>
            <a:ext cx="8953500" cy="1697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Many to One Relationship(M-1):</a:t>
            </a:r>
            <a:endParaRPr dirty="0"/>
          </a:p>
          <a:p>
            <a:pPr marL="342900" lvl="0" indent="-34290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entity in A is associated with at most one entity in B. An entity in B, however, can be associated with any number (zero or more) of entities in A.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8" name="Google Shape;1278;p91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9" name="Google Shape;1279;p91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Cardinality Constraints (Mapping Cardinality)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0" name="Google Shape;1280;p91"/>
          <p:cNvSpPr/>
          <p:nvPr/>
        </p:nvSpPr>
        <p:spPr>
          <a:xfrm>
            <a:off x="971600" y="4581128"/>
            <a:ext cx="1872208" cy="648072"/>
          </a:xfrm>
          <a:prstGeom prst="rect">
            <a:avLst/>
          </a:prstGeom>
          <a:noFill/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1" name="Google Shape;1281;p91"/>
          <p:cNvSpPr txBox="1"/>
          <p:nvPr/>
        </p:nvSpPr>
        <p:spPr>
          <a:xfrm>
            <a:off x="1176451" y="4585234"/>
            <a:ext cx="136184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Phone number 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2" name="Google Shape;1282;p91"/>
          <p:cNvSpPr/>
          <p:nvPr/>
        </p:nvSpPr>
        <p:spPr>
          <a:xfrm>
            <a:off x="3593858" y="4437112"/>
            <a:ext cx="1842238" cy="933357"/>
          </a:xfrm>
          <a:prstGeom prst="diamond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Google Shape;1284;p91"/>
          <p:cNvSpPr/>
          <p:nvPr/>
        </p:nvSpPr>
        <p:spPr>
          <a:xfrm>
            <a:off x="6166055" y="4583452"/>
            <a:ext cx="1872208" cy="648072"/>
          </a:xfrm>
          <a:prstGeom prst="rect">
            <a:avLst/>
          </a:prstGeom>
          <a:noFill/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Google Shape;1285;p91"/>
          <p:cNvSpPr txBox="1"/>
          <p:nvPr/>
        </p:nvSpPr>
        <p:spPr>
          <a:xfrm>
            <a:off x="6637929" y="4695361"/>
            <a:ext cx="9284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Citizen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6" name="Google Shape;1286;p91"/>
          <p:cNvCxnSpPr>
            <a:stCxn id="1280" idx="3"/>
            <a:endCxn id="1282" idx="1"/>
          </p:cNvCxnSpPr>
          <p:nvPr/>
        </p:nvCxnSpPr>
        <p:spPr>
          <a:xfrm rot="10800000" flipH="1">
            <a:off x="2843808" y="4903664"/>
            <a:ext cx="750000" cy="15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87" name="Google Shape;1287;p91"/>
          <p:cNvCxnSpPr>
            <a:stCxn id="1282" idx="3"/>
            <a:endCxn id="1284" idx="1"/>
          </p:cNvCxnSpPr>
          <p:nvPr/>
        </p:nvCxnSpPr>
        <p:spPr>
          <a:xfrm>
            <a:off x="5436096" y="4903791"/>
            <a:ext cx="729900" cy="36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8" name="Google Shape;1288;p91"/>
          <p:cNvSpPr txBox="1"/>
          <p:nvPr/>
        </p:nvSpPr>
        <p:spPr>
          <a:xfrm>
            <a:off x="3136077" y="453021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Google Shape;1289;p91"/>
          <p:cNvSpPr txBox="1"/>
          <p:nvPr/>
        </p:nvSpPr>
        <p:spPr>
          <a:xfrm>
            <a:off x="5629503" y="452178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Google Shape;1290;p91"/>
          <p:cNvSpPr/>
          <p:nvPr/>
        </p:nvSpPr>
        <p:spPr>
          <a:xfrm>
            <a:off x="3539044" y="5877272"/>
            <a:ext cx="203453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1.44 M-1 Relationship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5" name="Google Shape;1295;p92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6" name="Google Shape;1296;p92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7" name="Google Shape;1297;p92"/>
          <p:cNvSpPr txBox="1"/>
          <p:nvPr/>
        </p:nvSpPr>
        <p:spPr>
          <a:xfrm>
            <a:off x="82996" y="2286000"/>
            <a:ext cx="89535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Many to Many Relationship(M-M):</a:t>
            </a:r>
            <a:endParaRPr dirty="0"/>
          </a:p>
          <a:p>
            <a:r>
              <a:rPr lang="en-US" sz="2400" dirty="0">
                <a:latin typeface="Calibri" pitchFamily="34" charset="0"/>
              </a:rPr>
              <a:t>An entity in </a:t>
            </a:r>
            <a:r>
              <a:rPr lang="en-US" sz="2400" i="1" dirty="0">
                <a:latin typeface="Calibri" pitchFamily="34" charset="0"/>
              </a:rPr>
              <a:t>A </a:t>
            </a:r>
            <a:r>
              <a:rPr lang="en-US" sz="2400" dirty="0">
                <a:latin typeface="Calibri" pitchFamily="34" charset="0"/>
              </a:rPr>
              <a:t>is associated with any number (zero or more) of</a:t>
            </a:r>
          </a:p>
          <a:p>
            <a:r>
              <a:rPr lang="en-US" sz="2400" dirty="0">
                <a:latin typeface="Calibri" pitchFamily="34" charset="0"/>
              </a:rPr>
              <a:t>entities in </a:t>
            </a:r>
            <a:r>
              <a:rPr lang="en-US" sz="2400" i="1" dirty="0">
                <a:latin typeface="Calibri" pitchFamily="34" charset="0"/>
              </a:rPr>
              <a:t>B</a:t>
            </a:r>
            <a:r>
              <a:rPr lang="en-US" sz="2400" dirty="0">
                <a:latin typeface="Calibri" pitchFamily="34" charset="0"/>
              </a:rPr>
              <a:t>, and an entity in </a:t>
            </a:r>
            <a:r>
              <a:rPr lang="en-US" sz="2400" i="1" dirty="0">
                <a:latin typeface="Calibri" pitchFamily="34" charset="0"/>
              </a:rPr>
              <a:t>B </a:t>
            </a:r>
            <a:r>
              <a:rPr lang="en-US" sz="2400" dirty="0">
                <a:latin typeface="Calibri" pitchFamily="34" charset="0"/>
              </a:rPr>
              <a:t>is associated with any number (zero or more) of entities in </a:t>
            </a:r>
            <a:r>
              <a:rPr lang="en-US" sz="2400" i="1" dirty="0">
                <a:latin typeface="Calibri" pitchFamily="34" charset="0"/>
              </a:rPr>
              <a:t>A</a:t>
            </a:r>
            <a:r>
              <a:rPr lang="en-US" sz="2400" dirty="0">
                <a:latin typeface="Calibri" pitchFamily="34" charset="0"/>
              </a:rPr>
              <a:t>.</a:t>
            </a:r>
            <a:endParaRPr dirty="0">
              <a:latin typeface="Calibri" pitchFamily="34" charset="0"/>
            </a:endParaRPr>
          </a:p>
        </p:txBody>
      </p:sp>
      <p:sp>
        <p:nvSpPr>
          <p:cNvPr id="1298" name="Google Shape;1298;p92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9" name="Google Shape;1299;p92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Cardinality Constraints (Mapping Cardinality)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0" name="Google Shape;1300;p92"/>
          <p:cNvSpPr/>
          <p:nvPr/>
        </p:nvSpPr>
        <p:spPr>
          <a:xfrm>
            <a:off x="971600" y="4581128"/>
            <a:ext cx="1872208" cy="648072"/>
          </a:xfrm>
          <a:prstGeom prst="rect">
            <a:avLst/>
          </a:prstGeom>
          <a:noFill/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1" name="Google Shape;1301;p92"/>
          <p:cNvSpPr txBox="1"/>
          <p:nvPr/>
        </p:nvSpPr>
        <p:spPr>
          <a:xfrm>
            <a:off x="1367497" y="4714885"/>
            <a:ext cx="9797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2" name="Google Shape;1302;p92"/>
          <p:cNvSpPr/>
          <p:nvPr/>
        </p:nvSpPr>
        <p:spPr>
          <a:xfrm>
            <a:off x="3593858" y="4437112"/>
            <a:ext cx="1842238" cy="933357"/>
          </a:xfrm>
          <a:prstGeom prst="diamond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3" name="Google Shape;1303;p92"/>
          <p:cNvSpPr txBox="1"/>
          <p:nvPr/>
        </p:nvSpPr>
        <p:spPr>
          <a:xfrm>
            <a:off x="3922392" y="4695361"/>
            <a:ext cx="12747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4" name="Google Shape;1304;p92"/>
          <p:cNvSpPr/>
          <p:nvPr/>
        </p:nvSpPr>
        <p:spPr>
          <a:xfrm>
            <a:off x="6166055" y="4583452"/>
            <a:ext cx="1872208" cy="648072"/>
          </a:xfrm>
          <a:prstGeom prst="rect">
            <a:avLst/>
          </a:prstGeom>
          <a:noFill/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p92"/>
          <p:cNvSpPr txBox="1"/>
          <p:nvPr/>
        </p:nvSpPr>
        <p:spPr>
          <a:xfrm>
            <a:off x="6637929" y="4695361"/>
            <a:ext cx="130072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teacher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6" name="Google Shape;1306;p92"/>
          <p:cNvCxnSpPr>
            <a:stCxn id="1300" idx="3"/>
            <a:endCxn id="1302" idx="1"/>
          </p:cNvCxnSpPr>
          <p:nvPr/>
        </p:nvCxnSpPr>
        <p:spPr>
          <a:xfrm rot="10800000" flipH="1">
            <a:off x="2843808" y="4903664"/>
            <a:ext cx="750000" cy="15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7" name="Google Shape;1307;p92"/>
          <p:cNvCxnSpPr>
            <a:stCxn id="1302" idx="3"/>
            <a:endCxn id="1304" idx="1"/>
          </p:cNvCxnSpPr>
          <p:nvPr/>
        </p:nvCxnSpPr>
        <p:spPr>
          <a:xfrm>
            <a:off x="5436096" y="4903791"/>
            <a:ext cx="729900" cy="36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8" name="Google Shape;1308;p92"/>
          <p:cNvSpPr txBox="1"/>
          <p:nvPr/>
        </p:nvSpPr>
        <p:spPr>
          <a:xfrm>
            <a:off x="3136077" y="4530219"/>
            <a:ext cx="3770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9" name="Google Shape;1309;p92"/>
          <p:cNvSpPr txBox="1"/>
          <p:nvPr/>
        </p:nvSpPr>
        <p:spPr>
          <a:xfrm>
            <a:off x="5629503" y="452178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0" name="Google Shape;1310;p92"/>
          <p:cNvSpPr/>
          <p:nvPr/>
        </p:nvSpPr>
        <p:spPr>
          <a:xfrm>
            <a:off x="3539044" y="5877272"/>
            <a:ext cx="207300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1.45 M-M Relationship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5" name="Google Shape;1315;p9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6" name="Google Shape;1316;p93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Google Shape;1317;p93"/>
          <p:cNvSpPr txBox="1"/>
          <p:nvPr/>
        </p:nvSpPr>
        <p:spPr>
          <a:xfrm>
            <a:off x="190500" y="2286000"/>
            <a:ext cx="8953500" cy="467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Entity set that does not have a primary key of own is known as Weak Entity Set. This entity is known as Dependent Entity.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Entity that has a key attribute is strong entity type and known as a Independent Entity.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Existence of a weak entity set depends on the existence of a strong entity set.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Weak Entity set is denoted by double rectangle.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Weak Entity Relationship set is denoted by double diamond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8" name="Google Shape;1318;p93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93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Weak Entity Set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4" name="Google Shape;1324;p94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5" name="Google Shape;1325;p94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6" name="Google Shape;1326;p94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p94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Weak Entity Set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8" name="Google Shape;1328;p94"/>
          <p:cNvSpPr/>
          <p:nvPr/>
        </p:nvSpPr>
        <p:spPr>
          <a:xfrm>
            <a:off x="5311565" y="3616168"/>
            <a:ext cx="1398477" cy="6480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p94"/>
          <p:cNvSpPr/>
          <p:nvPr/>
        </p:nvSpPr>
        <p:spPr>
          <a:xfrm>
            <a:off x="1366061" y="3709975"/>
            <a:ext cx="129540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94"/>
          <p:cNvSpPr/>
          <p:nvPr/>
        </p:nvSpPr>
        <p:spPr>
          <a:xfrm>
            <a:off x="5404661" y="3709975"/>
            <a:ext cx="121920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payment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p94"/>
          <p:cNvSpPr/>
          <p:nvPr/>
        </p:nvSpPr>
        <p:spPr>
          <a:xfrm>
            <a:off x="3046472" y="3633775"/>
            <a:ext cx="1977189" cy="609600"/>
          </a:xfrm>
          <a:prstGeom prst="diamond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2" name="Google Shape;1332;p94"/>
          <p:cNvCxnSpPr>
            <a:stCxn id="1329" idx="3"/>
            <a:endCxn id="1331" idx="1"/>
          </p:cNvCxnSpPr>
          <p:nvPr/>
        </p:nvCxnSpPr>
        <p:spPr>
          <a:xfrm>
            <a:off x="2661461" y="3938575"/>
            <a:ext cx="384900" cy="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33" name="Google Shape;1333;p94"/>
          <p:cNvCxnSpPr/>
          <p:nvPr/>
        </p:nvCxnSpPr>
        <p:spPr>
          <a:xfrm>
            <a:off x="4877265" y="3887427"/>
            <a:ext cx="432000" cy="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34" name="Google Shape;1334;p94"/>
          <p:cNvCxnSpPr/>
          <p:nvPr/>
        </p:nvCxnSpPr>
        <p:spPr>
          <a:xfrm>
            <a:off x="4877265" y="3989723"/>
            <a:ext cx="432000" cy="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35" name="Google Shape;1335;p94"/>
          <p:cNvCxnSpPr>
            <a:stCxn id="1336" idx="4"/>
            <a:endCxn id="1329" idx="0"/>
          </p:cNvCxnSpPr>
          <p:nvPr/>
        </p:nvCxnSpPr>
        <p:spPr>
          <a:xfrm>
            <a:off x="898482" y="3286929"/>
            <a:ext cx="1115400" cy="4230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36" name="Google Shape;1336;p94"/>
          <p:cNvSpPr/>
          <p:nvPr/>
        </p:nvSpPr>
        <p:spPr>
          <a:xfrm>
            <a:off x="182243" y="2824562"/>
            <a:ext cx="1432477" cy="462367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loan-no</a:t>
            </a:r>
            <a:endParaRPr/>
          </a:p>
        </p:txBody>
      </p:sp>
      <p:cxnSp>
        <p:nvCxnSpPr>
          <p:cNvPr id="1337" name="Google Shape;1337;p94"/>
          <p:cNvCxnSpPr>
            <a:stCxn id="1338" idx="4"/>
            <a:endCxn id="1329" idx="0"/>
          </p:cNvCxnSpPr>
          <p:nvPr/>
        </p:nvCxnSpPr>
        <p:spPr>
          <a:xfrm flipH="1">
            <a:off x="2013720" y="3273421"/>
            <a:ext cx="656100" cy="4365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38" name="Google Shape;1338;p94"/>
          <p:cNvSpPr/>
          <p:nvPr/>
        </p:nvSpPr>
        <p:spPr>
          <a:xfrm>
            <a:off x="1953581" y="2803512"/>
            <a:ext cx="1432477" cy="469909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amount</a:t>
            </a:r>
            <a:endParaRPr/>
          </a:p>
        </p:txBody>
      </p:sp>
      <p:cxnSp>
        <p:nvCxnSpPr>
          <p:cNvPr id="1339" name="Google Shape;1339;p94"/>
          <p:cNvCxnSpPr>
            <a:stCxn id="1340" idx="4"/>
            <a:endCxn id="1328" idx="0"/>
          </p:cNvCxnSpPr>
          <p:nvPr/>
        </p:nvCxnSpPr>
        <p:spPr>
          <a:xfrm>
            <a:off x="4627546" y="3300437"/>
            <a:ext cx="1383300" cy="3156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0" name="Google Shape;1340;p94"/>
          <p:cNvSpPr/>
          <p:nvPr/>
        </p:nvSpPr>
        <p:spPr>
          <a:xfrm>
            <a:off x="3686330" y="2803512"/>
            <a:ext cx="1882431" cy="496925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payment-no</a:t>
            </a:r>
            <a:endParaRPr/>
          </a:p>
        </p:txBody>
      </p:sp>
      <p:cxnSp>
        <p:nvCxnSpPr>
          <p:cNvPr id="1341" name="Google Shape;1341;p94"/>
          <p:cNvCxnSpPr>
            <a:stCxn id="1342" idx="4"/>
            <a:endCxn id="1328" idx="0"/>
          </p:cNvCxnSpPr>
          <p:nvPr/>
        </p:nvCxnSpPr>
        <p:spPr>
          <a:xfrm flipH="1">
            <a:off x="6010661" y="2701464"/>
            <a:ext cx="3600" cy="9147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2" name="Google Shape;1342;p94"/>
          <p:cNvSpPr/>
          <p:nvPr/>
        </p:nvSpPr>
        <p:spPr>
          <a:xfrm>
            <a:off x="4936769" y="2276872"/>
            <a:ext cx="2154983" cy="424592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Payment-date</a:t>
            </a:r>
            <a:endParaRPr/>
          </a:p>
        </p:txBody>
      </p:sp>
      <p:cxnSp>
        <p:nvCxnSpPr>
          <p:cNvPr id="1343" name="Google Shape;1343;p94"/>
          <p:cNvCxnSpPr>
            <a:stCxn id="1344" idx="4"/>
            <a:endCxn id="1328" idx="0"/>
          </p:cNvCxnSpPr>
          <p:nvPr/>
        </p:nvCxnSpPr>
        <p:spPr>
          <a:xfrm flipH="1">
            <a:off x="6010703" y="3300436"/>
            <a:ext cx="1700100" cy="3156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5" name="Google Shape;1345;p94"/>
          <p:cNvSpPr/>
          <p:nvPr/>
        </p:nvSpPr>
        <p:spPr>
          <a:xfrm>
            <a:off x="3298264" y="3722575"/>
            <a:ext cx="1473605" cy="432000"/>
          </a:xfrm>
          <a:prstGeom prst="diamond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L_P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4" name="Google Shape;1344;p94"/>
          <p:cNvSpPr/>
          <p:nvPr/>
        </p:nvSpPr>
        <p:spPr>
          <a:xfrm>
            <a:off x="6430643" y="2824562"/>
            <a:ext cx="2560320" cy="475874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Payment-amount</a:t>
            </a:r>
            <a:endParaRPr/>
          </a:p>
        </p:txBody>
      </p:sp>
      <p:sp>
        <p:nvSpPr>
          <p:cNvPr id="1346" name="Google Shape;1346;p94"/>
          <p:cNvSpPr/>
          <p:nvPr/>
        </p:nvSpPr>
        <p:spPr>
          <a:xfrm>
            <a:off x="1337931" y="4351021"/>
            <a:ext cx="1487905" cy="403214"/>
          </a:xfrm>
          <a:prstGeom prst="wedgeRoundRectCallout">
            <a:avLst>
              <a:gd name="adj1" fmla="val -12298"/>
              <a:gd name="adj2" fmla="val -93422"/>
              <a:gd name="adj3" fmla="val 16667"/>
            </a:avLst>
          </a:prstGeom>
          <a:solidFill>
            <a:srgbClr val="F2F2F2"/>
          </a:solidFill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Strong Entity Set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7" name="Google Shape;1347;p94"/>
          <p:cNvSpPr/>
          <p:nvPr/>
        </p:nvSpPr>
        <p:spPr>
          <a:xfrm>
            <a:off x="5242573" y="4438434"/>
            <a:ext cx="1487905" cy="472535"/>
          </a:xfrm>
          <a:prstGeom prst="wedgeRoundRectCallout">
            <a:avLst>
              <a:gd name="adj1" fmla="val 505"/>
              <a:gd name="adj2" fmla="val -87500"/>
              <a:gd name="adj3" fmla="val 16667"/>
            </a:avLst>
          </a:prstGeom>
          <a:solidFill>
            <a:srgbClr val="F2F2F2"/>
          </a:solidFill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Weak Entity Set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8" name="Google Shape;1348;p94"/>
          <p:cNvSpPr/>
          <p:nvPr/>
        </p:nvSpPr>
        <p:spPr>
          <a:xfrm>
            <a:off x="3298264" y="4382385"/>
            <a:ext cx="1487905" cy="459935"/>
          </a:xfrm>
          <a:prstGeom prst="wedgeRoundRectCallout">
            <a:avLst>
              <a:gd name="adj1" fmla="val 505"/>
              <a:gd name="adj2" fmla="val -87500"/>
              <a:gd name="adj3" fmla="val 16667"/>
            </a:avLst>
          </a:prstGeom>
          <a:solidFill>
            <a:srgbClr val="F2F2F2"/>
          </a:solidFill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Weak Entity Relationship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9" name="Google Shape;1349;p94"/>
          <p:cNvSpPr txBox="1"/>
          <p:nvPr/>
        </p:nvSpPr>
        <p:spPr>
          <a:xfrm>
            <a:off x="95250" y="5039980"/>
            <a:ext cx="8953500" cy="127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 of a weak entity set is known as discriminator (partial key), it’s created by combining primary key of strong entity set.</a:t>
            </a:r>
            <a:endParaRPr/>
          </a:p>
        </p:txBody>
      </p:sp>
      <p:sp>
        <p:nvSpPr>
          <p:cNvPr id="1350" name="Google Shape;1350;p94"/>
          <p:cNvSpPr/>
          <p:nvPr/>
        </p:nvSpPr>
        <p:spPr>
          <a:xfrm>
            <a:off x="3539044" y="5157192"/>
            <a:ext cx="197682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1.46 Weak Entity Set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5" name="Google Shape;1355;p95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6" name="Google Shape;1356;p95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7" name="Google Shape;1357;p95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8" name="Google Shape;1358;p95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Weak Entity Set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9" name="Google Shape;1359;p95"/>
          <p:cNvSpPr txBox="1"/>
          <p:nvPr/>
        </p:nvSpPr>
        <p:spPr>
          <a:xfrm>
            <a:off x="190500" y="2383264"/>
            <a:ext cx="8953500" cy="216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Loan-No is primary key of a Loan entity. 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Payment-no is discriminator of payment entity.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 for Payment is (loan-no,payment-no)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Discriminator attribute of weak entity set is denoted with dashed underline.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4" name="Google Shape;1364;p96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5" name="Google Shape;1365;p96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6" name="Google Shape;1366;p96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7" name="Google Shape;1367;p96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 Class  &amp; Sub Class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8" name="Google Shape;1368;p96"/>
          <p:cNvSpPr txBox="1"/>
          <p:nvPr/>
        </p:nvSpPr>
        <p:spPr>
          <a:xfrm>
            <a:off x="190500" y="2383264"/>
            <a:ext cx="8953500" cy="4819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superclass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an entity from which another entities can be derived.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an entity person has two subsets employee and teacher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person is superclass.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subclass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an entity that is derived from another entity.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and teacher entities are derived from entity account. 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employee and teacher are subclass.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3" name="Google Shape;1373;p97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4" name="Google Shape;1374;p97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5" name="Google Shape;1375;p97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6" name="Google Shape;1376;p97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 Class  &amp; Sub Class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7" name="Google Shape;1377;p97"/>
          <p:cNvSpPr txBox="1"/>
          <p:nvPr/>
        </p:nvSpPr>
        <p:spPr>
          <a:xfrm>
            <a:off x="190500" y="2383264"/>
            <a:ext cx="8953500" cy="134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8" name="Google Shape;1378;p97"/>
          <p:cNvSpPr/>
          <p:nvPr/>
        </p:nvSpPr>
        <p:spPr>
          <a:xfrm>
            <a:off x="1817935" y="3093930"/>
            <a:ext cx="1828800" cy="5400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9" name="Google Shape;1379;p97"/>
          <p:cNvSpPr/>
          <p:nvPr/>
        </p:nvSpPr>
        <p:spPr>
          <a:xfrm>
            <a:off x="674935" y="3907134"/>
            <a:ext cx="1828800" cy="5400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0" name="Google Shape;1380;p97"/>
          <p:cNvSpPr/>
          <p:nvPr/>
        </p:nvSpPr>
        <p:spPr>
          <a:xfrm>
            <a:off x="2960935" y="3907134"/>
            <a:ext cx="1828800" cy="5400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Teacher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1" name="Google Shape;1381;p97"/>
          <p:cNvCxnSpPr>
            <a:stCxn id="1378" idx="2"/>
            <a:endCxn id="1379" idx="0"/>
          </p:cNvCxnSpPr>
          <p:nvPr/>
        </p:nvCxnSpPr>
        <p:spPr>
          <a:xfrm flipH="1">
            <a:off x="1589335" y="3633930"/>
            <a:ext cx="1143000" cy="2733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2" name="Google Shape;1382;p97"/>
          <p:cNvCxnSpPr>
            <a:stCxn id="1378" idx="2"/>
            <a:endCxn id="1380" idx="0"/>
          </p:cNvCxnSpPr>
          <p:nvPr/>
        </p:nvCxnSpPr>
        <p:spPr>
          <a:xfrm>
            <a:off x="2732335" y="3633930"/>
            <a:ext cx="1143000" cy="2733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3" name="Google Shape;1383;p97"/>
          <p:cNvSpPr/>
          <p:nvPr/>
        </p:nvSpPr>
        <p:spPr>
          <a:xfrm>
            <a:off x="6847135" y="3074160"/>
            <a:ext cx="1371600" cy="2057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4" name="Google Shape;1384;p97"/>
          <p:cNvSpPr/>
          <p:nvPr/>
        </p:nvSpPr>
        <p:spPr>
          <a:xfrm>
            <a:off x="7228135" y="3188460"/>
            <a:ext cx="609600" cy="7620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5" name="Google Shape;1385;p97"/>
          <p:cNvSpPr/>
          <p:nvPr/>
        </p:nvSpPr>
        <p:spPr>
          <a:xfrm>
            <a:off x="7228135" y="4217160"/>
            <a:ext cx="609600" cy="7620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6" name="Google Shape;1386;p97"/>
          <p:cNvSpPr txBox="1"/>
          <p:nvPr/>
        </p:nvSpPr>
        <p:spPr>
          <a:xfrm>
            <a:off x="5004048" y="3071813"/>
            <a:ext cx="1295400" cy="338554"/>
          </a:xfrm>
          <a:prstGeom prst="rect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 Class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7" name="Google Shape;1387;p97"/>
          <p:cNvSpPr txBox="1"/>
          <p:nvPr/>
        </p:nvSpPr>
        <p:spPr>
          <a:xfrm>
            <a:off x="5018335" y="4795102"/>
            <a:ext cx="1295400" cy="369332"/>
          </a:xfrm>
          <a:prstGeom prst="rect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Class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8" name="Google Shape;1388;p97"/>
          <p:cNvCxnSpPr>
            <a:stCxn id="1386" idx="3"/>
            <a:endCxn id="1383" idx="1"/>
          </p:cNvCxnSpPr>
          <p:nvPr/>
        </p:nvCxnSpPr>
        <p:spPr>
          <a:xfrm>
            <a:off x="6299448" y="3241090"/>
            <a:ext cx="748500" cy="1344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89" name="Google Shape;1389;p97"/>
          <p:cNvCxnSpPr>
            <a:stCxn id="1386" idx="1"/>
            <a:endCxn id="1378" idx="3"/>
          </p:cNvCxnSpPr>
          <p:nvPr/>
        </p:nvCxnSpPr>
        <p:spPr>
          <a:xfrm flipH="1">
            <a:off x="3646848" y="3241090"/>
            <a:ext cx="1357200" cy="1227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0" name="Google Shape;1390;p97"/>
          <p:cNvCxnSpPr>
            <a:stCxn id="1387" idx="1"/>
          </p:cNvCxnSpPr>
          <p:nvPr/>
        </p:nvCxnSpPr>
        <p:spPr>
          <a:xfrm rot="10800000">
            <a:off x="1589335" y="4447268"/>
            <a:ext cx="3429000" cy="5325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1" name="Google Shape;1391;p97"/>
          <p:cNvCxnSpPr>
            <a:endCxn id="1380" idx="2"/>
          </p:cNvCxnSpPr>
          <p:nvPr/>
        </p:nvCxnSpPr>
        <p:spPr>
          <a:xfrm rot="10800000">
            <a:off x="3875335" y="4447134"/>
            <a:ext cx="1128600" cy="5325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2" name="Google Shape;1392;p97"/>
          <p:cNvCxnSpPr>
            <a:stCxn id="1387" idx="3"/>
          </p:cNvCxnSpPr>
          <p:nvPr/>
        </p:nvCxnSpPr>
        <p:spPr>
          <a:xfrm rot="10800000" flipH="1">
            <a:off x="6313735" y="3569468"/>
            <a:ext cx="914400" cy="14103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3" name="Google Shape;1393;p97"/>
          <p:cNvCxnSpPr>
            <a:stCxn id="1387" idx="3"/>
            <a:endCxn id="1385" idx="2"/>
          </p:cNvCxnSpPr>
          <p:nvPr/>
        </p:nvCxnSpPr>
        <p:spPr>
          <a:xfrm rot="10800000" flipH="1">
            <a:off x="6313735" y="4598168"/>
            <a:ext cx="914400" cy="3816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94" name="Google Shape;1394;p97"/>
          <p:cNvSpPr/>
          <p:nvPr/>
        </p:nvSpPr>
        <p:spPr>
          <a:xfrm>
            <a:off x="3539044" y="5517232"/>
            <a:ext cx="213552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1.47 Super &amp; Sub class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9" name="Google Shape;1399;p98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0" name="Google Shape;1400;p98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1" name="Google Shape;1401;p98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2" name="Google Shape;1402;p98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Generalization &amp; Specialization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3" name="Google Shape;1403;p98"/>
          <p:cNvSpPr txBox="1"/>
          <p:nvPr/>
        </p:nvSpPr>
        <p:spPr>
          <a:xfrm>
            <a:off x="190500" y="2383264"/>
            <a:ext cx="8953500" cy="518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Noto Sans Symbols"/>
              <a:buChar char="⮚"/>
            </a:pP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Generalization: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determines the common features of multiple entities to create a new entity.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Generalization is a process of creating group from several entities.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follows a bottom-up approach.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like union of two or more lower level entity sets to make higher level entity set.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8" name="Google Shape;1408;p99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9" name="Google Shape;1409;p99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0" name="Google Shape;1410;p99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1" name="Google Shape;1411;p99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Generalization &amp; Specialization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2" name="Google Shape;1412;p99"/>
          <p:cNvSpPr txBox="1"/>
          <p:nvPr/>
        </p:nvSpPr>
        <p:spPr>
          <a:xfrm>
            <a:off x="190500" y="2383264"/>
            <a:ext cx="895350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Noto Sans Symbols"/>
              <a:buChar char="⮚"/>
            </a:pP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Generalization: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3" name="Google Shape;1413;p99"/>
          <p:cNvSpPr/>
          <p:nvPr/>
        </p:nvSpPr>
        <p:spPr>
          <a:xfrm>
            <a:off x="5287456" y="5007276"/>
            <a:ext cx="146304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/>
          </a:p>
        </p:txBody>
      </p:sp>
      <p:sp>
        <p:nvSpPr>
          <p:cNvPr id="1414" name="Google Shape;1414;p99"/>
          <p:cNvSpPr/>
          <p:nvPr/>
        </p:nvSpPr>
        <p:spPr>
          <a:xfrm>
            <a:off x="7573456" y="5007276"/>
            <a:ext cx="146304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Faculty</a:t>
            </a:r>
            <a:endParaRPr/>
          </a:p>
        </p:txBody>
      </p:sp>
      <p:sp>
        <p:nvSpPr>
          <p:cNvPr id="1415" name="Google Shape;1415;p99"/>
          <p:cNvSpPr/>
          <p:nvPr/>
        </p:nvSpPr>
        <p:spPr>
          <a:xfrm>
            <a:off x="5556160" y="5869610"/>
            <a:ext cx="907413" cy="411480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SPI</a:t>
            </a:r>
            <a:endParaRPr/>
          </a:p>
        </p:txBody>
      </p:sp>
      <p:sp>
        <p:nvSpPr>
          <p:cNvPr id="1416" name="Google Shape;1416;p99"/>
          <p:cNvSpPr/>
          <p:nvPr/>
        </p:nvSpPr>
        <p:spPr>
          <a:xfrm>
            <a:off x="7767072" y="5869611"/>
            <a:ext cx="1064575" cy="411480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endParaRPr/>
          </a:p>
        </p:txBody>
      </p:sp>
      <p:cxnSp>
        <p:nvCxnSpPr>
          <p:cNvPr id="1417" name="Google Shape;1417;p99"/>
          <p:cNvCxnSpPr>
            <a:stCxn id="1413" idx="0"/>
          </p:cNvCxnSpPr>
          <p:nvPr/>
        </p:nvCxnSpPr>
        <p:spPr>
          <a:xfrm rot="10800000" flipH="1">
            <a:off x="6018976" y="4721976"/>
            <a:ext cx="520800" cy="2853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8" name="Google Shape;1418;p99"/>
          <p:cNvCxnSpPr>
            <a:stCxn id="1413" idx="2"/>
            <a:endCxn id="1415" idx="0"/>
          </p:cNvCxnSpPr>
          <p:nvPr/>
        </p:nvCxnSpPr>
        <p:spPr>
          <a:xfrm flipH="1">
            <a:off x="6009976" y="5464476"/>
            <a:ext cx="9000" cy="4050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9" name="Google Shape;1419;p99"/>
          <p:cNvCxnSpPr>
            <a:stCxn id="1414" idx="2"/>
            <a:endCxn id="1416" idx="0"/>
          </p:cNvCxnSpPr>
          <p:nvPr/>
        </p:nvCxnSpPr>
        <p:spPr>
          <a:xfrm flipH="1">
            <a:off x="8299276" y="5464476"/>
            <a:ext cx="5700" cy="4050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20" name="Google Shape;1420;p99"/>
          <p:cNvSpPr/>
          <p:nvPr/>
        </p:nvSpPr>
        <p:spPr>
          <a:xfrm>
            <a:off x="6420931" y="3486652"/>
            <a:ext cx="146304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endParaRPr/>
          </a:p>
        </p:txBody>
      </p:sp>
      <p:sp>
        <p:nvSpPr>
          <p:cNvPr id="1421" name="Google Shape;1421;p99"/>
          <p:cNvSpPr/>
          <p:nvPr/>
        </p:nvSpPr>
        <p:spPr>
          <a:xfrm>
            <a:off x="6102479" y="2760205"/>
            <a:ext cx="1071563" cy="411480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sp>
        <p:nvSpPr>
          <p:cNvPr id="1422" name="Google Shape;1422;p99"/>
          <p:cNvSpPr/>
          <p:nvPr/>
        </p:nvSpPr>
        <p:spPr>
          <a:xfrm>
            <a:off x="7275423" y="2724652"/>
            <a:ext cx="1404937" cy="411480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</p:txBody>
      </p:sp>
      <p:cxnSp>
        <p:nvCxnSpPr>
          <p:cNvPr id="1423" name="Google Shape;1423;p99"/>
          <p:cNvCxnSpPr>
            <a:stCxn id="1420" idx="0"/>
            <a:endCxn id="1421" idx="4"/>
          </p:cNvCxnSpPr>
          <p:nvPr/>
        </p:nvCxnSpPr>
        <p:spPr>
          <a:xfrm rot="10800000">
            <a:off x="6638251" y="3171652"/>
            <a:ext cx="514200" cy="3150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4" name="Google Shape;1424;p99"/>
          <p:cNvCxnSpPr>
            <a:stCxn id="1422" idx="4"/>
            <a:endCxn id="1420" idx="0"/>
          </p:cNvCxnSpPr>
          <p:nvPr/>
        </p:nvCxnSpPr>
        <p:spPr>
          <a:xfrm flipH="1">
            <a:off x="7152591" y="3136132"/>
            <a:ext cx="825300" cy="3504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25" name="Google Shape;1425;p99"/>
          <p:cNvSpPr/>
          <p:nvPr/>
        </p:nvSpPr>
        <p:spPr>
          <a:xfrm>
            <a:off x="6738851" y="4252421"/>
            <a:ext cx="812798" cy="544671"/>
          </a:xfrm>
          <a:prstGeom prst="flowChartMerg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6" name="Google Shape;1426;p99"/>
          <p:cNvCxnSpPr>
            <a:stCxn id="1420" idx="2"/>
            <a:endCxn id="1425" idx="0"/>
          </p:cNvCxnSpPr>
          <p:nvPr/>
        </p:nvCxnSpPr>
        <p:spPr>
          <a:xfrm flipH="1">
            <a:off x="7145251" y="3943852"/>
            <a:ext cx="7200" cy="3087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7" name="Google Shape;1427;p99"/>
          <p:cNvCxnSpPr>
            <a:stCxn id="1413" idx="0"/>
            <a:endCxn id="1425" idx="1"/>
          </p:cNvCxnSpPr>
          <p:nvPr/>
        </p:nvCxnSpPr>
        <p:spPr>
          <a:xfrm rot="10800000" flipH="1">
            <a:off x="6018976" y="4524876"/>
            <a:ext cx="923100" cy="4824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8" name="Google Shape;1428;p99"/>
          <p:cNvCxnSpPr>
            <a:stCxn id="1414" idx="0"/>
            <a:endCxn id="1425" idx="3"/>
          </p:cNvCxnSpPr>
          <p:nvPr/>
        </p:nvCxnSpPr>
        <p:spPr>
          <a:xfrm rot="10800000">
            <a:off x="7348576" y="4524876"/>
            <a:ext cx="956400" cy="4824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29" name="Google Shape;1429;p99"/>
          <p:cNvSpPr/>
          <p:nvPr/>
        </p:nvSpPr>
        <p:spPr>
          <a:xfrm>
            <a:off x="363944" y="4562515"/>
            <a:ext cx="146304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/>
          </a:p>
        </p:txBody>
      </p:sp>
      <p:sp>
        <p:nvSpPr>
          <p:cNvPr id="1430" name="Google Shape;1430;p99"/>
          <p:cNvSpPr/>
          <p:nvPr/>
        </p:nvSpPr>
        <p:spPr>
          <a:xfrm>
            <a:off x="2649944" y="4562515"/>
            <a:ext cx="146304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Faculty</a:t>
            </a:r>
            <a:endParaRPr/>
          </a:p>
        </p:txBody>
      </p:sp>
      <p:sp>
        <p:nvSpPr>
          <p:cNvPr id="1431" name="Google Shape;1431;p99"/>
          <p:cNvSpPr/>
          <p:nvPr/>
        </p:nvSpPr>
        <p:spPr>
          <a:xfrm>
            <a:off x="107504" y="3429000"/>
            <a:ext cx="1047750" cy="41148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sp>
        <p:nvSpPr>
          <p:cNvPr id="1432" name="Google Shape;1432;p99"/>
          <p:cNvSpPr/>
          <p:nvPr/>
        </p:nvSpPr>
        <p:spPr>
          <a:xfrm>
            <a:off x="937448" y="3865680"/>
            <a:ext cx="1357625" cy="41148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</p:txBody>
      </p:sp>
      <p:sp>
        <p:nvSpPr>
          <p:cNvPr id="1433" name="Google Shape;1433;p99"/>
          <p:cNvSpPr/>
          <p:nvPr/>
        </p:nvSpPr>
        <p:spPr>
          <a:xfrm>
            <a:off x="632648" y="5424849"/>
            <a:ext cx="907413" cy="41148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SPI</a:t>
            </a:r>
            <a:endParaRPr/>
          </a:p>
        </p:txBody>
      </p:sp>
      <p:sp>
        <p:nvSpPr>
          <p:cNvPr id="1434" name="Google Shape;1434;p99"/>
          <p:cNvSpPr/>
          <p:nvPr/>
        </p:nvSpPr>
        <p:spPr>
          <a:xfrm>
            <a:off x="2094736" y="3431582"/>
            <a:ext cx="1071563" cy="41148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sp>
        <p:nvSpPr>
          <p:cNvPr id="1435" name="Google Shape;1435;p99"/>
          <p:cNvSpPr/>
          <p:nvPr/>
        </p:nvSpPr>
        <p:spPr>
          <a:xfrm>
            <a:off x="2994848" y="3870052"/>
            <a:ext cx="1404937" cy="41148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</p:txBody>
      </p:sp>
      <p:sp>
        <p:nvSpPr>
          <p:cNvPr id="1436" name="Google Shape;1436;p99"/>
          <p:cNvSpPr/>
          <p:nvPr/>
        </p:nvSpPr>
        <p:spPr>
          <a:xfrm>
            <a:off x="2843560" y="5424850"/>
            <a:ext cx="1064575" cy="41148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endParaRPr/>
          </a:p>
        </p:txBody>
      </p:sp>
      <p:cxnSp>
        <p:nvCxnSpPr>
          <p:cNvPr id="1437" name="Google Shape;1437;p99"/>
          <p:cNvCxnSpPr>
            <a:stCxn id="1429" idx="0"/>
            <a:endCxn id="1431" idx="4"/>
          </p:cNvCxnSpPr>
          <p:nvPr/>
        </p:nvCxnSpPr>
        <p:spPr>
          <a:xfrm rot="10800000">
            <a:off x="631364" y="3840415"/>
            <a:ext cx="464100" cy="72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8" name="Google Shape;1438;p99"/>
          <p:cNvCxnSpPr>
            <a:stCxn id="1429" idx="0"/>
            <a:endCxn id="1432" idx="4"/>
          </p:cNvCxnSpPr>
          <p:nvPr/>
        </p:nvCxnSpPr>
        <p:spPr>
          <a:xfrm rot="10800000" flipH="1">
            <a:off x="1095464" y="4277215"/>
            <a:ext cx="520800" cy="285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9" name="Google Shape;1439;p99"/>
          <p:cNvCxnSpPr>
            <a:stCxn id="1430" idx="0"/>
            <a:endCxn id="1434" idx="4"/>
          </p:cNvCxnSpPr>
          <p:nvPr/>
        </p:nvCxnSpPr>
        <p:spPr>
          <a:xfrm rot="10800000">
            <a:off x="2630564" y="3843115"/>
            <a:ext cx="750900" cy="719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0" name="Google Shape;1440;p99"/>
          <p:cNvCxnSpPr>
            <a:stCxn id="1430" idx="0"/>
            <a:endCxn id="1435" idx="4"/>
          </p:cNvCxnSpPr>
          <p:nvPr/>
        </p:nvCxnSpPr>
        <p:spPr>
          <a:xfrm rot="10800000" flipH="1">
            <a:off x="3381464" y="4281415"/>
            <a:ext cx="315900" cy="28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1" name="Google Shape;1441;p99"/>
          <p:cNvCxnSpPr>
            <a:stCxn id="1429" idx="2"/>
            <a:endCxn id="1433" idx="0"/>
          </p:cNvCxnSpPr>
          <p:nvPr/>
        </p:nvCxnSpPr>
        <p:spPr>
          <a:xfrm flipH="1">
            <a:off x="1086464" y="5019715"/>
            <a:ext cx="9000" cy="405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2" name="Google Shape;1442;p99"/>
          <p:cNvCxnSpPr>
            <a:stCxn id="1430" idx="2"/>
            <a:endCxn id="1436" idx="0"/>
          </p:cNvCxnSpPr>
          <p:nvPr/>
        </p:nvCxnSpPr>
        <p:spPr>
          <a:xfrm flipH="1">
            <a:off x="3375764" y="5019715"/>
            <a:ext cx="5700" cy="405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43" name="Google Shape;1443;p99"/>
          <p:cNvSpPr/>
          <p:nvPr/>
        </p:nvSpPr>
        <p:spPr>
          <a:xfrm>
            <a:off x="4659081" y="4202672"/>
            <a:ext cx="491650" cy="35984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4" name="Google Shape;1444;p99"/>
          <p:cNvSpPr/>
          <p:nvPr/>
        </p:nvSpPr>
        <p:spPr>
          <a:xfrm>
            <a:off x="3539044" y="6407750"/>
            <a:ext cx="188545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1.48 Generalization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5679</Words>
  <Application>Microsoft Office PowerPoint</Application>
  <PresentationFormat>On-screen Show (4:3)</PresentationFormat>
  <Paragraphs>1313</Paragraphs>
  <Slides>136</Slides>
  <Notes>136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136</vt:i4>
      </vt:variant>
    </vt:vector>
  </HeadingPairs>
  <TitlesOfParts>
    <vt:vector size="13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Advantages of DBMS 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parul</dc:creator>
  <cp:lastModifiedBy>Unknown User</cp:lastModifiedBy>
  <cp:revision>11</cp:revision>
  <dcterms:created xsi:type="dcterms:W3CDTF">2020-05-18T10:32:41Z</dcterms:created>
  <dcterms:modified xsi:type="dcterms:W3CDTF">2021-06-02T06:04:29Z</dcterms:modified>
</cp:coreProperties>
</file>