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hMh1eRDLn2+CdDgSHj0uSiAeg4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69F8C4-1199-424B-8201-E1772B6792D4}">
  <a:tblStyle styleId="{5E69F8C4-1199-424B-8201-E1772B6792D4}"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a:tcStyle>
        <a:tcBdr/>
      </a:tcStyle>
    </a:seCell>
    <a:swCell>
      <a:tcTxStyle/>
      <a:tcStyle>
        <a:tcBdr/>
      </a:tcStyle>
    </a:swCell>
    <a:firstRow>
      <a:tcTxStyle b="on" i="off"/>
      <a:tcStyle>
        <a:tcBdr/>
        <a:fill>
          <a:solidFill>
            <a:srgbClr val="E8ECF4"/>
          </a:solidFill>
        </a:fill>
      </a:tcStyle>
    </a:firstRow>
    <a:neCell>
      <a:tcTxStyle/>
      <a:tcStyle>
        <a:tcBdr/>
      </a:tcStyle>
    </a:neCell>
    <a:nwCell>
      <a:tcTxStyle/>
      <a:tcStyle>
        <a:tcBdr/>
      </a:tcStyle>
    </a:nwCell>
  </a:tblStyle>
  <a:tblStyle styleId="{1E576B13-9978-407C-ADAE-267AC99AEC5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73"/>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9" name="Google Shape;19;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0" name="Google Shape;20;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1"/>
        </a:solidFill>
        <a:effectLst/>
      </p:bgPr>
    </p:bg>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6" name="Google Shape;76;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7" name="Google Shape;77;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chemeClr val="lt1"/>
        </a:solidFill>
        <a:effectLst/>
      </p:bgPr>
    </p:bg>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2" name="Google Shape;8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3" name="Google Shape;8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5" name="Google Shape;25;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6" name="Google Shape;2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1" name="Google Shape;31;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2" name="Google Shape;32;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1"/>
        </a:solidFill>
        <a:effectLst/>
      </p:bgPr>
    </p:bg>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4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8" name="Google Shape;3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9" name="Google Shape;3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lt1"/>
        </a:solidFill>
        <a:effectLst/>
      </p:bgPr>
    </p:bg>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7" name="Google Shape;47;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8" name="Google Shape;48;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2" name="Google Shape;5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3" name="Google Shape;5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4"/>
        <p:cNvGrpSpPr/>
        <p:nvPr/>
      </p:nvGrpSpPr>
      <p:grpSpPr>
        <a:xfrm>
          <a:off x="0" y="0"/>
          <a:ext cx="0" cy="0"/>
          <a:chOff x="0" y="0"/>
          <a:chExt cx="0" cy="0"/>
        </a:xfrm>
      </p:grpSpPr>
      <p:sp>
        <p:nvSpPr>
          <p:cNvPr id="55" name="Google Shape;55;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6" name="Google Shape;56;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7" name="Google Shape;5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3" name="Google Shape;63;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4" name="Google Shape;6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4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0" name="Google Shape;7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1" name="Google Shape;7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5.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6.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4.png"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5.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5.png" /><Relationship Id="rId4" Type="http://schemas.openxmlformats.org/officeDocument/2006/relationships/image" Target="../media/image3.png"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1.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7" Type="http://schemas.openxmlformats.org/officeDocument/2006/relationships/image" Target="../media/image11.png" /><Relationship Id="rId2" Type="http://schemas.openxmlformats.org/officeDocument/2006/relationships/notesSlide" Target="../notesSlides/notesSlide22.xml" /><Relationship Id="rId1" Type="http://schemas.openxmlformats.org/officeDocument/2006/relationships/slideLayout" Target="../slideLayouts/slideLayout2.xml" /><Relationship Id="rId6" Type="http://schemas.openxmlformats.org/officeDocument/2006/relationships/image" Target="../media/image10.png" /><Relationship Id="rId5" Type="http://schemas.openxmlformats.org/officeDocument/2006/relationships/image" Target="../media/image5.png" /><Relationship Id="rId4" Type="http://schemas.openxmlformats.org/officeDocument/2006/relationships/image" Target="../media/image3.png"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3.xml" /><Relationship Id="rId1" Type="http://schemas.openxmlformats.org/officeDocument/2006/relationships/slideLayout" Target="../slideLayouts/slideLayout2.xml" /><Relationship Id="rId6" Type="http://schemas.openxmlformats.org/officeDocument/2006/relationships/image" Target="../media/image12.png" /><Relationship Id="rId5" Type="http://schemas.openxmlformats.org/officeDocument/2006/relationships/image" Target="../media/image5.png" /><Relationship Id="rId4" Type="http://schemas.openxmlformats.org/officeDocument/2006/relationships/image" Target="../media/image3.png" /></Relationships>
</file>

<file path=ppt/slides/_rels/slide2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4.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2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5.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4.png" /></Relationships>
</file>

<file path=ppt/slides/_rels/slide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6.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2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7.xml"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image" Target="../media/image5.png" /></Relationships>
</file>

<file path=ppt/slides/_rels/slide2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8.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2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9.xml" /><Relationship Id="rId1" Type="http://schemas.openxmlformats.org/officeDocument/2006/relationships/slideLayout" Target="../slideLayouts/slideLayout2.xml" /><Relationship Id="rId5" Type="http://schemas.openxmlformats.org/officeDocument/2006/relationships/image" Target="../media/image1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4.png" /></Relationships>
</file>

<file path=ppt/slides/_rels/slide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0.xml" /><Relationship Id="rId1" Type="http://schemas.openxmlformats.org/officeDocument/2006/relationships/slideLayout" Target="../slideLayouts/slideLayout2.xml" /><Relationship Id="rId5" Type="http://schemas.openxmlformats.org/officeDocument/2006/relationships/image" Target="../media/image15.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1.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2.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3.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3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4.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5.xml" /><Relationship Id="rId1" Type="http://schemas.openxmlformats.org/officeDocument/2006/relationships/slideLayout" Target="../slideLayouts/slideLayout2.xml" /><Relationship Id="rId6" Type="http://schemas.openxmlformats.org/officeDocument/2006/relationships/image" Target="../media/image3.png" /><Relationship Id="rId5" Type="http://schemas.openxmlformats.org/officeDocument/2006/relationships/image" Target="../media/image18.png" /><Relationship Id="rId4" Type="http://schemas.openxmlformats.org/officeDocument/2006/relationships/image" Target="../media/image17.pn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4.png" /><Relationship Id="rId7"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alphaModFix/>
          </a:blip>
          <a:srcRect/>
          <a:stretch/>
        </p:blipFill>
        <p:spPr>
          <a:xfrm>
            <a:off x="0" y="-21590"/>
            <a:ext cx="9144000" cy="6900863"/>
          </a:xfrm>
          <a:prstGeom prst="rect">
            <a:avLst/>
          </a:prstGeom>
          <a:noFill/>
          <a:ln>
            <a:noFill/>
          </a:ln>
        </p:spPr>
      </p:pic>
      <p:sp>
        <p:nvSpPr>
          <p:cNvPr id="89" name="Google Shape;89;p1"/>
          <p:cNvSpPr/>
          <p:nvPr/>
        </p:nvSpPr>
        <p:spPr>
          <a:xfrm>
            <a:off x="0" y="1473200"/>
            <a:ext cx="9144000" cy="11699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a:solidFill>
                  <a:srgbClr val="000000"/>
                </a:solidFill>
                <a:latin typeface="Calibri"/>
                <a:ea typeface="Calibri"/>
                <a:cs typeface="Calibri"/>
                <a:sym typeface="Calibri"/>
              </a:rPr>
              <a:t>Database Management System-203105251</a:t>
            </a:r>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Kunj Thakor, </a:t>
            </a:r>
            <a:r>
              <a:rPr lang="en-US" sz="2800" b="0" i="0" u="none" strike="noStrike" cap="none">
                <a:solidFill>
                  <a:srgbClr val="000000"/>
                </a:solidFill>
                <a:latin typeface="Calibri"/>
                <a:ea typeface="Calibri"/>
                <a:cs typeface="Calibri"/>
                <a:sym typeface="Calibri"/>
              </a:rPr>
              <a:t>Assistant Professor</a:t>
            </a:r>
            <a:endParaRPr/>
          </a:p>
          <a:p>
            <a:pPr marL="0" marR="0" lvl="0" indent="0" algn="ctr" rtl="0">
              <a:lnSpc>
                <a:spcPct val="100000"/>
              </a:lnSpc>
              <a:spcBef>
                <a:spcPts val="56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Computer Science &amp; Engineering</a:t>
            </a:r>
            <a:endParaRPr sz="28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500"/>
              <a:buFont typeface="Arial"/>
              <a:buNone/>
            </a:pPr>
            <a:endParaRPr sz="3500" b="1" i="0" u="none" strike="noStrike" cap="none">
              <a:solidFill>
                <a:srgbClr val="000000"/>
              </a:solidFill>
              <a:latin typeface="Calibri"/>
              <a:ea typeface="Calibri"/>
              <a:cs typeface="Calibri"/>
              <a:sym typeface="Calibri"/>
            </a:endParaRPr>
          </a:p>
        </p:txBody>
      </p:sp>
      <p:sp>
        <p:nvSpPr>
          <p:cNvPr id="90" name="Google Shape;90;p1"/>
          <p:cNvSpPr/>
          <p:nvPr/>
        </p:nvSpPr>
        <p:spPr>
          <a:xfrm>
            <a:off x="1527175" y="2854325"/>
            <a:ext cx="6089650" cy="7699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p:txBody>
      </p:sp>
      <p:pic>
        <p:nvPicPr>
          <p:cNvPr id="91" name="Google Shape;91;p1" descr="C:\Users\parul\Desktop\Registered Logosd.png"/>
          <p:cNvPicPr preferRelativeResize="0"/>
          <p:nvPr/>
        </p:nvPicPr>
        <p:blipFill rotWithShape="1">
          <a:blip r:embed="rId4">
            <a:alphaModFix/>
          </a:blip>
          <a:srcRect/>
          <a:stretch/>
        </p:blipFill>
        <p:spPr>
          <a:xfrm>
            <a:off x="3381375" y="500063"/>
            <a:ext cx="2381250" cy="628650"/>
          </a:xfrm>
          <a:prstGeom prst="rect">
            <a:avLst/>
          </a:prstGeom>
          <a:noFill/>
          <a:ln>
            <a:noFill/>
          </a:ln>
        </p:spPr>
      </p:pic>
      <p:grpSp>
        <p:nvGrpSpPr>
          <p:cNvPr id="92" name="Google Shape;92;p1"/>
          <p:cNvGrpSpPr/>
          <p:nvPr/>
        </p:nvGrpSpPr>
        <p:grpSpPr>
          <a:xfrm>
            <a:off x="1308100" y="2501265"/>
            <a:ext cx="6308725"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sm" len="sm"/>
              <a:tailEnd type="none" w="sm" len="sm"/>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0"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211" name="Google Shape;211;p10"/>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Dense Index</a:t>
            </a:r>
            <a:endParaRPr/>
          </a:p>
        </p:txBody>
      </p:sp>
      <p:sp>
        <p:nvSpPr>
          <p:cNvPr id="212" name="Google Shape;212;p1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213" name="Google Shape;213;p10"/>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214" name="Google Shape;214;p10"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215" name="Google Shape;215;p10"/>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16" name="Google Shape;216;p10"/>
          <p:cNvSpPr/>
          <p:nvPr/>
        </p:nvSpPr>
        <p:spPr>
          <a:xfrm>
            <a:off x="79857" y="2129692"/>
            <a:ext cx="8916452" cy="255454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There is an index record for each search key value in the database in a dense index.</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This makes the search easier, but needs more room for index documents to be stored.</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the index table, the number of records is like the number of records in the main table.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Index records contain the value of the search key and a pointer to the real disc record.</a:t>
            </a:r>
            <a:endParaRPr sz="2000" b="0" i="0" u="none">
              <a:solidFill>
                <a:schemeClr val="dk1"/>
              </a:solidFill>
              <a:latin typeface="Calibri"/>
              <a:ea typeface="Calibri"/>
              <a:cs typeface="Calibri"/>
              <a:sym typeface="Calibri"/>
            </a:endParaRPr>
          </a:p>
        </p:txBody>
      </p:sp>
      <p:graphicFrame>
        <p:nvGraphicFramePr>
          <p:cNvPr id="217" name="Google Shape;217;p10"/>
          <p:cNvGraphicFramePr/>
          <p:nvPr/>
        </p:nvGraphicFramePr>
        <p:xfrm>
          <a:off x="1232768" y="4843283"/>
          <a:ext cx="3000000" cy="3000000"/>
        </p:xfrm>
        <a:graphic>
          <a:graphicData uri="http://schemas.openxmlformats.org/drawingml/2006/table">
            <a:tbl>
              <a:tblPr firstRow="1" bandRow="1">
                <a:noFill/>
                <a:tableStyleId>{5E69F8C4-1199-424B-8201-E1772B6792D4}</a:tableStyleId>
              </a:tblPr>
              <a:tblGrid>
                <a:gridCol w="864100">
                  <a:extLst>
                    <a:ext uri="{9D8B030D-6E8A-4147-A177-3AD203B41FA5}">
                      <a16:colId xmlns:a16="http://schemas.microsoft.com/office/drawing/2014/main" val="20000"/>
                    </a:ext>
                  </a:extLst>
                </a:gridCol>
                <a:gridCol w="8641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t>101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102</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a:t>103</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a:t>104</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18" name="Google Shape;218;p10"/>
          <p:cNvGraphicFramePr/>
          <p:nvPr/>
        </p:nvGraphicFramePr>
        <p:xfrm>
          <a:off x="3798416" y="4466431"/>
          <a:ext cx="3000000" cy="3000000"/>
        </p:xfrm>
        <a:graphic>
          <a:graphicData uri="http://schemas.openxmlformats.org/drawingml/2006/table">
            <a:tbl>
              <a:tblPr firstRow="1" bandRow="1">
                <a:noFill/>
                <a:tableStyleId>{5E69F8C4-1199-424B-8201-E1772B6792D4}</a:tableStyleId>
              </a:tblPr>
              <a:tblGrid>
                <a:gridCol w="864100">
                  <a:extLst>
                    <a:ext uri="{9D8B030D-6E8A-4147-A177-3AD203B41FA5}">
                      <a16:colId xmlns:a16="http://schemas.microsoft.com/office/drawing/2014/main" val="20000"/>
                    </a:ext>
                  </a:extLst>
                </a:gridCol>
                <a:gridCol w="8641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1"/>
                        <a:t>Rno.</a:t>
                      </a:r>
                      <a:endParaRPr/>
                    </a:p>
                  </a:txBody>
                  <a:tcPr marL="91450" marR="91450" marT="45725" marB="45725"/>
                </a:tc>
                <a:tc>
                  <a:txBody>
                    <a:bodyPr/>
                    <a:lstStyle/>
                    <a:p>
                      <a:pPr marL="0" marR="0" lvl="0" indent="0" algn="l" rtl="0">
                        <a:spcBef>
                          <a:spcPts val="0"/>
                        </a:spcBef>
                        <a:spcAft>
                          <a:spcPts val="0"/>
                        </a:spcAft>
                        <a:buNone/>
                      </a:pPr>
                      <a:r>
                        <a:rPr lang="en-US" sz="1800" b="1"/>
                        <a:t>Name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101</a:t>
                      </a:r>
                      <a:endParaRPr/>
                    </a:p>
                  </a:txBody>
                  <a:tcPr marL="91450" marR="91450" marT="45725" marB="45725"/>
                </a:tc>
                <a:tc>
                  <a:txBody>
                    <a:bodyPr/>
                    <a:lstStyle/>
                    <a:p>
                      <a:pPr marL="0" marR="0" lvl="0" indent="0" algn="ctr" rtl="0">
                        <a:spcBef>
                          <a:spcPts val="0"/>
                        </a:spcBef>
                        <a:spcAft>
                          <a:spcPts val="0"/>
                        </a:spcAft>
                        <a:buNone/>
                      </a:pPr>
                      <a:r>
                        <a:rPr lang="en-US" sz="1800"/>
                        <a:t>Vikas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a:t>102</a:t>
                      </a:r>
                      <a:endParaRPr/>
                    </a:p>
                  </a:txBody>
                  <a:tcPr marL="91450" marR="91450" marT="45725" marB="45725"/>
                </a:tc>
                <a:tc>
                  <a:txBody>
                    <a:bodyPr/>
                    <a:lstStyle/>
                    <a:p>
                      <a:pPr marL="0" marR="0" lvl="0" indent="0" algn="ctr" rtl="0">
                        <a:spcBef>
                          <a:spcPts val="0"/>
                        </a:spcBef>
                        <a:spcAft>
                          <a:spcPts val="0"/>
                        </a:spcAft>
                        <a:buNone/>
                      </a:pPr>
                      <a:r>
                        <a:rPr lang="en-US" sz="1800"/>
                        <a:t>Meet</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a:t>103</a:t>
                      </a:r>
                      <a:endParaRPr/>
                    </a:p>
                  </a:txBody>
                  <a:tcPr marL="91450" marR="91450" marT="45725" marB="45725"/>
                </a:tc>
                <a:tc>
                  <a:txBody>
                    <a:bodyPr/>
                    <a:lstStyle/>
                    <a:p>
                      <a:pPr marL="0" marR="0" lvl="0" indent="0" algn="ctr" rtl="0">
                        <a:spcBef>
                          <a:spcPts val="0"/>
                        </a:spcBef>
                        <a:spcAft>
                          <a:spcPts val="0"/>
                        </a:spcAft>
                        <a:buNone/>
                      </a:pPr>
                      <a:r>
                        <a:rPr lang="en-US" sz="1800"/>
                        <a:t>Jay</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a:t>104</a:t>
                      </a:r>
                      <a:endParaRPr/>
                    </a:p>
                  </a:txBody>
                  <a:tcPr marL="91450" marR="91450" marT="45725" marB="45725"/>
                </a:tc>
                <a:tc>
                  <a:txBody>
                    <a:bodyPr/>
                    <a:lstStyle/>
                    <a:p>
                      <a:pPr marL="0" marR="0" lvl="0" indent="0" algn="ctr" rtl="0">
                        <a:spcBef>
                          <a:spcPts val="0"/>
                        </a:spcBef>
                        <a:spcAft>
                          <a:spcPts val="0"/>
                        </a:spcAft>
                        <a:buNone/>
                      </a:pPr>
                      <a:r>
                        <a:rPr lang="en-US" sz="1800"/>
                        <a:t>Mark</a:t>
                      </a:r>
                      <a:endParaRPr/>
                    </a:p>
                  </a:txBody>
                  <a:tcPr marL="91450" marR="91450" marT="45725" marB="45725"/>
                </a:tc>
                <a:extLst>
                  <a:ext uri="{0D108BD9-81ED-4DB2-BD59-A6C34878D82A}">
                    <a16:rowId xmlns:a16="http://schemas.microsoft.com/office/drawing/2014/main" val="10004"/>
                  </a:ext>
                </a:extLst>
              </a:tr>
            </a:tbl>
          </a:graphicData>
        </a:graphic>
      </p:graphicFrame>
      <p:cxnSp>
        <p:nvCxnSpPr>
          <p:cNvPr id="219" name="Google Shape;219;p10"/>
          <p:cNvCxnSpPr/>
          <p:nvPr/>
        </p:nvCxnSpPr>
        <p:spPr>
          <a:xfrm>
            <a:off x="2699792" y="5394011"/>
            <a:ext cx="1296144" cy="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20" name="Google Shape;220;p10"/>
          <p:cNvCxnSpPr/>
          <p:nvPr/>
        </p:nvCxnSpPr>
        <p:spPr>
          <a:xfrm>
            <a:off x="2699792" y="5722044"/>
            <a:ext cx="1296144" cy="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21" name="Google Shape;221;p10"/>
          <p:cNvCxnSpPr/>
          <p:nvPr/>
        </p:nvCxnSpPr>
        <p:spPr>
          <a:xfrm>
            <a:off x="2699792" y="6165304"/>
            <a:ext cx="1296144" cy="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22" name="Google Shape;222;p10"/>
          <p:cNvCxnSpPr/>
          <p:nvPr/>
        </p:nvCxnSpPr>
        <p:spPr>
          <a:xfrm>
            <a:off x="2699792" y="5001964"/>
            <a:ext cx="1296144" cy="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223" name="Google Shape;223;p10"/>
          <p:cNvSpPr/>
          <p:nvPr/>
        </p:nvSpPr>
        <p:spPr>
          <a:xfrm>
            <a:off x="1232768" y="6488292"/>
            <a:ext cx="1728192"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Index Table</a:t>
            </a:r>
            <a:endParaRPr/>
          </a:p>
        </p:txBody>
      </p:sp>
      <p:sp>
        <p:nvSpPr>
          <p:cNvPr id="224" name="Google Shape;224;p10"/>
          <p:cNvSpPr/>
          <p:nvPr/>
        </p:nvSpPr>
        <p:spPr>
          <a:xfrm>
            <a:off x="3798416" y="6488292"/>
            <a:ext cx="1728192"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Main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1"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230" name="Google Shape;230;p11"/>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Sparse Index</a:t>
            </a:r>
            <a:endParaRPr/>
          </a:p>
        </p:txBody>
      </p:sp>
      <p:sp>
        <p:nvSpPr>
          <p:cNvPr id="231" name="Google Shape;231;p1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232" name="Google Shape;232;p11"/>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233" name="Google Shape;233;p11"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234" name="Google Shape;234;p11"/>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35" name="Google Shape;235;p11"/>
          <p:cNvSpPr/>
          <p:nvPr/>
        </p:nvSpPr>
        <p:spPr>
          <a:xfrm>
            <a:off x="79857" y="2129692"/>
            <a:ext cx="8916452" cy="501675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Index records for any search key are not generated in the sparse index.</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index record only appears in the data file for a few things.</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needs less space, less overhead maintenance for insertion, and deletions, but is slower compared to the dense record locating index.</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To search for a record in a sparse database, we search for a value in the index we are searching for that is less than or equal to the value.</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Linear searches are carried out to recover the desired record after the first record is retrieved.</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 In sparse indexing, the size of the index table often increases as the size of the main table expands.</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12" descr="C:\Users\parul\Desktop\Digital Learning Content.png"/>
          <p:cNvPicPr preferRelativeResize="0"/>
          <p:nvPr/>
        </p:nvPicPr>
        <p:blipFill rotWithShape="1">
          <a:blip r:embed="rId3">
            <a:alphaModFix/>
          </a:blip>
          <a:srcRect/>
          <a:stretch/>
        </p:blipFill>
        <p:spPr>
          <a:xfrm>
            <a:off x="0" y="109358"/>
            <a:ext cx="9144000" cy="6900863"/>
          </a:xfrm>
          <a:prstGeom prst="rect">
            <a:avLst/>
          </a:prstGeom>
          <a:noFill/>
          <a:ln>
            <a:noFill/>
          </a:ln>
        </p:spPr>
      </p:pic>
      <p:sp>
        <p:nvSpPr>
          <p:cNvPr id="241" name="Google Shape;241;p1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Sparse Index</a:t>
            </a:r>
            <a:endParaRPr/>
          </a:p>
        </p:txBody>
      </p:sp>
      <p:sp>
        <p:nvSpPr>
          <p:cNvPr id="242" name="Google Shape;242;p1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243" name="Google Shape;243;p12"/>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244" name="Google Shape;244;p12"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245" name="Google Shape;245;p12"/>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graphicFrame>
        <p:nvGraphicFramePr>
          <p:cNvPr id="246" name="Google Shape;246;p12"/>
          <p:cNvGraphicFramePr/>
          <p:nvPr/>
        </p:nvGraphicFramePr>
        <p:xfrm>
          <a:off x="1099704" y="3491093"/>
          <a:ext cx="3000000" cy="3000000"/>
        </p:xfrm>
        <a:graphic>
          <a:graphicData uri="http://schemas.openxmlformats.org/drawingml/2006/table">
            <a:tbl>
              <a:tblPr firstRow="1" bandRow="1">
                <a:noFill/>
                <a:tableStyleId>{5E69F8C4-1199-424B-8201-E1772B6792D4}</a:tableStyleId>
              </a:tblPr>
              <a:tblGrid>
                <a:gridCol w="864100">
                  <a:extLst>
                    <a:ext uri="{9D8B030D-6E8A-4147-A177-3AD203B41FA5}">
                      <a16:colId xmlns:a16="http://schemas.microsoft.com/office/drawing/2014/main" val="20000"/>
                    </a:ext>
                  </a:extLst>
                </a:gridCol>
                <a:gridCol w="8641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a:t>101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104</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a:t>107</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a:t>109</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47" name="Google Shape;247;p12"/>
          <p:cNvGraphicFramePr/>
          <p:nvPr/>
        </p:nvGraphicFramePr>
        <p:xfrm>
          <a:off x="3821175" y="2116112"/>
          <a:ext cx="3000000" cy="3000000"/>
        </p:xfrm>
        <a:graphic>
          <a:graphicData uri="http://schemas.openxmlformats.org/drawingml/2006/table">
            <a:tbl>
              <a:tblPr firstRow="1" bandRow="1">
                <a:noFill/>
                <a:tableStyleId>{5E69F8C4-1199-424B-8201-E1772B6792D4}</a:tableStyleId>
              </a:tblPr>
              <a:tblGrid>
                <a:gridCol w="864100">
                  <a:extLst>
                    <a:ext uri="{9D8B030D-6E8A-4147-A177-3AD203B41FA5}">
                      <a16:colId xmlns:a16="http://schemas.microsoft.com/office/drawing/2014/main" val="20000"/>
                    </a:ext>
                  </a:extLst>
                </a:gridCol>
                <a:gridCol w="8641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1"/>
                        <a:t>Rno.</a:t>
                      </a:r>
                      <a:endParaRPr/>
                    </a:p>
                  </a:txBody>
                  <a:tcPr marL="91450" marR="91450" marT="45725" marB="45725"/>
                </a:tc>
                <a:tc>
                  <a:txBody>
                    <a:bodyPr/>
                    <a:lstStyle/>
                    <a:p>
                      <a:pPr marL="0" marR="0" lvl="0" indent="0" algn="l" rtl="0">
                        <a:spcBef>
                          <a:spcPts val="0"/>
                        </a:spcBef>
                        <a:spcAft>
                          <a:spcPts val="0"/>
                        </a:spcAft>
                        <a:buNone/>
                      </a:pPr>
                      <a:r>
                        <a:rPr lang="en-US" sz="1800" b="1"/>
                        <a:t>Name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101</a:t>
                      </a:r>
                      <a:endParaRPr/>
                    </a:p>
                  </a:txBody>
                  <a:tcPr marL="91450" marR="91450" marT="45725" marB="45725"/>
                </a:tc>
                <a:tc>
                  <a:txBody>
                    <a:bodyPr/>
                    <a:lstStyle/>
                    <a:p>
                      <a:pPr marL="0" marR="0" lvl="0" indent="0" algn="ctr" rtl="0">
                        <a:spcBef>
                          <a:spcPts val="0"/>
                        </a:spcBef>
                        <a:spcAft>
                          <a:spcPts val="0"/>
                        </a:spcAft>
                        <a:buNone/>
                      </a:pPr>
                      <a:r>
                        <a:rPr lang="en-US" sz="1800"/>
                        <a:t>Vikas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a:t>102</a:t>
                      </a:r>
                      <a:endParaRPr/>
                    </a:p>
                  </a:txBody>
                  <a:tcPr marL="91450" marR="91450" marT="45725" marB="45725"/>
                </a:tc>
                <a:tc>
                  <a:txBody>
                    <a:bodyPr/>
                    <a:lstStyle/>
                    <a:p>
                      <a:pPr marL="0" marR="0" lvl="0" indent="0" algn="ctr" rtl="0">
                        <a:spcBef>
                          <a:spcPts val="0"/>
                        </a:spcBef>
                        <a:spcAft>
                          <a:spcPts val="0"/>
                        </a:spcAft>
                        <a:buNone/>
                      </a:pPr>
                      <a:r>
                        <a:rPr lang="en-US" sz="1800"/>
                        <a:t>Meet</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a:t>103</a:t>
                      </a:r>
                      <a:endParaRPr/>
                    </a:p>
                  </a:txBody>
                  <a:tcPr marL="91450" marR="91450" marT="45725" marB="45725"/>
                </a:tc>
                <a:tc>
                  <a:txBody>
                    <a:bodyPr/>
                    <a:lstStyle/>
                    <a:p>
                      <a:pPr marL="0" marR="0" lvl="0" indent="0" algn="ctr" rtl="0">
                        <a:spcBef>
                          <a:spcPts val="0"/>
                        </a:spcBef>
                        <a:spcAft>
                          <a:spcPts val="0"/>
                        </a:spcAft>
                        <a:buNone/>
                      </a:pPr>
                      <a:r>
                        <a:rPr lang="en-US" sz="1800"/>
                        <a:t>Jay</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a:t>104</a:t>
                      </a:r>
                      <a:endParaRPr/>
                    </a:p>
                  </a:txBody>
                  <a:tcPr marL="91450" marR="91450" marT="45725" marB="45725"/>
                </a:tc>
                <a:tc>
                  <a:txBody>
                    <a:bodyPr/>
                    <a:lstStyle/>
                    <a:p>
                      <a:pPr marL="0" marR="0" lvl="0" indent="0" algn="ctr" rtl="0">
                        <a:spcBef>
                          <a:spcPts val="0"/>
                        </a:spcBef>
                        <a:spcAft>
                          <a:spcPts val="0"/>
                        </a:spcAft>
                        <a:buNone/>
                      </a:pPr>
                      <a:r>
                        <a:rPr lang="en-US" sz="1800"/>
                        <a:t>Mark</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b="0"/>
                        <a:t>105</a:t>
                      </a:r>
                      <a:endParaRPr/>
                    </a:p>
                  </a:txBody>
                  <a:tcPr marL="91450" marR="91450" marT="45725" marB="45725"/>
                </a:tc>
                <a:tc>
                  <a:txBody>
                    <a:bodyPr/>
                    <a:lstStyle/>
                    <a:p>
                      <a:pPr marL="0" marR="0" lvl="0" indent="0" algn="ctr" rtl="0">
                        <a:spcBef>
                          <a:spcPts val="0"/>
                        </a:spcBef>
                        <a:spcAft>
                          <a:spcPts val="0"/>
                        </a:spcAft>
                        <a:buNone/>
                      </a:pPr>
                      <a:r>
                        <a:rPr lang="en-US" sz="1800"/>
                        <a:t>Yash</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b="0"/>
                        <a:t>106</a:t>
                      </a:r>
                      <a:endParaRPr/>
                    </a:p>
                  </a:txBody>
                  <a:tcPr marL="91450" marR="91450" marT="45725" marB="45725"/>
                </a:tc>
                <a:tc>
                  <a:txBody>
                    <a:bodyPr/>
                    <a:lstStyle/>
                    <a:p>
                      <a:pPr marL="0" marR="0" lvl="0" indent="0" algn="ctr" rtl="0">
                        <a:spcBef>
                          <a:spcPts val="0"/>
                        </a:spcBef>
                        <a:spcAft>
                          <a:spcPts val="0"/>
                        </a:spcAft>
                        <a:buNone/>
                      </a:pPr>
                      <a:r>
                        <a:rPr lang="en-US" sz="1800"/>
                        <a:t>Jack</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b="0"/>
                        <a:t>107</a:t>
                      </a:r>
                      <a:endParaRPr/>
                    </a:p>
                  </a:txBody>
                  <a:tcPr marL="91450" marR="91450" marT="45725" marB="45725"/>
                </a:tc>
                <a:tc>
                  <a:txBody>
                    <a:bodyPr/>
                    <a:lstStyle/>
                    <a:p>
                      <a:pPr marL="0" marR="0" lvl="0" indent="0" algn="ctr" rtl="0">
                        <a:spcBef>
                          <a:spcPts val="0"/>
                        </a:spcBef>
                        <a:spcAft>
                          <a:spcPts val="0"/>
                        </a:spcAft>
                        <a:buNone/>
                      </a:pPr>
                      <a:r>
                        <a:rPr lang="en-US" sz="1800"/>
                        <a:t>Nidhi</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b="0"/>
                        <a:t>108</a:t>
                      </a:r>
                      <a:endParaRPr/>
                    </a:p>
                  </a:txBody>
                  <a:tcPr marL="91450" marR="91450" marT="45725" marB="45725"/>
                </a:tc>
                <a:tc>
                  <a:txBody>
                    <a:bodyPr/>
                    <a:lstStyle/>
                    <a:p>
                      <a:pPr marL="0" marR="0" lvl="0" indent="0" algn="ctr" rtl="0">
                        <a:spcBef>
                          <a:spcPts val="0"/>
                        </a:spcBef>
                        <a:spcAft>
                          <a:spcPts val="0"/>
                        </a:spcAft>
                        <a:buNone/>
                      </a:pPr>
                      <a:r>
                        <a:rPr lang="en-US" sz="1800"/>
                        <a:t>Rahul</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b="0"/>
                        <a:t>109</a:t>
                      </a:r>
                      <a:endParaRPr/>
                    </a:p>
                  </a:txBody>
                  <a:tcPr marL="91450" marR="91450" marT="45725" marB="45725"/>
                </a:tc>
                <a:tc>
                  <a:txBody>
                    <a:bodyPr/>
                    <a:lstStyle/>
                    <a:p>
                      <a:pPr marL="0" marR="0" lvl="0" indent="0" algn="ctr" rtl="0">
                        <a:spcBef>
                          <a:spcPts val="0"/>
                        </a:spcBef>
                        <a:spcAft>
                          <a:spcPts val="0"/>
                        </a:spcAft>
                        <a:buNone/>
                      </a:pPr>
                      <a:r>
                        <a:rPr lang="en-US" sz="1800"/>
                        <a:t>Dipti</a:t>
                      </a:r>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r>
                        <a:rPr lang="en-US" sz="1800" b="0"/>
                        <a:t>110</a:t>
                      </a:r>
                      <a:endParaRPr/>
                    </a:p>
                  </a:txBody>
                  <a:tcPr marL="91450" marR="91450" marT="45725" marB="45725"/>
                </a:tc>
                <a:tc>
                  <a:txBody>
                    <a:bodyPr/>
                    <a:lstStyle/>
                    <a:p>
                      <a:pPr marL="0" marR="0" lvl="0" indent="0" algn="ctr" rtl="0">
                        <a:spcBef>
                          <a:spcPts val="0"/>
                        </a:spcBef>
                        <a:spcAft>
                          <a:spcPts val="0"/>
                        </a:spcAft>
                        <a:buNone/>
                      </a:pPr>
                      <a:r>
                        <a:rPr lang="en-US" sz="1800"/>
                        <a:t>Priya</a:t>
                      </a:r>
                      <a:endParaRPr/>
                    </a:p>
                  </a:txBody>
                  <a:tcPr marL="91450" marR="91450" marT="45725" marB="45725"/>
                </a:tc>
                <a:extLst>
                  <a:ext uri="{0D108BD9-81ED-4DB2-BD59-A6C34878D82A}">
                    <a16:rowId xmlns:a16="http://schemas.microsoft.com/office/drawing/2014/main" val="10010"/>
                  </a:ext>
                </a:extLst>
              </a:tr>
            </a:tbl>
          </a:graphicData>
        </a:graphic>
      </p:graphicFrame>
      <p:sp>
        <p:nvSpPr>
          <p:cNvPr id="248" name="Google Shape;248;p12"/>
          <p:cNvSpPr/>
          <p:nvPr/>
        </p:nvSpPr>
        <p:spPr>
          <a:xfrm>
            <a:off x="1099704" y="6199327"/>
            <a:ext cx="1728192"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Index Table</a:t>
            </a:r>
            <a:endParaRPr/>
          </a:p>
        </p:txBody>
      </p:sp>
      <p:sp>
        <p:nvSpPr>
          <p:cNvPr id="249" name="Google Shape;249;p12"/>
          <p:cNvSpPr/>
          <p:nvPr/>
        </p:nvSpPr>
        <p:spPr>
          <a:xfrm>
            <a:off x="3821175" y="6227942"/>
            <a:ext cx="1728192"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Main Table</a:t>
            </a:r>
            <a:endParaRPr/>
          </a:p>
        </p:txBody>
      </p:sp>
      <p:cxnSp>
        <p:nvCxnSpPr>
          <p:cNvPr id="250" name="Google Shape;250;p12"/>
          <p:cNvCxnSpPr/>
          <p:nvPr/>
        </p:nvCxnSpPr>
        <p:spPr>
          <a:xfrm rot="10800000" flipH="1">
            <a:off x="2660847" y="2595572"/>
            <a:ext cx="1335089" cy="1098235"/>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1" name="Google Shape;251;p12"/>
          <p:cNvCxnSpPr/>
          <p:nvPr/>
        </p:nvCxnSpPr>
        <p:spPr>
          <a:xfrm rot="10800000" flipH="1">
            <a:off x="2660847" y="3818984"/>
            <a:ext cx="1335089" cy="218952"/>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2" name="Google Shape;252;p12"/>
          <p:cNvCxnSpPr/>
          <p:nvPr/>
        </p:nvCxnSpPr>
        <p:spPr>
          <a:xfrm>
            <a:off x="2660847" y="4412410"/>
            <a:ext cx="1368152" cy="422325"/>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3" name="Google Shape;253;p12"/>
          <p:cNvCxnSpPr/>
          <p:nvPr/>
        </p:nvCxnSpPr>
        <p:spPr>
          <a:xfrm>
            <a:off x="2660847" y="4834735"/>
            <a:ext cx="1266753" cy="1197765"/>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13" descr="C:\Users\parul\Desktop\Digital Learning Content.png"/>
          <p:cNvPicPr preferRelativeResize="0"/>
          <p:nvPr/>
        </p:nvPicPr>
        <p:blipFill rotWithShape="1">
          <a:blip r:embed="rId3">
            <a:alphaModFix/>
          </a:blip>
          <a:srcRect/>
          <a:stretch/>
        </p:blipFill>
        <p:spPr>
          <a:xfrm>
            <a:off x="-23992" y="-42863"/>
            <a:ext cx="9144000" cy="6900863"/>
          </a:xfrm>
          <a:prstGeom prst="rect">
            <a:avLst/>
          </a:prstGeom>
          <a:noFill/>
          <a:ln>
            <a:noFill/>
          </a:ln>
        </p:spPr>
      </p:pic>
      <p:sp>
        <p:nvSpPr>
          <p:cNvPr id="259" name="Google Shape;259;p13"/>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Secondary Indexing</a:t>
            </a:r>
            <a:endParaRPr/>
          </a:p>
        </p:txBody>
      </p:sp>
      <p:sp>
        <p:nvSpPr>
          <p:cNvPr id="260" name="Google Shape;260;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261" name="Google Shape;261;p13"/>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262" name="Google Shape;262;p13"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263" name="Google Shape;263;p13"/>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64" name="Google Shape;264;p13"/>
          <p:cNvSpPr/>
          <p:nvPr/>
        </p:nvSpPr>
        <p:spPr>
          <a:xfrm>
            <a:off x="79857" y="2129692"/>
            <a:ext cx="8916452" cy="452431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 secondary indexing, another level of indexing is added in order to reduce the mapping scale.</a:t>
            </a:r>
            <a:endParaRPr/>
          </a:p>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 vast range for the columns is initially chosen in this process, so that the mapping scale of the first stage becomes minimal.</a:t>
            </a:r>
            <a:endParaRPr/>
          </a:p>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Then each set is broken further into smaller sets.</a:t>
            </a:r>
            <a:endParaRPr/>
          </a:p>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 first level mapping is located in the primary memory, so that the fetching of addresses is easier.</a:t>
            </a:r>
            <a:endParaRPr/>
          </a:p>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 second stage mapping and real data are contained in the secondary memory (hard disc).</a:t>
            </a:r>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If you wish to find the 112 roll record, then the highest entry in the first stage index that is smaller than or equal to 112 will be scanned. At this stage, he'll get 101.</a:t>
            </a:r>
            <a:endParaRPr/>
          </a:p>
          <a:p>
            <a:pPr marL="285750" marR="0" lvl="0" indent="-28575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Then it does max (112) &lt; = 112 again at the second index stage and gets 111. Now it goes to the data block using the address 111, and begins looking for each record before it gets 112.</a:t>
            </a:r>
            <a:endParaRPr/>
          </a:p>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Here is how this approach conducts a quest.</a:t>
            </a:r>
            <a:endParaRPr/>
          </a:p>
          <a:p>
            <a:pPr marL="342900" marR="0" lvl="0" indent="-342900" algn="just"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Inserting, upgrading or removing are often conducted in the same way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1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270" name="Google Shape;270;p14"/>
          <p:cNvSpPr/>
          <p:nvPr/>
        </p:nvSpPr>
        <p:spPr>
          <a:xfrm>
            <a:off x="0" y="158839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Secondary Indexing</a:t>
            </a:r>
            <a:endParaRPr/>
          </a:p>
        </p:txBody>
      </p:sp>
      <p:sp>
        <p:nvSpPr>
          <p:cNvPr id="271" name="Google Shape;271;p1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272" name="Google Shape;272;p14"/>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273" name="Google Shape;273;p14"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274" name="Google Shape;274;p14"/>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graphicFrame>
        <p:nvGraphicFramePr>
          <p:cNvPr id="275" name="Google Shape;275;p14"/>
          <p:cNvGraphicFramePr/>
          <p:nvPr/>
        </p:nvGraphicFramePr>
        <p:xfrm>
          <a:off x="497940" y="3429000"/>
          <a:ext cx="3000000" cy="3000000"/>
        </p:xfrm>
        <a:graphic>
          <a:graphicData uri="http://schemas.openxmlformats.org/drawingml/2006/table">
            <a:tbl>
              <a:tblPr firstRow="1" bandRow="1">
                <a:noFill/>
                <a:tableStyleId>{5E69F8C4-1199-424B-8201-E1772B6792D4}</a:tableStyleId>
              </a:tblPr>
              <a:tblGrid>
                <a:gridCol w="663975">
                  <a:extLst>
                    <a:ext uri="{9D8B030D-6E8A-4147-A177-3AD203B41FA5}">
                      <a16:colId xmlns:a16="http://schemas.microsoft.com/office/drawing/2014/main" val="20000"/>
                    </a:ext>
                  </a:extLst>
                </a:gridCol>
                <a:gridCol w="5940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a:t>101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201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a:t>301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a:t>401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76" name="Google Shape;276;p14"/>
          <p:cNvGraphicFramePr/>
          <p:nvPr/>
        </p:nvGraphicFramePr>
        <p:xfrm>
          <a:off x="6012681" y="2231335"/>
          <a:ext cx="3000000" cy="3000000"/>
        </p:xfrm>
        <a:graphic>
          <a:graphicData uri="http://schemas.openxmlformats.org/drawingml/2006/table">
            <a:tbl>
              <a:tblPr firstRow="1" bandRow="1">
                <a:noFill/>
                <a:tableStyleId>{5E69F8C4-1199-424B-8201-E1772B6792D4}</a:tableStyleId>
              </a:tblPr>
              <a:tblGrid>
                <a:gridCol w="864100">
                  <a:extLst>
                    <a:ext uri="{9D8B030D-6E8A-4147-A177-3AD203B41FA5}">
                      <a16:colId xmlns:a16="http://schemas.microsoft.com/office/drawing/2014/main" val="20000"/>
                    </a:ext>
                  </a:extLst>
                </a:gridCol>
                <a:gridCol w="8641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1"/>
                        <a:t>Rno.</a:t>
                      </a:r>
                      <a:endParaRPr/>
                    </a:p>
                  </a:txBody>
                  <a:tcPr marL="91450" marR="91450" marT="45725" marB="45725"/>
                </a:tc>
                <a:tc>
                  <a:txBody>
                    <a:bodyPr/>
                    <a:lstStyle/>
                    <a:p>
                      <a:pPr marL="0" marR="0" lvl="0" indent="0" algn="l" rtl="0">
                        <a:spcBef>
                          <a:spcPts val="0"/>
                        </a:spcBef>
                        <a:spcAft>
                          <a:spcPts val="0"/>
                        </a:spcAft>
                        <a:buNone/>
                      </a:pPr>
                      <a:r>
                        <a:rPr lang="en-US" sz="1800" b="1"/>
                        <a:t>Name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101</a:t>
                      </a:r>
                      <a:endParaRPr/>
                    </a:p>
                  </a:txBody>
                  <a:tcPr marL="91450" marR="91450" marT="45725" marB="45725"/>
                </a:tc>
                <a:tc>
                  <a:txBody>
                    <a:bodyPr/>
                    <a:lstStyle/>
                    <a:p>
                      <a:pPr marL="0" marR="0" lvl="0" indent="0" algn="ctr" rtl="0">
                        <a:spcBef>
                          <a:spcPts val="0"/>
                        </a:spcBef>
                        <a:spcAft>
                          <a:spcPts val="0"/>
                        </a:spcAft>
                        <a:buNone/>
                      </a:pPr>
                      <a:r>
                        <a:rPr lang="en-US" sz="1800"/>
                        <a:t>Vikas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a:t>102</a:t>
                      </a:r>
                      <a:endParaRPr/>
                    </a:p>
                  </a:txBody>
                  <a:tcPr marL="91450" marR="91450" marT="45725" marB="45725"/>
                </a:tc>
                <a:tc>
                  <a:txBody>
                    <a:bodyPr/>
                    <a:lstStyle/>
                    <a:p>
                      <a:pPr marL="0" marR="0" lvl="0" indent="0" algn="ctr" rtl="0">
                        <a:spcBef>
                          <a:spcPts val="0"/>
                        </a:spcBef>
                        <a:spcAft>
                          <a:spcPts val="0"/>
                        </a:spcAft>
                        <a:buNone/>
                      </a:pPr>
                      <a:r>
                        <a:rPr lang="en-US" sz="1800"/>
                        <a:t>Meet</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endParaRPr sz="1800" b="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a:t>111</a:t>
                      </a:r>
                      <a:endParaRPr/>
                    </a:p>
                  </a:txBody>
                  <a:tcPr marL="91450" marR="91450" marT="45725" marB="45725"/>
                </a:tc>
                <a:tc>
                  <a:txBody>
                    <a:bodyPr/>
                    <a:lstStyle/>
                    <a:p>
                      <a:pPr marL="0" marR="0" lvl="0" indent="0" algn="ctr" rtl="0">
                        <a:spcBef>
                          <a:spcPts val="0"/>
                        </a:spcBef>
                        <a:spcAft>
                          <a:spcPts val="0"/>
                        </a:spcAft>
                        <a:buNone/>
                      </a:pPr>
                      <a:r>
                        <a:rPr lang="en-US" sz="1800"/>
                        <a:t>Mark</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b="0"/>
                        <a:t>112</a:t>
                      </a:r>
                      <a:endParaRPr/>
                    </a:p>
                  </a:txBody>
                  <a:tcPr marL="91450" marR="91450" marT="45725" marB="45725"/>
                </a:tc>
                <a:tc>
                  <a:txBody>
                    <a:bodyPr/>
                    <a:lstStyle/>
                    <a:p>
                      <a:pPr marL="0" marR="0" lvl="0" indent="0" algn="ctr" rtl="0">
                        <a:spcBef>
                          <a:spcPts val="0"/>
                        </a:spcBef>
                        <a:spcAft>
                          <a:spcPts val="0"/>
                        </a:spcAft>
                        <a:buNone/>
                      </a:pPr>
                      <a:r>
                        <a:rPr lang="en-US" sz="1800"/>
                        <a:t>Yash</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endParaRPr sz="1800" b="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b="0"/>
                        <a:t>201</a:t>
                      </a:r>
                      <a:endParaRPr/>
                    </a:p>
                  </a:txBody>
                  <a:tcPr marL="91450" marR="91450" marT="45725" marB="45725"/>
                </a:tc>
                <a:tc>
                  <a:txBody>
                    <a:bodyPr/>
                    <a:lstStyle/>
                    <a:p>
                      <a:pPr marL="0" marR="0" lvl="0" indent="0" algn="ctr" rtl="0">
                        <a:spcBef>
                          <a:spcPts val="0"/>
                        </a:spcBef>
                        <a:spcAft>
                          <a:spcPts val="0"/>
                        </a:spcAft>
                        <a:buNone/>
                      </a:pPr>
                      <a:r>
                        <a:rPr lang="en-US" sz="1800"/>
                        <a:t>Nidhi</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b="0"/>
                        <a:t>202</a:t>
                      </a:r>
                      <a:endParaRPr/>
                    </a:p>
                  </a:txBody>
                  <a:tcPr marL="91450" marR="91450" marT="45725" marB="45725"/>
                </a:tc>
                <a:tc>
                  <a:txBody>
                    <a:bodyPr/>
                    <a:lstStyle/>
                    <a:p>
                      <a:pPr marL="0" marR="0" lvl="0" indent="0" algn="ctr" rtl="0">
                        <a:spcBef>
                          <a:spcPts val="0"/>
                        </a:spcBef>
                        <a:spcAft>
                          <a:spcPts val="0"/>
                        </a:spcAft>
                        <a:buNone/>
                      </a:pPr>
                      <a:r>
                        <a:rPr lang="en-US" sz="1800"/>
                        <a:t>Rahul</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endParaRPr sz="1800" b="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r>
                        <a:rPr lang="en-US" sz="1800" b="0"/>
                        <a:t>211</a:t>
                      </a:r>
                      <a:endParaRPr/>
                    </a:p>
                  </a:txBody>
                  <a:tcPr marL="91450" marR="91450" marT="45725" marB="45725"/>
                </a:tc>
                <a:tc>
                  <a:txBody>
                    <a:bodyPr/>
                    <a:lstStyle/>
                    <a:p>
                      <a:pPr marL="0" marR="0" lvl="0" indent="0" algn="ctr" rtl="0">
                        <a:spcBef>
                          <a:spcPts val="0"/>
                        </a:spcBef>
                        <a:spcAft>
                          <a:spcPts val="0"/>
                        </a:spcAft>
                        <a:buNone/>
                      </a:pPr>
                      <a:r>
                        <a:rPr lang="en-US" sz="1800"/>
                        <a:t>Priya</a:t>
                      </a:r>
                      <a:endParaRPr/>
                    </a:p>
                  </a:txBody>
                  <a:tcPr marL="91450" marR="91450" marT="45725" marB="45725"/>
                </a:tc>
                <a:extLst>
                  <a:ext uri="{0D108BD9-81ED-4DB2-BD59-A6C34878D82A}">
                    <a16:rowId xmlns:a16="http://schemas.microsoft.com/office/drawing/2014/main" val="10010"/>
                  </a:ext>
                </a:extLst>
              </a:tr>
              <a:tr h="370850">
                <a:tc>
                  <a:txBody>
                    <a:bodyPr/>
                    <a:lstStyle/>
                    <a:p>
                      <a:pPr marL="0" marR="0" lvl="0" indent="0" algn="ctr" rtl="0">
                        <a:spcBef>
                          <a:spcPts val="0"/>
                        </a:spcBef>
                        <a:spcAft>
                          <a:spcPts val="0"/>
                        </a:spcAft>
                        <a:buNone/>
                      </a:pPr>
                      <a:r>
                        <a:rPr lang="en-US" sz="1800" b="0"/>
                        <a:t>212</a:t>
                      </a:r>
                      <a:endParaRPr/>
                    </a:p>
                  </a:txBody>
                  <a:tcPr marL="91450" marR="91450" marT="45725" marB="45725"/>
                </a:tc>
                <a:tc>
                  <a:txBody>
                    <a:bodyPr/>
                    <a:lstStyle/>
                    <a:p>
                      <a:pPr marL="0" marR="0" lvl="0" indent="0" algn="ctr" rtl="0">
                        <a:spcBef>
                          <a:spcPts val="0"/>
                        </a:spcBef>
                        <a:spcAft>
                          <a:spcPts val="0"/>
                        </a:spcAft>
                        <a:buNone/>
                      </a:pPr>
                      <a:r>
                        <a:rPr lang="en-US" sz="1800"/>
                        <a:t>Neel</a:t>
                      </a:r>
                      <a:endParaRPr/>
                    </a:p>
                  </a:txBody>
                  <a:tcPr marL="91450" marR="91450" marT="45725" marB="45725"/>
                </a:tc>
                <a:extLst>
                  <a:ext uri="{0D108BD9-81ED-4DB2-BD59-A6C34878D82A}">
                    <a16:rowId xmlns:a16="http://schemas.microsoft.com/office/drawing/2014/main" val="10011"/>
                  </a:ext>
                </a:extLst>
              </a:tr>
              <a:tr h="370850">
                <a:tc>
                  <a:txBody>
                    <a:bodyPr/>
                    <a:lstStyle/>
                    <a:p>
                      <a:pPr marL="0" marR="0" lvl="0" indent="0" algn="ctr" rtl="0">
                        <a:spcBef>
                          <a:spcPts val="0"/>
                        </a:spcBef>
                        <a:spcAft>
                          <a:spcPts val="0"/>
                        </a:spcAft>
                        <a:buNone/>
                      </a:pPr>
                      <a:endParaRPr sz="1800" b="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12"/>
                  </a:ext>
                </a:extLst>
              </a:tr>
            </a:tbl>
          </a:graphicData>
        </a:graphic>
      </p:graphicFrame>
      <p:sp>
        <p:nvSpPr>
          <p:cNvPr id="277" name="Google Shape;277;p14"/>
          <p:cNvSpPr/>
          <p:nvPr/>
        </p:nvSpPr>
        <p:spPr>
          <a:xfrm>
            <a:off x="2700568" y="6172284"/>
            <a:ext cx="1728192"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Secondary Index</a:t>
            </a:r>
            <a:endParaRPr/>
          </a:p>
        </p:txBody>
      </p:sp>
      <p:sp>
        <p:nvSpPr>
          <p:cNvPr id="278" name="Google Shape;278;p14"/>
          <p:cNvSpPr/>
          <p:nvPr/>
        </p:nvSpPr>
        <p:spPr>
          <a:xfrm>
            <a:off x="8044296" y="6036593"/>
            <a:ext cx="1111209" cy="101566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Main Table</a:t>
            </a:r>
            <a:endParaRPr/>
          </a:p>
        </p:txBody>
      </p:sp>
      <p:graphicFrame>
        <p:nvGraphicFramePr>
          <p:cNvPr id="279" name="Google Shape;279;p14"/>
          <p:cNvGraphicFramePr/>
          <p:nvPr/>
        </p:nvGraphicFramePr>
        <p:xfrm>
          <a:off x="3131320" y="2687320"/>
          <a:ext cx="3000000" cy="3000000"/>
        </p:xfrm>
        <a:graphic>
          <a:graphicData uri="http://schemas.openxmlformats.org/drawingml/2006/table">
            <a:tbl>
              <a:tblPr firstRow="1" bandRow="1">
                <a:noFill/>
                <a:tableStyleId>{5E69F8C4-1199-424B-8201-E1772B6792D4}</a:tableStyleId>
              </a:tblPr>
              <a:tblGrid>
                <a:gridCol w="663975">
                  <a:extLst>
                    <a:ext uri="{9D8B030D-6E8A-4147-A177-3AD203B41FA5}">
                      <a16:colId xmlns:a16="http://schemas.microsoft.com/office/drawing/2014/main" val="20000"/>
                    </a:ext>
                  </a:extLst>
                </a:gridCol>
                <a:gridCol w="5940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a:t>101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a:t>111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endParaRPr sz="1800" b="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a:t>201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a:t>211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endParaRPr sz="1800" b="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b="0"/>
                        <a:t>301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b="0"/>
                        <a:t>311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bl>
          </a:graphicData>
        </a:graphic>
      </p:graphicFrame>
      <p:sp>
        <p:nvSpPr>
          <p:cNvPr id="280" name="Google Shape;280;p14"/>
          <p:cNvSpPr/>
          <p:nvPr/>
        </p:nvSpPr>
        <p:spPr>
          <a:xfrm>
            <a:off x="252551" y="6172284"/>
            <a:ext cx="1728192"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Primary Index</a:t>
            </a:r>
            <a:endParaRPr/>
          </a:p>
        </p:txBody>
      </p:sp>
      <p:cxnSp>
        <p:nvCxnSpPr>
          <p:cNvPr id="281" name="Google Shape;281;p14"/>
          <p:cNvCxnSpPr/>
          <p:nvPr/>
        </p:nvCxnSpPr>
        <p:spPr>
          <a:xfrm rot="10800000" flipH="1">
            <a:off x="1547664" y="2852936"/>
            <a:ext cx="1583656" cy="8310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2" name="Google Shape;282;p14"/>
          <p:cNvCxnSpPr/>
          <p:nvPr/>
        </p:nvCxnSpPr>
        <p:spPr>
          <a:xfrm>
            <a:off x="1570462" y="3965474"/>
            <a:ext cx="1549353" cy="15408"/>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3" name="Google Shape;283;p14"/>
          <p:cNvCxnSpPr/>
          <p:nvPr/>
        </p:nvCxnSpPr>
        <p:spPr>
          <a:xfrm>
            <a:off x="1587613" y="4365376"/>
            <a:ext cx="1543707" cy="765861"/>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4" name="Google Shape;284;p14"/>
          <p:cNvCxnSpPr/>
          <p:nvPr/>
        </p:nvCxnSpPr>
        <p:spPr>
          <a:xfrm>
            <a:off x="4105376" y="3238296"/>
            <a:ext cx="1907305" cy="695704"/>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5" name="Google Shape;285;p14"/>
          <p:cNvCxnSpPr/>
          <p:nvPr/>
        </p:nvCxnSpPr>
        <p:spPr>
          <a:xfrm>
            <a:off x="4105376" y="3980882"/>
            <a:ext cx="1895800" cy="97564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6" name="Google Shape;286;p14"/>
          <p:cNvCxnSpPr/>
          <p:nvPr/>
        </p:nvCxnSpPr>
        <p:spPr>
          <a:xfrm>
            <a:off x="4115843" y="4388678"/>
            <a:ext cx="1885333" cy="1705537"/>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87" name="Google Shape;287;p14"/>
          <p:cNvCxnSpPr/>
          <p:nvPr/>
        </p:nvCxnSpPr>
        <p:spPr>
          <a:xfrm rot="10800000" flipH="1">
            <a:off x="4105376" y="2774867"/>
            <a:ext cx="1895800" cy="101331"/>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15" descr="C:\Users\parul\Desktop\Digital Learning Content.png"/>
          <p:cNvPicPr preferRelativeResize="0"/>
          <p:nvPr/>
        </p:nvPicPr>
        <p:blipFill rotWithShape="1">
          <a:blip r:embed="rId3">
            <a:alphaModFix/>
          </a:blip>
          <a:srcRect/>
          <a:stretch/>
        </p:blipFill>
        <p:spPr>
          <a:xfrm>
            <a:off x="0" y="-2794"/>
            <a:ext cx="9144000" cy="6900863"/>
          </a:xfrm>
          <a:prstGeom prst="rect">
            <a:avLst/>
          </a:prstGeom>
          <a:noFill/>
          <a:ln>
            <a:noFill/>
          </a:ln>
        </p:spPr>
      </p:pic>
      <p:sp>
        <p:nvSpPr>
          <p:cNvPr id="294" name="Google Shape;294;p15"/>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Clustering Indexing</a:t>
            </a:r>
            <a:endParaRPr/>
          </a:p>
        </p:txBody>
      </p:sp>
      <p:sp>
        <p:nvSpPr>
          <p:cNvPr id="295" name="Google Shape;295;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296" name="Google Shape;296;p15"/>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297" name="Google Shape;297;p15"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298" name="Google Shape;298;p15"/>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99" name="Google Shape;299;p15"/>
          <p:cNvSpPr/>
          <p:nvPr/>
        </p:nvSpPr>
        <p:spPr>
          <a:xfrm>
            <a:off x="79857" y="2129692"/>
            <a:ext cx="4141210" cy="409342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index is often created for non-primary main columns that may not be unique to each record.</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this case, we can group two or three columns to get the unique value and produce an index out of them to classify the record faster. A clustering index is called this form.</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Documents with common characteristics are grouped and indexes for these categories are developed.</a:t>
            </a:r>
            <a:endParaRPr/>
          </a:p>
        </p:txBody>
      </p:sp>
      <p:graphicFrame>
        <p:nvGraphicFramePr>
          <p:cNvPr id="300" name="Google Shape;300;p15"/>
          <p:cNvGraphicFramePr/>
          <p:nvPr/>
        </p:nvGraphicFramePr>
        <p:xfrm>
          <a:off x="4693797" y="3201802"/>
          <a:ext cx="3000000" cy="3000000"/>
        </p:xfrm>
        <a:graphic>
          <a:graphicData uri="http://schemas.openxmlformats.org/drawingml/2006/table">
            <a:tbl>
              <a:tblPr firstRow="1" bandRow="1">
                <a:noFill/>
                <a:tableStyleId>{5E69F8C4-1199-424B-8201-E1772B6792D4}</a:tableStyleId>
              </a:tblPr>
              <a:tblGrid>
                <a:gridCol w="607575">
                  <a:extLst>
                    <a:ext uri="{9D8B030D-6E8A-4147-A177-3AD203B41FA5}">
                      <a16:colId xmlns:a16="http://schemas.microsoft.com/office/drawing/2014/main" val="20000"/>
                    </a:ext>
                  </a:extLst>
                </a:gridCol>
                <a:gridCol w="6075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400" b="1"/>
                        <a:t>CE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b="1"/>
                        <a:t>EC</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301" name="Google Shape;301;p15"/>
          <p:cNvGraphicFramePr/>
          <p:nvPr/>
        </p:nvGraphicFramePr>
        <p:xfrm>
          <a:off x="7002615" y="2129692"/>
          <a:ext cx="3000000" cy="3000000"/>
        </p:xfrm>
        <a:graphic>
          <a:graphicData uri="http://schemas.openxmlformats.org/drawingml/2006/table">
            <a:tbl>
              <a:tblPr firstRow="1" bandRow="1">
                <a:noFill/>
                <a:tableStyleId>{5E69F8C4-1199-424B-8201-E1772B6792D4}</a:tableStyleId>
              </a:tblPr>
              <a:tblGrid>
                <a:gridCol w="689625">
                  <a:extLst>
                    <a:ext uri="{9D8B030D-6E8A-4147-A177-3AD203B41FA5}">
                      <a16:colId xmlns:a16="http://schemas.microsoft.com/office/drawing/2014/main" val="20000"/>
                    </a:ext>
                  </a:extLst>
                </a:gridCol>
                <a:gridCol w="689625">
                  <a:extLst>
                    <a:ext uri="{9D8B030D-6E8A-4147-A177-3AD203B41FA5}">
                      <a16:colId xmlns:a16="http://schemas.microsoft.com/office/drawing/2014/main" val="20001"/>
                    </a:ext>
                  </a:extLst>
                </a:gridCol>
              </a:tblGrid>
              <a:tr h="291200">
                <a:tc>
                  <a:txBody>
                    <a:bodyPr/>
                    <a:lstStyle/>
                    <a:p>
                      <a:pPr marL="0" marR="0" lvl="0" indent="0" algn="ctr" rtl="0">
                        <a:spcBef>
                          <a:spcPts val="0"/>
                        </a:spcBef>
                        <a:spcAft>
                          <a:spcPts val="0"/>
                        </a:spcAft>
                        <a:buNone/>
                      </a:pPr>
                      <a:r>
                        <a:rPr lang="en-US" sz="1400" b="1"/>
                        <a:t>Dept</a:t>
                      </a:r>
                      <a:endParaRPr/>
                    </a:p>
                  </a:txBody>
                  <a:tcPr marL="91450" marR="91450" marT="45725" marB="45725"/>
                </a:tc>
                <a:tc>
                  <a:txBody>
                    <a:bodyPr/>
                    <a:lstStyle/>
                    <a:p>
                      <a:pPr marL="0" marR="0" lvl="0" indent="0" algn="l" rtl="0">
                        <a:spcBef>
                          <a:spcPts val="0"/>
                        </a:spcBef>
                        <a:spcAft>
                          <a:spcPts val="0"/>
                        </a:spcAft>
                        <a:buNone/>
                      </a:pPr>
                      <a:r>
                        <a:rPr lang="en-US" sz="1400" b="1"/>
                        <a:t>Name</a:t>
                      </a:r>
                      <a:endParaRPr/>
                    </a:p>
                  </a:txBody>
                  <a:tcPr marL="91450" marR="91450" marT="45725" marB="45725"/>
                </a:tc>
                <a:extLst>
                  <a:ext uri="{0D108BD9-81ED-4DB2-BD59-A6C34878D82A}">
                    <a16:rowId xmlns:a16="http://schemas.microsoft.com/office/drawing/2014/main" val="10000"/>
                  </a:ext>
                </a:extLst>
              </a:tr>
              <a:tr h="348125">
                <a:tc>
                  <a:txBody>
                    <a:bodyPr/>
                    <a:lstStyle/>
                    <a:p>
                      <a:pPr marL="0" marR="0" lvl="0" indent="0" algn="ctr" rtl="0">
                        <a:spcBef>
                          <a:spcPts val="0"/>
                        </a:spcBef>
                        <a:spcAft>
                          <a:spcPts val="0"/>
                        </a:spcAft>
                        <a:buNone/>
                      </a:pPr>
                      <a:r>
                        <a:rPr lang="en-US" sz="1400" b="1"/>
                        <a:t>CE</a:t>
                      </a:r>
                      <a:endParaRPr/>
                    </a:p>
                  </a:txBody>
                  <a:tcPr marL="91450" marR="91450" marT="45725" marB="45725"/>
                </a:tc>
                <a:tc>
                  <a:txBody>
                    <a:bodyPr/>
                    <a:lstStyle/>
                    <a:p>
                      <a:pPr marL="0" marR="0" lvl="0" indent="0" algn="ctr" rtl="0">
                        <a:spcBef>
                          <a:spcPts val="0"/>
                        </a:spcBef>
                        <a:spcAft>
                          <a:spcPts val="0"/>
                        </a:spcAft>
                        <a:buNone/>
                      </a:pPr>
                      <a:r>
                        <a:rPr lang="en-US" sz="1400" b="0"/>
                        <a:t>Nidhi</a:t>
                      </a:r>
                      <a:endParaRPr/>
                    </a:p>
                  </a:txBody>
                  <a:tcPr marL="91450" marR="91450" marT="45725" marB="45725"/>
                </a:tc>
                <a:extLst>
                  <a:ext uri="{0D108BD9-81ED-4DB2-BD59-A6C34878D82A}">
                    <a16:rowId xmlns:a16="http://schemas.microsoft.com/office/drawing/2014/main" val="10001"/>
                  </a:ext>
                </a:extLst>
              </a:tr>
              <a:tr h="348125">
                <a:tc>
                  <a:txBody>
                    <a:bodyPr/>
                    <a:lstStyle/>
                    <a:p>
                      <a:pPr marL="0" marR="0" lvl="0" indent="0" algn="ctr" rtl="0">
                        <a:spcBef>
                          <a:spcPts val="0"/>
                        </a:spcBef>
                        <a:spcAft>
                          <a:spcPts val="0"/>
                        </a:spcAft>
                        <a:buNone/>
                      </a:pPr>
                      <a:r>
                        <a:rPr lang="en-US" sz="1400" b="1"/>
                        <a:t>CE</a:t>
                      </a:r>
                      <a:endParaRPr/>
                    </a:p>
                  </a:txBody>
                  <a:tcPr marL="91450" marR="91450" marT="45725" marB="45725"/>
                </a:tc>
                <a:tc>
                  <a:txBody>
                    <a:bodyPr/>
                    <a:lstStyle/>
                    <a:p>
                      <a:pPr marL="0" marR="0" lvl="0" indent="0" algn="ctr" rtl="0">
                        <a:spcBef>
                          <a:spcPts val="0"/>
                        </a:spcBef>
                        <a:spcAft>
                          <a:spcPts val="0"/>
                        </a:spcAft>
                        <a:buNone/>
                      </a:pPr>
                      <a:r>
                        <a:rPr lang="en-US" sz="1400" b="0"/>
                        <a:t>Vikas</a:t>
                      </a:r>
                      <a:endParaRPr/>
                    </a:p>
                  </a:txBody>
                  <a:tcPr marL="91450" marR="91450" marT="45725" marB="45725"/>
                </a:tc>
                <a:extLst>
                  <a:ext uri="{0D108BD9-81ED-4DB2-BD59-A6C34878D82A}">
                    <a16:rowId xmlns:a16="http://schemas.microsoft.com/office/drawing/2014/main" val="10002"/>
                  </a:ext>
                </a:extLst>
              </a:tr>
              <a:tr h="348125">
                <a:tc>
                  <a:txBody>
                    <a:bodyPr/>
                    <a:lstStyle/>
                    <a:p>
                      <a:pPr marL="0" marR="0" lvl="0" indent="0" algn="ctr" rtl="0">
                        <a:spcBef>
                          <a:spcPts val="0"/>
                        </a:spcBef>
                        <a:spcAft>
                          <a:spcPts val="0"/>
                        </a:spcAft>
                        <a:buNone/>
                      </a:pPr>
                      <a:endParaRPr sz="1400" b="1"/>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r h="348125">
                <a:tc>
                  <a:txBody>
                    <a:bodyPr/>
                    <a:lstStyle/>
                    <a:p>
                      <a:pPr marL="0" marR="0" lvl="0" indent="0" algn="ctr" rtl="0">
                        <a:spcBef>
                          <a:spcPts val="0"/>
                        </a:spcBef>
                        <a:spcAft>
                          <a:spcPts val="0"/>
                        </a:spcAft>
                        <a:buNone/>
                      </a:pPr>
                      <a:r>
                        <a:rPr lang="en-US" sz="1400" b="1"/>
                        <a:t>EE</a:t>
                      </a:r>
                      <a:endParaRPr/>
                    </a:p>
                  </a:txBody>
                  <a:tcPr marL="91450" marR="91450" marT="45725" marB="45725"/>
                </a:tc>
                <a:tc>
                  <a:txBody>
                    <a:bodyPr/>
                    <a:lstStyle/>
                    <a:p>
                      <a:pPr marL="0" marR="0" lvl="0" indent="0" algn="ctr" rtl="0">
                        <a:spcBef>
                          <a:spcPts val="0"/>
                        </a:spcBef>
                        <a:spcAft>
                          <a:spcPts val="0"/>
                        </a:spcAft>
                        <a:buNone/>
                      </a:pPr>
                      <a:r>
                        <a:rPr lang="en-US" sz="1400"/>
                        <a:t>Jay</a:t>
                      </a:r>
                      <a:endParaRPr/>
                    </a:p>
                  </a:txBody>
                  <a:tcPr marL="91450" marR="91450" marT="45725" marB="45725"/>
                </a:tc>
                <a:extLst>
                  <a:ext uri="{0D108BD9-81ED-4DB2-BD59-A6C34878D82A}">
                    <a16:rowId xmlns:a16="http://schemas.microsoft.com/office/drawing/2014/main" val="10004"/>
                  </a:ext>
                </a:extLst>
              </a:tr>
              <a:tr h="348125">
                <a:tc>
                  <a:txBody>
                    <a:bodyPr/>
                    <a:lstStyle/>
                    <a:p>
                      <a:pPr marL="0" marR="0" lvl="0" indent="0" algn="ctr" rtl="0">
                        <a:spcBef>
                          <a:spcPts val="0"/>
                        </a:spcBef>
                        <a:spcAft>
                          <a:spcPts val="0"/>
                        </a:spcAft>
                        <a:buNone/>
                      </a:pPr>
                      <a:r>
                        <a:rPr lang="en-US" sz="1400" b="1"/>
                        <a:t>EE</a:t>
                      </a:r>
                      <a:endParaRPr/>
                    </a:p>
                  </a:txBody>
                  <a:tcPr marL="91450" marR="91450" marT="45725" marB="45725"/>
                </a:tc>
                <a:tc>
                  <a:txBody>
                    <a:bodyPr/>
                    <a:lstStyle/>
                    <a:p>
                      <a:pPr marL="0" marR="0" lvl="0" indent="0" algn="ctr" rtl="0">
                        <a:spcBef>
                          <a:spcPts val="0"/>
                        </a:spcBef>
                        <a:spcAft>
                          <a:spcPts val="0"/>
                        </a:spcAft>
                        <a:buNone/>
                      </a:pPr>
                      <a:r>
                        <a:rPr lang="en-US" sz="1400"/>
                        <a:t>Mark</a:t>
                      </a:r>
                      <a:endParaRPr/>
                    </a:p>
                  </a:txBody>
                  <a:tcPr marL="91450" marR="91450" marT="45725" marB="45725"/>
                </a:tc>
                <a:extLst>
                  <a:ext uri="{0D108BD9-81ED-4DB2-BD59-A6C34878D82A}">
                    <a16:rowId xmlns:a16="http://schemas.microsoft.com/office/drawing/2014/main" val="10005"/>
                  </a:ext>
                </a:extLst>
              </a:tr>
              <a:tr h="348125">
                <a:tc>
                  <a:txBody>
                    <a:bodyPr/>
                    <a:lstStyle/>
                    <a:p>
                      <a:pPr marL="0" marR="0" lvl="0" indent="0" algn="ctr" rtl="0">
                        <a:spcBef>
                          <a:spcPts val="0"/>
                        </a:spcBef>
                        <a:spcAft>
                          <a:spcPts val="0"/>
                        </a:spcAft>
                        <a:buNone/>
                      </a:pPr>
                      <a:endParaRPr sz="1400" b="1"/>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6"/>
                  </a:ext>
                </a:extLst>
              </a:tr>
              <a:tr h="348125">
                <a:tc>
                  <a:txBody>
                    <a:bodyPr/>
                    <a:lstStyle/>
                    <a:p>
                      <a:pPr marL="0" marR="0" lvl="0" indent="0" algn="ctr" rtl="0">
                        <a:spcBef>
                          <a:spcPts val="0"/>
                        </a:spcBef>
                        <a:spcAft>
                          <a:spcPts val="0"/>
                        </a:spcAft>
                        <a:buNone/>
                      </a:pPr>
                      <a:r>
                        <a:rPr lang="en-US" sz="1400" b="1"/>
                        <a:t>EC</a:t>
                      </a:r>
                      <a:endParaRPr/>
                    </a:p>
                  </a:txBody>
                  <a:tcPr marL="91450" marR="91450" marT="45725" marB="45725"/>
                </a:tc>
                <a:tc>
                  <a:txBody>
                    <a:bodyPr/>
                    <a:lstStyle/>
                    <a:p>
                      <a:pPr marL="0" marR="0" lvl="0" indent="0" algn="ctr" rtl="0">
                        <a:spcBef>
                          <a:spcPts val="0"/>
                        </a:spcBef>
                        <a:spcAft>
                          <a:spcPts val="0"/>
                        </a:spcAft>
                        <a:buNone/>
                      </a:pPr>
                      <a:r>
                        <a:rPr lang="en-US" sz="1400"/>
                        <a:t>Neel</a:t>
                      </a:r>
                      <a:endParaRPr/>
                    </a:p>
                  </a:txBody>
                  <a:tcPr marL="91450" marR="91450" marT="45725" marB="45725"/>
                </a:tc>
                <a:extLst>
                  <a:ext uri="{0D108BD9-81ED-4DB2-BD59-A6C34878D82A}">
                    <a16:rowId xmlns:a16="http://schemas.microsoft.com/office/drawing/2014/main" val="10007"/>
                  </a:ext>
                </a:extLst>
              </a:tr>
              <a:tr h="348125">
                <a:tc>
                  <a:txBody>
                    <a:bodyPr/>
                    <a:lstStyle/>
                    <a:p>
                      <a:pPr marL="0" marR="0" lvl="0" indent="0" algn="ctr" rtl="0">
                        <a:spcBef>
                          <a:spcPts val="0"/>
                        </a:spcBef>
                        <a:spcAft>
                          <a:spcPts val="0"/>
                        </a:spcAft>
                        <a:buNone/>
                      </a:pPr>
                      <a:r>
                        <a:rPr lang="en-US" sz="1400" b="1"/>
                        <a:t>EC</a:t>
                      </a:r>
                      <a:endParaRPr/>
                    </a:p>
                  </a:txBody>
                  <a:tcPr marL="91450" marR="91450" marT="45725" marB="45725"/>
                </a:tc>
                <a:tc>
                  <a:txBody>
                    <a:bodyPr/>
                    <a:lstStyle/>
                    <a:p>
                      <a:pPr marL="0" marR="0" lvl="0" indent="0" algn="ctr" rtl="0">
                        <a:spcBef>
                          <a:spcPts val="0"/>
                        </a:spcBef>
                        <a:spcAft>
                          <a:spcPts val="0"/>
                        </a:spcAft>
                        <a:buNone/>
                      </a:pPr>
                      <a:r>
                        <a:rPr lang="en-US" sz="1400"/>
                        <a:t>Derick</a:t>
                      </a:r>
                      <a:endParaRPr/>
                    </a:p>
                  </a:txBody>
                  <a:tcPr marL="91450" marR="91450" marT="45725" marB="45725"/>
                </a:tc>
                <a:extLst>
                  <a:ext uri="{0D108BD9-81ED-4DB2-BD59-A6C34878D82A}">
                    <a16:rowId xmlns:a16="http://schemas.microsoft.com/office/drawing/2014/main" val="10008"/>
                  </a:ext>
                </a:extLst>
              </a:tr>
              <a:tr h="348125">
                <a:tc>
                  <a:txBody>
                    <a:bodyPr/>
                    <a:lstStyle/>
                    <a:p>
                      <a:pPr marL="0" marR="0" lvl="0" indent="0" algn="ctr" rtl="0">
                        <a:spcBef>
                          <a:spcPts val="0"/>
                        </a:spcBef>
                        <a:spcAft>
                          <a:spcPts val="0"/>
                        </a:spcAft>
                        <a:buNone/>
                      </a:pPr>
                      <a:endParaRPr sz="1400" b="1"/>
                    </a:p>
                  </a:txBody>
                  <a:tcPr marL="91450" marR="91450" marT="45725" marB="45725"/>
                </a:tc>
                <a:tc>
                  <a:txBody>
                    <a:bodyPr/>
                    <a:lstStyle/>
                    <a:p>
                      <a:pPr marL="0" marR="0" lvl="0" indent="0" algn="ctr" rtl="0">
                        <a:spcBef>
                          <a:spcPts val="0"/>
                        </a:spcBef>
                        <a:spcAft>
                          <a:spcPts val="0"/>
                        </a:spcAft>
                        <a:buNone/>
                      </a:pPr>
                      <a:endParaRPr sz="1400"/>
                    </a:p>
                  </a:txBody>
                  <a:tcPr marL="91450" marR="91450" marT="45725" marB="45725"/>
                </a:tc>
                <a:extLst>
                  <a:ext uri="{0D108BD9-81ED-4DB2-BD59-A6C34878D82A}">
                    <a16:rowId xmlns:a16="http://schemas.microsoft.com/office/drawing/2014/main" val="10009"/>
                  </a:ext>
                </a:extLst>
              </a:tr>
              <a:tr h="348125">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ctr" rtl="0">
                        <a:spcBef>
                          <a:spcPts val="0"/>
                        </a:spcBef>
                        <a:spcAft>
                          <a:spcPts val="0"/>
                        </a:spcAft>
                        <a:buNone/>
                      </a:pPr>
                      <a:r>
                        <a:rPr lang="en-US" sz="1400"/>
                        <a:t>John</a:t>
                      </a:r>
                      <a:endParaRPr/>
                    </a:p>
                  </a:txBody>
                  <a:tcPr marL="91450" marR="91450" marT="45725" marB="45725"/>
                </a:tc>
                <a:extLst>
                  <a:ext uri="{0D108BD9-81ED-4DB2-BD59-A6C34878D82A}">
                    <a16:rowId xmlns:a16="http://schemas.microsoft.com/office/drawing/2014/main" val="10010"/>
                  </a:ext>
                </a:extLst>
              </a:tr>
              <a:tr h="348125">
                <a:tc>
                  <a:txBody>
                    <a:bodyPr/>
                    <a:lstStyle/>
                    <a:p>
                      <a:pPr marL="0" marR="0" lvl="0" indent="0" algn="ctr" rtl="0">
                        <a:spcBef>
                          <a:spcPts val="0"/>
                        </a:spcBef>
                        <a:spcAft>
                          <a:spcPts val="0"/>
                        </a:spcAft>
                        <a:buNone/>
                      </a:pPr>
                      <a:r>
                        <a:rPr lang="en-US" sz="1400" b="1"/>
                        <a:t>ME</a:t>
                      </a:r>
                      <a:endParaRPr/>
                    </a:p>
                  </a:txBody>
                  <a:tcPr marL="91450" marR="91450" marT="45725" marB="45725"/>
                </a:tc>
                <a:tc>
                  <a:txBody>
                    <a:bodyPr/>
                    <a:lstStyle/>
                    <a:p>
                      <a:pPr marL="0" marR="0" lvl="0" indent="0" algn="ctr" rtl="0">
                        <a:spcBef>
                          <a:spcPts val="0"/>
                        </a:spcBef>
                        <a:spcAft>
                          <a:spcPts val="0"/>
                        </a:spcAft>
                        <a:buNone/>
                      </a:pPr>
                      <a:r>
                        <a:rPr lang="en-US" sz="1400"/>
                        <a:t>Ketan</a:t>
                      </a:r>
                      <a:endParaRPr/>
                    </a:p>
                  </a:txBody>
                  <a:tcPr marL="91450" marR="91450" marT="45725" marB="45725"/>
                </a:tc>
                <a:extLst>
                  <a:ext uri="{0D108BD9-81ED-4DB2-BD59-A6C34878D82A}">
                    <a16:rowId xmlns:a16="http://schemas.microsoft.com/office/drawing/2014/main" val="10011"/>
                  </a:ext>
                </a:extLst>
              </a:tr>
            </a:tbl>
          </a:graphicData>
        </a:graphic>
      </p:graphicFrame>
      <p:sp>
        <p:nvSpPr>
          <p:cNvPr id="302" name="Google Shape;302;p15"/>
          <p:cNvSpPr/>
          <p:nvPr/>
        </p:nvSpPr>
        <p:spPr>
          <a:xfrm>
            <a:off x="4632899" y="4843552"/>
            <a:ext cx="1336951"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Index Table</a:t>
            </a:r>
            <a:endParaRPr/>
          </a:p>
        </p:txBody>
      </p:sp>
      <p:sp>
        <p:nvSpPr>
          <p:cNvPr id="303" name="Google Shape;303;p15"/>
          <p:cNvSpPr/>
          <p:nvPr/>
        </p:nvSpPr>
        <p:spPr>
          <a:xfrm>
            <a:off x="7056846" y="6286356"/>
            <a:ext cx="1215154" cy="5207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a:solidFill>
                  <a:schemeClr val="lt1"/>
                </a:solidFill>
                <a:latin typeface="Arial"/>
                <a:ea typeface="Arial"/>
                <a:cs typeface="Arial"/>
                <a:sym typeface="Arial"/>
              </a:rPr>
              <a:t>Main Table</a:t>
            </a:r>
            <a:endParaRPr/>
          </a:p>
        </p:txBody>
      </p:sp>
      <p:cxnSp>
        <p:nvCxnSpPr>
          <p:cNvPr id="304" name="Google Shape;304;p15"/>
          <p:cNvCxnSpPr/>
          <p:nvPr/>
        </p:nvCxnSpPr>
        <p:spPr>
          <a:xfrm rot="10800000" flipH="1">
            <a:off x="5652120" y="2420888"/>
            <a:ext cx="1350495" cy="1008112"/>
          </a:xfrm>
          <a:prstGeom prst="straightConnector1">
            <a:avLst/>
          </a:prstGeom>
          <a:noFill/>
          <a:ln w="9525" cap="flat" cmpd="sng">
            <a:solidFill>
              <a:srgbClr val="4A7DBA"/>
            </a:solidFill>
            <a:prstDash val="solid"/>
            <a:round/>
            <a:headEnd type="none" w="sm" len="sm"/>
            <a:tailEnd type="triangle" w="med" len="med"/>
          </a:ln>
        </p:spPr>
      </p:cxnSp>
      <p:cxnSp>
        <p:nvCxnSpPr>
          <p:cNvPr id="305" name="Google Shape;305;p15"/>
          <p:cNvCxnSpPr/>
          <p:nvPr/>
        </p:nvCxnSpPr>
        <p:spPr>
          <a:xfrm>
            <a:off x="5652120" y="3759688"/>
            <a:ext cx="1350495" cy="61133"/>
          </a:xfrm>
          <a:prstGeom prst="straightConnector1">
            <a:avLst/>
          </a:prstGeom>
          <a:noFill/>
          <a:ln w="9525" cap="flat" cmpd="sng">
            <a:solidFill>
              <a:srgbClr val="4A7DBA"/>
            </a:solidFill>
            <a:prstDash val="solid"/>
            <a:round/>
            <a:headEnd type="none" w="sm" len="sm"/>
            <a:tailEnd type="triangle" w="med" len="med"/>
          </a:ln>
        </p:spPr>
      </p:cxnSp>
      <p:cxnSp>
        <p:nvCxnSpPr>
          <p:cNvPr id="306" name="Google Shape;306;p15"/>
          <p:cNvCxnSpPr/>
          <p:nvPr/>
        </p:nvCxnSpPr>
        <p:spPr>
          <a:xfrm>
            <a:off x="5652120" y="4106459"/>
            <a:ext cx="1350495" cy="767627"/>
          </a:xfrm>
          <a:prstGeom prst="straightConnector1">
            <a:avLst/>
          </a:prstGeom>
          <a:noFill/>
          <a:ln w="9525" cap="flat" cmpd="sng">
            <a:solidFill>
              <a:srgbClr val="4A7DBA"/>
            </a:solidFill>
            <a:prstDash val="solid"/>
            <a:round/>
            <a:headEnd type="none" w="sm" len="sm"/>
            <a:tailEnd type="triangle" w="med" len="med"/>
          </a:ln>
        </p:spPr>
      </p:cxnSp>
      <p:cxnSp>
        <p:nvCxnSpPr>
          <p:cNvPr id="307" name="Google Shape;307;p15"/>
          <p:cNvCxnSpPr/>
          <p:nvPr/>
        </p:nvCxnSpPr>
        <p:spPr>
          <a:xfrm>
            <a:off x="5675665" y="4529517"/>
            <a:ext cx="1313406" cy="1352599"/>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16"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pic>
        <p:nvPicPr>
          <p:cNvPr id="313" name="Google Shape;313;p16" descr="C:\Users\parul\Desktop\Digital Learning Content.png"/>
          <p:cNvPicPr preferRelativeResize="0"/>
          <p:nvPr/>
        </p:nvPicPr>
        <p:blipFill rotWithShape="1">
          <a:blip r:embed="rId4">
            <a:alphaModFix/>
          </a:blip>
          <a:srcRect/>
          <a:stretch/>
        </p:blipFill>
        <p:spPr>
          <a:xfrm>
            <a:off x="-18020" y="6896"/>
            <a:ext cx="9144000" cy="6900863"/>
          </a:xfrm>
          <a:prstGeom prst="rect">
            <a:avLst/>
          </a:prstGeom>
          <a:noFill/>
          <a:ln>
            <a:noFill/>
          </a:ln>
        </p:spPr>
      </p:pic>
      <p:sp>
        <p:nvSpPr>
          <p:cNvPr id="314" name="Google Shape;314;p16"/>
          <p:cNvSpPr/>
          <p:nvPr/>
        </p:nvSpPr>
        <p:spPr>
          <a:xfrm>
            <a:off x="18020" y="359640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B-Tree</a:t>
            </a:r>
            <a:endParaRPr/>
          </a:p>
        </p:txBody>
      </p:sp>
      <p:sp>
        <p:nvSpPr>
          <p:cNvPr id="315" name="Google Shape;315;p1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16" name="Google Shape;316;p16"/>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17"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322" name="Google Shape;322;p17"/>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B-Tree</a:t>
            </a:r>
            <a:endParaRPr/>
          </a:p>
        </p:txBody>
      </p:sp>
      <p:sp>
        <p:nvSpPr>
          <p:cNvPr id="323" name="Google Shape;323;p1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24" name="Google Shape;324;p17"/>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325" name="Google Shape;325;p17"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326" name="Google Shape;326;p17"/>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27" name="Google Shape;327;p17"/>
          <p:cNvSpPr/>
          <p:nvPr/>
        </p:nvSpPr>
        <p:spPr>
          <a:xfrm>
            <a:off x="79857" y="2129692"/>
            <a:ext cx="8916452" cy="224676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B-tree is a data structure that store data in its node in sorted order.  We can represent sample B-tree as follows.</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B-tree stores data in such a way that each node contains keys in ascending order.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Each of these keys has two references to another two child nodes.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left side child node keys are less than the current keys and the right side child node keys are greater than the current keys.</a:t>
            </a:r>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28" name="Google Shape;328;p17"/>
          <p:cNvSpPr/>
          <p:nvPr/>
        </p:nvSpPr>
        <p:spPr>
          <a:xfrm>
            <a:off x="4218667" y="4686442"/>
            <a:ext cx="5334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11</a:t>
            </a:r>
            <a:endParaRPr/>
          </a:p>
        </p:txBody>
      </p:sp>
      <p:sp>
        <p:nvSpPr>
          <p:cNvPr id="329" name="Google Shape;329;p17"/>
          <p:cNvSpPr/>
          <p:nvPr/>
        </p:nvSpPr>
        <p:spPr>
          <a:xfrm>
            <a:off x="2466067" y="5315920"/>
            <a:ext cx="677342"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3, 6</a:t>
            </a:r>
            <a:endParaRPr/>
          </a:p>
        </p:txBody>
      </p:sp>
      <p:sp>
        <p:nvSpPr>
          <p:cNvPr id="330" name="Google Shape;330;p17"/>
          <p:cNvSpPr/>
          <p:nvPr/>
        </p:nvSpPr>
        <p:spPr>
          <a:xfrm>
            <a:off x="5722790" y="5315920"/>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16, 20</a:t>
            </a:r>
            <a:endParaRPr/>
          </a:p>
        </p:txBody>
      </p:sp>
      <p:sp>
        <p:nvSpPr>
          <p:cNvPr id="331" name="Google Shape;331;p17"/>
          <p:cNvSpPr/>
          <p:nvPr/>
        </p:nvSpPr>
        <p:spPr>
          <a:xfrm>
            <a:off x="2940182" y="6077920"/>
            <a:ext cx="745085"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7,10</a:t>
            </a:r>
            <a:endParaRPr/>
          </a:p>
        </p:txBody>
      </p:sp>
      <p:sp>
        <p:nvSpPr>
          <p:cNvPr id="332" name="Google Shape;332;p17"/>
          <p:cNvSpPr/>
          <p:nvPr/>
        </p:nvSpPr>
        <p:spPr>
          <a:xfrm>
            <a:off x="4351190" y="6077920"/>
            <a:ext cx="16200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12, 13, 14</a:t>
            </a:r>
            <a:endParaRPr/>
          </a:p>
        </p:txBody>
      </p:sp>
      <p:sp>
        <p:nvSpPr>
          <p:cNvPr id="333" name="Google Shape;333;p17"/>
          <p:cNvSpPr/>
          <p:nvPr/>
        </p:nvSpPr>
        <p:spPr>
          <a:xfrm>
            <a:off x="2161267" y="6077920"/>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4,5</a:t>
            </a:r>
            <a:endParaRPr/>
          </a:p>
        </p:txBody>
      </p:sp>
      <p:sp>
        <p:nvSpPr>
          <p:cNvPr id="334" name="Google Shape;334;p17"/>
          <p:cNvSpPr/>
          <p:nvPr/>
        </p:nvSpPr>
        <p:spPr>
          <a:xfrm>
            <a:off x="1323067" y="6077920"/>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a:t>
            </a:r>
            <a:endParaRPr/>
          </a:p>
        </p:txBody>
      </p:sp>
      <p:sp>
        <p:nvSpPr>
          <p:cNvPr id="335" name="Google Shape;335;p17"/>
          <p:cNvSpPr/>
          <p:nvPr/>
        </p:nvSpPr>
        <p:spPr>
          <a:xfrm>
            <a:off x="6123667" y="6077920"/>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18, 19</a:t>
            </a:r>
            <a:endParaRPr/>
          </a:p>
        </p:txBody>
      </p:sp>
      <p:sp>
        <p:nvSpPr>
          <p:cNvPr id="336" name="Google Shape;336;p17"/>
          <p:cNvSpPr/>
          <p:nvPr/>
        </p:nvSpPr>
        <p:spPr>
          <a:xfrm>
            <a:off x="7266667" y="6077920"/>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24, 25</a:t>
            </a:r>
            <a:endParaRPr/>
          </a:p>
        </p:txBody>
      </p:sp>
      <p:cxnSp>
        <p:nvCxnSpPr>
          <p:cNvPr id="337" name="Google Shape;337;p17"/>
          <p:cNvCxnSpPr>
            <a:stCxn id="328" idx="1"/>
            <a:endCxn id="329" idx="0"/>
          </p:cNvCxnSpPr>
          <p:nvPr/>
        </p:nvCxnSpPr>
        <p:spPr>
          <a:xfrm flipH="1">
            <a:off x="2804767" y="4915042"/>
            <a:ext cx="14139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38" name="Google Shape;338;p17"/>
          <p:cNvCxnSpPr>
            <a:stCxn id="328" idx="3"/>
            <a:endCxn id="330" idx="0"/>
          </p:cNvCxnSpPr>
          <p:nvPr/>
        </p:nvCxnSpPr>
        <p:spPr>
          <a:xfrm>
            <a:off x="4752067" y="4915042"/>
            <a:ext cx="14760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39" name="Google Shape;339;p17"/>
          <p:cNvCxnSpPr>
            <a:stCxn id="329" idx="1"/>
            <a:endCxn id="334" idx="0"/>
          </p:cNvCxnSpPr>
          <p:nvPr/>
        </p:nvCxnSpPr>
        <p:spPr>
          <a:xfrm flipH="1">
            <a:off x="1627867" y="5544520"/>
            <a:ext cx="838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0" name="Google Shape;340;p17"/>
          <p:cNvCxnSpPr>
            <a:stCxn id="329" idx="2"/>
            <a:endCxn id="333" idx="0"/>
          </p:cNvCxnSpPr>
          <p:nvPr/>
        </p:nvCxnSpPr>
        <p:spPr>
          <a:xfrm flipH="1">
            <a:off x="2466038" y="5773120"/>
            <a:ext cx="3387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1" name="Google Shape;341;p17"/>
          <p:cNvCxnSpPr>
            <a:stCxn id="329" idx="3"/>
            <a:endCxn id="331" idx="0"/>
          </p:cNvCxnSpPr>
          <p:nvPr/>
        </p:nvCxnSpPr>
        <p:spPr>
          <a:xfrm>
            <a:off x="3143409" y="5544520"/>
            <a:ext cx="169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2" name="Google Shape;342;p17"/>
          <p:cNvCxnSpPr>
            <a:stCxn id="330" idx="1"/>
            <a:endCxn id="332" idx="0"/>
          </p:cNvCxnSpPr>
          <p:nvPr/>
        </p:nvCxnSpPr>
        <p:spPr>
          <a:xfrm flipH="1">
            <a:off x="5161190" y="5544520"/>
            <a:ext cx="561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3" name="Google Shape;343;p17"/>
          <p:cNvCxnSpPr>
            <a:stCxn id="330" idx="2"/>
            <a:endCxn id="335" idx="0"/>
          </p:cNvCxnSpPr>
          <p:nvPr/>
        </p:nvCxnSpPr>
        <p:spPr>
          <a:xfrm>
            <a:off x="6228028" y="5773120"/>
            <a:ext cx="4008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44" name="Google Shape;344;p17"/>
          <p:cNvCxnSpPr>
            <a:stCxn id="330" idx="3"/>
            <a:endCxn id="336" idx="0"/>
          </p:cNvCxnSpPr>
          <p:nvPr/>
        </p:nvCxnSpPr>
        <p:spPr>
          <a:xfrm>
            <a:off x="6733267" y="5544520"/>
            <a:ext cx="1038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sp>
        <p:nvSpPr>
          <p:cNvPr id="345" name="Google Shape;345;p17"/>
          <p:cNvSpPr/>
          <p:nvPr/>
        </p:nvSpPr>
        <p:spPr>
          <a:xfrm>
            <a:off x="5442010" y="4572142"/>
            <a:ext cx="1291257"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Root Node</a:t>
            </a:r>
            <a:endParaRPr/>
          </a:p>
        </p:txBody>
      </p:sp>
      <p:cxnSp>
        <p:nvCxnSpPr>
          <p:cNvPr id="346" name="Google Shape;346;p17"/>
          <p:cNvCxnSpPr/>
          <p:nvPr/>
        </p:nvCxnSpPr>
        <p:spPr>
          <a:xfrm rot="10800000">
            <a:off x="4780228" y="4800742"/>
            <a:ext cx="689944" cy="9939"/>
          </a:xfrm>
          <a:prstGeom prst="straightConnector1">
            <a:avLst/>
          </a:prstGeom>
          <a:noFill/>
          <a:ln w="25400" cap="flat" cmpd="sng">
            <a:solidFill>
              <a:schemeClr val="dk1"/>
            </a:solidFill>
            <a:prstDash val="dash"/>
            <a:round/>
            <a:headEnd type="none" w="sm" len="sm"/>
            <a:tailEnd type="triangle" w="med" len="med"/>
          </a:ln>
        </p:spPr>
      </p:cxnSp>
      <p:sp>
        <p:nvSpPr>
          <p:cNvPr id="347" name="Google Shape;347;p17"/>
          <p:cNvSpPr/>
          <p:nvPr/>
        </p:nvSpPr>
        <p:spPr>
          <a:xfrm>
            <a:off x="94701" y="5542022"/>
            <a:ext cx="1307284"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Leaf Node</a:t>
            </a:r>
            <a:endParaRPr/>
          </a:p>
        </p:txBody>
      </p:sp>
      <p:cxnSp>
        <p:nvCxnSpPr>
          <p:cNvPr id="348" name="Google Shape;348;p17"/>
          <p:cNvCxnSpPr>
            <a:stCxn id="347" idx="2"/>
            <a:endCxn id="334" idx="1"/>
          </p:cNvCxnSpPr>
          <p:nvPr/>
        </p:nvCxnSpPr>
        <p:spPr>
          <a:xfrm>
            <a:off x="748343" y="5999222"/>
            <a:ext cx="574800" cy="307200"/>
          </a:xfrm>
          <a:prstGeom prst="straightConnector1">
            <a:avLst/>
          </a:prstGeom>
          <a:noFill/>
          <a:ln w="25400" cap="flat" cmpd="sng">
            <a:solidFill>
              <a:schemeClr val="dk1"/>
            </a:solidFill>
            <a:prstDash val="dash"/>
            <a:round/>
            <a:headEnd type="none" w="sm" len="sm"/>
            <a:tailEnd type="triangle" w="med" len="med"/>
          </a:ln>
        </p:spPr>
      </p:cxnSp>
      <p:sp>
        <p:nvSpPr>
          <p:cNvPr id="349" name="Google Shape;349;p17"/>
          <p:cNvSpPr/>
          <p:nvPr/>
        </p:nvSpPr>
        <p:spPr>
          <a:xfrm>
            <a:off x="256069" y="4764257"/>
            <a:ext cx="2318158"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Intermediary</a:t>
            </a:r>
            <a:r>
              <a:rPr lang="en-US" sz="2000" b="1" i="0" u="none">
                <a:solidFill>
                  <a:schemeClr val="lt1"/>
                </a:solidFill>
                <a:latin typeface="Arial"/>
                <a:ea typeface="Arial"/>
                <a:cs typeface="Arial"/>
                <a:sym typeface="Arial"/>
              </a:rPr>
              <a:t> </a:t>
            </a:r>
            <a:r>
              <a:rPr lang="en-US" sz="2000" b="1" i="0" u="none">
                <a:solidFill>
                  <a:schemeClr val="dk1"/>
                </a:solidFill>
                <a:latin typeface="Arial"/>
                <a:ea typeface="Arial"/>
                <a:cs typeface="Arial"/>
                <a:sym typeface="Arial"/>
              </a:rPr>
              <a:t>Node</a:t>
            </a:r>
            <a:endParaRPr/>
          </a:p>
        </p:txBody>
      </p:sp>
      <p:cxnSp>
        <p:nvCxnSpPr>
          <p:cNvPr id="350" name="Google Shape;350;p17"/>
          <p:cNvCxnSpPr>
            <a:stCxn id="349" idx="2"/>
          </p:cNvCxnSpPr>
          <p:nvPr/>
        </p:nvCxnSpPr>
        <p:spPr>
          <a:xfrm>
            <a:off x="1415148" y="5221457"/>
            <a:ext cx="1080300" cy="307200"/>
          </a:xfrm>
          <a:prstGeom prst="straightConnector1">
            <a:avLst/>
          </a:prstGeom>
          <a:noFill/>
          <a:ln w="25400" cap="flat" cmpd="sng">
            <a:solidFill>
              <a:schemeClr val="dk1"/>
            </a:solidFill>
            <a:prstDash val="dash"/>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37"/>
                                        </p:tgtEl>
                                        <p:attrNameLst>
                                          <p:attrName>style.visibility</p:attrName>
                                        </p:attrNameLst>
                                      </p:cBhvr>
                                      <p:to>
                                        <p:strVal val="visible"/>
                                      </p:to>
                                    </p:set>
                                    <p:animEffect transition="in" filter="fade">
                                      <p:cBhvr>
                                        <p:cTn id="9" dur="500"/>
                                        <p:tgtEl>
                                          <p:spTgt spid="337"/>
                                        </p:tgtEl>
                                      </p:cBhvr>
                                    </p:animEffect>
                                  </p:childTnLst>
                                </p:cTn>
                              </p:par>
                              <p:par>
                                <p:cTn id="10" presetID="1" presetClass="entr" presetSubtype="0" fill="hold" nodeType="withEffect">
                                  <p:stCondLst>
                                    <p:cond delay="0"/>
                                  </p:stCondLst>
                                  <p:childTnLst>
                                    <p:set>
                                      <p:cBhvr>
                                        <p:cTn id="11" dur="1" fill="hold">
                                          <p:stCondLst>
                                            <p:cond delay="0"/>
                                          </p:stCondLst>
                                        </p:cTn>
                                        <p:tgtEl>
                                          <p:spTgt spid="329"/>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38"/>
                                        </p:tgtEl>
                                        <p:attrNameLst>
                                          <p:attrName>style.visibility</p:attrName>
                                        </p:attrNameLst>
                                      </p:cBhvr>
                                      <p:to>
                                        <p:strVal val="visible"/>
                                      </p:to>
                                    </p:set>
                                    <p:animEffect transition="in" filter="fade">
                                      <p:cBhvr>
                                        <p:cTn id="14" dur="500"/>
                                        <p:tgtEl>
                                          <p:spTgt spid="338"/>
                                        </p:tgtEl>
                                      </p:cBhvr>
                                    </p:animEffect>
                                  </p:childTnLst>
                                </p:cTn>
                              </p:par>
                              <p:par>
                                <p:cTn id="15" presetID="1" presetClass="entr" presetSubtype="0" fill="hold" nodeType="withEffect">
                                  <p:stCondLst>
                                    <p:cond delay="0"/>
                                  </p:stCondLst>
                                  <p:childTnLst>
                                    <p:set>
                                      <p:cBhvr>
                                        <p:cTn id="16" dur="1" fill="hold">
                                          <p:stCondLst>
                                            <p:cond delay="0"/>
                                          </p:stCondLst>
                                        </p:cTn>
                                        <p:tgtEl>
                                          <p:spTgt spid="3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1"/>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339"/>
                                        </p:tgtEl>
                                        <p:attrNameLst>
                                          <p:attrName>style.visibility</p:attrName>
                                        </p:attrNameLst>
                                      </p:cBhvr>
                                      <p:to>
                                        <p:strVal val="visible"/>
                                      </p:to>
                                    </p:set>
                                    <p:animEffect transition="in" filter="fade">
                                      <p:cBhvr>
                                        <p:cTn id="25" dur="500"/>
                                        <p:tgtEl>
                                          <p:spTgt spid="339"/>
                                        </p:tgtEl>
                                      </p:cBhvr>
                                    </p:animEffect>
                                  </p:childTnLst>
                                </p:cTn>
                              </p:par>
                              <p:par>
                                <p:cTn id="26" presetID="10" presetClass="entr" presetSubtype="0" fill="hold" nodeType="withEffect">
                                  <p:stCondLst>
                                    <p:cond delay="0"/>
                                  </p:stCondLst>
                                  <p:childTnLst>
                                    <p:set>
                                      <p:cBhvr>
                                        <p:cTn id="27" dur="1" fill="hold">
                                          <p:stCondLst>
                                            <p:cond delay="0"/>
                                          </p:stCondLst>
                                        </p:cTn>
                                        <p:tgtEl>
                                          <p:spTgt spid="340"/>
                                        </p:tgtEl>
                                        <p:attrNameLst>
                                          <p:attrName>style.visibility</p:attrName>
                                        </p:attrNameLst>
                                      </p:cBhvr>
                                      <p:to>
                                        <p:strVal val="visible"/>
                                      </p:to>
                                    </p:set>
                                    <p:animEffect transition="in" filter="fade">
                                      <p:cBhvr>
                                        <p:cTn id="28" dur="500"/>
                                        <p:tgtEl>
                                          <p:spTgt spid="340"/>
                                        </p:tgtEl>
                                      </p:cBhvr>
                                    </p:animEffect>
                                  </p:childTnLst>
                                </p:cTn>
                              </p:par>
                              <p:par>
                                <p:cTn id="29" presetID="10" presetClass="entr" presetSubtype="0" fill="hold" nodeType="with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1" presetClass="entr" presetSubtype="0" fill="hold" nodeType="withEffect">
                                  <p:stCondLst>
                                    <p:cond delay="0"/>
                                  </p:stCondLst>
                                  <p:childTnLst>
                                    <p:set>
                                      <p:cBhvr>
                                        <p:cTn id="33" dur="1" fill="hold">
                                          <p:stCondLst>
                                            <p:cond delay="0"/>
                                          </p:stCondLst>
                                        </p:cTn>
                                        <p:tgtEl>
                                          <p:spTgt spid="3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3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36"/>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342"/>
                                        </p:tgtEl>
                                        <p:attrNameLst>
                                          <p:attrName>style.visibility</p:attrName>
                                        </p:attrNameLst>
                                      </p:cBhvr>
                                      <p:to>
                                        <p:strVal val="visible"/>
                                      </p:to>
                                    </p:set>
                                    <p:animEffect transition="in" filter="fade">
                                      <p:cBhvr>
                                        <p:cTn id="40" dur="500"/>
                                        <p:tgtEl>
                                          <p:spTgt spid="342"/>
                                        </p:tgtEl>
                                      </p:cBhvr>
                                    </p:animEffect>
                                  </p:childTnLst>
                                </p:cTn>
                              </p:par>
                              <p:par>
                                <p:cTn id="41" presetID="10" presetClass="entr" presetSubtype="0" fill="hold" nodeType="withEffect">
                                  <p:stCondLst>
                                    <p:cond delay="0"/>
                                  </p:stCondLst>
                                  <p:childTnLst>
                                    <p:set>
                                      <p:cBhvr>
                                        <p:cTn id="42" dur="1" fill="hold">
                                          <p:stCondLst>
                                            <p:cond delay="0"/>
                                          </p:stCondLst>
                                        </p:cTn>
                                        <p:tgtEl>
                                          <p:spTgt spid="343"/>
                                        </p:tgtEl>
                                        <p:attrNameLst>
                                          <p:attrName>style.visibility</p:attrName>
                                        </p:attrNameLst>
                                      </p:cBhvr>
                                      <p:to>
                                        <p:strVal val="visible"/>
                                      </p:to>
                                    </p:set>
                                    <p:animEffect transition="in" filter="fade">
                                      <p:cBhvr>
                                        <p:cTn id="43" dur="500"/>
                                        <p:tgtEl>
                                          <p:spTgt spid="343"/>
                                        </p:tgtEl>
                                      </p:cBhvr>
                                    </p:animEffect>
                                  </p:childTnLst>
                                </p:cTn>
                              </p:par>
                              <p:par>
                                <p:cTn id="44" presetID="10" presetClass="entr" presetSubtype="0" fill="hold" nodeType="withEffect">
                                  <p:stCondLst>
                                    <p:cond delay="0"/>
                                  </p:stCondLst>
                                  <p:childTnLst>
                                    <p:set>
                                      <p:cBhvr>
                                        <p:cTn id="45" dur="1" fill="hold">
                                          <p:stCondLst>
                                            <p:cond delay="0"/>
                                          </p:stCondLst>
                                        </p:cTn>
                                        <p:tgtEl>
                                          <p:spTgt spid="344"/>
                                        </p:tgtEl>
                                        <p:attrNameLst>
                                          <p:attrName>style.visibility</p:attrName>
                                        </p:attrNameLst>
                                      </p:cBhvr>
                                      <p:to>
                                        <p:strVal val="visible"/>
                                      </p:to>
                                    </p:set>
                                    <p:animEffect transition="in" filter="fade">
                                      <p:cBhvr>
                                        <p:cTn id="46" dur="500"/>
                                        <p:tgtEl>
                                          <p:spTgt spid="344"/>
                                        </p:tgtEl>
                                      </p:cBhvr>
                                    </p:animEffect>
                                  </p:childTnLst>
                                </p:cTn>
                              </p:par>
                              <p:par>
                                <p:cTn id="47" presetID="1" presetClass="entr" presetSubtype="0" fill="hold" nodeType="withEffect">
                                  <p:stCondLst>
                                    <p:cond delay="0"/>
                                  </p:stCondLst>
                                  <p:childTnLst>
                                    <p:set>
                                      <p:cBhvr>
                                        <p:cTn id="48" dur="1" fill="hold">
                                          <p:stCondLst>
                                            <p:cond delay="0"/>
                                          </p:stCondLst>
                                        </p:cTn>
                                        <p:tgtEl>
                                          <p:spTgt spid="345"/>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346"/>
                                        </p:tgtEl>
                                        <p:attrNameLst>
                                          <p:attrName>style.visibility</p:attrName>
                                        </p:attrNameLst>
                                      </p:cBhvr>
                                      <p:to>
                                        <p:strVal val="visible"/>
                                      </p:to>
                                    </p:set>
                                    <p:animEffect transition="in" filter="fade">
                                      <p:cBhvr>
                                        <p:cTn id="51" dur="500"/>
                                        <p:tgtEl>
                                          <p:spTgt spid="346"/>
                                        </p:tgtEl>
                                      </p:cBhvr>
                                    </p:animEffect>
                                  </p:childTnLst>
                                </p:cTn>
                              </p:par>
                              <p:par>
                                <p:cTn id="52" presetID="1" presetClass="entr" presetSubtype="0" fill="hold" nodeType="withEffect">
                                  <p:stCondLst>
                                    <p:cond delay="0"/>
                                  </p:stCondLst>
                                  <p:childTnLst>
                                    <p:set>
                                      <p:cBhvr>
                                        <p:cTn id="53" dur="1" fill="hold">
                                          <p:stCondLst>
                                            <p:cond delay="0"/>
                                          </p:stCondLst>
                                        </p:cTn>
                                        <p:tgtEl>
                                          <p:spTgt spid="347"/>
                                        </p:tgtEl>
                                        <p:attrNameLst>
                                          <p:attrName>style.visibility</p:attrName>
                                        </p:attrNameLst>
                                      </p:cBhvr>
                                      <p:to>
                                        <p:strVal val="visible"/>
                                      </p:to>
                                    </p:set>
                                  </p:childTnLst>
                                </p:cTn>
                              </p:par>
                              <p:par>
                                <p:cTn id="54" presetID="10" presetClass="entr" presetSubtype="0" fill="hold" nodeType="withEffect">
                                  <p:stCondLst>
                                    <p:cond delay="0"/>
                                  </p:stCondLst>
                                  <p:childTnLst>
                                    <p:set>
                                      <p:cBhvr>
                                        <p:cTn id="55" dur="1" fill="hold">
                                          <p:stCondLst>
                                            <p:cond delay="0"/>
                                          </p:stCondLst>
                                        </p:cTn>
                                        <p:tgtEl>
                                          <p:spTgt spid="348"/>
                                        </p:tgtEl>
                                        <p:attrNameLst>
                                          <p:attrName>style.visibility</p:attrName>
                                        </p:attrNameLst>
                                      </p:cBhvr>
                                      <p:to>
                                        <p:strVal val="visible"/>
                                      </p:to>
                                    </p:set>
                                    <p:animEffect transition="in" filter="fade">
                                      <p:cBhvr>
                                        <p:cTn id="56" dur="500"/>
                                        <p:tgtEl>
                                          <p:spTgt spid="348"/>
                                        </p:tgtEl>
                                      </p:cBhvr>
                                    </p:animEffect>
                                  </p:childTnLst>
                                </p:cTn>
                              </p:par>
                              <p:par>
                                <p:cTn id="57" presetID="1" presetClass="entr" presetSubtype="0" fill="hold" nodeType="withEffect">
                                  <p:stCondLst>
                                    <p:cond delay="0"/>
                                  </p:stCondLst>
                                  <p:childTnLst>
                                    <p:set>
                                      <p:cBhvr>
                                        <p:cTn id="58" dur="1" fill="hold">
                                          <p:stCondLst>
                                            <p:cond delay="0"/>
                                          </p:stCondLst>
                                        </p:cTn>
                                        <p:tgtEl>
                                          <p:spTgt spid="349"/>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350"/>
                                        </p:tgtEl>
                                        <p:attrNameLst>
                                          <p:attrName>style.visibility</p:attrName>
                                        </p:attrNameLst>
                                      </p:cBhvr>
                                      <p:to>
                                        <p:strVal val="visible"/>
                                      </p:to>
                                    </p:set>
                                    <p:animEffect transition="in" filter="fade">
                                      <p:cBhvr>
                                        <p:cTn id="61"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18"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356" name="Google Shape;356;p18"/>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Searching a record in B-tree</a:t>
            </a:r>
            <a:endParaRPr/>
          </a:p>
        </p:txBody>
      </p:sp>
      <p:sp>
        <p:nvSpPr>
          <p:cNvPr id="357" name="Google Shape;357;p1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58" name="Google Shape;358;p18"/>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359" name="Google Shape;359;p18"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360" name="Google Shape;360;p18"/>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61" name="Google Shape;361;p18"/>
          <p:cNvSpPr/>
          <p:nvPr/>
        </p:nvSpPr>
        <p:spPr>
          <a:xfrm>
            <a:off x="79856" y="2330076"/>
            <a:ext cx="8848243" cy="4401205"/>
          </a:xfrm>
          <a:prstGeom prst="rect">
            <a:avLst/>
          </a:prstGeom>
          <a:noFill/>
          <a:ln>
            <a:noFill/>
          </a:ln>
        </p:spPr>
        <p:txBody>
          <a:bodyPr spcFirstLastPara="1" wrap="square" lIns="91425" tIns="45700" rIns="91425" bIns="45700" anchor="t" anchorCtr="0">
            <a:sp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Suppose we want to search 18 in the above B tree structure.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First, we will fetch for the intermediary node which will direct to the leaf node that can contain a record for 18.</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So, in the intermediary node, we will find a branch between 16 and 20 nodes.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Then at the end, we will be redirected to the fifth leaf node. Here DBMS will perform a sequential search to find 18.</a:t>
            </a: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62" name="Google Shape;362;p18"/>
          <p:cNvSpPr/>
          <p:nvPr/>
        </p:nvSpPr>
        <p:spPr>
          <a:xfrm>
            <a:off x="4237927" y="2215776"/>
            <a:ext cx="5334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11</a:t>
            </a:r>
            <a:endParaRPr/>
          </a:p>
        </p:txBody>
      </p:sp>
      <p:sp>
        <p:nvSpPr>
          <p:cNvPr id="363" name="Google Shape;363;p18"/>
          <p:cNvSpPr/>
          <p:nvPr/>
        </p:nvSpPr>
        <p:spPr>
          <a:xfrm>
            <a:off x="2485327" y="2845254"/>
            <a:ext cx="677342"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3, 6</a:t>
            </a:r>
            <a:endParaRPr/>
          </a:p>
        </p:txBody>
      </p:sp>
      <p:sp>
        <p:nvSpPr>
          <p:cNvPr id="364" name="Google Shape;364;p18"/>
          <p:cNvSpPr/>
          <p:nvPr/>
        </p:nvSpPr>
        <p:spPr>
          <a:xfrm>
            <a:off x="5742050" y="2845254"/>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16, 20</a:t>
            </a:r>
            <a:endParaRPr/>
          </a:p>
        </p:txBody>
      </p:sp>
      <p:sp>
        <p:nvSpPr>
          <p:cNvPr id="365" name="Google Shape;365;p18"/>
          <p:cNvSpPr/>
          <p:nvPr/>
        </p:nvSpPr>
        <p:spPr>
          <a:xfrm>
            <a:off x="2959442" y="3607254"/>
            <a:ext cx="745085"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7,10</a:t>
            </a:r>
            <a:endParaRPr/>
          </a:p>
        </p:txBody>
      </p:sp>
      <p:sp>
        <p:nvSpPr>
          <p:cNvPr id="366" name="Google Shape;366;p18"/>
          <p:cNvSpPr/>
          <p:nvPr/>
        </p:nvSpPr>
        <p:spPr>
          <a:xfrm>
            <a:off x="4370450" y="3607254"/>
            <a:ext cx="16200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12, 13, 14</a:t>
            </a:r>
            <a:endParaRPr/>
          </a:p>
        </p:txBody>
      </p:sp>
      <p:sp>
        <p:nvSpPr>
          <p:cNvPr id="367" name="Google Shape;367;p18"/>
          <p:cNvSpPr/>
          <p:nvPr/>
        </p:nvSpPr>
        <p:spPr>
          <a:xfrm>
            <a:off x="2180527" y="3607254"/>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4,5</a:t>
            </a:r>
            <a:endParaRPr/>
          </a:p>
        </p:txBody>
      </p:sp>
      <p:sp>
        <p:nvSpPr>
          <p:cNvPr id="368" name="Google Shape;368;p18"/>
          <p:cNvSpPr/>
          <p:nvPr/>
        </p:nvSpPr>
        <p:spPr>
          <a:xfrm>
            <a:off x="1342327" y="3607254"/>
            <a:ext cx="609600"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1,2</a:t>
            </a:r>
            <a:endParaRPr/>
          </a:p>
        </p:txBody>
      </p:sp>
      <p:sp>
        <p:nvSpPr>
          <p:cNvPr id="369" name="Google Shape;369;p18"/>
          <p:cNvSpPr/>
          <p:nvPr/>
        </p:nvSpPr>
        <p:spPr>
          <a:xfrm>
            <a:off x="6142927" y="3607254"/>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18, 19</a:t>
            </a:r>
            <a:endParaRPr/>
          </a:p>
        </p:txBody>
      </p:sp>
      <p:sp>
        <p:nvSpPr>
          <p:cNvPr id="370" name="Google Shape;370;p18"/>
          <p:cNvSpPr/>
          <p:nvPr/>
        </p:nvSpPr>
        <p:spPr>
          <a:xfrm>
            <a:off x="7285927" y="3607254"/>
            <a:ext cx="1010477" cy="4572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24, 25</a:t>
            </a:r>
            <a:endParaRPr/>
          </a:p>
        </p:txBody>
      </p:sp>
      <p:cxnSp>
        <p:nvCxnSpPr>
          <p:cNvPr id="371" name="Google Shape;371;p18"/>
          <p:cNvCxnSpPr>
            <a:stCxn id="362" idx="1"/>
            <a:endCxn id="363" idx="0"/>
          </p:cNvCxnSpPr>
          <p:nvPr/>
        </p:nvCxnSpPr>
        <p:spPr>
          <a:xfrm flipH="1">
            <a:off x="2824027" y="2444376"/>
            <a:ext cx="14139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2" name="Google Shape;372;p18"/>
          <p:cNvCxnSpPr>
            <a:stCxn id="362" idx="3"/>
            <a:endCxn id="364" idx="0"/>
          </p:cNvCxnSpPr>
          <p:nvPr/>
        </p:nvCxnSpPr>
        <p:spPr>
          <a:xfrm>
            <a:off x="4771327" y="2444376"/>
            <a:ext cx="1476000" cy="400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3" name="Google Shape;373;p18"/>
          <p:cNvCxnSpPr>
            <a:stCxn id="363" idx="1"/>
            <a:endCxn id="368" idx="0"/>
          </p:cNvCxnSpPr>
          <p:nvPr/>
        </p:nvCxnSpPr>
        <p:spPr>
          <a:xfrm flipH="1">
            <a:off x="1647127" y="3073854"/>
            <a:ext cx="838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4" name="Google Shape;374;p18"/>
          <p:cNvCxnSpPr>
            <a:stCxn id="363" idx="2"/>
            <a:endCxn id="367" idx="0"/>
          </p:cNvCxnSpPr>
          <p:nvPr/>
        </p:nvCxnSpPr>
        <p:spPr>
          <a:xfrm flipH="1">
            <a:off x="2485298" y="3302454"/>
            <a:ext cx="3387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5" name="Google Shape;375;p18"/>
          <p:cNvCxnSpPr>
            <a:stCxn id="363" idx="3"/>
            <a:endCxn id="365" idx="0"/>
          </p:cNvCxnSpPr>
          <p:nvPr/>
        </p:nvCxnSpPr>
        <p:spPr>
          <a:xfrm>
            <a:off x="3162669" y="3073854"/>
            <a:ext cx="1692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6" name="Google Shape;376;p18"/>
          <p:cNvCxnSpPr>
            <a:stCxn id="364" idx="1"/>
            <a:endCxn id="366" idx="0"/>
          </p:cNvCxnSpPr>
          <p:nvPr/>
        </p:nvCxnSpPr>
        <p:spPr>
          <a:xfrm flipH="1">
            <a:off x="5180450" y="3073854"/>
            <a:ext cx="561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7" name="Google Shape;377;p18"/>
          <p:cNvCxnSpPr>
            <a:stCxn id="364" idx="2"/>
            <a:endCxn id="369" idx="0"/>
          </p:cNvCxnSpPr>
          <p:nvPr/>
        </p:nvCxnSpPr>
        <p:spPr>
          <a:xfrm>
            <a:off x="6247289" y="3302454"/>
            <a:ext cx="400800" cy="3048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8" name="Google Shape;378;p18"/>
          <p:cNvCxnSpPr>
            <a:stCxn id="364" idx="3"/>
            <a:endCxn id="370" idx="0"/>
          </p:cNvCxnSpPr>
          <p:nvPr/>
        </p:nvCxnSpPr>
        <p:spPr>
          <a:xfrm>
            <a:off x="6752527" y="3073854"/>
            <a:ext cx="1038600" cy="53340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379" name="Google Shape;379;p18"/>
          <p:cNvCxnSpPr/>
          <p:nvPr/>
        </p:nvCxnSpPr>
        <p:spPr>
          <a:xfrm rot="10800000">
            <a:off x="4799488" y="2330076"/>
            <a:ext cx="689944" cy="9939"/>
          </a:xfrm>
          <a:prstGeom prst="straightConnector1">
            <a:avLst/>
          </a:prstGeom>
          <a:noFill/>
          <a:ln w="25400" cap="flat" cmpd="sng">
            <a:solidFill>
              <a:schemeClr val="dk1"/>
            </a:solidFill>
            <a:prstDash val="dash"/>
            <a:round/>
            <a:headEnd type="none" w="sm" len="sm"/>
            <a:tailEnd type="triangle" w="med" len="med"/>
          </a:ln>
        </p:spPr>
      </p:cxnSp>
      <p:sp>
        <p:nvSpPr>
          <p:cNvPr id="380" name="Google Shape;380;p18"/>
          <p:cNvSpPr/>
          <p:nvPr/>
        </p:nvSpPr>
        <p:spPr>
          <a:xfrm>
            <a:off x="113961" y="3071356"/>
            <a:ext cx="1307284"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Leaf Node</a:t>
            </a:r>
            <a:endParaRPr/>
          </a:p>
        </p:txBody>
      </p:sp>
      <p:cxnSp>
        <p:nvCxnSpPr>
          <p:cNvPr id="381" name="Google Shape;381;p18"/>
          <p:cNvCxnSpPr>
            <a:stCxn id="380" idx="2"/>
            <a:endCxn id="368" idx="1"/>
          </p:cNvCxnSpPr>
          <p:nvPr/>
        </p:nvCxnSpPr>
        <p:spPr>
          <a:xfrm>
            <a:off x="767603" y="3528556"/>
            <a:ext cx="574800" cy="307200"/>
          </a:xfrm>
          <a:prstGeom prst="straightConnector1">
            <a:avLst/>
          </a:prstGeom>
          <a:noFill/>
          <a:ln w="25400" cap="flat" cmpd="sng">
            <a:solidFill>
              <a:schemeClr val="dk1"/>
            </a:solidFill>
            <a:prstDash val="dash"/>
            <a:round/>
            <a:headEnd type="none" w="sm" len="sm"/>
            <a:tailEnd type="triangle" w="med" len="med"/>
          </a:ln>
        </p:spPr>
      </p:cxnSp>
      <p:sp>
        <p:nvSpPr>
          <p:cNvPr id="382" name="Google Shape;382;p18"/>
          <p:cNvSpPr/>
          <p:nvPr/>
        </p:nvSpPr>
        <p:spPr>
          <a:xfrm>
            <a:off x="275527" y="2176685"/>
            <a:ext cx="2318158"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Intermediary</a:t>
            </a:r>
            <a:r>
              <a:rPr lang="en-US" sz="2000" b="0" i="0" u="none">
                <a:solidFill>
                  <a:schemeClr val="lt1"/>
                </a:solidFill>
                <a:latin typeface="Arial"/>
                <a:ea typeface="Arial"/>
                <a:cs typeface="Arial"/>
                <a:sym typeface="Arial"/>
              </a:rPr>
              <a:t> </a:t>
            </a:r>
            <a:r>
              <a:rPr lang="en-US" sz="2000" b="0" i="0" u="none">
                <a:solidFill>
                  <a:schemeClr val="dk1"/>
                </a:solidFill>
                <a:latin typeface="Arial"/>
                <a:ea typeface="Arial"/>
                <a:cs typeface="Arial"/>
                <a:sym typeface="Arial"/>
              </a:rPr>
              <a:t>Node</a:t>
            </a:r>
            <a:endParaRPr/>
          </a:p>
        </p:txBody>
      </p:sp>
      <p:cxnSp>
        <p:nvCxnSpPr>
          <p:cNvPr id="383" name="Google Shape;383;p18"/>
          <p:cNvCxnSpPr>
            <a:stCxn id="382" idx="2"/>
          </p:cNvCxnSpPr>
          <p:nvPr/>
        </p:nvCxnSpPr>
        <p:spPr>
          <a:xfrm>
            <a:off x="1434606" y="2633885"/>
            <a:ext cx="1080300" cy="307200"/>
          </a:xfrm>
          <a:prstGeom prst="straightConnector1">
            <a:avLst/>
          </a:prstGeom>
          <a:noFill/>
          <a:ln w="25400" cap="flat" cmpd="sng">
            <a:solidFill>
              <a:schemeClr val="dk1"/>
            </a:solidFill>
            <a:prstDash val="dash"/>
            <a:round/>
            <a:headEnd type="none" w="sm" len="sm"/>
            <a:tailEnd type="triangle" w="med" len="med"/>
          </a:ln>
        </p:spPr>
      </p:cxnSp>
      <p:sp>
        <p:nvSpPr>
          <p:cNvPr id="384" name="Google Shape;384;p18"/>
          <p:cNvSpPr/>
          <p:nvPr/>
        </p:nvSpPr>
        <p:spPr>
          <a:xfrm>
            <a:off x="6232299" y="3607254"/>
            <a:ext cx="400877" cy="457200"/>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lt1"/>
              </a:solidFill>
              <a:latin typeface="Arial"/>
              <a:ea typeface="Arial"/>
              <a:cs typeface="Arial"/>
              <a:sym typeface="Arial"/>
            </a:endParaRPr>
          </a:p>
        </p:txBody>
      </p:sp>
      <p:sp>
        <p:nvSpPr>
          <p:cNvPr id="385" name="Google Shape;385;p18"/>
          <p:cNvSpPr/>
          <p:nvPr/>
        </p:nvSpPr>
        <p:spPr>
          <a:xfrm>
            <a:off x="5208651" y="2193879"/>
            <a:ext cx="1291257"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Root Node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71"/>
                                        </p:tgtEl>
                                        <p:attrNameLst>
                                          <p:attrName>style.visibility</p:attrName>
                                        </p:attrNameLst>
                                      </p:cBhvr>
                                      <p:to>
                                        <p:strVal val="visible"/>
                                      </p:to>
                                    </p:set>
                                    <p:animEffect transition="in" filter="fade">
                                      <p:cBhvr>
                                        <p:cTn id="9" dur="500"/>
                                        <p:tgtEl>
                                          <p:spTgt spid="371"/>
                                        </p:tgtEl>
                                      </p:cBhvr>
                                    </p:animEffect>
                                  </p:childTnLst>
                                </p:cTn>
                              </p:par>
                              <p:par>
                                <p:cTn id="10" presetID="1" presetClass="entr" presetSubtype="0" fill="hold" nodeType="withEffect">
                                  <p:stCondLst>
                                    <p:cond delay="0"/>
                                  </p:stCondLst>
                                  <p:childTnLst>
                                    <p:set>
                                      <p:cBhvr>
                                        <p:cTn id="11" dur="1" fill="hold">
                                          <p:stCondLst>
                                            <p:cond delay="0"/>
                                          </p:stCondLst>
                                        </p:cTn>
                                        <p:tgtEl>
                                          <p:spTgt spid="36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72"/>
                                        </p:tgtEl>
                                        <p:attrNameLst>
                                          <p:attrName>style.visibility</p:attrName>
                                        </p:attrNameLst>
                                      </p:cBhvr>
                                      <p:to>
                                        <p:strVal val="visible"/>
                                      </p:to>
                                    </p:set>
                                    <p:animEffect transition="in" filter="fade">
                                      <p:cBhvr>
                                        <p:cTn id="14" dur="500"/>
                                        <p:tgtEl>
                                          <p:spTgt spid="372"/>
                                        </p:tgtEl>
                                      </p:cBhvr>
                                    </p:animEffect>
                                  </p:childTnLst>
                                </p:cTn>
                              </p:par>
                              <p:par>
                                <p:cTn id="15" presetID="1" presetClass="entr" presetSubtype="0" fill="hold" nodeType="withEffect">
                                  <p:stCondLst>
                                    <p:cond delay="0"/>
                                  </p:stCondLst>
                                  <p:childTnLst>
                                    <p:set>
                                      <p:cBhvr>
                                        <p:cTn id="16" dur="1" fill="hold">
                                          <p:stCondLst>
                                            <p:cond delay="0"/>
                                          </p:stCondLst>
                                        </p:cTn>
                                        <p:tgtEl>
                                          <p:spTgt spid="3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5"/>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373"/>
                                        </p:tgtEl>
                                        <p:attrNameLst>
                                          <p:attrName>style.visibility</p:attrName>
                                        </p:attrNameLst>
                                      </p:cBhvr>
                                      <p:to>
                                        <p:strVal val="visible"/>
                                      </p:to>
                                    </p:set>
                                    <p:animEffect transition="in" filter="fade">
                                      <p:cBhvr>
                                        <p:cTn id="25" dur="500"/>
                                        <p:tgtEl>
                                          <p:spTgt spid="373"/>
                                        </p:tgtEl>
                                      </p:cBhvr>
                                    </p:animEffect>
                                  </p:childTnLst>
                                </p:cTn>
                              </p:par>
                              <p:par>
                                <p:cTn id="26" presetID="10" presetClass="entr" presetSubtype="0" fill="hold" nodeType="withEffect">
                                  <p:stCondLst>
                                    <p:cond delay="0"/>
                                  </p:stCondLst>
                                  <p:childTnLst>
                                    <p:set>
                                      <p:cBhvr>
                                        <p:cTn id="27" dur="1" fill="hold">
                                          <p:stCondLst>
                                            <p:cond delay="0"/>
                                          </p:stCondLst>
                                        </p:cTn>
                                        <p:tgtEl>
                                          <p:spTgt spid="374"/>
                                        </p:tgtEl>
                                        <p:attrNameLst>
                                          <p:attrName>style.visibility</p:attrName>
                                        </p:attrNameLst>
                                      </p:cBhvr>
                                      <p:to>
                                        <p:strVal val="visible"/>
                                      </p:to>
                                    </p:set>
                                    <p:animEffect transition="in" filter="fade">
                                      <p:cBhvr>
                                        <p:cTn id="28" dur="500"/>
                                        <p:tgtEl>
                                          <p:spTgt spid="374"/>
                                        </p:tgtEl>
                                      </p:cBhvr>
                                    </p:animEffect>
                                  </p:childTnLst>
                                </p:cTn>
                              </p:par>
                              <p:par>
                                <p:cTn id="29" presetID="10" presetClass="entr" presetSubtype="0" fill="hold" nodeType="withEffect">
                                  <p:stCondLst>
                                    <p:cond delay="0"/>
                                  </p:stCondLst>
                                  <p:childTnLst>
                                    <p:set>
                                      <p:cBhvr>
                                        <p:cTn id="30" dur="1" fill="hold">
                                          <p:stCondLst>
                                            <p:cond delay="0"/>
                                          </p:stCondLst>
                                        </p:cTn>
                                        <p:tgtEl>
                                          <p:spTgt spid="375"/>
                                        </p:tgtEl>
                                        <p:attrNameLst>
                                          <p:attrName>style.visibility</p:attrName>
                                        </p:attrNameLst>
                                      </p:cBhvr>
                                      <p:to>
                                        <p:strVal val="visible"/>
                                      </p:to>
                                    </p:set>
                                    <p:animEffect transition="in" filter="fade">
                                      <p:cBhvr>
                                        <p:cTn id="31" dur="500"/>
                                        <p:tgtEl>
                                          <p:spTgt spid="375"/>
                                        </p:tgtEl>
                                      </p:cBhvr>
                                    </p:animEffect>
                                  </p:childTnLst>
                                </p:cTn>
                              </p:par>
                              <p:par>
                                <p:cTn id="32" presetID="1" presetClass="entr" presetSubtype="0" fill="hold" nodeType="withEffect">
                                  <p:stCondLst>
                                    <p:cond delay="0"/>
                                  </p:stCondLst>
                                  <p:childTnLst>
                                    <p:set>
                                      <p:cBhvr>
                                        <p:cTn id="33" dur="1" fill="hold">
                                          <p:stCondLst>
                                            <p:cond delay="0"/>
                                          </p:stCondLst>
                                        </p:cTn>
                                        <p:tgtEl>
                                          <p:spTgt spid="36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6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0"/>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376"/>
                                        </p:tgtEl>
                                        <p:attrNameLst>
                                          <p:attrName>style.visibility</p:attrName>
                                        </p:attrNameLst>
                                      </p:cBhvr>
                                      <p:to>
                                        <p:strVal val="visible"/>
                                      </p:to>
                                    </p:set>
                                    <p:animEffect transition="in" filter="fade">
                                      <p:cBhvr>
                                        <p:cTn id="40" dur="500"/>
                                        <p:tgtEl>
                                          <p:spTgt spid="376"/>
                                        </p:tgtEl>
                                      </p:cBhvr>
                                    </p:animEffect>
                                  </p:childTnLst>
                                </p:cTn>
                              </p:par>
                              <p:par>
                                <p:cTn id="41" presetID="10" presetClass="entr" presetSubtype="0" fill="hold" nodeType="withEffect">
                                  <p:stCondLst>
                                    <p:cond delay="0"/>
                                  </p:stCondLst>
                                  <p:childTnLst>
                                    <p:set>
                                      <p:cBhvr>
                                        <p:cTn id="42" dur="1" fill="hold">
                                          <p:stCondLst>
                                            <p:cond delay="0"/>
                                          </p:stCondLst>
                                        </p:cTn>
                                        <p:tgtEl>
                                          <p:spTgt spid="377"/>
                                        </p:tgtEl>
                                        <p:attrNameLst>
                                          <p:attrName>style.visibility</p:attrName>
                                        </p:attrNameLst>
                                      </p:cBhvr>
                                      <p:to>
                                        <p:strVal val="visible"/>
                                      </p:to>
                                    </p:set>
                                    <p:animEffect transition="in" filter="fade">
                                      <p:cBhvr>
                                        <p:cTn id="43" dur="500"/>
                                        <p:tgtEl>
                                          <p:spTgt spid="377"/>
                                        </p:tgtEl>
                                      </p:cBhvr>
                                    </p:animEffect>
                                  </p:childTnLst>
                                </p:cTn>
                              </p:par>
                              <p:par>
                                <p:cTn id="44" presetID="10" presetClass="entr" presetSubtype="0" fill="hold" nodeType="withEffect">
                                  <p:stCondLst>
                                    <p:cond delay="0"/>
                                  </p:stCondLst>
                                  <p:childTnLst>
                                    <p:set>
                                      <p:cBhvr>
                                        <p:cTn id="45" dur="1" fill="hold">
                                          <p:stCondLst>
                                            <p:cond delay="0"/>
                                          </p:stCondLst>
                                        </p:cTn>
                                        <p:tgtEl>
                                          <p:spTgt spid="378"/>
                                        </p:tgtEl>
                                        <p:attrNameLst>
                                          <p:attrName>style.visibility</p:attrName>
                                        </p:attrNameLst>
                                      </p:cBhvr>
                                      <p:to>
                                        <p:strVal val="visible"/>
                                      </p:to>
                                    </p:set>
                                    <p:animEffect transition="in" filter="fade">
                                      <p:cBhvr>
                                        <p:cTn id="46" dur="500"/>
                                        <p:tgtEl>
                                          <p:spTgt spid="378"/>
                                        </p:tgtEl>
                                      </p:cBhvr>
                                    </p:animEffect>
                                  </p:childTnLst>
                                </p:cTn>
                              </p:par>
                              <p:par>
                                <p:cTn id="47" presetID="10" presetClass="entr" presetSubtype="0" fill="hold" nodeType="withEffect">
                                  <p:stCondLst>
                                    <p:cond delay="0"/>
                                  </p:stCondLst>
                                  <p:childTnLst>
                                    <p:set>
                                      <p:cBhvr>
                                        <p:cTn id="48" dur="1" fill="hold">
                                          <p:stCondLst>
                                            <p:cond delay="0"/>
                                          </p:stCondLst>
                                        </p:cTn>
                                        <p:tgtEl>
                                          <p:spTgt spid="379"/>
                                        </p:tgtEl>
                                        <p:attrNameLst>
                                          <p:attrName>style.visibility</p:attrName>
                                        </p:attrNameLst>
                                      </p:cBhvr>
                                      <p:to>
                                        <p:strVal val="visible"/>
                                      </p:to>
                                    </p:set>
                                    <p:animEffect transition="in" filter="fade">
                                      <p:cBhvr>
                                        <p:cTn id="49" dur="500"/>
                                        <p:tgtEl>
                                          <p:spTgt spid="379"/>
                                        </p:tgtEl>
                                      </p:cBhvr>
                                    </p:animEffect>
                                  </p:childTnLst>
                                </p:cTn>
                              </p:par>
                              <p:par>
                                <p:cTn id="50" presetID="1" presetClass="entr" presetSubtype="0" fill="hold" nodeType="withEffect">
                                  <p:stCondLst>
                                    <p:cond delay="0"/>
                                  </p:stCondLst>
                                  <p:childTnLst>
                                    <p:set>
                                      <p:cBhvr>
                                        <p:cTn id="51" dur="1" fill="hold">
                                          <p:stCondLst>
                                            <p:cond delay="0"/>
                                          </p:stCondLst>
                                        </p:cTn>
                                        <p:tgtEl>
                                          <p:spTgt spid="380"/>
                                        </p:tgtEl>
                                        <p:attrNameLst>
                                          <p:attrName>style.visibility</p:attrName>
                                        </p:attrNameLst>
                                      </p:cBhvr>
                                      <p:to>
                                        <p:strVal val="visible"/>
                                      </p:to>
                                    </p:set>
                                  </p:childTnLst>
                                </p:cTn>
                              </p:par>
                              <p:par>
                                <p:cTn id="52" presetID="10" presetClass="entr" presetSubtype="0" fill="hold" nodeType="withEffect">
                                  <p:stCondLst>
                                    <p:cond delay="0"/>
                                  </p:stCondLst>
                                  <p:childTnLst>
                                    <p:set>
                                      <p:cBhvr>
                                        <p:cTn id="53" dur="1" fill="hold">
                                          <p:stCondLst>
                                            <p:cond delay="0"/>
                                          </p:stCondLst>
                                        </p:cTn>
                                        <p:tgtEl>
                                          <p:spTgt spid="381"/>
                                        </p:tgtEl>
                                        <p:attrNameLst>
                                          <p:attrName>style.visibility</p:attrName>
                                        </p:attrNameLst>
                                      </p:cBhvr>
                                      <p:to>
                                        <p:strVal val="visible"/>
                                      </p:to>
                                    </p:set>
                                    <p:animEffect transition="in" filter="fade">
                                      <p:cBhvr>
                                        <p:cTn id="54" dur="500"/>
                                        <p:tgtEl>
                                          <p:spTgt spid="381"/>
                                        </p:tgtEl>
                                      </p:cBhvr>
                                    </p:animEffect>
                                  </p:childTnLst>
                                </p:cTn>
                              </p:par>
                              <p:par>
                                <p:cTn id="55" presetID="1" presetClass="entr" presetSubtype="0" fill="hold" nodeType="withEffect">
                                  <p:stCondLst>
                                    <p:cond delay="0"/>
                                  </p:stCondLst>
                                  <p:childTnLst>
                                    <p:set>
                                      <p:cBhvr>
                                        <p:cTn id="56" dur="1" fill="hold">
                                          <p:stCondLst>
                                            <p:cond delay="0"/>
                                          </p:stCondLst>
                                        </p:cTn>
                                        <p:tgtEl>
                                          <p:spTgt spid="382"/>
                                        </p:tgtEl>
                                        <p:attrNameLst>
                                          <p:attrName>style.visibility</p:attrName>
                                        </p:attrNameLst>
                                      </p:cBhvr>
                                      <p:to>
                                        <p:strVal val="visible"/>
                                      </p:to>
                                    </p:set>
                                  </p:childTnLst>
                                </p:cTn>
                              </p:par>
                              <p:par>
                                <p:cTn id="57" presetID="10" presetClass="entr" presetSubtype="0" fill="hold" nodeType="withEffect">
                                  <p:stCondLst>
                                    <p:cond delay="0"/>
                                  </p:stCondLst>
                                  <p:childTnLst>
                                    <p:set>
                                      <p:cBhvr>
                                        <p:cTn id="58" dur="1" fill="hold">
                                          <p:stCondLst>
                                            <p:cond delay="0"/>
                                          </p:stCondLst>
                                        </p:cTn>
                                        <p:tgtEl>
                                          <p:spTgt spid="383"/>
                                        </p:tgtEl>
                                        <p:attrNameLst>
                                          <p:attrName>style.visibility</p:attrName>
                                        </p:attrNameLst>
                                      </p:cBhvr>
                                      <p:to>
                                        <p:strVal val="visible"/>
                                      </p:to>
                                    </p:set>
                                    <p:animEffect transition="in" filter="fade">
                                      <p:cBhvr>
                                        <p:cTn id="59" dur="500"/>
                                        <p:tgtEl>
                                          <p:spTgt spid="38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8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19"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391" name="Google Shape;391;p19"/>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Searching In B-Tree</a:t>
            </a:r>
            <a:endParaRPr/>
          </a:p>
        </p:txBody>
      </p:sp>
      <p:sp>
        <p:nvSpPr>
          <p:cNvPr id="392" name="Google Shape;392;p1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393" name="Google Shape;393;p19"/>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394" name="Google Shape;394;p19"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395" name="Google Shape;395;p19"/>
          <p:cNvSpPr txBox="1"/>
          <p:nvPr/>
        </p:nvSpPr>
        <p:spPr>
          <a:xfrm>
            <a:off x="27577" y="2095803"/>
            <a:ext cx="9036566" cy="470898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we search for an item 49 in the following B Tree. The process will something like following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Compare item 49 with root node 78. since 49 &lt; 78 hence, move to its left sub-tree.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Since, 40&lt;49&lt;56, traverse right sub-tree of 40.</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49&gt;45, move to right. Compare 49.</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match found, return.</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Searching in a B tree depends upon the height of the tree. The search algorithm takes O(log n) time to search any element in a B tree</a:t>
            </a:r>
            <a:endParaRPr/>
          </a:p>
        </p:txBody>
      </p:sp>
      <p:pic>
        <p:nvPicPr>
          <p:cNvPr id="396" name="Google Shape;396;p19"/>
          <p:cNvPicPr preferRelativeResize="0"/>
          <p:nvPr/>
        </p:nvPicPr>
        <p:blipFill rotWithShape="1">
          <a:blip r:embed="rId6">
            <a:alphaModFix/>
          </a:blip>
          <a:srcRect l="17500" t="38143" r="17500" b="35178"/>
          <a:stretch/>
        </p:blipFill>
        <p:spPr>
          <a:xfrm>
            <a:off x="1082986" y="2122914"/>
            <a:ext cx="7540314" cy="20981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02" name="Google Shape;102;p2"/>
          <p:cNvSpPr/>
          <p:nvPr/>
        </p:nvSpPr>
        <p:spPr>
          <a:xfrm>
            <a:off x="0" y="146824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strike="noStrike" cap="none">
                <a:solidFill>
                  <a:schemeClr val="lt1"/>
                </a:solidFill>
                <a:latin typeface="Calibri"/>
                <a:ea typeface="Calibri"/>
                <a:cs typeface="Calibri"/>
                <a:sym typeface="Calibri"/>
              </a:rPr>
              <a:t>Topics</a:t>
            </a:r>
            <a:endParaRPr/>
          </a:p>
        </p:txBody>
      </p:sp>
      <p:sp>
        <p:nvSpPr>
          <p:cNvPr id="103" name="Google Shape;103;p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000"/>
              <a:buFont typeface="Calibri"/>
              <a:buNone/>
            </a:pPr>
            <a:endParaRPr sz="3000" b="1" i="0" u="none" strike="noStrike" cap="non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05" name="Google Shape;105;p2"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106" name="Google Shape;106;p2"/>
          <p:cNvSpPr txBox="1"/>
          <p:nvPr/>
        </p:nvSpPr>
        <p:spPr>
          <a:xfrm>
            <a:off x="215900" y="2241550"/>
            <a:ext cx="8712200" cy="42837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107" name="Google Shape;107;p2"/>
          <p:cNvSpPr txBox="1"/>
          <p:nvPr/>
        </p:nvSpPr>
        <p:spPr>
          <a:xfrm>
            <a:off x="215900" y="2241550"/>
            <a:ext cx="8737600" cy="13234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Storage strategies: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Indices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B-trees</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hashing.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20"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02" name="Google Shape;402;p20"/>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Searching In B-Tree</a:t>
            </a:r>
            <a:endParaRPr/>
          </a:p>
        </p:txBody>
      </p:sp>
      <p:sp>
        <p:nvSpPr>
          <p:cNvPr id="403" name="Google Shape;403;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04" name="Google Shape;404;p20"/>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05" name="Google Shape;405;p20"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06" name="Google Shape;406;p20"/>
          <p:cNvSpPr txBox="1"/>
          <p:nvPr/>
        </p:nvSpPr>
        <p:spPr>
          <a:xfrm>
            <a:off x="27577" y="2095803"/>
            <a:ext cx="9036566" cy="470898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we search for an item 49 in the following B Tree. The process will something like following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Compare item 49 with root node 78. since 49 &lt; 78 hence, move to its left sub-tree.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Since, 40&lt;49&lt;56, traverse right sub-tree of 40.</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49&gt;45, move to right. Compare 49.</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match found, return.</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Searching in a B tree depends upon the height of the tree. The search algorithm takes O(log n) time to search any element in a B tree</a:t>
            </a:r>
            <a:endParaRPr/>
          </a:p>
        </p:txBody>
      </p:sp>
      <p:pic>
        <p:nvPicPr>
          <p:cNvPr id="407" name="Google Shape;407;p20"/>
          <p:cNvPicPr preferRelativeResize="0"/>
          <p:nvPr/>
        </p:nvPicPr>
        <p:blipFill rotWithShape="1">
          <a:blip r:embed="rId6">
            <a:alphaModFix/>
          </a:blip>
          <a:srcRect l="17500" t="38143" r="17500" b="35178"/>
          <a:stretch/>
        </p:blipFill>
        <p:spPr>
          <a:xfrm>
            <a:off x="1082986" y="2122914"/>
            <a:ext cx="7540314" cy="20981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21"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13" name="Google Shape;413;p21"/>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Inserting a record In B-Tree</a:t>
            </a:r>
            <a:endParaRPr/>
          </a:p>
        </p:txBody>
      </p:sp>
      <p:sp>
        <p:nvSpPr>
          <p:cNvPr id="414" name="Google Shape;414;p2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15" name="Google Shape;415;p21"/>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16" name="Google Shape;416;p21"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17" name="Google Shape;417;p21"/>
          <p:cNvSpPr/>
          <p:nvPr/>
        </p:nvSpPr>
        <p:spPr>
          <a:xfrm>
            <a:off x="0" y="2215993"/>
            <a:ext cx="8928100" cy="409342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Insertions are done at the leaf node level. The following algorithm needs to be followed in order to insert an item into B Tree.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Traverse the B Tree in order to find the appropriate leaf node at which the node can be inserted.</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the leaf node contain less than m-1 keys then insert the element in the increasing order.</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Else, if the leaf node contains m-1 keys, then follow the following steps.</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Insert the new element in the increasing order of elements.</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Split the node into the two nodes at the median.</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Push the median element upto its parent node.</a:t>
            </a:r>
            <a:endParaRPr/>
          </a:p>
          <a:p>
            <a:pPr marL="800100" marR="0" lvl="1" indent="-3429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If the parent node also contain m-1 number of keys, then split it too by following the same steps.</a:t>
            </a:r>
            <a:endParaRPr/>
          </a:p>
          <a:p>
            <a:pPr marL="342900" marR="0" lvl="0" indent="-215900" algn="just"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22"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23" name="Google Shape;423;p2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Inserting a record In B-Tree</a:t>
            </a:r>
            <a:endParaRPr/>
          </a:p>
        </p:txBody>
      </p:sp>
      <p:sp>
        <p:nvSpPr>
          <p:cNvPr id="424" name="Google Shape;424;p2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25" name="Google Shape;425;p22"/>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26" name="Google Shape;426;p22"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27" name="Google Shape;427;p22"/>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28" name="Google Shape;428;p22"/>
          <p:cNvSpPr txBox="1">
            <a:spLocks noGrp="1"/>
          </p:cNvSpPr>
          <p:nvPr>
            <p:ph type="body" idx="1"/>
          </p:nvPr>
        </p:nvSpPr>
        <p:spPr>
          <a:xfrm>
            <a:off x="57148" y="2122914"/>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Insert the node 8 into the B Tree of order 5 shown in the following image.</a:t>
            </a:r>
            <a:endParaRPr sz="2000" b="1"/>
          </a:p>
          <a:p>
            <a:pPr marL="342900" lvl="0" indent="-215900" algn="just" rtl="0">
              <a:spcBef>
                <a:spcPts val="400"/>
              </a:spcBef>
              <a:spcAft>
                <a:spcPts val="0"/>
              </a:spcAft>
              <a:buClr>
                <a:schemeClr val="dk1"/>
              </a:buClr>
              <a:buSzPts val="2000"/>
              <a:buNone/>
            </a:pPr>
            <a:endParaRPr sz="2000" b="1"/>
          </a:p>
          <a:p>
            <a:pPr marL="342900" lvl="0" indent="-215900" algn="just" rtl="0">
              <a:spcBef>
                <a:spcPts val="400"/>
              </a:spcBef>
              <a:spcAft>
                <a:spcPts val="0"/>
              </a:spcAft>
              <a:buClr>
                <a:schemeClr val="dk1"/>
              </a:buClr>
              <a:buSzPts val="2000"/>
              <a:buNone/>
            </a:pPr>
            <a:endParaRPr sz="2000" b="1"/>
          </a:p>
          <a:p>
            <a:pPr marL="342900" lvl="0" indent="-215900" algn="just" rtl="0">
              <a:spcBef>
                <a:spcPts val="400"/>
              </a:spcBef>
              <a:spcAft>
                <a:spcPts val="0"/>
              </a:spcAft>
              <a:buClr>
                <a:schemeClr val="dk1"/>
              </a:buClr>
              <a:buSzPts val="2000"/>
              <a:buNone/>
            </a:pPr>
            <a:endParaRPr sz="2000" b="1"/>
          </a:p>
          <a:p>
            <a:pPr marL="0" lvl="0" indent="0" algn="just" rtl="0">
              <a:spcBef>
                <a:spcPts val="400"/>
              </a:spcBef>
              <a:spcAft>
                <a:spcPts val="0"/>
              </a:spcAft>
              <a:buClr>
                <a:schemeClr val="dk1"/>
              </a:buClr>
              <a:buSzPts val="2000"/>
              <a:buNone/>
            </a:pPr>
            <a:endParaRPr sz="2000" b="1"/>
          </a:p>
          <a:p>
            <a:pPr marL="342900" lvl="0" indent="-215900" algn="just" rtl="0">
              <a:spcBef>
                <a:spcPts val="400"/>
              </a:spcBef>
              <a:spcAft>
                <a:spcPts val="0"/>
              </a:spcAft>
              <a:buClr>
                <a:schemeClr val="dk1"/>
              </a:buClr>
              <a:buSzPts val="2000"/>
              <a:buNone/>
            </a:pPr>
            <a:endParaRPr sz="2000"/>
          </a:p>
          <a:p>
            <a:pPr marL="342900" lvl="0" indent="-342900" algn="just" rtl="0">
              <a:spcBef>
                <a:spcPts val="400"/>
              </a:spcBef>
              <a:spcAft>
                <a:spcPts val="0"/>
              </a:spcAft>
              <a:buClr>
                <a:schemeClr val="dk1"/>
              </a:buClr>
              <a:buSzPts val="2000"/>
              <a:buChar char="•"/>
            </a:pPr>
            <a:r>
              <a:rPr lang="en-US" sz="2000"/>
              <a:t>8 will be inserted to the right of 5, therefore insert 8.</a:t>
            </a:r>
            <a:endParaRPr sz="2000" b="1"/>
          </a:p>
        </p:txBody>
      </p:sp>
      <p:pic>
        <p:nvPicPr>
          <p:cNvPr id="429" name="Google Shape;429;p22"/>
          <p:cNvPicPr preferRelativeResize="0"/>
          <p:nvPr/>
        </p:nvPicPr>
        <p:blipFill rotWithShape="1">
          <a:blip r:embed="rId6">
            <a:alphaModFix/>
          </a:blip>
          <a:srcRect l="16667" t="43083" r="17500" b="32213"/>
          <a:stretch/>
        </p:blipFill>
        <p:spPr>
          <a:xfrm>
            <a:off x="0" y="2363209"/>
            <a:ext cx="9029704" cy="1905000"/>
          </a:xfrm>
          <a:prstGeom prst="rect">
            <a:avLst/>
          </a:prstGeom>
          <a:noFill/>
          <a:ln>
            <a:noFill/>
          </a:ln>
        </p:spPr>
      </p:pic>
      <p:pic>
        <p:nvPicPr>
          <p:cNvPr id="430" name="Google Shape;430;p22"/>
          <p:cNvPicPr preferRelativeResize="0"/>
          <p:nvPr/>
        </p:nvPicPr>
        <p:blipFill rotWithShape="1">
          <a:blip r:embed="rId7">
            <a:alphaModFix/>
          </a:blip>
          <a:srcRect l="17500" t="15910" r="17500" b="60375"/>
          <a:stretch/>
        </p:blipFill>
        <p:spPr>
          <a:xfrm>
            <a:off x="21332" y="4697718"/>
            <a:ext cx="9029704" cy="2095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23"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36" name="Google Shape;436;p23"/>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Inserting a record In B-Tree</a:t>
            </a:r>
            <a:endParaRPr/>
          </a:p>
        </p:txBody>
      </p:sp>
      <p:sp>
        <p:nvSpPr>
          <p:cNvPr id="437" name="Google Shape;437;p2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38" name="Google Shape;438;p23"/>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39" name="Google Shape;439;p23"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40" name="Google Shape;440;p23"/>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41" name="Google Shape;441;p23"/>
          <p:cNvSpPr txBox="1">
            <a:spLocks noGrp="1"/>
          </p:cNvSpPr>
          <p:nvPr>
            <p:ph type="body" idx="1"/>
          </p:nvPr>
        </p:nvSpPr>
        <p:spPr>
          <a:xfrm>
            <a:off x="57148" y="2122914"/>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The node, now contain 5 keys which is greater than (5 -1 = 4 ) keys. Therefore split the node from the median i.e. 8 and push it up to its parent node shown as follows.</a:t>
            </a:r>
            <a:endParaRPr sz="1400" b="1"/>
          </a:p>
          <a:p>
            <a:pPr marL="342900" lvl="0" indent="-215900" algn="just" rtl="0">
              <a:spcBef>
                <a:spcPts val="400"/>
              </a:spcBef>
              <a:spcAft>
                <a:spcPts val="0"/>
              </a:spcAft>
              <a:buClr>
                <a:schemeClr val="dk1"/>
              </a:buClr>
              <a:buSzPts val="2000"/>
              <a:buNone/>
            </a:pPr>
            <a:endParaRPr sz="2000" b="1"/>
          </a:p>
        </p:txBody>
      </p:sp>
      <p:pic>
        <p:nvPicPr>
          <p:cNvPr id="442" name="Google Shape;442;p23"/>
          <p:cNvPicPr preferRelativeResize="0"/>
          <p:nvPr/>
        </p:nvPicPr>
        <p:blipFill rotWithShape="1">
          <a:blip r:embed="rId6">
            <a:alphaModFix/>
          </a:blip>
          <a:srcRect l="17501" t="58893" r="18332" b="17391"/>
          <a:stretch/>
        </p:blipFill>
        <p:spPr>
          <a:xfrm>
            <a:off x="11800" y="3180794"/>
            <a:ext cx="8984454" cy="23241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24" descr="C:\Users\parul\Desktop\Digital Learning Content.png"/>
          <p:cNvPicPr preferRelativeResize="0"/>
          <p:nvPr/>
        </p:nvPicPr>
        <p:blipFill rotWithShape="1">
          <a:blip r:embed="rId3">
            <a:alphaModFix/>
          </a:blip>
          <a:srcRect/>
          <a:stretch/>
        </p:blipFill>
        <p:spPr>
          <a:xfrm>
            <a:off x="0" y="332656"/>
            <a:ext cx="9144000" cy="6900863"/>
          </a:xfrm>
          <a:prstGeom prst="rect">
            <a:avLst/>
          </a:prstGeom>
          <a:noFill/>
          <a:ln>
            <a:noFill/>
          </a:ln>
        </p:spPr>
      </p:pic>
      <p:sp>
        <p:nvSpPr>
          <p:cNvPr id="448" name="Google Shape;448;p24"/>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3200"/>
              <a:buFont typeface="Arial"/>
              <a:buNone/>
            </a:pPr>
            <a:r>
              <a:rPr lang="en-US" sz="3200" b="1" i="0" u="none">
                <a:solidFill>
                  <a:schemeClr val="lt1"/>
                </a:solidFill>
                <a:latin typeface="Calibri"/>
                <a:ea typeface="Calibri"/>
                <a:cs typeface="Calibri"/>
                <a:sym typeface="Calibri"/>
              </a:rPr>
              <a:t>Advantages &amp; Disadvantages Of B-Tree Indices</a:t>
            </a:r>
            <a:endParaRPr/>
          </a:p>
        </p:txBody>
      </p:sp>
      <p:sp>
        <p:nvSpPr>
          <p:cNvPr id="449" name="Google Shape;449;p2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50" name="Google Shape;450;p24"/>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51" name="Google Shape;451;p24"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52" name="Google Shape;452;p24"/>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53" name="Google Shape;453;p24"/>
          <p:cNvSpPr txBox="1">
            <a:spLocks noGrp="1"/>
          </p:cNvSpPr>
          <p:nvPr>
            <p:ph type="body" idx="1"/>
          </p:nvPr>
        </p:nvSpPr>
        <p:spPr>
          <a:xfrm>
            <a:off x="57148" y="2122914"/>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Font typeface="Noto Sans Symbols"/>
              <a:buChar char="⮚"/>
            </a:pPr>
            <a:r>
              <a:rPr lang="en-US" sz="2000" b="1"/>
              <a:t>Advantages of B-Tree indices:</a:t>
            </a:r>
            <a:endParaRPr/>
          </a:p>
          <a:p>
            <a:pPr marL="800100" lvl="1" indent="-342900" algn="just" rtl="0">
              <a:spcBef>
                <a:spcPts val="400"/>
              </a:spcBef>
              <a:spcAft>
                <a:spcPts val="0"/>
              </a:spcAft>
              <a:buClr>
                <a:schemeClr val="dk1"/>
              </a:buClr>
              <a:buSzPts val="2000"/>
              <a:buFont typeface="Arial"/>
              <a:buChar char="•"/>
            </a:pPr>
            <a:r>
              <a:rPr lang="en-US" sz="2000"/>
              <a:t>May use less tree nodes than a corresponding B</a:t>
            </a:r>
            <a:r>
              <a:rPr lang="en-US" sz="2000" baseline="30000"/>
              <a:t>+</a:t>
            </a:r>
            <a:r>
              <a:rPr lang="en-US" sz="2000"/>
              <a:t>-Tree.</a:t>
            </a:r>
            <a:endParaRPr/>
          </a:p>
          <a:p>
            <a:pPr marL="800100" lvl="1" indent="-342900" algn="just" rtl="0">
              <a:spcBef>
                <a:spcPts val="400"/>
              </a:spcBef>
              <a:spcAft>
                <a:spcPts val="0"/>
              </a:spcAft>
              <a:buClr>
                <a:schemeClr val="dk1"/>
              </a:buClr>
              <a:buSzPts val="2000"/>
              <a:buFont typeface="Arial"/>
              <a:buChar char="•"/>
            </a:pPr>
            <a:r>
              <a:rPr lang="en-US" sz="2000"/>
              <a:t>Sometimes possible to find search-key value before reaching leaf node.</a:t>
            </a:r>
            <a:endParaRPr/>
          </a:p>
          <a:p>
            <a:pPr marL="342900" lvl="0" indent="-342900" algn="just" rtl="0">
              <a:spcBef>
                <a:spcPts val="400"/>
              </a:spcBef>
              <a:spcAft>
                <a:spcPts val="0"/>
              </a:spcAft>
              <a:buClr>
                <a:schemeClr val="dk1"/>
              </a:buClr>
              <a:buSzPts val="2000"/>
              <a:buFont typeface="Noto Sans Symbols"/>
              <a:buChar char="⮚"/>
            </a:pPr>
            <a:r>
              <a:rPr lang="en-US" sz="2000" b="1"/>
              <a:t>Disadvantages of B-Tree indices:</a:t>
            </a:r>
            <a:endParaRPr/>
          </a:p>
          <a:p>
            <a:pPr marL="800100" lvl="1" indent="-342900" algn="just" rtl="0">
              <a:spcBef>
                <a:spcPts val="400"/>
              </a:spcBef>
              <a:spcAft>
                <a:spcPts val="0"/>
              </a:spcAft>
              <a:buClr>
                <a:schemeClr val="dk1"/>
              </a:buClr>
              <a:buSzPts val="2000"/>
              <a:buFont typeface="Arial"/>
              <a:buChar char="•"/>
            </a:pPr>
            <a:r>
              <a:rPr lang="en-US" sz="2000"/>
              <a:t>Only small fraction of all search-key values are found early </a:t>
            </a:r>
            <a:endParaRPr/>
          </a:p>
          <a:p>
            <a:pPr marL="800100" lvl="1" indent="-342900" algn="just" rtl="0">
              <a:spcBef>
                <a:spcPts val="400"/>
              </a:spcBef>
              <a:spcAft>
                <a:spcPts val="0"/>
              </a:spcAft>
              <a:buClr>
                <a:schemeClr val="dk1"/>
              </a:buClr>
              <a:buSzPts val="2000"/>
              <a:buFont typeface="Arial"/>
              <a:buChar char="•"/>
            </a:pPr>
            <a:r>
              <a:rPr lang="en-US" sz="2000"/>
              <a:t>Non-leaf nodes are larger, so fan-out is reduced.  Thus, B-Trees typically have greater depth than corresponding B</a:t>
            </a:r>
            <a:r>
              <a:rPr lang="en-US" sz="2000" baseline="30000"/>
              <a:t>+</a:t>
            </a:r>
            <a:r>
              <a:rPr lang="en-US" sz="2000"/>
              <a:t>-Tree</a:t>
            </a:r>
            <a:endParaRPr/>
          </a:p>
          <a:p>
            <a:pPr marL="800100" lvl="1" indent="-342900" algn="just" rtl="0">
              <a:spcBef>
                <a:spcPts val="400"/>
              </a:spcBef>
              <a:spcAft>
                <a:spcPts val="0"/>
              </a:spcAft>
              <a:buClr>
                <a:schemeClr val="dk1"/>
              </a:buClr>
              <a:buSzPts val="2000"/>
              <a:buFont typeface="Arial"/>
              <a:buChar char="•"/>
            </a:pPr>
            <a:r>
              <a:rPr lang="en-US" sz="2000"/>
              <a:t>Insertion and deletion more complicated than in B</a:t>
            </a:r>
            <a:r>
              <a:rPr lang="en-US" sz="2000" baseline="30000"/>
              <a:t>+</a:t>
            </a:r>
            <a:r>
              <a:rPr lang="en-US" sz="2000"/>
              <a:t>-Trees </a:t>
            </a:r>
            <a:endParaRPr/>
          </a:p>
          <a:p>
            <a:pPr marL="800100" lvl="1" indent="-342900" algn="just" rtl="0">
              <a:spcBef>
                <a:spcPts val="400"/>
              </a:spcBef>
              <a:spcAft>
                <a:spcPts val="0"/>
              </a:spcAft>
              <a:buClr>
                <a:schemeClr val="dk1"/>
              </a:buClr>
              <a:buSzPts val="2000"/>
              <a:buFont typeface="Arial"/>
              <a:buChar char="•"/>
            </a:pPr>
            <a:r>
              <a:rPr lang="en-US" sz="2000"/>
              <a:t>Implementation is harder than B</a:t>
            </a:r>
            <a:r>
              <a:rPr lang="en-US" sz="2000" baseline="30000"/>
              <a:t>+</a:t>
            </a:r>
            <a:r>
              <a:rPr lang="en-US" sz="2000"/>
              <a:t>-Trees.</a:t>
            </a:r>
            <a:endParaRPr/>
          </a:p>
          <a:p>
            <a:pPr marL="342900" lvl="0" indent="-215900" algn="just" rtl="0">
              <a:spcBef>
                <a:spcPts val="400"/>
              </a:spcBef>
              <a:spcAft>
                <a:spcPts val="0"/>
              </a:spcAft>
              <a:buClr>
                <a:schemeClr val="dk1"/>
              </a:buClr>
              <a:buSzPts val="2000"/>
              <a:buNone/>
            </a:pP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25"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pic>
        <p:nvPicPr>
          <p:cNvPr id="459" name="Google Shape;459;p25" descr="C:\Users\parul\Desktop\Digital Learning Content.png"/>
          <p:cNvPicPr preferRelativeResize="0"/>
          <p:nvPr/>
        </p:nvPicPr>
        <p:blipFill rotWithShape="1">
          <a:blip r:embed="rId4">
            <a:alphaModFix/>
          </a:blip>
          <a:srcRect/>
          <a:stretch/>
        </p:blipFill>
        <p:spPr>
          <a:xfrm>
            <a:off x="-18020" y="6896"/>
            <a:ext cx="9144000" cy="6900863"/>
          </a:xfrm>
          <a:prstGeom prst="rect">
            <a:avLst/>
          </a:prstGeom>
          <a:noFill/>
          <a:ln>
            <a:noFill/>
          </a:ln>
        </p:spPr>
      </p:pic>
      <p:sp>
        <p:nvSpPr>
          <p:cNvPr id="460" name="Google Shape;460;p25"/>
          <p:cNvSpPr/>
          <p:nvPr/>
        </p:nvSpPr>
        <p:spPr>
          <a:xfrm>
            <a:off x="18020" y="3596407"/>
            <a:ext cx="9144000" cy="642937"/>
          </a:xfrm>
          <a:prstGeom prst="rect">
            <a:avLst/>
          </a:prstGeom>
          <a:solidFill>
            <a:srgbClr val="1F497D"/>
          </a:solidFill>
          <a:ln>
            <a:noFill/>
          </a:ln>
        </p:spPr>
        <p:txBody>
          <a:bodyPr spcFirstLastPara="1" wrap="square" lIns="91425" tIns="45700" rIns="91425" bIns="45700" anchor="ctr" anchorCtr="0">
            <a:noAutofit/>
          </a:bodyPr>
          <a:lstStyle/>
          <a:p>
            <a:pPr marL="400050" marR="0" lvl="1"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Calibri"/>
                <a:ea typeface="Calibri"/>
                <a:cs typeface="Calibri"/>
                <a:sym typeface="Calibri"/>
              </a:rPr>
              <a:t>Hashing</a:t>
            </a:r>
            <a:endParaRPr/>
          </a:p>
        </p:txBody>
      </p:sp>
      <p:sp>
        <p:nvSpPr>
          <p:cNvPr id="461" name="Google Shape;461;p2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62" name="Google Shape;462;p2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26" descr="C:\Users\parul\Desktop\Digital Learning Content.png"/>
          <p:cNvPicPr preferRelativeResize="0"/>
          <p:nvPr/>
        </p:nvPicPr>
        <p:blipFill rotWithShape="1">
          <a:blip r:embed="rId3">
            <a:alphaModFix/>
          </a:blip>
          <a:srcRect/>
          <a:stretch/>
        </p:blipFill>
        <p:spPr>
          <a:xfrm>
            <a:off x="-36512" y="-15479"/>
            <a:ext cx="9144000" cy="6900863"/>
          </a:xfrm>
          <a:prstGeom prst="rect">
            <a:avLst/>
          </a:prstGeom>
          <a:noFill/>
          <a:ln>
            <a:noFill/>
          </a:ln>
        </p:spPr>
      </p:pic>
      <p:sp>
        <p:nvSpPr>
          <p:cNvPr id="468" name="Google Shape;468;p26"/>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Hashing</a:t>
            </a:r>
            <a:endParaRPr/>
          </a:p>
        </p:txBody>
      </p:sp>
      <p:sp>
        <p:nvSpPr>
          <p:cNvPr id="469" name="Google Shape;469;p2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70" name="Google Shape;470;p26"/>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471" name="Google Shape;471;p26"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472" name="Google Shape;472;p26"/>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73" name="Google Shape;473;p26"/>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000"/>
              <a:buChar char="•"/>
            </a:pPr>
            <a:r>
              <a:rPr lang="en-US" sz="2000"/>
              <a:t>For a huge database, it can be almost next to impossible to search all the index values through all its level and then reach the destination data block to retrieve the desired data. </a:t>
            </a:r>
            <a:endParaRPr/>
          </a:p>
          <a:p>
            <a:pPr marL="342900" lvl="0" indent="-342900" algn="just" rtl="0">
              <a:lnSpc>
                <a:spcPct val="90000"/>
              </a:lnSpc>
              <a:spcBef>
                <a:spcPts val="400"/>
              </a:spcBef>
              <a:spcAft>
                <a:spcPts val="0"/>
              </a:spcAft>
              <a:buClr>
                <a:schemeClr val="dk1"/>
              </a:buClr>
              <a:buSzPts val="2000"/>
              <a:buChar char="•"/>
            </a:pPr>
            <a:r>
              <a:rPr lang="en-US" sz="2000"/>
              <a:t>Hashing is a technique to directly search the location of desired data on the disk without using index structure. </a:t>
            </a:r>
            <a:endParaRPr/>
          </a:p>
          <a:p>
            <a:pPr marL="342900" lvl="0" indent="-342900" algn="just" rtl="0">
              <a:lnSpc>
                <a:spcPct val="90000"/>
              </a:lnSpc>
              <a:spcBef>
                <a:spcPts val="400"/>
              </a:spcBef>
              <a:spcAft>
                <a:spcPts val="0"/>
              </a:spcAft>
              <a:buClr>
                <a:schemeClr val="dk1"/>
              </a:buClr>
              <a:buSzPts val="2000"/>
              <a:buChar char="•"/>
            </a:pPr>
            <a:r>
              <a:rPr lang="en-US" sz="2000"/>
              <a:t>Data is stored in the form of data blocks whose address is generated by applying a hash function in the memory location where these records are stored known as a data block or data bucket.</a:t>
            </a:r>
            <a:endParaRPr/>
          </a:p>
          <a:p>
            <a:pPr marL="342900" lvl="0" indent="-342900" algn="just" rtl="0">
              <a:lnSpc>
                <a:spcPct val="90000"/>
              </a:lnSpc>
              <a:spcBef>
                <a:spcPts val="400"/>
              </a:spcBef>
              <a:spcAft>
                <a:spcPts val="0"/>
              </a:spcAft>
              <a:buClr>
                <a:schemeClr val="dk1"/>
              </a:buClr>
              <a:buSzPts val="2000"/>
              <a:buChar char="•"/>
            </a:pPr>
            <a:r>
              <a:rPr lang="en-US" sz="2000"/>
              <a:t>Hashing uses hash functions with search keys as parameters to generate the address of a data record.</a:t>
            </a:r>
            <a:endParaRPr/>
          </a:p>
          <a:p>
            <a:pPr marL="342900" lvl="0" indent="-342900" algn="just" rtl="0">
              <a:lnSpc>
                <a:spcPct val="90000"/>
              </a:lnSpc>
              <a:spcBef>
                <a:spcPts val="400"/>
              </a:spcBef>
              <a:spcAft>
                <a:spcPts val="0"/>
              </a:spcAft>
              <a:buClr>
                <a:schemeClr val="dk1"/>
              </a:buClr>
              <a:buSzPts val="2000"/>
              <a:buChar char="•"/>
            </a:pPr>
            <a:r>
              <a:rPr lang="en-US" sz="2000"/>
              <a:t>Data bucket: Data buckets are the </a:t>
            </a:r>
            <a:r>
              <a:rPr lang="en-US" sz="2000" b="1"/>
              <a:t>memory locations where the records are stored</a:t>
            </a:r>
            <a:r>
              <a:rPr lang="en-US" sz="2000"/>
              <a:t>.</a:t>
            </a:r>
            <a:endParaRPr/>
          </a:p>
          <a:p>
            <a:pPr marL="342900" lvl="0" indent="-342900" algn="just" rtl="0">
              <a:lnSpc>
                <a:spcPct val="90000"/>
              </a:lnSpc>
              <a:spcBef>
                <a:spcPts val="400"/>
              </a:spcBef>
              <a:spcAft>
                <a:spcPts val="0"/>
              </a:spcAft>
              <a:buClr>
                <a:schemeClr val="dk1"/>
              </a:buClr>
              <a:buSzPts val="2000"/>
              <a:buChar char="•"/>
            </a:pPr>
            <a:r>
              <a:rPr lang="en-US" sz="2000"/>
              <a:t>Hash Function: Hash function is a </a:t>
            </a:r>
            <a:r>
              <a:rPr lang="en-US" sz="2000" b="1"/>
              <a:t>mapping function that maps all the set of search keys to actual record address</a:t>
            </a:r>
            <a:r>
              <a:rPr lang="en-US" sz="2000"/>
              <a:t>. Generally, hash function uses primary key to generate the hash index – address of the data block. </a:t>
            </a:r>
            <a:endParaRPr/>
          </a:p>
          <a:p>
            <a:pPr marL="342900" lvl="0" indent="-215900" algn="just" rtl="0">
              <a:lnSpc>
                <a:spcPct val="90000"/>
              </a:lnSpc>
              <a:spcBef>
                <a:spcPts val="400"/>
              </a:spcBef>
              <a:spcAft>
                <a:spcPts val="0"/>
              </a:spcAft>
              <a:buClr>
                <a:schemeClr val="dk1"/>
              </a:buClr>
              <a:buSzPts val="2000"/>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27" descr="C:\Users\parul\Desktop\Digital Learning Content.png"/>
          <p:cNvPicPr preferRelativeResize="0"/>
          <p:nvPr/>
        </p:nvPicPr>
        <p:blipFill rotWithShape="1">
          <a:blip r:embed="rId3">
            <a:alphaModFix/>
          </a:blip>
          <a:srcRect/>
          <a:stretch/>
        </p:blipFill>
        <p:spPr>
          <a:xfrm>
            <a:off x="153" y="21594"/>
            <a:ext cx="9144000" cy="6900863"/>
          </a:xfrm>
          <a:prstGeom prst="rect">
            <a:avLst/>
          </a:prstGeom>
          <a:noFill/>
          <a:ln>
            <a:noFill/>
          </a:ln>
        </p:spPr>
      </p:pic>
      <p:sp>
        <p:nvSpPr>
          <p:cNvPr id="479" name="Google Shape;479;p27"/>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Static Hashing</a:t>
            </a:r>
            <a:endParaRPr/>
          </a:p>
        </p:txBody>
      </p:sp>
      <p:sp>
        <p:nvSpPr>
          <p:cNvPr id="480" name="Google Shape;480;p2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81" name="Google Shape;481;p27"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482" name="Google Shape;482;p27"/>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83" name="Google Shape;483;p27"/>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In the static hashing, </a:t>
            </a:r>
            <a:r>
              <a:rPr lang="en-US" sz="2000" b="1"/>
              <a:t>the resultant data bucket address will always remain the same</a:t>
            </a:r>
            <a:r>
              <a:rPr lang="en-US" sz="2000"/>
              <a:t>.</a:t>
            </a:r>
            <a:endParaRPr/>
          </a:p>
          <a:p>
            <a:pPr marL="342900" lvl="0" indent="-342900" algn="just" rtl="0">
              <a:spcBef>
                <a:spcPts val="400"/>
              </a:spcBef>
              <a:spcAft>
                <a:spcPts val="0"/>
              </a:spcAft>
              <a:buClr>
                <a:schemeClr val="dk1"/>
              </a:buClr>
              <a:buSzPts val="2000"/>
              <a:buChar char="•"/>
            </a:pPr>
            <a:r>
              <a:rPr lang="en-US" sz="2000"/>
              <a:t>Therefore, if you generate an address for say Student_ID = 10 using hashing function mod(3), the resultant bucket address will always be 1. So, you will not see any change in the bucket address.</a:t>
            </a:r>
            <a:endParaRPr/>
          </a:p>
          <a:p>
            <a:pPr marL="342900" lvl="0" indent="-342900" algn="just" rtl="0">
              <a:spcBef>
                <a:spcPts val="400"/>
              </a:spcBef>
              <a:spcAft>
                <a:spcPts val="0"/>
              </a:spcAft>
              <a:buClr>
                <a:schemeClr val="dk1"/>
              </a:buClr>
              <a:buSzPts val="2000"/>
              <a:buChar char="•"/>
            </a:pPr>
            <a:r>
              <a:rPr lang="en-US" sz="2000"/>
              <a:t>Therefore, in this static hashing method, the number of data buckets in memory always remains constant. </a:t>
            </a:r>
            <a:endParaRPr/>
          </a:p>
        </p:txBody>
      </p:sp>
      <p:pic>
        <p:nvPicPr>
          <p:cNvPr id="484" name="Google Shape;484;p27"/>
          <p:cNvPicPr preferRelativeResize="0"/>
          <p:nvPr/>
        </p:nvPicPr>
        <p:blipFill rotWithShape="1">
          <a:blip r:embed="rId5">
            <a:alphaModFix/>
          </a:blip>
          <a:srcRect/>
          <a:stretch/>
        </p:blipFill>
        <p:spPr>
          <a:xfrm>
            <a:off x="3923928" y="4212589"/>
            <a:ext cx="4597524" cy="2330868"/>
          </a:xfrm>
          <a:prstGeom prst="rect">
            <a:avLst/>
          </a:prstGeom>
          <a:noFill/>
          <a:ln>
            <a:noFill/>
          </a:ln>
        </p:spPr>
      </p:pic>
      <p:sp>
        <p:nvSpPr>
          <p:cNvPr id="485" name="Google Shape;485;p27"/>
          <p:cNvSpPr txBox="1"/>
          <p:nvPr/>
        </p:nvSpPr>
        <p:spPr>
          <a:xfrm>
            <a:off x="6446581" y="6281847"/>
            <a:ext cx="142539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Calibri"/>
              <a:buNone/>
            </a:pPr>
            <a:r>
              <a:rPr lang="en-US" sz="1100" b="0" i="1" u="none">
                <a:solidFill>
                  <a:schemeClr val="dk1"/>
                </a:solidFill>
                <a:latin typeface="Calibri"/>
                <a:ea typeface="Calibri"/>
                <a:cs typeface="Calibri"/>
                <a:sym typeface="Calibri"/>
              </a:rPr>
              <a:t>Source-javapoint.com</a:t>
            </a:r>
            <a:endParaRPr sz="1100" b="0" i="1"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28" descr="C:\Users\parul\Desktop\Digital Learning Content.png"/>
          <p:cNvPicPr preferRelativeResize="0"/>
          <p:nvPr/>
        </p:nvPicPr>
        <p:blipFill rotWithShape="1">
          <a:blip r:embed="rId3">
            <a:alphaModFix/>
          </a:blip>
          <a:srcRect/>
          <a:stretch/>
        </p:blipFill>
        <p:spPr>
          <a:xfrm>
            <a:off x="4063" y="0"/>
            <a:ext cx="9144000" cy="6900863"/>
          </a:xfrm>
          <a:prstGeom prst="rect">
            <a:avLst/>
          </a:prstGeom>
          <a:noFill/>
          <a:ln>
            <a:noFill/>
          </a:ln>
        </p:spPr>
      </p:pic>
      <p:sp>
        <p:nvSpPr>
          <p:cNvPr id="491" name="Google Shape;491;p28"/>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Operation In Static Hashing </a:t>
            </a:r>
            <a:endParaRPr/>
          </a:p>
        </p:txBody>
      </p:sp>
      <p:sp>
        <p:nvSpPr>
          <p:cNvPr id="492" name="Google Shape;492;p2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493" name="Google Shape;493;p28"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494" name="Google Shape;494;p28"/>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495" name="Google Shape;495;p28"/>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000"/>
              <a:buFont typeface="Noto Sans Symbols"/>
              <a:buChar char="⮚"/>
            </a:pPr>
            <a:r>
              <a:rPr lang="en-US" sz="2000" b="1"/>
              <a:t>Searching a record</a:t>
            </a:r>
            <a:endParaRPr sz="2000"/>
          </a:p>
          <a:p>
            <a:pPr marL="342900" lvl="0" indent="-342900" algn="just" rtl="0">
              <a:lnSpc>
                <a:spcPct val="80000"/>
              </a:lnSpc>
              <a:spcBef>
                <a:spcPts val="400"/>
              </a:spcBef>
              <a:spcAft>
                <a:spcPts val="0"/>
              </a:spcAft>
              <a:buClr>
                <a:schemeClr val="dk1"/>
              </a:buClr>
              <a:buSzPts val="2000"/>
              <a:buChar char="•"/>
            </a:pPr>
            <a:r>
              <a:rPr lang="en-US" sz="2000"/>
              <a:t>When a record needs to be searched, then the same hash function retrieves the address of the bucket where the data is stored.</a:t>
            </a:r>
            <a:endParaRPr/>
          </a:p>
          <a:p>
            <a:pPr marL="342900" lvl="0" indent="-342900" algn="just" rtl="0">
              <a:lnSpc>
                <a:spcPct val="80000"/>
              </a:lnSpc>
              <a:spcBef>
                <a:spcPts val="400"/>
              </a:spcBef>
              <a:spcAft>
                <a:spcPts val="0"/>
              </a:spcAft>
              <a:buClr>
                <a:schemeClr val="dk1"/>
              </a:buClr>
              <a:buSzPts val="2000"/>
              <a:buFont typeface="Noto Sans Symbols"/>
              <a:buChar char="⮚"/>
            </a:pPr>
            <a:r>
              <a:rPr lang="en-US" sz="2000" b="1"/>
              <a:t>Insert a Record</a:t>
            </a:r>
            <a:endParaRPr sz="2000"/>
          </a:p>
          <a:p>
            <a:pPr marL="342900" lvl="0" indent="-342900" algn="just" rtl="0">
              <a:lnSpc>
                <a:spcPct val="80000"/>
              </a:lnSpc>
              <a:spcBef>
                <a:spcPts val="400"/>
              </a:spcBef>
              <a:spcAft>
                <a:spcPts val="0"/>
              </a:spcAft>
              <a:buClr>
                <a:schemeClr val="dk1"/>
              </a:buClr>
              <a:buSzPts val="2000"/>
              <a:buChar char="•"/>
            </a:pPr>
            <a:r>
              <a:rPr lang="en-US" sz="2000"/>
              <a:t>When a new record is inserted into the table, then we will generate an address for a new record based on the hash key and record is stored in that location.</a:t>
            </a:r>
            <a:endParaRPr/>
          </a:p>
          <a:p>
            <a:pPr marL="342900" lvl="0" indent="-342900" algn="just" rtl="0">
              <a:lnSpc>
                <a:spcPct val="80000"/>
              </a:lnSpc>
              <a:spcBef>
                <a:spcPts val="400"/>
              </a:spcBef>
              <a:spcAft>
                <a:spcPts val="0"/>
              </a:spcAft>
              <a:buClr>
                <a:schemeClr val="dk1"/>
              </a:buClr>
              <a:buSzPts val="2000"/>
              <a:buFont typeface="Noto Sans Symbols"/>
              <a:buChar char="⮚"/>
            </a:pPr>
            <a:r>
              <a:rPr lang="en-US" sz="2000" b="1"/>
              <a:t>Delete a Record</a:t>
            </a:r>
            <a:endParaRPr sz="2000"/>
          </a:p>
          <a:p>
            <a:pPr marL="342900" lvl="0" indent="-342900" algn="just" rtl="0">
              <a:lnSpc>
                <a:spcPct val="80000"/>
              </a:lnSpc>
              <a:spcBef>
                <a:spcPts val="400"/>
              </a:spcBef>
              <a:spcAft>
                <a:spcPts val="0"/>
              </a:spcAft>
              <a:buClr>
                <a:schemeClr val="dk1"/>
              </a:buClr>
              <a:buSzPts val="2000"/>
              <a:buChar char="•"/>
            </a:pPr>
            <a:r>
              <a:rPr lang="en-US" sz="2000"/>
              <a:t>To delete a record, we will first fetch the record which is supposed to be deleted. Then we will delete the records for that address in memory.</a:t>
            </a:r>
            <a:endParaRPr/>
          </a:p>
          <a:p>
            <a:pPr marL="342900" lvl="0" indent="-342900" algn="just" rtl="0">
              <a:lnSpc>
                <a:spcPct val="80000"/>
              </a:lnSpc>
              <a:spcBef>
                <a:spcPts val="400"/>
              </a:spcBef>
              <a:spcAft>
                <a:spcPts val="0"/>
              </a:spcAft>
              <a:buClr>
                <a:schemeClr val="dk1"/>
              </a:buClr>
              <a:buSzPts val="2000"/>
              <a:buFont typeface="Noto Sans Symbols"/>
              <a:buChar char="⮚"/>
            </a:pPr>
            <a:r>
              <a:rPr lang="en-US" sz="2000" b="1"/>
              <a:t>Update a Record</a:t>
            </a:r>
            <a:endParaRPr sz="2000"/>
          </a:p>
          <a:p>
            <a:pPr marL="342900" lvl="0" indent="-342900" algn="just" rtl="0">
              <a:lnSpc>
                <a:spcPct val="80000"/>
              </a:lnSpc>
              <a:spcBef>
                <a:spcPts val="400"/>
              </a:spcBef>
              <a:spcAft>
                <a:spcPts val="0"/>
              </a:spcAft>
              <a:buClr>
                <a:schemeClr val="dk1"/>
              </a:buClr>
              <a:buSzPts val="2000"/>
              <a:buChar char="•"/>
            </a:pPr>
            <a:r>
              <a:rPr lang="en-US" sz="2000"/>
              <a:t>To update a record, we will first search it using a hash function, and then the data record is updated.</a:t>
            </a:r>
            <a:endParaRPr/>
          </a:p>
          <a:p>
            <a:pPr marL="342900" lvl="0" indent="-342900" algn="just" rtl="0">
              <a:lnSpc>
                <a:spcPct val="80000"/>
              </a:lnSpc>
              <a:spcBef>
                <a:spcPts val="400"/>
              </a:spcBef>
              <a:spcAft>
                <a:spcPts val="0"/>
              </a:spcAft>
              <a:buClr>
                <a:schemeClr val="dk1"/>
              </a:buClr>
              <a:buSzPts val="2000"/>
              <a:buChar char="•"/>
            </a:pPr>
            <a:r>
              <a:rPr lang="en-US" sz="2000"/>
              <a:t>If we want to insert some new record into the file but the address of a data bucket generated by the hash function is not empty, or data already exists in that address. This situation in the static hashing is known as </a:t>
            </a:r>
            <a:r>
              <a:rPr lang="en-US" sz="2000" b="1"/>
              <a:t>bucket overflow</a:t>
            </a:r>
            <a:r>
              <a:rPr lang="en-US" sz="2000"/>
              <a:t>. This is a critical situation in this method.</a:t>
            </a:r>
            <a:endParaRPr/>
          </a:p>
          <a:p>
            <a:pPr marL="342900" lvl="0" indent="-263525" algn="just" rtl="0">
              <a:lnSpc>
                <a:spcPct val="80000"/>
              </a:lnSpc>
              <a:spcBef>
                <a:spcPts val="250"/>
              </a:spcBef>
              <a:spcAft>
                <a:spcPts val="0"/>
              </a:spcAft>
              <a:buClr>
                <a:schemeClr val="dk1"/>
              </a:buClr>
              <a:buSzPts val="1250"/>
              <a:buNone/>
            </a:pPr>
            <a:endParaRPr sz="12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500" name="Google Shape;500;p29" descr="C:\Users\parul\Desktop\Digital Learning Content.png"/>
          <p:cNvPicPr preferRelativeResize="0"/>
          <p:nvPr/>
        </p:nvPicPr>
        <p:blipFill rotWithShape="1">
          <a:blip r:embed="rId3">
            <a:alphaModFix/>
          </a:blip>
          <a:srcRect/>
          <a:stretch/>
        </p:blipFill>
        <p:spPr>
          <a:xfrm>
            <a:off x="-11356" y="-15479"/>
            <a:ext cx="9144000" cy="6900863"/>
          </a:xfrm>
          <a:prstGeom prst="rect">
            <a:avLst/>
          </a:prstGeom>
          <a:noFill/>
          <a:ln>
            <a:noFill/>
          </a:ln>
        </p:spPr>
      </p:pic>
      <p:sp>
        <p:nvSpPr>
          <p:cNvPr id="501" name="Google Shape;501;p29"/>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Open Hashing</a:t>
            </a:r>
            <a:endParaRPr/>
          </a:p>
        </p:txBody>
      </p:sp>
      <p:sp>
        <p:nvSpPr>
          <p:cNvPr id="502" name="Google Shape;502;p2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03" name="Google Shape;503;p2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04" name="Google Shape;504;p29"/>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05" name="Google Shape;505;p29"/>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When a hash function generates an address at which data is already stored, then the next bucket will be allocated to it. This mechanism is called as </a:t>
            </a:r>
            <a:r>
              <a:rPr lang="en-US" sz="2000" b="1"/>
              <a:t>Linear Probing</a:t>
            </a:r>
            <a:r>
              <a:rPr lang="en-US" sz="2000"/>
              <a:t>.</a:t>
            </a:r>
            <a:endParaRPr/>
          </a:p>
          <a:p>
            <a:pPr marL="342900" lvl="0" indent="-342900" algn="l" rtl="0">
              <a:spcBef>
                <a:spcPts val="400"/>
              </a:spcBef>
              <a:spcAft>
                <a:spcPts val="0"/>
              </a:spcAft>
              <a:buClr>
                <a:schemeClr val="dk1"/>
              </a:buClr>
              <a:buSzPts val="2000"/>
              <a:buChar char="•"/>
            </a:pPr>
            <a:r>
              <a:rPr lang="en-US" sz="2000" b="1"/>
              <a:t>For example:</a:t>
            </a:r>
            <a:r>
              <a:rPr lang="en-US" sz="2000"/>
              <a:t> suppose R3 is a new address which needs to be inserted, the hash function generates address as 112 for R3. But the generated address is already full. So the system searches next available data bucket, 113 and assigns R3 to it.</a:t>
            </a:r>
            <a:endParaRPr/>
          </a:p>
          <a:p>
            <a:pPr marL="342900" lvl="0" indent="-215900" algn="just" rtl="0">
              <a:spcBef>
                <a:spcPts val="400"/>
              </a:spcBef>
              <a:spcAft>
                <a:spcPts val="0"/>
              </a:spcAft>
              <a:buClr>
                <a:schemeClr val="dk1"/>
              </a:buClr>
              <a:buSzPts val="2000"/>
              <a:buNone/>
            </a:pPr>
            <a:endParaRPr sz="2000"/>
          </a:p>
        </p:txBody>
      </p:sp>
      <p:pic>
        <p:nvPicPr>
          <p:cNvPr id="506" name="Google Shape;506;p29"/>
          <p:cNvPicPr preferRelativeResize="0"/>
          <p:nvPr/>
        </p:nvPicPr>
        <p:blipFill rotWithShape="1">
          <a:blip r:embed="rId5">
            <a:alphaModFix/>
          </a:blip>
          <a:srcRect/>
          <a:stretch/>
        </p:blipFill>
        <p:spPr>
          <a:xfrm>
            <a:off x="2035906" y="4018075"/>
            <a:ext cx="5072187" cy="2632958"/>
          </a:xfrm>
          <a:prstGeom prst="rect">
            <a:avLst/>
          </a:prstGeom>
          <a:noFill/>
          <a:ln>
            <a:noFill/>
          </a:ln>
        </p:spPr>
      </p:pic>
      <p:sp>
        <p:nvSpPr>
          <p:cNvPr id="507" name="Google Shape;507;p29"/>
          <p:cNvSpPr txBox="1"/>
          <p:nvPr/>
        </p:nvSpPr>
        <p:spPr>
          <a:xfrm>
            <a:off x="6228184" y="6784149"/>
            <a:ext cx="142539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Calibri"/>
              <a:buNone/>
            </a:pPr>
            <a:r>
              <a:rPr lang="en-US" sz="1100" b="0" i="1" u="none">
                <a:solidFill>
                  <a:schemeClr val="dk1"/>
                </a:solidFill>
                <a:latin typeface="Calibri"/>
                <a:ea typeface="Calibri"/>
                <a:cs typeface="Calibri"/>
                <a:sym typeface="Calibri"/>
              </a:rPr>
              <a:t>Source-javapoint.com</a:t>
            </a:r>
            <a:endParaRPr sz="1100" b="0" i="1"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3"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pic>
        <p:nvPicPr>
          <p:cNvPr id="113" name="Google Shape;113;p3" descr="C:\Users\parul\Desktop\Digital Learning Content.png"/>
          <p:cNvPicPr preferRelativeResize="0"/>
          <p:nvPr/>
        </p:nvPicPr>
        <p:blipFill rotWithShape="1">
          <a:blip r:embed="rId4">
            <a:alphaModFix/>
          </a:blip>
          <a:srcRect/>
          <a:stretch/>
        </p:blipFill>
        <p:spPr>
          <a:xfrm>
            <a:off x="-18020" y="6896"/>
            <a:ext cx="9144000" cy="6900863"/>
          </a:xfrm>
          <a:prstGeom prst="rect">
            <a:avLst/>
          </a:prstGeom>
          <a:noFill/>
          <a:ln>
            <a:noFill/>
          </a:ln>
        </p:spPr>
      </p:pic>
      <p:sp>
        <p:nvSpPr>
          <p:cNvPr id="114" name="Google Shape;114;p3"/>
          <p:cNvSpPr/>
          <p:nvPr/>
        </p:nvSpPr>
        <p:spPr>
          <a:xfrm>
            <a:off x="18020" y="359640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Indices </a:t>
            </a:r>
            <a:endParaRPr/>
          </a:p>
        </p:txBody>
      </p:sp>
      <p:sp>
        <p:nvSpPr>
          <p:cNvPr id="115" name="Google Shape;115;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16" name="Google Shape;116;p3"/>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1"/>
        <p:cNvGrpSpPr/>
        <p:nvPr/>
      </p:nvGrpSpPr>
      <p:grpSpPr>
        <a:xfrm>
          <a:off x="0" y="0"/>
          <a:ext cx="0" cy="0"/>
          <a:chOff x="0" y="0"/>
          <a:chExt cx="0" cy="0"/>
        </a:xfrm>
      </p:grpSpPr>
      <p:pic>
        <p:nvPicPr>
          <p:cNvPr id="512" name="Google Shape;512;p30" descr="C:\Users\parul\Desktop\Digital Learning Content.png"/>
          <p:cNvPicPr preferRelativeResize="0"/>
          <p:nvPr/>
        </p:nvPicPr>
        <p:blipFill rotWithShape="1">
          <a:blip r:embed="rId3">
            <a:alphaModFix/>
          </a:blip>
          <a:srcRect/>
          <a:stretch/>
        </p:blipFill>
        <p:spPr>
          <a:xfrm>
            <a:off x="-11356" y="-21432"/>
            <a:ext cx="9144000" cy="6900863"/>
          </a:xfrm>
          <a:prstGeom prst="rect">
            <a:avLst/>
          </a:prstGeom>
          <a:noFill/>
          <a:ln>
            <a:noFill/>
          </a:ln>
        </p:spPr>
      </p:pic>
      <p:sp>
        <p:nvSpPr>
          <p:cNvPr id="513" name="Google Shape;513;p30"/>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Close Hashing</a:t>
            </a:r>
            <a:endParaRPr/>
          </a:p>
        </p:txBody>
      </p:sp>
      <p:sp>
        <p:nvSpPr>
          <p:cNvPr id="514" name="Google Shape;514;p3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15" name="Google Shape;515;p30"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16" name="Google Shape;516;p30"/>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pic>
        <p:nvPicPr>
          <p:cNvPr id="517" name="Google Shape;517;p30"/>
          <p:cNvPicPr preferRelativeResize="0"/>
          <p:nvPr/>
        </p:nvPicPr>
        <p:blipFill rotWithShape="1">
          <a:blip r:embed="rId5">
            <a:alphaModFix/>
          </a:blip>
          <a:srcRect/>
          <a:stretch/>
        </p:blipFill>
        <p:spPr>
          <a:xfrm>
            <a:off x="2133756" y="4348710"/>
            <a:ext cx="5991682" cy="2542212"/>
          </a:xfrm>
          <a:prstGeom prst="rect">
            <a:avLst/>
          </a:prstGeom>
          <a:noFill/>
          <a:ln>
            <a:noFill/>
          </a:ln>
        </p:spPr>
      </p:pic>
      <p:sp>
        <p:nvSpPr>
          <p:cNvPr id="518" name="Google Shape;518;p30"/>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When buckets are full, then a new data bucket is allocated for the same hash result and is linked after the previous one. This mechanism is known as </a:t>
            </a:r>
            <a:r>
              <a:rPr lang="en-US" sz="2000" b="1"/>
              <a:t>Overflow chaining</a:t>
            </a:r>
            <a:r>
              <a:rPr lang="en-US" sz="2000"/>
              <a:t>.</a:t>
            </a:r>
            <a:endParaRPr/>
          </a:p>
          <a:p>
            <a:pPr marL="342900" lvl="0" indent="-342900" algn="l" rtl="0">
              <a:spcBef>
                <a:spcPts val="400"/>
              </a:spcBef>
              <a:spcAft>
                <a:spcPts val="0"/>
              </a:spcAft>
              <a:buClr>
                <a:schemeClr val="dk1"/>
              </a:buClr>
              <a:buSzPts val="2000"/>
              <a:buChar char="•"/>
            </a:pPr>
            <a:r>
              <a:rPr lang="en-US" sz="2000" b="1"/>
              <a:t>For example:</a:t>
            </a:r>
            <a:r>
              <a:rPr lang="en-US" sz="2000"/>
              <a:t> Suppose R3 is a new address which needs to be inserted into the table, the hash function generates address as 110 for it. But this bucket is full to store the new data. In this case, a new bucket is inserted at the end of 110 buckets and is linked to it.</a:t>
            </a:r>
            <a:endParaRPr/>
          </a:p>
          <a:p>
            <a:pPr marL="342900" lvl="0" indent="-215900" algn="l" rtl="0">
              <a:spcBef>
                <a:spcPts val="400"/>
              </a:spcBef>
              <a:spcAft>
                <a:spcPts val="0"/>
              </a:spcAft>
              <a:buClr>
                <a:schemeClr val="dk1"/>
              </a:buClr>
              <a:buSzPts val="2000"/>
              <a:buNone/>
            </a:pPr>
            <a:endParaRPr sz="2000"/>
          </a:p>
        </p:txBody>
      </p:sp>
      <p:sp>
        <p:nvSpPr>
          <p:cNvPr id="519" name="Google Shape;519;p30"/>
          <p:cNvSpPr txBox="1"/>
          <p:nvPr/>
        </p:nvSpPr>
        <p:spPr>
          <a:xfrm>
            <a:off x="6726720" y="6574796"/>
            <a:ext cx="142539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Calibri"/>
              <a:buNone/>
            </a:pPr>
            <a:r>
              <a:rPr lang="en-US" sz="1100" b="0" i="1" u="none">
                <a:solidFill>
                  <a:schemeClr val="dk1"/>
                </a:solidFill>
                <a:latin typeface="Calibri"/>
                <a:ea typeface="Calibri"/>
                <a:cs typeface="Calibri"/>
                <a:sym typeface="Calibri"/>
              </a:rPr>
              <a:t>Source-javapoint.com</a:t>
            </a:r>
            <a:endParaRPr sz="1100" b="0" i="1"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31" descr="C:\Users\parul\Desktop\Digital Learning Content.png"/>
          <p:cNvPicPr preferRelativeResize="0"/>
          <p:nvPr/>
        </p:nvPicPr>
        <p:blipFill rotWithShape="1">
          <a:blip r:embed="rId3">
            <a:alphaModFix/>
          </a:blip>
          <a:srcRect/>
          <a:stretch/>
        </p:blipFill>
        <p:spPr>
          <a:xfrm>
            <a:off x="14273" y="1015"/>
            <a:ext cx="9144000" cy="6900863"/>
          </a:xfrm>
          <a:prstGeom prst="rect">
            <a:avLst/>
          </a:prstGeom>
          <a:noFill/>
          <a:ln>
            <a:noFill/>
          </a:ln>
        </p:spPr>
      </p:pic>
      <p:sp>
        <p:nvSpPr>
          <p:cNvPr id="525" name="Google Shape;525;p31"/>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Dynamic Hashing</a:t>
            </a:r>
            <a:endParaRPr/>
          </a:p>
        </p:txBody>
      </p:sp>
      <p:sp>
        <p:nvSpPr>
          <p:cNvPr id="526" name="Google Shape;526;p3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27" name="Google Shape;527;p31"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28" name="Google Shape;528;p31"/>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29" name="Google Shape;529;p31"/>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35"/>
              <a:buChar char="•"/>
            </a:pPr>
            <a:r>
              <a:rPr lang="en-US" sz="2035"/>
              <a:t>The dynamic hashing method is used to overcome the problems of static hashing like bucket overflow.</a:t>
            </a:r>
            <a:endParaRPr/>
          </a:p>
          <a:p>
            <a:pPr marL="342900" lvl="0" indent="-342900" algn="just" rtl="0">
              <a:spcBef>
                <a:spcPts val="407"/>
              </a:spcBef>
              <a:spcAft>
                <a:spcPts val="0"/>
              </a:spcAft>
              <a:buClr>
                <a:schemeClr val="dk1"/>
              </a:buClr>
              <a:buSzPts val="2035"/>
              <a:buChar char="•"/>
            </a:pPr>
            <a:r>
              <a:rPr lang="en-US" sz="2035"/>
              <a:t>In this method, data buckets grow or shrink as the records increases or decreases. This method is also known as Extendable hashing method.</a:t>
            </a:r>
            <a:endParaRPr/>
          </a:p>
          <a:p>
            <a:pPr marL="342900" lvl="0" indent="-342900" algn="just" rtl="0">
              <a:spcBef>
                <a:spcPts val="407"/>
              </a:spcBef>
              <a:spcAft>
                <a:spcPts val="0"/>
              </a:spcAft>
              <a:buClr>
                <a:schemeClr val="dk1"/>
              </a:buClr>
              <a:buSzPts val="2035"/>
              <a:buChar char="•"/>
            </a:pPr>
            <a:r>
              <a:rPr lang="en-US" sz="2035"/>
              <a:t>This method makes hashing dynamic, i.e., it allows insertion or deletion without resulting in poor performance.</a:t>
            </a:r>
            <a:endParaRPr/>
          </a:p>
          <a:p>
            <a:pPr marL="342900" lvl="0" indent="-342900" algn="l" rtl="0">
              <a:spcBef>
                <a:spcPts val="407"/>
              </a:spcBef>
              <a:spcAft>
                <a:spcPts val="0"/>
              </a:spcAft>
              <a:buClr>
                <a:schemeClr val="dk1"/>
              </a:buClr>
              <a:buSzPts val="2035"/>
              <a:buChar char="•"/>
            </a:pPr>
            <a:r>
              <a:rPr lang="en-US" sz="2035" b="1"/>
              <a:t>How to search a key?</a:t>
            </a:r>
            <a:endParaRPr/>
          </a:p>
          <a:p>
            <a:pPr marL="342900" lvl="0" indent="-342900" algn="l" rtl="0">
              <a:spcBef>
                <a:spcPts val="407"/>
              </a:spcBef>
              <a:spcAft>
                <a:spcPts val="0"/>
              </a:spcAft>
              <a:buClr>
                <a:schemeClr val="dk1"/>
              </a:buClr>
              <a:buSzPts val="2035"/>
              <a:buFont typeface="Noto Sans Symbols"/>
              <a:buChar char="▪"/>
            </a:pPr>
            <a:r>
              <a:rPr lang="en-US" sz="2035"/>
              <a:t>First, calculate the hash address of the key.</a:t>
            </a:r>
            <a:endParaRPr/>
          </a:p>
          <a:p>
            <a:pPr marL="342900" lvl="0" indent="-342900" algn="l" rtl="0">
              <a:spcBef>
                <a:spcPts val="407"/>
              </a:spcBef>
              <a:spcAft>
                <a:spcPts val="0"/>
              </a:spcAft>
              <a:buClr>
                <a:schemeClr val="dk1"/>
              </a:buClr>
              <a:buSzPts val="2035"/>
              <a:buFont typeface="Noto Sans Symbols"/>
              <a:buChar char="▪"/>
            </a:pPr>
            <a:r>
              <a:rPr lang="en-US" sz="2035"/>
              <a:t>Check how many bits are used in the directory, and these bits are called as i.</a:t>
            </a:r>
            <a:endParaRPr/>
          </a:p>
          <a:p>
            <a:pPr marL="342900" lvl="0" indent="-342900" algn="l" rtl="0">
              <a:spcBef>
                <a:spcPts val="407"/>
              </a:spcBef>
              <a:spcAft>
                <a:spcPts val="0"/>
              </a:spcAft>
              <a:buClr>
                <a:schemeClr val="dk1"/>
              </a:buClr>
              <a:buSzPts val="2035"/>
              <a:buFont typeface="Noto Sans Symbols"/>
              <a:buChar char="▪"/>
            </a:pPr>
            <a:r>
              <a:rPr lang="en-US" sz="2035"/>
              <a:t>Take the least significant i bits of the hash address. This gives an index of the directory.</a:t>
            </a:r>
            <a:endParaRPr/>
          </a:p>
          <a:p>
            <a:pPr marL="342900" lvl="0" indent="-342900" algn="l" rtl="0">
              <a:spcBef>
                <a:spcPts val="407"/>
              </a:spcBef>
              <a:spcAft>
                <a:spcPts val="0"/>
              </a:spcAft>
              <a:buClr>
                <a:schemeClr val="dk1"/>
              </a:buClr>
              <a:buSzPts val="2035"/>
              <a:buFont typeface="Noto Sans Symbols"/>
              <a:buChar char="▪"/>
            </a:pPr>
            <a:r>
              <a:rPr lang="en-US" sz="2035"/>
              <a:t>Now using the index, go to the directory and find bucket address where the record might be.</a:t>
            </a:r>
            <a:endParaRPr/>
          </a:p>
          <a:p>
            <a:pPr marL="342900" lvl="0" indent="-225425" algn="just" rtl="0">
              <a:spcBef>
                <a:spcPts val="370"/>
              </a:spcBef>
              <a:spcAft>
                <a:spcPts val="0"/>
              </a:spcAft>
              <a:buClr>
                <a:schemeClr val="dk1"/>
              </a:buClr>
              <a:buSzPts val="1850"/>
              <a:buNone/>
            </a:pPr>
            <a:endParaRPr sz="18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32" descr="C:\Users\parul\Desktop\Digital Learning Content.png"/>
          <p:cNvPicPr preferRelativeResize="0"/>
          <p:nvPr/>
        </p:nvPicPr>
        <p:blipFill rotWithShape="1">
          <a:blip r:embed="rId3">
            <a:alphaModFix/>
          </a:blip>
          <a:srcRect/>
          <a:stretch/>
        </p:blipFill>
        <p:spPr>
          <a:xfrm>
            <a:off x="7017" y="0"/>
            <a:ext cx="9144000" cy="6900863"/>
          </a:xfrm>
          <a:prstGeom prst="rect">
            <a:avLst/>
          </a:prstGeom>
          <a:noFill/>
          <a:ln>
            <a:noFill/>
          </a:ln>
        </p:spPr>
      </p:pic>
      <p:sp>
        <p:nvSpPr>
          <p:cNvPr id="535" name="Google Shape;535;p32"/>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Dynamic Hashing</a:t>
            </a:r>
            <a:endParaRPr/>
          </a:p>
        </p:txBody>
      </p:sp>
      <p:sp>
        <p:nvSpPr>
          <p:cNvPr id="536" name="Google Shape;536;p3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37" name="Google Shape;537;p32"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38" name="Google Shape;538;p32"/>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39" name="Google Shape;539;p32"/>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b="1"/>
              <a:t>How to insert a new record?</a:t>
            </a:r>
            <a:endParaRPr/>
          </a:p>
          <a:p>
            <a:pPr marL="342900" lvl="0" indent="-342900" algn="l" rtl="0">
              <a:spcBef>
                <a:spcPts val="400"/>
              </a:spcBef>
              <a:spcAft>
                <a:spcPts val="0"/>
              </a:spcAft>
              <a:buClr>
                <a:schemeClr val="dk1"/>
              </a:buClr>
              <a:buSzPts val="2000"/>
              <a:buChar char="•"/>
            </a:pPr>
            <a:r>
              <a:rPr lang="en-US" sz="2000"/>
              <a:t>Firstly, you have to follow the same procedure for retrieval, ending up in some bucket.</a:t>
            </a:r>
            <a:endParaRPr/>
          </a:p>
          <a:p>
            <a:pPr marL="342900" lvl="0" indent="-342900" algn="l" rtl="0">
              <a:spcBef>
                <a:spcPts val="400"/>
              </a:spcBef>
              <a:spcAft>
                <a:spcPts val="0"/>
              </a:spcAft>
              <a:buClr>
                <a:schemeClr val="dk1"/>
              </a:buClr>
              <a:buSzPts val="2000"/>
              <a:buChar char="•"/>
            </a:pPr>
            <a:r>
              <a:rPr lang="en-US" sz="2000"/>
              <a:t>If there is still space in that bucket, then place the record in it.</a:t>
            </a:r>
            <a:endParaRPr/>
          </a:p>
          <a:p>
            <a:pPr marL="342900" lvl="0" indent="-342900" algn="l" rtl="0">
              <a:spcBef>
                <a:spcPts val="400"/>
              </a:spcBef>
              <a:spcAft>
                <a:spcPts val="0"/>
              </a:spcAft>
              <a:buClr>
                <a:schemeClr val="dk1"/>
              </a:buClr>
              <a:buSzPts val="2000"/>
              <a:buChar char="•"/>
            </a:pPr>
            <a:r>
              <a:rPr lang="en-US" sz="2000"/>
              <a:t>If the bucket is full, then we will split the bucket and redistribute the records.</a:t>
            </a:r>
            <a:endParaRPr/>
          </a:p>
          <a:p>
            <a:pPr marL="342900" lvl="0" indent="-215900" algn="just" rtl="0">
              <a:spcBef>
                <a:spcPts val="400"/>
              </a:spcBef>
              <a:spcAft>
                <a:spcPts val="0"/>
              </a:spcAft>
              <a:buClr>
                <a:schemeClr val="dk1"/>
              </a:buClr>
              <a:buSzPts val="2000"/>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544" name="Google Shape;544;p33" descr="C:\Users\parul\Desktop\Digital Learning Content.png"/>
          <p:cNvPicPr preferRelativeResize="0"/>
          <p:nvPr/>
        </p:nvPicPr>
        <p:blipFill rotWithShape="1">
          <a:blip r:embed="rId3">
            <a:alphaModFix/>
          </a:blip>
          <a:srcRect/>
          <a:stretch/>
        </p:blipFill>
        <p:spPr>
          <a:xfrm>
            <a:off x="0" y="1226"/>
            <a:ext cx="9144000" cy="6900863"/>
          </a:xfrm>
          <a:prstGeom prst="rect">
            <a:avLst/>
          </a:prstGeom>
          <a:noFill/>
          <a:ln>
            <a:noFill/>
          </a:ln>
        </p:spPr>
      </p:pic>
      <p:sp>
        <p:nvSpPr>
          <p:cNvPr id="545" name="Google Shape;545;p33"/>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For Example</a:t>
            </a:r>
            <a:endParaRPr/>
          </a:p>
        </p:txBody>
      </p:sp>
      <p:sp>
        <p:nvSpPr>
          <p:cNvPr id="546" name="Google Shape;546;p3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47" name="Google Shape;547;p33"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48" name="Google Shape;548;p33"/>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49" name="Google Shape;549;p33"/>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Consider the following grouping of keys into buckets, depending on the prefix of their hash address</a:t>
            </a:r>
            <a:endParaRPr/>
          </a:p>
        </p:txBody>
      </p:sp>
      <p:graphicFrame>
        <p:nvGraphicFramePr>
          <p:cNvPr id="550" name="Google Shape;550;p33"/>
          <p:cNvGraphicFramePr/>
          <p:nvPr/>
        </p:nvGraphicFramePr>
        <p:xfrm>
          <a:off x="539552" y="2804930"/>
          <a:ext cx="3000000" cy="3000000"/>
        </p:xfrm>
        <a:graphic>
          <a:graphicData uri="http://schemas.openxmlformats.org/drawingml/2006/table">
            <a:tbl>
              <a:tblPr firstRow="1" bandRow="1">
                <a:noFill/>
                <a:tableStyleId>{1E576B13-9978-407C-ADAE-267AC99AEC5D}</a:tableStyleId>
              </a:tblPr>
              <a:tblGrid>
                <a:gridCol w="1476175">
                  <a:extLst>
                    <a:ext uri="{9D8B030D-6E8A-4147-A177-3AD203B41FA5}">
                      <a16:colId xmlns:a16="http://schemas.microsoft.com/office/drawing/2014/main" val="20000"/>
                    </a:ext>
                  </a:extLst>
                </a:gridCol>
                <a:gridCol w="1476175">
                  <a:extLst>
                    <a:ext uri="{9D8B030D-6E8A-4147-A177-3AD203B41FA5}">
                      <a16:colId xmlns:a16="http://schemas.microsoft.com/office/drawing/2014/main" val="20001"/>
                    </a:ext>
                  </a:extLst>
                </a:gridCol>
              </a:tblGrid>
              <a:tr h="320925">
                <a:tc>
                  <a:txBody>
                    <a:bodyPr/>
                    <a:lstStyle/>
                    <a:p>
                      <a:pPr marL="0" marR="0" lvl="0" indent="0" algn="l" rtl="0">
                        <a:spcBef>
                          <a:spcPts val="0"/>
                        </a:spcBef>
                        <a:spcAft>
                          <a:spcPts val="0"/>
                        </a:spcAft>
                        <a:buNone/>
                      </a:pPr>
                      <a:r>
                        <a:rPr lang="en-US" sz="1800"/>
                        <a:t>Key</a:t>
                      </a:r>
                      <a:endParaRPr/>
                    </a:p>
                  </a:txBody>
                  <a:tcPr marL="91450" marR="91450" marT="45725" marB="45725"/>
                </a:tc>
                <a:tc>
                  <a:txBody>
                    <a:bodyPr/>
                    <a:lstStyle/>
                    <a:p>
                      <a:pPr marL="0" marR="0" lvl="0" indent="0" algn="l" rtl="0">
                        <a:spcBef>
                          <a:spcPts val="0"/>
                        </a:spcBef>
                        <a:spcAft>
                          <a:spcPts val="0"/>
                        </a:spcAft>
                        <a:buNone/>
                      </a:pPr>
                      <a:r>
                        <a:rPr lang="en-US" sz="1800"/>
                        <a:t>Hash Address</a:t>
                      </a:r>
                      <a:endParaRPr/>
                    </a:p>
                  </a:txBody>
                  <a:tcPr marL="91450" marR="91450" marT="45725" marB="45725"/>
                </a:tc>
                <a:extLst>
                  <a:ext uri="{0D108BD9-81ED-4DB2-BD59-A6C34878D82A}">
                    <a16:rowId xmlns:a16="http://schemas.microsoft.com/office/drawing/2014/main" val="10000"/>
                  </a:ext>
                </a:extLst>
              </a:tr>
              <a:tr h="320925">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11010</a:t>
                      </a:r>
                      <a:endParaRPr/>
                    </a:p>
                  </a:txBody>
                  <a:tcPr marL="91450" marR="91450" marT="45725" marB="45725"/>
                </a:tc>
                <a:extLst>
                  <a:ext uri="{0D108BD9-81ED-4DB2-BD59-A6C34878D82A}">
                    <a16:rowId xmlns:a16="http://schemas.microsoft.com/office/drawing/2014/main" val="10001"/>
                  </a:ext>
                </a:extLst>
              </a:tr>
              <a:tr h="320925">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00000</a:t>
                      </a:r>
                      <a:endParaRPr/>
                    </a:p>
                  </a:txBody>
                  <a:tcPr marL="91450" marR="91450" marT="45725" marB="45725"/>
                </a:tc>
                <a:extLst>
                  <a:ext uri="{0D108BD9-81ED-4DB2-BD59-A6C34878D82A}">
                    <a16:rowId xmlns:a16="http://schemas.microsoft.com/office/drawing/2014/main" val="10002"/>
                  </a:ext>
                </a:extLst>
              </a:tr>
              <a:tr h="320925">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11110</a:t>
                      </a:r>
                      <a:endParaRPr/>
                    </a:p>
                  </a:txBody>
                  <a:tcPr marL="91450" marR="91450" marT="45725" marB="45725"/>
                </a:tc>
                <a:extLst>
                  <a:ext uri="{0D108BD9-81ED-4DB2-BD59-A6C34878D82A}">
                    <a16:rowId xmlns:a16="http://schemas.microsoft.com/office/drawing/2014/main" val="10003"/>
                  </a:ext>
                </a:extLst>
              </a:tr>
              <a:tr h="320925">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00000</a:t>
                      </a:r>
                      <a:endParaRPr/>
                    </a:p>
                  </a:txBody>
                  <a:tcPr marL="91450" marR="91450" marT="45725" marB="45725"/>
                </a:tc>
                <a:extLst>
                  <a:ext uri="{0D108BD9-81ED-4DB2-BD59-A6C34878D82A}">
                    <a16:rowId xmlns:a16="http://schemas.microsoft.com/office/drawing/2014/main" val="10004"/>
                  </a:ext>
                </a:extLst>
              </a:tr>
              <a:tr h="3266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01001</a:t>
                      </a:r>
                      <a:endParaRPr/>
                    </a:p>
                  </a:txBody>
                  <a:tcPr marL="91450" marR="91450" marT="45725" marB="45725"/>
                </a:tc>
                <a:extLst>
                  <a:ext uri="{0D108BD9-81ED-4DB2-BD59-A6C34878D82A}">
                    <a16:rowId xmlns:a16="http://schemas.microsoft.com/office/drawing/2014/main" val="10005"/>
                  </a:ext>
                </a:extLst>
              </a:tr>
              <a:tr h="320925">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10101</a:t>
                      </a:r>
                      <a:endParaRPr/>
                    </a:p>
                  </a:txBody>
                  <a:tcPr marL="91450" marR="91450" marT="45725" marB="45725"/>
                </a:tc>
                <a:extLst>
                  <a:ext uri="{0D108BD9-81ED-4DB2-BD59-A6C34878D82A}">
                    <a16:rowId xmlns:a16="http://schemas.microsoft.com/office/drawing/2014/main" val="10006"/>
                  </a:ext>
                </a:extLst>
              </a:tr>
              <a:tr h="320925">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10111</a:t>
                      </a:r>
                      <a:endParaRPr/>
                    </a:p>
                  </a:txBody>
                  <a:tcPr marL="91450" marR="91450" marT="45725" marB="45725"/>
                </a:tc>
                <a:extLst>
                  <a:ext uri="{0D108BD9-81ED-4DB2-BD59-A6C34878D82A}">
                    <a16:rowId xmlns:a16="http://schemas.microsoft.com/office/drawing/2014/main" val="10007"/>
                  </a:ext>
                </a:extLst>
              </a:tr>
            </a:tbl>
          </a:graphicData>
        </a:graphic>
      </p:graphicFrame>
      <p:sp>
        <p:nvSpPr>
          <p:cNvPr id="551" name="Google Shape;551;p33"/>
          <p:cNvSpPr/>
          <p:nvPr/>
        </p:nvSpPr>
        <p:spPr>
          <a:xfrm>
            <a:off x="-1" y="5875338"/>
            <a:ext cx="9006995" cy="101566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Calibri"/>
                <a:ea typeface="Calibri"/>
                <a:cs typeface="Calibri"/>
                <a:sym typeface="Calibri"/>
              </a:rPr>
              <a:t>The last two bits of 2 and 4 are 00. So it will go into bucket B0. The last two bits of 5 and 6 are 01, so it will go into bucket B1. The last two bits of 1 and 3 are 10, so it will go into bucket B2. The last two bits of 7 are 11, so it will go into B3.</a:t>
            </a:r>
            <a:endParaRPr sz="2000" b="0" i="0" u="none">
              <a:solidFill>
                <a:schemeClr val="dk1"/>
              </a:solidFill>
              <a:latin typeface="Calibri"/>
              <a:ea typeface="Calibri"/>
              <a:cs typeface="Calibri"/>
              <a:sym typeface="Calibri"/>
            </a:endParaRPr>
          </a:p>
        </p:txBody>
      </p:sp>
      <p:graphicFrame>
        <p:nvGraphicFramePr>
          <p:cNvPr id="552" name="Google Shape;552;p33"/>
          <p:cNvGraphicFramePr/>
          <p:nvPr/>
        </p:nvGraphicFramePr>
        <p:xfrm>
          <a:off x="5002410" y="3433146"/>
          <a:ext cx="3000000" cy="3000000"/>
        </p:xfrm>
        <a:graphic>
          <a:graphicData uri="http://schemas.openxmlformats.org/drawingml/2006/table">
            <a:tbl>
              <a:tblPr firstRow="1" bandRow="1">
                <a:noFill/>
                <a:tableStyleId>{1E576B13-9978-407C-ADAE-267AC99AEC5D}</a:tableStyleId>
              </a:tblPr>
              <a:tblGrid>
                <a:gridCol w="1095525">
                  <a:extLst>
                    <a:ext uri="{9D8B030D-6E8A-4147-A177-3AD203B41FA5}">
                      <a16:colId xmlns:a16="http://schemas.microsoft.com/office/drawing/2014/main" val="20000"/>
                    </a:ext>
                  </a:extLst>
                </a:gridCol>
              </a:tblGrid>
              <a:tr h="390425">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gradFill>
                      <a:gsLst>
                        <a:gs pos="0">
                          <a:srgbClr val="F4F8FB"/>
                        </a:gs>
                        <a:gs pos="74000">
                          <a:srgbClr val="AEC5E1"/>
                        </a:gs>
                        <a:gs pos="83000">
                          <a:srgbClr val="AEC5E1"/>
                        </a:gs>
                        <a:gs pos="100000">
                          <a:srgbClr val="C8D8EB"/>
                        </a:gs>
                      </a:gsLst>
                      <a:lin ang="5400000" scaled="0"/>
                    </a:gradFill>
                  </a:tcPr>
                </a:tc>
                <a:extLst>
                  <a:ext uri="{0D108BD9-81ED-4DB2-BD59-A6C34878D82A}">
                    <a16:rowId xmlns:a16="http://schemas.microsoft.com/office/drawing/2014/main" val="10003"/>
                  </a:ext>
                </a:extLst>
              </a:tr>
            </a:tbl>
          </a:graphicData>
        </a:graphic>
      </p:graphicFrame>
      <p:sp>
        <p:nvSpPr>
          <p:cNvPr id="553" name="Google Shape;553;p33"/>
          <p:cNvSpPr txBox="1"/>
          <p:nvPr/>
        </p:nvSpPr>
        <p:spPr>
          <a:xfrm>
            <a:off x="4862249" y="3035260"/>
            <a:ext cx="14157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Data Records</a:t>
            </a:r>
            <a:endParaRPr/>
          </a:p>
        </p:txBody>
      </p:sp>
      <p:graphicFrame>
        <p:nvGraphicFramePr>
          <p:cNvPr id="554" name="Google Shape;554;p33"/>
          <p:cNvGraphicFramePr/>
          <p:nvPr/>
        </p:nvGraphicFramePr>
        <p:xfrm>
          <a:off x="6941473" y="3046733"/>
          <a:ext cx="3000000" cy="300000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2              4</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55" name="Google Shape;555;p33"/>
          <p:cNvGraphicFramePr/>
          <p:nvPr/>
        </p:nvGraphicFramePr>
        <p:xfrm>
          <a:off x="6941473" y="3822560"/>
          <a:ext cx="3000000" cy="300000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298250">
                <a:tc>
                  <a:txBody>
                    <a:bodyPr/>
                    <a:lstStyle/>
                    <a:p>
                      <a:pPr marL="0" marR="0" lvl="0" indent="0" algn="ctr" rtl="0">
                        <a:spcBef>
                          <a:spcPts val="0"/>
                        </a:spcBef>
                        <a:spcAft>
                          <a:spcPts val="0"/>
                        </a:spcAft>
                        <a:buNone/>
                      </a:pPr>
                      <a:r>
                        <a:rPr lang="en-US" sz="1800"/>
                        <a:t>5             6 </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56" name="Google Shape;556;p33"/>
          <p:cNvGraphicFramePr/>
          <p:nvPr/>
        </p:nvGraphicFramePr>
        <p:xfrm>
          <a:off x="6941473" y="4534475"/>
          <a:ext cx="3000000" cy="300000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1            3</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557" name="Google Shape;557;p33"/>
          <p:cNvGraphicFramePr/>
          <p:nvPr/>
        </p:nvGraphicFramePr>
        <p:xfrm>
          <a:off x="6941473" y="5224176"/>
          <a:ext cx="3000000" cy="3000000"/>
        </p:xfrm>
        <a:graphic>
          <a:graphicData uri="http://schemas.openxmlformats.org/drawingml/2006/table">
            <a:tbl>
              <a:tblPr firstRow="1" bandRow="1">
                <a:noFill/>
                <a:tableStyleId>{1E576B13-9978-407C-ADAE-267AC99AEC5D}</a:tableStyleId>
              </a:tblPr>
              <a:tblGrid>
                <a:gridCol w="18238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0"/>
                  </a:ext>
                </a:extLst>
              </a:tr>
            </a:tbl>
          </a:graphicData>
        </a:graphic>
      </p:graphicFrame>
      <p:sp>
        <p:nvSpPr>
          <p:cNvPr id="558" name="Google Shape;558;p33"/>
          <p:cNvSpPr txBox="1"/>
          <p:nvPr/>
        </p:nvSpPr>
        <p:spPr>
          <a:xfrm>
            <a:off x="7145524" y="2649840"/>
            <a:ext cx="14157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Data Buckets</a:t>
            </a:r>
            <a:endParaRPr/>
          </a:p>
        </p:txBody>
      </p:sp>
      <p:sp>
        <p:nvSpPr>
          <p:cNvPr id="559" name="Google Shape;559;p33"/>
          <p:cNvSpPr txBox="1"/>
          <p:nvPr/>
        </p:nvSpPr>
        <p:spPr>
          <a:xfrm>
            <a:off x="4410430" y="4211003"/>
            <a:ext cx="4187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10</a:t>
            </a:r>
            <a:endParaRPr/>
          </a:p>
        </p:txBody>
      </p:sp>
      <p:sp>
        <p:nvSpPr>
          <p:cNvPr id="560" name="Google Shape;560;p33"/>
          <p:cNvSpPr txBox="1"/>
          <p:nvPr/>
        </p:nvSpPr>
        <p:spPr>
          <a:xfrm>
            <a:off x="4421103" y="3823632"/>
            <a:ext cx="4187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sp>
        <p:nvSpPr>
          <p:cNvPr id="561" name="Google Shape;561;p33"/>
          <p:cNvSpPr txBox="1"/>
          <p:nvPr/>
        </p:nvSpPr>
        <p:spPr>
          <a:xfrm>
            <a:off x="4421103" y="4611440"/>
            <a:ext cx="4240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11</a:t>
            </a:r>
            <a:endParaRPr/>
          </a:p>
        </p:txBody>
      </p:sp>
      <p:sp>
        <p:nvSpPr>
          <p:cNvPr id="562" name="Google Shape;562;p33"/>
          <p:cNvSpPr txBox="1"/>
          <p:nvPr/>
        </p:nvSpPr>
        <p:spPr>
          <a:xfrm>
            <a:off x="4410430" y="3429000"/>
            <a:ext cx="4187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00</a:t>
            </a:r>
            <a:endParaRPr/>
          </a:p>
        </p:txBody>
      </p:sp>
      <p:sp>
        <p:nvSpPr>
          <p:cNvPr id="563" name="Google Shape;563;p33"/>
          <p:cNvSpPr txBox="1"/>
          <p:nvPr/>
        </p:nvSpPr>
        <p:spPr>
          <a:xfrm>
            <a:off x="8695859" y="5200298"/>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3</a:t>
            </a:r>
            <a:endParaRPr sz="1800" b="1" i="0" u="none">
              <a:solidFill>
                <a:schemeClr val="dk1"/>
              </a:solidFill>
              <a:latin typeface="Calibri"/>
              <a:ea typeface="Calibri"/>
              <a:cs typeface="Calibri"/>
              <a:sym typeface="Calibri"/>
            </a:endParaRPr>
          </a:p>
        </p:txBody>
      </p:sp>
      <p:sp>
        <p:nvSpPr>
          <p:cNvPr id="564" name="Google Shape;564;p33"/>
          <p:cNvSpPr txBox="1"/>
          <p:nvPr/>
        </p:nvSpPr>
        <p:spPr>
          <a:xfrm>
            <a:off x="8685367" y="4520510"/>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2</a:t>
            </a:r>
            <a:endParaRPr sz="1800" b="1" i="0" u="none">
              <a:solidFill>
                <a:schemeClr val="dk1"/>
              </a:solidFill>
              <a:latin typeface="Calibri"/>
              <a:ea typeface="Calibri"/>
              <a:cs typeface="Calibri"/>
              <a:sym typeface="Calibri"/>
            </a:endParaRPr>
          </a:p>
        </p:txBody>
      </p:sp>
      <p:sp>
        <p:nvSpPr>
          <p:cNvPr id="565" name="Google Shape;565;p33"/>
          <p:cNvSpPr txBox="1"/>
          <p:nvPr/>
        </p:nvSpPr>
        <p:spPr>
          <a:xfrm>
            <a:off x="8685367" y="3048241"/>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0</a:t>
            </a:r>
            <a:endParaRPr sz="1800" b="1" i="0" u="none">
              <a:solidFill>
                <a:schemeClr val="dk1"/>
              </a:solidFill>
              <a:latin typeface="Calibri"/>
              <a:ea typeface="Calibri"/>
              <a:cs typeface="Calibri"/>
              <a:sym typeface="Calibri"/>
            </a:endParaRPr>
          </a:p>
        </p:txBody>
      </p:sp>
      <p:sp>
        <p:nvSpPr>
          <p:cNvPr id="566" name="Google Shape;566;p33"/>
          <p:cNvSpPr txBox="1"/>
          <p:nvPr/>
        </p:nvSpPr>
        <p:spPr>
          <a:xfrm>
            <a:off x="8715823" y="3817612"/>
            <a:ext cx="3930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a:t>
            </a:r>
            <a:r>
              <a:rPr lang="en-US" sz="1800" b="1" i="0" u="none" baseline="-25000">
                <a:solidFill>
                  <a:schemeClr val="dk1"/>
                </a:solidFill>
                <a:latin typeface="Calibri"/>
                <a:ea typeface="Calibri"/>
                <a:cs typeface="Calibri"/>
                <a:sym typeface="Calibri"/>
              </a:rPr>
              <a:t>1</a:t>
            </a:r>
            <a:endParaRPr/>
          </a:p>
        </p:txBody>
      </p:sp>
      <p:cxnSp>
        <p:nvCxnSpPr>
          <p:cNvPr id="567" name="Google Shape;567;p33"/>
          <p:cNvCxnSpPr/>
          <p:nvPr/>
        </p:nvCxnSpPr>
        <p:spPr>
          <a:xfrm rot="10800000" flipH="1">
            <a:off x="5940152" y="3232153"/>
            <a:ext cx="1205372" cy="381513"/>
          </a:xfrm>
          <a:prstGeom prst="straightConnector1">
            <a:avLst/>
          </a:prstGeom>
          <a:noFill/>
          <a:ln w="9525" cap="flat" cmpd="sng">
            <a:solidFill>
              <a:schemeClr val="dk1"/>
            </a:solidFill>
            <a:prstDash val="solid"/>
            <a:round/>
            <a:headEnd type="none" w="sm" len="sm"/>
            <a:tailEnd type="triangle" w="med" len="med"/>
          </a:ln>
        </p:spPr>
      </p:cxnSp>
      <p:cxnSp>
        <p:nvCxnSpPr>
          <p:cNvPr id="568" name="Google Shape;568;p33"/>
          <p:cNvCxnSpPr/>
          <p:nvPr/>
        </p:nvCxnSpPr>
        <p:spPr>
          <a:xfrm>
            <a:off x="5940151" y="4002278"/>
            <a:ext cx="1100351" cy="7827"/>
          </a:xfrm>
          <a:prstGeom prst="straightConnector1">
            <a:avLst/>
          </a:prstGeom>
          <a:noFill/>
          <a:ln w="9525" cap="flat" cmpd="sng">
            <a:solidFill>
              <a:schemeClr val="dk1"/>
            </a:solidFill>
            <a:prstDash val="solid"/>
            <a:round/>
            <a:headEnd type="none" w="sm" len="sm"/>
            <a:tailEnd type="triangle" w="med" len="med"/>
          </a:ln>
        </p:spPr>
      </p:cxnSp>
      <p:cxnSp>
        <p:nvCxnSpPr>
          <p:cNvPr id="569" name="Google Shape;569;p33"/>
          <p:cNvCxnSpPr/>
          <p:nvPr/>
        </p:nvCxnSpPr>
        <p:spPr>
          <a:xfrm>
            <a:off x="5940151" y="4356478"/>
            <a:ext cx="1100351" cy="392252"/>
          </a:xfrm>
          <a:prstGeom prst="straightConnector1">
            <a:avLst/>
          </a:prstGeom>
          <a:noFill/>
          <a:ln w="9525" cap="flat" cmpd="sng">
            <a:solidFill>
              <a:schemeClr val="dk1"/>
            </a:solidFill>
            <a:prstDash val="solid"/>
            <a:round/>
            <a:headEnd type="none" w="sm" len="sm"/>
            <a:tailEnd type="triangle" w="med" len="med"/>
          </a:ln>
        </p:spPr>
      </p:cxnSp>
      <p:cxnSp>
        <p:nvCxnSpPr>
          <p:cNvPr id="570" name="Google Shape;570;p33"/>
          <p:cNvCxnSpPr/>
          <p:nvPr/>
        </p:nvCxnSpPr>
        <p:spPr>
          <a:xfrm>
            <a:off x="5917014" y="4748730"/>
            <a:ext cx="1123488" cy="673121"/>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34" descr="C:\Users\parul\Desktop\Digital Learning Content.png"/>
          <p:cNvPicPr preferRelativeResize="0"/>
          <p:nvPr/>
        </p:nvPicPr>
        <p:blipFill rotWithShape="1">
          <a:blip r:embed="rId3">
            <a:alphaModFix/>
          </a:blip>
          <a:srcRect/>
          <a:stretch/>
        </p:blipFill>
        <p:spPr>
          <a:xfrm>
            <a:off x="54361" y="0"/>
            <a:ext cx="9144000" cy="6900863"/>
          </a:xfrm>
          <a:prstGeom prst="rect">
            <a:avLst/>
          </a:prstGeom>
          <a:noFill/>
          <a:ln>
            <a:noFill/>
          </a:ln>
        </p:spPr>
      </p:pic>
      <p:sp>
        <p:nvSpPr>
          <p:cNvPr id="576" name="Google Shape;576;p34"/>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Advantages &amp; Disadvantages</a:t>
            </a:r>
            <a:endParaRPr/>
          </a:p>
        </p:txBody>
      </p:sp>
      <p:sp>
        <p:nvSpPr>
          <p:cNvPr id="577" name="Google Shape;577;p3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578" name="Google Shape;578;p3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579" name="Google Shape;579;p34"/>
          <p:cNvSpPr txBox="1"/>
          <p:nvPr/>
        </p:nvSpPr>
        <p:spPr>
          <a:xfrm>
            <a:off x="27577" y="2095803"/>
            <a:ext cx="9036566"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580" name="Google Shape;580;p34"/>
          <p:cNvSpPr txBox="1">
            <a:spLocks noGrp="1"/>
          </p:cNvSpPr>
          <p:nvPr>
            <p:ph type="body" idx="1"/>
          </p:nvPr>
        </p:nvSpPr>
        <p:spPr>
          <a:xfrm>
            <a:off x="57147" y="2122914"/>
            <a:ext cx="9006995" cy="4735086"/>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000"/>
              <a:buFont typeface="Noto Sans Symbols"/>
              <a:buChar char="⮚"/>
            </a:pPr>
            <a:r>
              <a:rPr lang="en-US" sz="2000" b="1"/>
              <a:t>Advantages of dynamic hashing</a:t>
            </a:r>
            <a:endParaRPr/>
          </a:p>
          <a:p>
            <a:pPr marL="342900" lvl="0" indent="-342900" algn="just" rtl="0">
              <a:lnSpc>
                <a:spcPct val="80000"/>
              </a:lnSpc>
              <a:spcBef>
                <a:spcPts val="400"/>
              </a:spcBef>
              <a:spcAft>
                <a:spcPts val="0"/>
              </a:spcAft>
              <a:buClr>
                <a:schemeClr val="dk1"/>
              </a:buClr>
              <a:buSzPts val="2000"/>
              <a:buChar char="•"/>
            </a:pPr>
            <a:r>
              <a:rPr lang="en-US" sz="2000"/>
              <a:t>In this method, the performance does not decrease as the data grows in the system. It simply increases the size of memory to accommodate the data.</a:t>
            </a:r>
            <a:endParaRPr/>
          </a:p>
          <a:p>
            <a:pPr marL="342900" lvl="0" indent="-342900" algn="just" rtl="0">
              <a:lnSpc>
                <a:spcPct val="80000"/>
              </a:lnSpc>
              <a:spcBef>
                <a:spcPts val="400"/>
              </a:spcBef>
              <a:spcAft>
                <a:spcPts val="0"/>
              </a:spcAft>
              <a:buClr>
                <a:schemeClr val="dk1"/>
              </a:buClr>
              <a:buSzPts val="2000"/>
              <a:buChar char="•"/>
            </a:pPr>
            <a:r>
              <a:rPr lang="en-US" sz="2000"/>
              <a:t>In this method, memory is well utilized as it grows and shrinks with the data. There will not be any unused memory lying.</a:t>
            </a:r>
            <a:endParaRPr/>
          </a:p>
          <a:p>
            <a:pPr marL="342900" lvl="0" indent="-342900" algn="just" rtl="0">
              <a:lnSpc>
                <a:spcPct val="80000"/>
              </a:lnSpc>
              <a:spcBef>
                <a:spcPts val="400"/>
              </a:spcBef>
              <a:spcAft>
                <a:spcPts val="0"/>
              </a:spcAft>
              <a:buClr>
                <a:schemeClr val="dk1"/>
              </a:buClr>
              <a:buSzPts val="2000"/>
              <a:buChar char="•"/>
            </a:pPr>
            <a:r>
              <a:rPr lang="en-US" sz="2000"/>
              <a:t>This method is good for the dynamic database where data grows and shrinks frequently.</a:t>
            </a:r>
            <a:endParaRPr/>
          </a:p>
          <a:p>
            <a:pPr marL="342900" lvl="0" indent="-342900" algn="just" rtl="0">
              <a:lnSpc>
                <a:spcPct val="80000"/>
              </a:lnSpc>
              <a:spcBef>
                <a:spcPts val="400"/>
              </a:spcBef>
              <a:spcAft>
                <a:spcPts val="0"/>
              </a:spcAft>
              <a:buClr>
                <a:schemeClr val="dk1"/>
              </a:buClr>
              <a:buSzPts val="2000"/>
              <a:buFont typeface="Noto Sans Symbols"/>
              <a:buChar char="⮚"/>
            </a:pPr>
            <a:r>
              <a:rPr lang="en-US" sz="2000" b="1"/>
              <a:t>Disadvantages of dynamic hashing</a:t>
            </a:r>
            <a:endParaRPr/>
          </a:p>
          <a:p>
            <a:pPr marL="342900" lvl="0" indent="-342900" algn="just" rtl="0">
              <a:lnSpc>
                <a:spcPct val="80000"/>
              </a:lnSpc>
              <a:spcBef>
                <a:spcPts val="400"/>
              </a:spcBef>
              <a:spcAft>
                <a:spcPts val="0"/>
              </a:spcAft>
              <a:buClr>
                <a:schemeClr val="dk1"/>
              </a:buClr>
              <a:buSzPts val="2000"/>
              <a:buChar char="•"/>
            </a:pPr>
            <a:r>
              <a:rPr lang="en-US" sz="2000"/>
              <a:t>In this method, if the data size increases then the bucket size is also increased. These addresses of data will be maintained in the bucket address table. This is because the data address will keep changing as buckets grow and shrink. If there is a huge increase in data, maintaining the bucket address table becomes tedious.</a:t>
            </a:r>
            <a:endParaRPr/>
          </a:p>
          <a:p>
            <a:pPr marL="342900" lvl="0" indent="-342900" algn="just" rtl="0">
              <a:lnSpc>
                <a:spcPct val="80000"/>
              </a:lnSpc>
              <a:spcBef>
                <a:spcPts val="400"/>
              </a:spcBef>
              <a:spcAft>
                <a:spcPts val="0"/>
              </a:spcAft>
              <a:buClr>
                <a:schemeClr val="dk1"/>
              </a:buClr>
              <a:buSzPts val="2000"/>
              <a:buChar char="•"/>
            </a:pPr>
            <a:r>
              <a:rPr lang="en-US" sz="2000"/>
              <a:t>In this case, the bucket overflow situation will also occur. But it might take little time to reach this situation than static hashing.</a:t>
            </a:r>
            <a:endParaRPr/>
          </a:p>
          <a:p>
            <a:pPr marL="342900" lvl="0" indent="-263525" algn="just" rtl="0">
              <a:lnSpc>
                <a:spcPct val="80000"/>
              </a:lnSpc>
              <a:spcBef>
                <a:spcPts val="250"/>
              </a:spcBef>
              <a:spcAft>
                <a:spcPts val="0"/>
              </a:spcAft>
              <a:buClr>
                <a:schemeClr val="dk1"/>
              </a:buClr>
              <a:buSzPts val="1250"/>
              <a:buNone/>
            </a:pPr>
            <a:endParaRPr sz="12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5"/>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pic>
        <p:nvPicPr>
          <p:cNvPr id="586" name="Google Shape;586;p35"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587" name="Google Shape;587;p35"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588" name="Google Shape;588;p35"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589" name="Google Shape;589;p35"/>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590" name="Google Shape;590;p35"/>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Arial"/>
              <a:buNone/>
            </a:pPr>
            <a:r>
              <a:rPr lang="en-US" sz="1800" b="0" i="0" u="none">
                <a:solidFill>
                  <a:schemeClr val="dk2"/>
                </a:solidFill>
                <a:latin typeface="Calibri"/>
                <a:ea typeface="Calibri"/>
                <a:cs typeface="Calibri"/>
                <a:sym typeface="Calibri"/>
              </a:rPr>
              <a:t>www.paruluniversity.ac.in</a:t>
            </a:r>
            <a:endParaRPr sz="1800" b="0" i="0" u="none">
              <a:solidFill>
                <a:schemeClr val="dk2"/>
              </a:solidFill>
              <a:latin typeface="Calibri"/>
              <a:ea typeface="Calibri"/>
              <a:cs typeface="Calibri"/>
              <a:sym typeface="Calibri"/>
            </a:endParaRPr>
          </a:p>
        </p:txBody>
      </p:sp>
      <p:pic>
        <p:nvPicPr>
          <p:cNvPr id="591" name="Google Shape;591;p35"/>
          <p:cNvPicPr preferRelativeResize="0"/>
          <p:nvPr/>
        </p:nvPicPr>
        <p:blipFill rotWithShape="1">
          <a:blip r:embed="rId6">
            <a:alphaModFix/>
          </a:blip>
          <a:srcRect/>
          <a:stretch/>
        </p:blipFill>
        <p:spPr>
          <a:xfrm>
            <a:off x="8318500" y="60325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2" name="Google Shape;122;p4"/>
          <p:cNvSpPr/>
          <p:nvPr/>
        </p:nvSpPr>
        <p:spPr>
          <a:xfrm>
            <a:off x="0" y="146824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What is Database Indexes?</a:t>
            </a:r>
            <a:endParaRPr/>
          </a:p>
        </p:txBody>
      </p:sp>
      <p:sp>
        <p:nvSpPr>
          <p:cNvPr id="123" name="Google Shape;123;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24" name="Google Shape;124;p4"/>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25" name="Google Shape;125;p4"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126" name="Google Shape;126;p4"/>
          <p:cNvSpPr txBox="1"/>
          <p:nvPr/>
        </p:nvSpPr>
        <p:spPr>
          <a:xfrm>
            <a:off x="215900" y="2241550"/>
            <a:ext cx="8712200" cy="42837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127" name="Google Shape;127;p4"/>
          <p:cNvSpPr txBox="1"/>
          <p:nvPr/>
        </p:nvSpPr>
        <p:spPr>
          <a:xfrm>
            <a:off x="215900" y="2241550"/>
            <a:ext cx="8737600" cy="501675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Indexes are special lookup tables that can be used by the database search engine to speed up the retrieval of results.</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 database index is a data structure that increases the speed of operations on a database table for data retrieval.</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An index is somewhat similar to the index on the back of a book in a database.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Indexes are used to very easily extract data from the database.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indexes will not be used by the users, they are simply used to speed up searches / queries.</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takes more time to update a table with indexes than to </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update a table without (because the indexes require an update as well.</a:t>
            </a: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Syntax:</a:t>
            </a:r>
            <a:endParaRPr sz="2000" b="1"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alibri"/>
              <a:buNone/>
            </a:pPr>
            <a:r>
              <a:rPr lang="en-US" sz="2000" b="0" i="1" u="none">
                <a:solidFill>
                  <a:schemeClr val="dk1"/>
                </a:solidFill>
                <a:latin typeface="Calibri"/>
                <a:ea typeface="Calibri"/>
                <a:cs typeface="Calibri"/>
                <a:sym typeface="Calibri"/>
              </a:rPr>
              <a:t>CREATE INDEX index_name</a:t>
            </a:r>
            <a:endParaRPr sz="2000" b="0" i="1"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alibri"/>
              <a:buNone/>
            </a:pPr>
            <a:r>
              <a:rPr lang="en-US" sz="2000" b="0" i="1" u="none">
                <a:solidFill>
                  <a:schemeClr val="dk1"/>
                </a:solidFill>
                <a:latin typeface="Calibri"/>
                <a:ea typeface="Calibri"/>
                <a:cs typeface="Calibri"/>
                <a:sym typeface="Calibri"/>
              </a:rPr>
              <a:t>ON table_name (column1, column2, ...);</a:t>
            </a:r>
            <a:endParaRPr sz="2000" b="0" i="1"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33" name="Google Shape;133;p5"/>
          <p:cNvSpPr/>
          <p:nvPr/>
        </p:nvSpPr>
        <p:spPr>
          <a:xfrm>
            <a:off x="0" y="1504950"/>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For Example:</a:t>
            </a:r>
            <a:endParaRPr/>
          </a:p>
        </p:txBody>
      </p:sp>
      <p:sp>
        <p:nvSpPr>
          <p:cNvPr id="134" name="Google Shape;134;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35" name="Google Shape;135;p5"/>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36" name="Google Shape;136;p5"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137" name="Google Shape;137;p5"/>
          <p:cNvSpPr txBox="1"/>
          <p:nvPr/>
        </p:nvSpPr>
        <p:spPr>
          <a:xfrm>
            <a:off x="190500" y="2241550"/>
            <a:ext cx="8629972"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Example:</a:t>
            </a: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CREATE INDEX idx_studentaddress </a:t>
            </a:r>
            <a:endParaRPr/>
          </a:p>
          <a:p>
            <a:pPr marL="0" marR="0" lvl="0" indent="0" algn="l"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ON student (studentaddress);</a:t>
            </a: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Indexing is a means of maximising a database 's output by minimising the amount of disc access needed when a query is processed.</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is a type of data structure which is used to find and navigate the data in a database easily.</a:t>
            </a:r>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6"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43" name="Google Shape;143;p6"/>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The structure of Index in database. </a:t>
            </a:r>
            <a:endParaRPr/>
          </a:p>
        </p:txBody>
      </p:sp>
      <p:sp>
        <p:nvSpPr>
          <p:cNvPr id="144" name="Google Shape;144;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45" name="Google Shape;145;p6"/>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46" name="Google Shape;146;p6"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147" name="Google Shape;147;p6"/>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148" name="Google Shape;148;p6"/>
          <p:cNvSpPr/>
          <p:nvPr/>
        </p:nvSpPr>
        <p:spPr>
          <a:xfrm>
            <a:off x="4190286" y="3013721"/>
            <a:ext cx="2304256" cy="93610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Pointer</a:t>
            </a:r>
            <a:endParaRPr/>
          </a:p>
        </p:txBody>
      </p:sp>
      <p:sp>
        <p:nvSpPr>
          <p:cNvPr id="149" name="Google Shape;149;p6"/>
          <p:cNvSpPr/>
          <p:nvPr/>
        </p:nvSpPr>
        <p:spPr>
          <a:xfrm>
            <a:off x="57472" y="2324684"/>
            <a:ext cx="889602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 few database columns are used to construct indexes.</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150" name="Google Shape;150;p6"/>
          <p:cNvSpPr/>
          <p:nvPr/>
        </p:nvSpPr>
        <p:spPr>
          <a:xfrm>
            <a:off x="1855787" y="3009730"/>
            <a:ext cx="2304256" cy="93610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Search Key</a:t>
            </a:r>
            <a:endParaRPr/>
          </a:p>
        </p:txBody>
      </p:sp>
      <p:sp>
        <p:nvSpPr>
          <p:cNvPr id="151" name="Google Shape;151;p6"/>
          <p:cNvSpPr/>
          <p:nvPr/>
        </p:nvSpPr>
        <p:spPr>
          <a:xfrm>
            <a:off x="113774" y="4056777"/>
            <a:ext cx="8629972"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The first column is the Search key that includes a replica of the table 's primary or candidate key. In order for the related data to be retrieved easily, these values are stored in sorted order.</a:t>
            </a:r>
            <a:endParaRPr/>
          </a:p>
          <a:p>
            <a:pPr marL="0" marR="0" lvl="0" indent="0" algn="just"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The second column is the Storage Reference or Pointer, which includes a series of pointers containing the disc block address where you can locate the particular key value.</a:t>
            </a:r>
            <a:endParaRPr sz="2000" b="0" i="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57" name="Google Shape;157;p7"/>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Attributes Of Indexing</a:t>
            </a:r>
            <a:endParaRPr/>
          </a:p>
        </p:txBody>
      </p:sp>
      <p:sp>
        <p:nvSpPr>
          <p:cNvPr id="158" name="Google Shape;158;p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59" name="Google Shape;159;p7"/>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60" name="Google Shape;160;p7"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161" name="Google Shape;161;p7"/>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162" name="Google Shape;162;p7"/>
          <p:cNvSpPr txBox="1"/>
          <p:nvPr/>
        </p:nvSpPr>
        <p:spPr>
          <a:xfrm>
            <a:off x="190500" y="2348880"/>
            <a:ext cx="8737600" cy="317009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Access Types: </a:t>
            </a:r>
            <a:r>
              <a:rPr lang="en-US" sz="2000" b="0" i="0" u="none">
                <a:solidFill>
                  <a:schemeClr val="dk1"/>
                </a:solidFill>
                <a:latin typeface="Calibri"/>
                <a:ea typeface="Calibri"/>
                <a:cs typeface="Calibri"/>
                <a:sym typeface="Calibri"/>
              </a:rPr>
              <a:t>This extends to access types such as value-based searching, range access, etc.</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Access Time: </a:t>
            </a:r>
            <a:r>
              <a:rPr lang="en-US" sz="2000" b="0" i="0" u="none">
                <a:solidFill>
                  <a:schemeClr val="dk1"/>
                </a:solidFill>
                <a:latin typeface="Calibri"/>
                <a:ea typeface="Calibri"/>
                <a:cs typeface="Calibri"/>
                <a:sym typeface="Calibri"/>
              </a:rPr>
              <a:t>This refers to the time taken to locate a single element of data or a group of elements.</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Period of insertion: </a:t>
            </a:r>
            <a:r>
              <a:rPr lang="en-US" sz="2000" b="0" i="0" u="none">
                <a:solidFill>
                  <a:schemeClr val="dk1"/>
                </a:solidFill>
                <a:latin typeface="Calibri"/>
                <a:ea typeface="Calibri"/>
                <a:cs typeface="Calibri"/>
                <a:sym typeface="Calibri"/>
              </a:rPr>
              <a:t>refers to the time taken to locate the correct space and upload new data.</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Deletion Time: </a:t>
            </a:r>
            <a:r>
              <a:rPr lang="en-US" sz="2000" b="0" i="0" u="none">
                <a:solidFill>
                  <a:schemeClr val="dk1"/>
                </a:solidFill>
                <a:latin typeface="Calibri"/>
                <a:ea typeface="Calibri"/>
                <a:cs typeface="Calibri"/>
                <a:sym typeface="Calibri"/>
              </a:rPr>
              <a:t>Time needed for identifying and removing an object and updating the index structure.</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Space Overhead: </a:t>
            </a:r>
            <a:r>
              <a:rPr lang="en-US" sz="2000" b="0" i="0" u="none">
                <a:solidFill>
                  <a:schemeClr val="dk1"/>
                </a:solidFill>
                <a:latin typeface="Calibri"/>
                <a:ea typeface="Calibri"/>
                <a:cs typeface="Calibri"/>
                <a:sym typeface="Calibri"/>
              </a:rPr>
              <a:t>This applies to the extra space needed by the index.</a:t>
            </a:r>
            <a:endParaRPr/>
          </a:p>
          <a:p>
            <a:pPr marL="342900" marR="0" lvl="0" indent="-21590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8" descr="C:\Users\parul\Desktop\Digital Learning Content.png"/>
          <p:cNvPicPr preferRelativeResize="0"/>
          <p:nvPr/>
        </p:nvPicPr>
        <p:blipFill rotWithShape="1">
          <a:blip r:embed="rId3">
            <a:alphaModFix/>
          </a:blip>
          <a:srcRect/>
          <a:stretch/>
        </p:blipFill>
        <p:spPr>
          <a:xfrm>
            <a:off x="0" y="-10696"/>
            <a:ext cx="9144000" cy="6900863"/>
          </a:xfrm>
          <a:prstGeom prst="rect">
            <a:avLst/>
          </a:prstGeom>
          <a:noFill/>
          <a:ln>
            <a:noFill/>
          </a:ln>
        </p:spPr>
      </p:pic>
      <p:sp>
        <p:nvSpPr>
          <p:cNvPr id="168" name="Google Shape;168;p8"/>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Different Indexing Methods</a:t>
            </a:r>
            <a:endParaRPr/>
          </a:p>
        </p:txBody>
      </p:sp>
      <p:sp>
        <p:nvSpPr>
          <p:cNvPr id="169" name="Google Shape;169;p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70" name="Google Shape;170;p8"/>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71" name="Google Shape;171;p8"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grpSp>
        <p:nvGrpSpPr>
          <p:cNvPr id="172" name="Google Shape;172;p8"/>
          <p:cNvGrpSpPr/>
          <p:nvPr/>
        </p:nvGrpSpPr>
        <p:grpSpPr>
          <a:xfrm>
            <a:off x="1113952" y="2173718"/>
            <a:ext cx="6741979" cy="2261405"/>
            <a:chOff x="1097566" y="1988"/>
            <a:chExt cx="6741979" cy="2261405"/>
          </a:xfrm>
        </p:grpSpPr>
        <p:sp>
          <p:nvSpPr>
            <p:cNvPr id="173" name="Google Shape;173;p8"/>
            <p:cNvSpPr/>
            <p:nvPr/>
          </p:nvSpPr>
          <p:spPr>
            <a:xfrm>
              <a:off x="1097566" y="1988"/>
              <a:ext cx="1970785" cy="1471149"/>
            </a:xfrm>
            <a:prstGeom prst="round2SameRect">
              <a:avLst>
                <a:gd name="adj1" fmla="val 8000"/>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txBox="1"/>
            <p:nvPr/>
          </p:nvSpPr>
          <p:spPr>
            <a:xfrm>
              <a:off x="1132037" y="36459"/>
              <a:ext cx="1901843" cy="1436678"/>
            </a:xfrm>
            <a:prstGeom prst="rect">
              <a:avLst/>
            </a:prstGeom>
            <a:noFill/>
            <a:ln>
              <a:noFill/>
            </a:ln>
          </p:spPr>
          <p:txBody>
            <a:bodyPr spcFirstLastPara="1" wrap="square" lIns="25400" tIns="76200" rIns="25400" bIns="25400" anchor="t"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Parse Indexing</a:t>
              </a:r>
              <a:endParaRPr sz="2000" b="0" i="0" u="none" strike="noStrike" cap="none">
                <a:solidFill>
                  <a:schemeClr val="dk1"/>
                </a:solidFill>
                <a:latin typeface="Arial"/>
                <a:ea typeface="Arial"/>
                <a:cs typeface="Arial"/>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Dense Indexing</a:t>
              </a:r>
              <a:endParaRPr sz="2000" b="0" i="0" u="none" strike="noStrike" cap="none">
                <a:solidFill>
                  <a:schemeClr val="dk1"/>
                </a:solidFill>
                <a:latin typeface="Arial"/>
                <a:ea typeface="Arial"/>
                <a:cs typeface="Arial"/>
                <a:sym typeface="Arial"/>
              </a:endParaRPr>
            </a:p>
          </p:txBody>
        </p:sp>
        <p:sp>
          <p:nvSpPr>
            <p:cNvPr id="175" name="Google Shape;175;p8"/>
            <p:cNvSpPr/>
            <p:nvPr/>
          </p:nvSpPr>
          <p:spPr>
            <a:xfrm>
              <a:off x="1097566" y="1473137"/>
              <a:ext cx="1970785" cy="632594"/>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txBox="1"/>
            <p:nvPr/>
          </p:nvSpPr>
          <p:spPr>
            <a:xfrm>
              <a:off x="1097566" y="1473137"/>
              <a:ext cx="1387876" cy="632594"/>
            </a:xfrm>
            <a:prstGeom prst="rect">
              <a:avLst/>
            </a:prstGeom>
            <a:noFill/>
            <a:ln>
              <a:noFill/>
            </a:ln>
          </p:spPr>
          <p:txBody>
            <a:bodyPr spcFirstLastPara="1" wrap="square" lIns="76200" tIns="0" rIns="25400" bIns="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Primary Indexing</a:t>
              </a:r>
              <a:endParaRPr sz="2000" b="0" i="0" u="none">
                <a:solidFill>
                  <a:schemeClr val="lt1"/>
                </a:solidFill>
                <a:latin typeface="Arial"/>
                <a:ea typeface="Arial"/>
                <a:cs typeface="Arial"/>
                <a:sym typeface="Arial"/>
              </a:endParaRPr>
            </a:p>
          </p:txBody>
        </p:sp>
        <p:sp>
          <p:nvSpPr>
            <p:cNvPr id="177" name="Google Shape;177;p8"/>
            <p:cNvSpPr/>
            <p:nvPr/>
          </p:nvSpPr>
          <p:spPr>
            <a:xfrm>
              <a:off x="2541193" y="1573619"/>
              <a:ext cx="689774" cy="689774"/>
            </a:xfrm>
            <a:prstGeom prst="ellipse">
              <a:avLst/>
            </a:prstGeom>
            <a:blipFill rotWithShape="1">
              <a:blip r:embed="rId6">
                <a:alphaModFix/>
              </a:blip>
              <a:stretch>
                <a:fillRect l="-1998" r="-1999"/>
              </a:stretch>
            </a:blipFill>
            <a:ln w="25400" cap="flat" cmpd="sng">
              <a:solidFill>
                <a:srgbClr val="CFD7E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3401855" y="1988"/>
              <a:ext cx="1970785" cy="1471149"/>
            </a:xfrm>
            <a:prstGeom prst="round2SameRect">
              <a:avLst>
                <a:gd name="adj1" fmla="val 8000"/>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3401855" y="1473137"/>
              <a:ext cx="1970785" cy="632594"/>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txBox="1"/>
            <p:nvPr/>
          </p:nvSpPr>
          <p:spPr>
            <a:xfrm>
              <a:off x="3401855" y="1473137"/>
              <a:ext cx="1387876" cy="632594"/>
            </a:xfrm>
            <a:prstGeom prst="rect">
              <a:avLst/>
            </a:prstGeom>
            <a:noFill/>
            <a:ln>
              <a:noFill/>
            </a:ln>
          </p:spPr>
          <p:txBody>
            <a:bodyPr spcFirstLastPara="1" wrap="square" lIns="76200" tIns="0" rIns="25400" bIns="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Clustering Indexing</a:t>
              </a:r>
              <a:endParaRPr sz="2000" b="0" i="0" u="none">
                <a:solidFill>
                  <a:schemeClr val="lt1"/>
                </a:solidFill>
                <a:latin typeface="Arial"/>
                <a:ea typeface="Arial"/>
                <a:cs typeface="Arial"/>
                <a:sym typeface="Arial"/>
              </a:endParaRPr>
            </a:p>
          </p:txBody>
        </p:sp>
        <p:sp>
          <p:nvSpPr>
            <p:cNvPr id="181" name="Google Shape;181;p8"/>
            <p:cNvSpPr/>
            <p:nvPr/>
          </p:nvSpPr>
          <p:spPr>
            <a:xfrm>
              <a:off x="4845482" y="1573619"/>
              <a:ext cx="689774" cy="689774"/>
            </a:xfrm>
            <a:prstGeom prst="ellipse">
              <a:avLst/>
            </a:prstGeom>
            <a:blipFill rotWithShape="1">
              <a:blip r:embed="rId7">
                <a:alphaModFix/>
              </a:blip>
              <a:stretch>
                <a:fillRect l="-1998" r="-1999"/>
              </a:stretch>
            </a:blipFill>
            <a:ln w="25400" cap="flat" cmpd="sng">
              <a:solidFill>
                <a:srgbClr val="CFD7E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5706144" y="1988"/>
              <a:ext cx="1970785" cy="1471149"/>
            </a:xfrm>
            <a:prstGeom prst="round2SameRect">
              <a:avLst>
                <a:gd name="adj1" fmla="val 8000"/>
                <a:gd name="adj2" fmla="val 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5706144" y="1473137"/>
              <a:ext cx="1970785" cy="632594"/>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txBox="1"/>
            <p:nvPr/>
          </p:nvSpPr>
          <p:spPr>
            <a:xfrm>
              <a:off x="5706144" y="1473137"/>
              <a:ext cx="1387876" cy="632594"/>
            </a:xfrm>
            <a:prstGeom prst="rect">
              <a:avLst/>
            </a:prstGeom>
            <a:noFill/>
            <a:ln>
              <a:noFill/>
            </a:ln>
          </p:spPr>
          <p:txBody>
            <a:bodyPr spcFirstLastPara="1" wrap="square" lIns="76200" tIns="0" rIns="25400" bIns="0" anchor="ctr"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Secondary Indexing</a:t>
              </a:r>
              <a:endParaRPr sz="2000" b="0" i="0" u="none">
                <a:solidFill>
                  <a:schemeClr val="lt1"/>
                </a:solidFill>
                <a:latin typeface="Arial"/>
                <a:ea typeface="Arial"/>
                <a:cs typeface="Arial"/>
                <a:sym typeface="Arial"/>
              </a:endParaRPr>
            </a:p>
          </p:txBody>
        </p:sp>
        <p:sp>
          <p:nvSpPr>
            <p:cNvPr id="185" name="Google Shape;185;p8"/>
            <p:cNvSpPr/>
            <p:nvPr/>
          </p:nvSpPr>
          <p:spPr>
            <a:xfrm>
              <a:off x="7149771" y="1573619"/>
              <a:ext cx="689774" cy="689774"/>
            </a:xfrm>
            <a:prstGeom prst="ellipse">
              <a:avLst/>
            </a:prstGeom>
            <a:blipFill rotWithShape="1">
              <a:blip r:embed="rId8">
                <a:alphaModFix/>
              </a:blip>
              <a:stretch>
                <a:fillRect l="-1998" r="-1999"/>
              </a:stretch>
            </a:blipFill>
            <a:ln w="25400" cap="flat" cmpd="sng">
              <a:solidFill>
                <a:srgbClr val="CFD7E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91" name="Google Shape;191;p9"/>
          <p:cNvSpPr/>
          <p:nvPr/>
        </p:nvSpPr>
        <p:spPr>
          <a:xfrm>
            <a:off x="0" y="147997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Primary Indexing</a:t>
            </a:r>
            <a:endParaRPr/>
          </a:p>
        </p:txBody>
      </p:sp>
      <p:sp>
        <p:nvSpPr>
          <p:cNvPr id="192" name="Google Shape;192;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000"/>
              <a:buFont typeface="Arial"/>
              <a:buNone/>
            </a:pPr>
            <a:endParaRPr sz="3000" b="1" i="0" u="none">
              <a:solidFill>
                <a:schemeClr val="lt1"/>
              </a:solidFill>
              <a:latin typeface="Calibri"/>
              <a:ea typeface="Calibri"/>
              <a:cs typeface="Calibri"/>
              <a:sym typeface="Calibri"/>
            </a:endParaRPr>
          </a:p>
        </p:txBody>
      </p:sp>
      <p:pic>
        <p:nvPicPr>
          <p:cNvPr id="193" name="Google Shape;193;p9"/>
          <p:cNvPicPr preferRelativeResize="0"/>
          <p:nvPr/>
        </p:nvPicPr>
        <p:blipFill rotWithShape="1">
          <a:blip r:embed="rId4">
            <a:alphaModFix/>
          </a:blip>
          <a:srcRect/>
          <a:stretch/>
        </p:blipFill>
        <p:spPr>
          <a:xfrm>
            <a:off x="8318500" y="6032500"/>
            <a:ext cx="609600" cy="609600"/>
          </a:xfrm>
          <a:prstGeom prst="rect">
            <a:avLst/>
          </a:prstGeom>
          <a:noFill/>
          <a:ln>
            <a:noFill/>
          </a:ln>
        </p:spPr>
      </p:pic>
      <p:pic>
        <p:nvPicPr>
          <p:cNvPr id="194" name="Google Shape;194;p9" descr="C:\Users\parul\Desktop\Untitled-1.png"/>
          <p:cNvPicPr preferRelativeResize="0"/>
          <p:nvPr/>
        </p:nvPicPr>
        <p:blipFill rotWithShape="1">
          <a:blip r:embed="rId5">
            <a:alphaModFix/>
          </a:blip>
          <a:srcRect/>
          <a:stretch/>
        </p:blipFill>
        <p:spPr>
          <a:xfrm>
            <a:off x="1857375" y="3071813"/>
            <a:ext cx="5430838" cy="2803525"/>
          </a:xfrm>
          <a:prstGeom prst="rect">
            <a:avLst/>
          </a:prstGeom>
          <a:noFill/>
          <a:ln>
            <a:noFill/>
          </a:ln>
        </p:spPr>
      </p:pic>
      <p:sp>
        <p:nvSpPr>
          <p:cNvPr id="195" name="Google Shape;195;p9"/>
          <p:cNvSpPr txBox="1"/>
          <p:nvPr/>
        </p:nvSpPr>
        <p:spPr>
          <a:xfrm>
            <a:off x="113774" y="2668273"/>
            <a:ext cx="862997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196" name="Google Shape;196;p9"/>
          <p:cNvSpPr txBox="1"/>
          <p:nvPr/>
        </p:nvSpPr>
        <p:spPr>
          <a:xfrm>
            <a:off x="132496" y="2122914"/>
            <a:ext cx="8725024" cy="532453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What Is Primary Indexing?</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the index is provided by the table 's primary key, it is referred to as the primary index.</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For each record, these primary keys are special.</a:t>
            </a:r>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Since primary keys are stored in sorted order, the search operation 's efficiency is very effective.</a:t>
            </a:r>
            <a:endParaRPr/>
          </a:p>
          <a:p>
            <a:pPr marL="0" marR="0" lvl="0" indent="0" algn="just"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For Example</a:t>
            </a:r>
            <a:endParaRPr/>
          </a:p>
          <a:p>
            <a:pPr marL="0" marR="0" lvl="0" indent="0" algn="just" rtl="0">
              <a:lnSpc>
                <a:spcPct val="100000"/>
              </a:lnSpc>
              <a:spcBef>
                <a:spcPts val="0"/>
              </a:spcBef>
              <a:spcAft>
                <a:spcPts val="0"/>
              </a:spcAft>
              <a:buClr>
                <a:schemeClr val="dk1"/>
              </a:buClr>
              <a:buSzPts val="2000"/>
              <a:buFont typeface="Calibri"/>
              <a:buNone/>
            </a:pPr>
            <a:r>
              <a:rPr lang="en-US" sz="2000" b="0" i="1" u="none">
                <a:solidFill>
                  <a:schemeClr val="dk1"/>
                </a:solidFill>
                <a:latin typeface="Calibri"/>
                <a:ea typeface="Calibri"/>
                <a:cs typeface="Calibri"/>
                <a:sym typeface="Calibri"/>
              </a:rPr>
              <a:t>Student (</a:t>
            </a:r>
            <a:r>
              <a:rPr lang="en-US" sz="2000" b="0" i="1" u="sng">
                <a:solidFill>
                  <a:schemeClr val="dk1"/>
                </a:solidFill>
                <a:latin typeface="Calibri"/>
                <a:ea typeface="Calibri"/>
                <a:cs typeface="Calibri"/>
                <a:sym typeface="Calibri"/>
              </a:rPr>
              <a:t>enrollNo</a:t>
            </a:r>
            <a:r>
              <a:rPr lang="en-US" sz="2000" b="0" i="1" u="none">
                <a:solidFill>
                  <a:schemeClr val="dk1"/>
                </a:solidFill>
                <a:latin typeface="Calibri"/>
                <a:ea typeface="Calibri"/>
                <a:cs typeface="Calibri"/>
                <a:sym typeface="Calibri"/>
              </a:rPr>
              <a:t>, Name, Address, City, MobileNo) </a:t>
            </a:r>
            <a:r>
              <a:rPr lang="en-US" sz="2000" b="1" i="1" u="none">
                <a:solidFill>
                  <a:schemeClr val="dk1"/>
                </a:solidFill>
                <a:latin typeface="Calibri"/>
                <a:ea typeface="Calibri"/>
                <a:cs typeface="Calibri"/>
                <a:sym typeface="Calibri"/>
              </a:rPr>
              <a:t>[enrollNo is primary key] </a:t>
            </a:r>
            <a:r>
              <a:rPr lang="en-US" sz="2000" b="0" i="1" u="none">
                <a:solidFill>
                  <a:schemeClr val="dk1"/>
                </a:solidFill>
                <a:latin typeface="Calibri"/>
                <a:ea typeface="Calibri"/>
                <a:cs typeface="Calibri"/>
                <a:sym typeface="Calibri"/>
              </a:rPr>
              <a:t>CREATE INDEX idx_StudentRno</a:t>
            </a:r>
            <a:endParaRPr sz="2000" b="0" i="1"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alibri"/>
              <a:buNone/>
            </a:pPr>
            <a:r>
              <a:rPr lang="en-US" sz="2000" b="0" i="1" u="none">
                <a:solidFill>
                  <a:schemeClr val="dk1"/>
                </a:solidFill>
                <a:latin typeface="Calibri"/>
                <a:ea typeface="Calibri"/>
                <a:cs typeface="Calibri"/>
                <a:sym typeface="Calibri"/>
              </a:rPr>
              <a:t>ON Student (enrollNo);</a:t>
            </a:r>
            <a:endParaRPr/>
          </a:p>
          <a:p>
            <a:pPr marL="342900" marR="0" lvl="0" indent="-215900" algn="just" rtl="0">
              <a:lnSpc>
                <a:spcPct val="100000"/>
              </a:lnSpc>
              <a:spcBef>
                <a:spcPts val="0"/>
              </a:spcBef>
              <a:spcAft>
                <a:spcPts val="0"/>
              </a:spcAft>
              <a:buClr>
                <a:schemeClr val="dk1"/>
              </a:buClr>
              <a:buSzPts val="2000"/>
              <a:buFont typeface="Arial"/>
              <a:buNone/>
            </a:pPr>
            <a:endParaRPr sz="2000" b="0" i="1"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primary index can be classified into two types:</a:t>
            </a: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Calibri"/>
                <a:ea typeface="Calibri"/>
                <a:cs typeface="Calibri"/>
                <a:sym typeface="Calibri"/>
              </a:rPr>
              <a:t>Dense index</a:t>
            </a:r>
            <a:endParaRPr sz="20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Noto Sans Symbols"/>
              <a:buChar char="⮚"/>
            </a:pPr>
            <a:r>
              <a:rPr lang="en-US" sz="2000" b="0" i="0" u="none">
                <a:solidFill>
                  <a:schemeClr val="dk1"/>
                </a:solidFill>
                <a:latin typeface="Calibri"/>
                <a:ea typeface="Calibri"/>
                <a:cs typeface="Calibri"/>
                <a:sym typeface="Calibri"/>
              </a:rPr>
              <a:t>Sparse index</a:t>
            </a:r>
            <a:endParaRPr sz="2000" b="0" i="0"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1" u="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p:txBody>
      </p:sp>
      <p:grpSp>
        <p:nvGrpSpPr>
          <p:cNvPr id="197" name="Google Shape;197;p9"/>
          <p:cNvGrpSpPr/>
          <p:nvPr/>
        </p:nvGrpSpPr>
        <p:grpSpPr>
          <a:xfrm>
            <a:off x="6307662" y="4672997"/>
            <a:ext cx="1160851" cy="2031489"/>
            <a:chOff x="367510" y="255"/>
            <a:chExt cx="1160851" cy="2031489"/>
          </a:xfrm>
        </p:grpSpPr>
        <p:sp>
          <p:nvSpPr>
            <p:cNvPr id="198" name="Google Shape;198;p9"/>
            <p:cNvSpPr/>
            <p:nvPr/>
          </p:nvSpPr>
          <p:spPr>
            <a:xfrm>
              <a:off x="367510" y="255"/>
              <a:ext cx="1160851" cy="580425"/>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txBox="1"/>
            <p:nvPr/>
          </p:nvSpPr>
          <p:spPr>
            <a:xfrm>
              <a:off x="384510" y="17255"/>
              <a:ext cx="1126851" cy="546425"/>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Arial"/>
                <a:buNone/>
              </a:pPr>
              <a:r>
                <a:rPr lang="en-US" sz="1700" b="0" i="0" u="none">
                  <a:solidFill>
                    <a:schemeClr val="lt1"/>
                  </a:solidFill>
                  <a:latin typeface="Arial"/>
                  <a:ea typeface="Arial"/>
                  <a:cs typeface="Arial"/>
                  <a:sym typeface="Arial"/>
                </a:rPr>
                <a:t>Primary Index</a:t>
              </a:r>
              <a:endParaRPr/>
            </a:p>
          </p:txBody>
        </p:sp>
        <p:sp>
          <p:nvSpPr>
            <p:cNvPr id="200" name="Google Shape;200;p9"/>
            <p:cNvSpPr/>
            <p:nvPr/>
          </p:nvSpPr>
          <p:spPr>
            <a:xfrm>
              <a:off x="483595" y="580680"/>
              <a:ext cx="116085" cy="435319"/>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201" name="Google Shape;201;p9"/>
            <p:cNvSpPr/>
            <p:nvPr/>
          </p:nvSpPr>
          <p:spPr>
            <a:xfrm>
              <a:off x="599680" y="725787"/>
              <a:ext cx="928681" cy="580425"/>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txBox="1"/>
            <p:nvPr/>
          </p:nvSpPr>
          <p:spPr>
            <a:xfrm>
              <a:off x="616680" y="742787"/>
              <a:ext cx="894681" cy="546425"/>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dk1"/>
                </a:buClr>
                <a:buSzPts val="1700"/>
                <a:buFont typeface="Arial"/>
                <a:buNone/>
              </a:pPr>
              <a:r>
                <a:rPr lang="en-US" sz="1700" b="0" i="0" u="none">
                  <a:solidFill>
                    <a:schemeClr val="dk1"/>
                  </a:solidFill>
                  <a:latin typeface="Arial"/>
                  <a:ea typeface="Arial"/>
                  <a:cs typeface="Arial"/>
                  <a:sym typeface="Arial"/>
                </a:rPr>
                <a:t>Dense Index</a:t>
              </a:r>
              <a:endParaRPr/>
            </a:p>
          </p:txBody>
        </p:sp>
        <p:sp>
          <p:nvSpPr>
            <p:cNvPr id="203" name="Google Shape;203;p9"/>
            <p:cNvSpPr/>
            <p:nvPr/>
          </p:nvSpPr>
          <p:spPr>
            <a:xfrm>
              <a:off x="483595" y="580680"/>
              <a:ext cx="116085" cy="1160851"/>
            </a:xfrm>
            <a:custGeom>
              <a:avLst/>
              <a:gdLst/>
              <a:ahLst/>
              <a:cxnLst/>
              <a:rect l="l" t="t" r="r" b="b"/>
              <a:pathLst>
                <a:path w="120000" h="120000" extrusionOk="0">
                  <a:moveTo>
                    <a:pt x="0" y="0"/>
                  </a:moveTo>
                  <a:lnTo>
                    <a:pt x="0" y="120000"/>
                  </a:lnTo>
                  <a:lnTo>
                    <a:pt x="120000" y="120000"/>
                  </a:lnTo>
                </a:path>
              </a:pathLst>
            </a:custGeom>
            <a:noFill/>
            <a:ln w="25400" cap="flat" cmpd="sng">
              <a:solidFill>
                <a:srgbClr val="3B6495"/>
              </a:solidFill>
              <a:prstDash val="solid"/>
              <a:round/>
              <a:headEnd type="none" w="sm" len="sm"/>
              <a:tailEnd type="none" w="sm" len="sm"/>
            </a:ln>
          </p:spPr>
        </p:sp>
        <p:sp>
          <p:nvSpPr>
            <p:cNvPr id="204" name="Google Shape;204;p9"/>
            <p:cNvSpPr/>
            <p:nvPr/>
          </p:nvSpPr>
          <p:spPr>
            <a:xfrm>
              <a:off x="599680" y="1451319"/>
              <a:ext cx="928681" cy="580425"/>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txBox="1"/>
            <p:nvPr/>
          </p:nvSpPr>
          <p:spPr>
            <a:xfrm>
              <a:off x="616680" y="1468319"/>
              <a:ext cx="894681" cy="546425"/>
            </a:xfrm>
            <a:prstGeom prst="rect">
              <a:avLst/>
            </a:prstGeom>
            <a:no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dk1"/>
                </a:buClr>
                <a:buSzPts val="1700"/>
                <a:buFont typeface="Arial"/>
                <a:buNone/>
              </a:pPr>
              <a:r>
                <a:rPr lang="en-US" sz="1700" b="0" i="0" u="none">
                  <a:solidFill>
                    <a:schemeClr val="dk1"/>
                  </a:solidFill>
                  <a:latin typeface="Arial"/>
                  <a:ea typeface="Arial"/>
                  <a:cs typeface="Arial"/>
                  <a:sym typeface="Arial"/>
                </a:rPr>
                <a:t>Sparse Index</a:t>
              </a: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35</Slides>
  <Notes>35</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Unknown User</cp:lastModifiedBy>
  <cp:revision>1</cp:revision>
  <dcterms:created xsi:type="dcterms:W3CDTF">2020-05-18T10:32:00Z</dcterms:created>
  <dcterms:modified xsi:type="dcterms:W3CDTF">2021-07-27T17:54:24Z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