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 uri="http://customooxmlschemas.google.com/">
      <go:slidesCustomData xmlns:go="http://customooxmlschemas.google.com/" r:id="rId24" roundtripDataSignature="AMtx7mhBEmMKSha3Vgu27PEEXdyQBttA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7" name="Google Shape;7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2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2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9" name="Google Shape;3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5" name="Google Shape;45;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6" name="Google Shape;4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C:\Users\parul\Desktop\temp.png" id="84" name="Google Shape;84;p1"/>
          <p:cNvPicPr preferRelativeResize="0"/>
          <p:nvPr/>
        </p:nvPicPr>
        <p:blipFill rotWithShape="1">
          <a:blip r:embed="rId3">
            <a:alphaModFix/>
          </a:blip>
          <a:srcRect b="0" l="0" r="0" t="0"/>
          <a:stretch/>
        </p:blipFill>
        <p:spPr>
          <a:xfrm>
            <a:off x="0" y="0"/>
            <a:ext cx="9144000" cy="6900862"/>
          </a:xfrm>
          <a:prstGeom prst="rect">
            <a:avLst/>
          </a:prstGeom>
          <a:noFill/>
          <a:ln>
            <a:noFill/>
          </a:ln>
        </p:spPr>
      </p:pic>
      <p:sp>
        <p:nvSpPr>
          <p:cNvPr id="85" name="Google Shape;85;p1"/>
          <p:cNvSpPr txBox="1"/>
          <p:nvPr/>
        </p:nvSpPr>
        <p:spPr>
          <a:xfrm>
            <a:off x="1143000" y="1473200"/>
            <a:ext cx="6858000" cy="1169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Calibri"/>
              <a:buNone/>
            </a:pPr>
            <a:r>
              <a:rPr b="1" i="0" lang="en-US" sz="3500" u="none" cap="none" strike="noStrike">
                <a:solidFill>
                  <a:srgbClr val="000000"/>
                </a:solidFill>
                <a:latin typeface="Calibri"/>
                <a:ea typeface="Calibri"/>
                <a:cs typeface="Calibri"/>
                <a:sym typeface="Calibri"/>
              </a:rPr>
              <a:t>Database Management System</a:t>
            </a:r>
            <a:endParaRPr/>
          </a:p>
        </p:txBody>
      </p:sp>
      <p:sp>
        <p:nvSpPr>
          <p:cNvPr id="86" name="Google Shape;86;p1"/>
          <p:cNvSpPr txBox="1"/>
          <p:nvPr/>
        </p:nvSpPr>
        <p:spPr>
          <a:xfrm>
            <a:off x="1527175" y="2854325"/>
            <a:ext cx="6089650" cy="7699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Calibri"/>
              <a:buNone/>
            </a:pPr>
            <a:r>
              <a:rPr b="1" i="0" lang="en-US" sz="2200" u="none" cap="none" strike="noStrike">
                <a:solidFill>
                  <a:srgbClr val="000000"/>
                </a:solidFill>
                <a:latin typeface="Calibri"/>
                <a:ea typeface="Calibri"/>
                <a:cs typeface="Calibri"/>
                <a:sym typeface="Calibri"/>
              </a:rPr>
              <a:t>Mr. Parth R Singh, </a:t>
            </a:r>
            <a:r>
              <a:rPr b="0" i="0" lang="en-US" sz="2200" u="none" cap="none" strike="noStrike">
                <a:solidFill>
                  <a:srgbClr val="000000"/>
                </a:solidFill>
                <a:latin typeface="Calibri"/>
                <a:ea typeface="Calibri"/>
                <a:cs typeface="Calibri"/>
                <a:sym typeface="Calibri"/>
              </a:rPr>
              <a:t>Assistant Professor</a:t>
            </a:r>
            <a:endParaRPr/>
          </a:p>
          <a:p>
            <a:pPr indent="0" lvl="0" marL="0" marR="0" rtl="0" algn="ctr">
              <a:lnSpc>
                <a:spcPct val="100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Computer Science &amp; Engineering</a:t>
            </a:r>
            <a:endParaRPr/>
          </a:p>
        </p:txBody>
      </p:sp>
      <p:pic>
        <p:nvPicPr>
          <p:cNvPr descr="C:\Users\parul\Desktop\Registered Logosd.png" id="87" name="Google Shape;87;p1"/>
          <p:cNvPicPr preferRelativeResize="0"/>
          <p:nvPr/>
        </p:nvPicPr>
        <p:blipFill rotWithShape="1">
          <a:blip r:embed="rId4">
            <a:alphaModFix/>
          </a:blip>
          <a:srcRect b="0" l="0" r="0" t="0"/>
          <a:stretch/>
        </p:blipFill>
        <p:spPr>
          <a:xfrm>
            <a:off x="3381375" y="500062"/>
            <a:ext cx="2381250" cy="628650"/>
          </a:xfrm>
          <a:prstGeom prst="rect">
            <a:avLst/>
          </a:prstGeom>
          <a:noFill/>
          <a:ln>
            <a:noFill/>
          </a:ln>
        </p:spPr>
      </p:pic>
      <p:grpSp>
        <p:nvGrpSpPr>
          <p:cNvPr id="88" name="Google Shape;88;p1"/>
          <p:cNvGrpSpPr/>
          <p:nvPr/>
        </p:nvGrpSpPr>
        <p:grpSpPr>
          <a:xfrm>
            <a:off x="1417637" y="2692400"/>
            <a:ext cx="6308725" cy="93662"/>
            <a:chOff x="1428728" y="2571744"/>
            <a:chExt cx="6309404" cy="94298"/>
          </a:xfrm>
        </p:grpSpPr>
        <p:cxnSp>
          <p:nvCxnSpPr>
            <p:cNvPr id="89" name="Google Shape;89;p1"/>
            <p:cNvCxnSpPr/>
            <p:nvPr/>
          </p:nvCxnSpPr>
          <p:spPr>
            <a:xfrm>
              <a:off x="1428728" y="2618094"/>
              <a:ext cx="6287177" cy="1598"/>
            </a:xfrm>
            <a:prstGeom prst="straightConnector1">
              <a:avLst/>
            </a:prstGeom>
            <a:noFill/>
            <a:ln cap="flat" cmpd="sng" w="9525">
              <a:solidFill>
                <a:srgbClr val="000000"/>
              </a:solidFill>
              <a:prstDash val="solid"/>
              <a:miter lim="800000"/>
              <a:headEnd len="med" w="med" type="none"/>
              <a:tailEnd len="med" w="med" type="none"/>
            </a:ln>
          </p:spPr>
        </p:cxnSp>
        <p:sp>
          <p:nvSpPr>
            <p:cNvPr id="90" name="Google Shape;90;p1"/>
            <p:cNvSpPr/>
            <p:nvPr/>
          </p:nvSpPr>
          <p:spPr>
            <a:xfrm rot="10800000">
              <a:off x="1428728" y="2571744"/>
              <a:ext cx="93672"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
            <p:cNvSpPr/>
            <p:nvPr/>
          </p:nvSpPr>
          <p:spPr>
            <a:xfrm rot="10800000">
              <a:off x="7644459" y="2571744"/>
              <a:ext cx="93673"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92" name="Google Shape;92;p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C:\Users\parul\Desktop\Digital Learning Content.png" id="184" name="Google Shape;184;p1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85" name="Google Shape;185;p1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86" name="Google Shape;186;p1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MAC: Mandatory Access Control</a:t>
            </a:r>
            <a:endParaRPr/>
          </a:p>
        </p:txBody>
      </p:sp>
      <p:sp>
        <p:nvSpPr>
          <p:cNvPr id="187" name="Google Shape;187;p1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10"/>
          <p:cNvSpPr txBox="1"/>
          <p:nvPr/>
        </p:nvSpPr>
        <p:spPr>
          <a:xfrm>
            <a:off x="249237" y="2439987"/>
            <a:ext cx="8645525" cy="35607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Database management system determines which user can read or do write operation based on some object rule.</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These rule make sure that sensitive data are protected and are not received by unwanted entities </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User Can Access data by following two  rules :-</a:t>
            </a:r>
            <a:endParaRPr/>
          </a:p>
          <a:p>
            <a:pPr indent="-342900" lvl="0" marL="342900" marR="0" rtl="0" algn="just">
              <a:lnSpc>
                <a:spcPct val="100000"/>
              </a:lnSpc>
              <a:spcBef>
                <a:spcPts val="0"/>
              </a:spcBef>
              <a:spcAft>
                <a:spcPts val="0"/>
              </a:spcAft>
              <a:buClr>
                <a:schemeClr val="dk1"/>
              </a:buClr>
              <a:buSzPts val="1900"/>
              <a:buFont typeface="Calibri"/>
              <a:buNone/>
            </a:pPr>
            <a:r>
              <a:rPr b="0" i="0" lang="en-US" sz="1900" u="none">
                <a:solidFill>
                  <a:schemeClr val="dk1"/>
                </a:solidFill>
                <a:latin typeface="Calibri"/>
                <a:ea typeface="Calibri"/>
                <a:cs typeface="Calibri"/>
                <a:sym typeface="Calibri"/>
              </a:rPr>
              <a:t>        1) Security Property</a:t>
            </a:r>
            <a:endParaRPr/>
          </a:p>
          <a:p>
            <a:pPr indent="-342900" lvl="0" marL="342900" marR="0" rtl="0" algn="just">
              <a:lnSpc>
                <a:spcPct val="100000"/>
              </a:lnSpc>
              <a:spcBef>
                <a:spcPts val="0"/>
              </a:spcBef>
              <a:spcAft>
                <a:spcPts val="0"/>
              </a:spcAft>
              <a:buClr>
                <a:schemeClr val="dk1"/>
              </a:buClr>
              <a:buSzPts val="1900"/>
              <a:buFont typeface="Calibri"/>
              <a:buNone/>
            </a:pPr>
            <a:r>
              <a:rPr b="0" i="0" lang="en-US" sz="1900" u="none">
                <a:solidFill>
                  <a:schemeClr val="dk1"/>
                </a:solidFill>
                <a:latin typeface="Calibri"/>
                <a:ea typeface="Calibri"/>
                <a:cs typeface="Calibri"/>
                <a:sym typeface="Calibri"/>
              </a:rPr>
              <a:t>        2) Star  Security Property</a:t>
            </a:r>
            <a:endParaRPr/>
          </a:p>
        </p:txBody>
      </p:sp>
      <p:sp>
        <p:nvSpPr>
          <p:cNvPr id="189" name="Google Shape;189;p10"/>
          <p:cNvSpPr txBox="1"/>
          <p:nvPr/>
        </p:nvSpPr>
        <p:spPr>
          <a:xfrm>
            <a:off x="249237" y="3400425"/>
            <a:ext cx="8678862" cy="876300"/>
          </a:xfrm>
          <a:prstGeom prst="rect">
            <a:avLst/>
          </a:prstGeom>
          <a:noFill/>
          <a:ln>
            <a:noFill/>
          </a:ln>
        </p:spPr>
        <p:txBody>
          <a:bodyPr anchorCtr="0" anchor="t" bIns="45700" lIns="91425" spcFirstLastPara="1" rIns="91425" wrap="square" tIns="45700">
            <a:spAutoFit/>
          </a:bodyPr>
          <a:lstStyle/>
          <a:p>
            <a:pPr indent="-241300" lvl="1" marL="1085850" marR="0" rtl="0" algn="l">
              <a:lnSpc>
                <a:spcPct val="150000"/>
              </a:lnSpc>
              <a:spcBef>
                <a:spcPts val="0"/>
              </a:spcBef>
              <a:spcAft>
                <a:spcPts val="0"/>
              </a:spcAft>
              <a:buClr>
                <a:schemeClr val="dk1"/>
              </a:buClr>
              <a:buSzPts val="1600"/>
              <a:buFont typeface="Noto Sans Symbols"/>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pic>
        <p:nvPicPr>
          <p:cNvPr id="190" name="Google Shape;190;p1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C:\Users\parul\Desktop\Digital Learning Content.png" id="195" name="Google Shape;195;p1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96" name="Google Shape;196;p1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97" name="Google Shape;197;p1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RBAC:- Role Based Access Control</a:t>
            </a:r>
            <a:endParaRPr/>
          </a:p>
        </p:txBody>
      </p:sp>
      <p:sp>
        <p:nvSpPr>
          <p:cNvPr id="198" name="Google Shape;198;p1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 name="Google Shape;199;p11"/>
          <p:cNvSpPr txBox="1"/>
          <p:nvPr/>
        </p:nvSpPr>
        <p:spPr>
          <a:xfrm>
            <a:off x="249237" y="2439987"/>
            <a:ext cx="8645525" cy="989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 name="Google Shape;200;p11"/>
          <p:cNvSpPr txBox="1"/>
          <p:nvPr/>
        </p:nvSpPr>
        <p:spPr>
          <a:xfrm>
            <a:off x="190500" y="2419350"/>
            <a:ext cx="8678862" cy="36941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 this model role of user in an organization plays an important role to define the access to the data.</a:t>
            </a:r>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Roles in this model defines access level of a employee have to the  network.</a:t>
            </a:r>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User is allowed to access only those data which is needed to perform his duties effectively.</a:t>
            </a:r>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Factors on which access may be based: Authority, Responsibility, Job Competency </a:t>
            </a:r>
            <a:endParaRPr b="0" i="0" sz="16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600" u="none">
              <a:solidFill>
                <a:schemeClr val="dk1"/>
              </a:solidFill>
              <a:latin typeface="Calibri"/>
              <a:ea typeface="Calibri"/>
              <a:cs typeface="Calibri"/>
              <a:sym typeface="Calibri"/>
            </a:endParaRPr>
          </a:p>
        </p:txBody>
      </p:sp>
      <p:pic>
        <p:nvPicPr>
          <p:cNvPr id="201" name="Google Shape;201;p1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C:\Users\parul\Desktop\Digital Learning Content.png" id="206" name="Google Shape;206;p1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07" name="Google Shape;207;p12"/>
          <p:cNvPicPr preferRelativeResize="0"/>
          <p:nvPr/>
        </p:nvPicPr>
        <p:blipFill rotWithShape="1">
          <a:blip r:embed="rId4">
            <a:alphaModFix/>
          </a:blip>
          <a:srcRect b="0" l="0" r="0" t="0"/>
          <a:stretch/>
        </p:blipFill>
        <p:spPr>
          <a:xfrm>
            <a:off x="1785937" y="3071812"/>
            <a:ext cx="5430837" cy="2803525"/>
          </a:xfrm>
          <a:prstGeom prst="rect">
            <a:avLst/>
          </a:prstGeom>
          <a:noFill/>
          <a:ln>
            <a:noFill/>
          </a:ln>
        </p:spPr>
      </p:pic>
      <p:sp>
        <p:nvSpPr>
          <p:cNvPr id="208" name="Google Shape;208;p12"/>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Intrusion Detection System</a:t>
            </a:r>
            <a:endParaRPr/>
          </a:p>
        </p:txBody>
      </p:sp>
      <p:sp>
        <p:nvSpPr>
          <p:cNvPr id="209" name="Google Shape;209;p1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 name="Google Shape;210;p12"/>
          <p:cNvSpPr txBox="1"/>
          <p:nvPr/>
        </p:nvSpPr>
        <p:spPr>
          <a:xfrm>
            <a:off x="249237" y="2439987"/>
            <a:ext cx="8645525" cy="37750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An Intrusion Detection System (IDS) is a system or programming application that screens network traffic or system for  dubious action or strategy infringement and issues alarms  at the point when such action is found.</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 is a software application that scans a network or a system for hurtful movement or strategy breaking.</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Any malicious endeavor or infringement is typically revealed either to a head or gathered centrally utilizing a security information and event management (SIEM) system.</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247650" lvl="1" marL="1085850" marR="0" rtl="0" algn="just">
              <a:lnSpc>
                <a:spcPct val="100000"/>
              </a:lnSpc>
              <a:spcBef>
                <a:spcPts val="0"/>
              </a:spcBef>
              <a:spcAft>
                <a:spcPts val="0"/>
              </a:spcAft>
              <a:buClr>
                <a:schemeClr val="dk1"/>
              </a:buClr>
              <a:buSzPts val="1500"/>
              <a:buFont typeface="Noto Sans Symbols"/>
              <a:buNone/>
            </a:pPr>
            <a:r>
              <a:t/>
            </a:r>
            <a:endParaRPr b="1"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500" u="none" cap="none" strike="noStrike">
              <a:solidFill>
                <a:schemeClr val="dk1"/>
              </a:solidFill>
              <a:latin typeface="Calibri"/>
              <a:ea typeface="Calibri"/>
              <a:cs typeface="Calibri"/>
              <a:sym typeface="Calibri"/>
            </a:endParaRPr>
          </a:p>
        </p:txBody>
      </p:sp>
      <p:pic>
        <p:nvPicPr>
          <p:cNvPr id="211" name="Google Shape;211;p1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C:\Users\parul\Desktop\Digital Learning Content.png" id="216" name="Google Shape;216;p1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17" name="Google Shape;217;p1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18" name="Google Shape;218;p1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SQL Injection</a:t>
            </a:r>
            <a:endParaRPr/>
          </a:p>
        </p:txBody>
      </p:sp>
      <p:sp>
        <p:nvSpPr>
          <p:cNvPr id="219" name="Google Shape;219;p1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13"/>
          <p:cNvSpPr txBox="1"/>
          <p:nvPr/>
        </p:nvSpPr>
        <p:spPr>
          <a:xfrm>
            <a:off x="249237" y="2439987"/>
            <a:ext cx="8645525" cy="3149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Also known as SQLI</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Its an common attack done on any database using SQL CODE which manipulates the background code of any database and reveals sensitive or un intended data.</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This Reveal data can be any costly or private data like user profiles, customers detail etc.</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 successfully implemented</a:t>
            </a:r>
            <a:r>
              <a:rPr b="1" i="0" lang="en-US" sz="1800" u="none">
                <a:solidFill>
                  <a:schemeClr val="dk1"/>
                </a:solidFill>
                <a:latin typeface="Calibri"/>
                <a:ea typeface="Calibri"/>
                <a:cs typeface="Calibri"/>
                <a:sym typeface="Calibri"/>
              </a:rPr>
              <a:t> </a:t>
            </a:r>
            <a:r>
              <a:rPr b="0" i="0" lang="en-US" sz="1800" u="none">
                <a:solidFill>
                  <a:schemeClr val="dk1"/>
                </a:solidFill>
                <a:latin typeface="Calibri"/>
                <a:ea typeface="Calibri"/>
                <a:cs typeface="Calibri"/>
                <a:sym typeface="Calibri"/>
              </a:rPr>
              <a:t>attack may result in alteration of data or deletion of entire tables or acquiring administrative rights to database etc. which all are highly hazardous to any organization.</a:t>
            </a:r>
            <a:endParaRPr/>
          </a:p>
        </p:txBody>
      </p:sp>
      <p:pic>
        <p:nvPicPr>
          <p:cNvPr id="221" name="Google Shape;221;p1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C:\Users\parul\Desktop\Digital Learning Content.png" id="226" name="Google Shape;226;p1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27" name="Google Shape;227;p1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28" name="Google Shape;228;p1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Data Encryption </a:t>
            </a:r>
            <a:endParaRPr/>
          </a:p>
        </p:txBody>
      </p:sp>
      <p:sp>
        <p:nvSpPr>
          <p:cNvPr id="229" name="Google Shape;229;p1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14"/>
          <p:cNvSpPr txBox="1"/>
          <p:nvPr/>
        </p:nvSpPr>
        <p:spPr>
          <a:xfrm>
            <a:off x="249237" y="2439987"/>
            <a:ext cx="8645525" cy="3149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Its  an way to achieve data security by encoding the data so that even if unintended access is done data remains useless for the unauthorized user.</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Here some encryption algorithm is used to encode the data and this encoded data is known as cipher text.</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Basically its an process that only authorized user are only able to read it and its unreadable for unauthorized user.</a:t>
            </a:r>
            <a:endParaRPr b="0" i="0" sz="1600" u="none">
              <a:solidFill>
                <a:schemeClr val="dk1"/>
              </a:solidFill>
              <a:latin typeface="Calibri"/>
              <a:ea typeface="Calibri"/>
              <a:cs typeface="Calibri"/>
              <a:sym typeface="Calibri"/>
            </a:endParaRPr>
          </a:p>
          <a:p>
            <a:pPr indent="-241300" lvl="1" marL="1085850"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47650" lvl="1" marL="1085850" marR="0" rtl="0" algn="just">
              <a:lnSpc>
                <a:spcPct val="100000"/>
              </a:lnSpc>
              <a:spcBef>
                <a:spcPts val="0"/>
              </a:spcBef>
              <a:spcAft>
                <a:spcPts val="0"/>
              </a:spcAft>
              <a:buClr>
                <a:schemeClr val="dk1"/>
              </a:buClr>
              <a:buSzPts val="1500"/>
              <a:buFont typeface="Noto Sans Symbols"/>
              <a:buNone/>
            </a:pPr>
            <a:r>
              <a:t/>
            </a:r>
            <a:endParaRPr b="0" i="0" sz="15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          </a:t>
            </a:r>
            <a:endParaRPr/>
          </a:p>
          <a:p>
            <a:pPr indent="-342900" lvl="1" marL="1085850" marR="0" rtl="0" algn="just">
              <a:lnSpc>
                <a:spcPct val="100000"/>
              </a:lnSpc>
              <a:spcBef>
                <a:spcPts val="0"/>
              </a:spcBef>
              <a:spcAft>
                <a:spcPts val="0"/>
              </a:spcAft>
              <a:buClr>
                <a:schemeClr val="dk1"/>
              </a:buClr>
              <a:buSzPts val="1200"/>
              <a:buFont typeface="Calibri"/>
              <a:buNone/>
            </a:pPr>
            <a:r>
              <a:rPr b="1" baseline="30000" i="0" lang="en-US" sz="1200" u="none" cap="none" strike="noStrike">
                <a:solidFill>
                  <a:schemeClr val="dk1"/>
                </a:solidFill>
                <a:latin typeface="Calibri"/>
                <a:ea typeface="Calibri"/>
                <a:cs typeface="Calibri"/>
                <a:sym typeface="Calibri"/>
              </a:rPr>
              <a:t>	</a:t>
            </a:r>
            <a:r>
              <a:rPr b="1" i="0" lang="en-US" sz="1100" u="none" cap="none" strike="noStrike">
                <a:solidFill>
                  <a:schemeClr val="dk1"/>
                </a:solidFill>
                <a:latin typeface="Calibri"/>
                <a:ea typeface="Calibri"/>
                <a:cs typeface="Calibri"/>
                <a:sym typeface="Calibri"/>
              </a:rPr>
              <a:t>  </a:t>
            </a:r>
            <a:endParaRPr/>
          </a:p>
          <a:p>
            <a:pPr indent="-228600" lvl="1" marL="1085850" marR="0" rtl="0" algn="just">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pic>
        <p:nvPicPr>
          <p:cNvPr id="231" name="Google Shape;231;p1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C:\Users\parul\Desktop\Digital Learning Content.png" id="236" name="Google Shape;236;p1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37" name="Google Shape;237;p1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38" name="Google Shape;238;p1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Data Decryption</a:t>
            </a:r>
            <a:endParaRPr/>
          </a:p>
        </p:txBody>
      </p:sp>
      <p:sp>
        <p:nvSpPr>
          <p:cNvPr id="239" name="Google Shape;239;p1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15"/>
          <p:cNvSpPr txBox="1"/>
          <p:nvPr/>
        </p:nvSpPr>
        <p:spPr>
          <a:xfrm>
            <a:off x="249237" y="2439987"/>
            <a:ext cx="8645525" cy="3149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It’s a process to decrypt the cipher text rather saying converting unreadable text to readable or original data.</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As  for encryption algorithm is used similarly the same algorithm is designed to decrypt the cipher text in to original data</a:t>
            </a:r>
            <a:endParaRPr/>
          </a:p>
          <a:p>
            <a:pPr indent="-241300" lvl="1" marL="1085850"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47650" lvl="1" marL="1085850" marR="0" rtl="0" algn="just">
              <a:lnSpc>
                <a:spcPct val="100000"/>
              </a:lnSpc>
              <a:spcBef>
                <a:spcPts val="0"/>
              </a:spcBef>
              <a:spcAft>
                <a:spcPts val="0"/>
              </a:spcAft>
              <a:buClr>
                <a:schemeClr val="dk1"/>
              </a:buClr>
              <a:buSzPts val="1500"/>
              <a:buFont typeface="Noto Sans Symbols"/>
              <a:buNone/>
            </a:pPr>
            <a:r>
              <a:t/>
            </a:r>
            <a:endParaRPr b="0" i="0" sz="15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          </a:t>
            </a:r>
            <a:endParaRPr/>
          </a:p>
          <a:p>
            <a:pPr indent="-342900" lvl="1" marL="1085850" marR="0" rtl="0" algn="just">
              <a:lnSpc>
                <a:spcPct val="100000"/>
              </a:lnSpc>
              <a:spcBef>
                <a:spcPts val="0"/>
              </a:spcBef>
              <a:spcAft>
                <a:spcPts val="0"/>
              </a:spcAft>
              <a:buClr>
                <a:schemeClr val="dk1"/>
              </a:buClr>
              <a:buSzPts val="1200"/>
              <a:buFont typeface="Calibri"/>
              <a:buNone/>
            </a:pPr>
            <a:r>
              <a:rPr b="1" baseline="30000" i="0" lang="en-US" sz="1200" u="none" cap="none" strike="noStrike">
                <a:solidFill>
                  <a:schemeClr val="dk1"/>
                </a:solidFill>
                <a:latin typeface="Calibri"/>
                <a:ea typeface="Calibri"/>
                <a:cs typeface="Calibri"/>
                <a:sym typeface="Calibri"/>
              </a:rPr>
              <a:t>	</a:t>
            </a:r>
            <a:r>
              <a:rPr b="1" i="0" lang="en-US" sz="1100" u="none" cap="none" strike="noStrike">
                <a:solidFill>
                  <a:schemeClr val="dk1"/>
                </a:solidFill>
                <a:latin typeface="Calibri"/>
                <a:ea typeface="Calibri"/>
                <a:cs typeface="Calibri"/>
                <a:sym typeface="Calibri"/>
              </a:rPr>
              <a:t>  </a:t>
            </a:r>
            <a:endParaRPr/>
          </a:p>
          <a:p>
            <a:pPr indent="-228600" lvl="1" marL="1085850" marR="0" rtl="0" algn="just">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pic>
        <p:nvPicPr>
          <p:cNvPr id="241" name="Google Shape;241;p1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C:\Users\parul\Desktop\Digital Learning Content.png" id="246" name="Google Shape;246;p1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47" name="Google Shape;247;p1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48" name="Google Shape;248;p1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Types of encryption</a:t>
            </a:r>
            <a:endParaRPr/>
          </a:p>
        </p:txBody>
      </p:sp>
      <p:sp>
        <p:nvSpPr>
          <p:cNvPr id="249" name="Google Shape;249;p1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 name="Google Shape;250;p16"/>
          <p:cNvSpPr txBox="1"/>
          <p:nvPr/>
        </p:nvSpPr>
        <p:spPr>
          <a:xfrm>
            <a:off x="249237" y="2439987"/>
            <a:ext cx="8645525" cy="3149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Mainly two types of encryption :</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Calibri"/>
              <a:buNone/>
            </a:pPr>
            <a:r>
              <a:rPr b="0" i="0" lang="en-US" sz="1900" u="none">
                <a:solidFill>
                  <a:schemeClr val="dk1"/>
                </a:solidFill>
                <a:latin typeface="Calibri"/>
                <a:ea typeface="Calibri"/>
                <a:cs typeface="Calibri"/>
                <a:sym typeface="Calibri"/>
              </a:rPr>
              <a:t>           1) Symmetric key encryption / Private key encryption</a:t>
            </a:r>
            <a:endParaRPr/>
          </a:p>
          <a:p>
            <a:pPr indent="-342900" lvl="0" marL="342900" marR="0" rtl="0" algn="just">
              <a:lnSpc>
                <a:spcPct val="100000"/>
              </a:lnSpc>
              <a:spcBef>
                <a:spcPts val="0"/>
              </a:spcBef>
              <a:spcAft>
                <a:spcPts val="0"/>
              </a:spcAft>
              <a:buClr>
                <a:schemeClr val="dk1"/>
              </a:buClr>
              <a:buSzPts val="1900"/>
              <a:buFont typeface="Calibri"/>
              <a:buNone/>
            </a:pPr>
            <a:r>
              <a:rPr b="0" i="0" lang="en-US" sz="1900" u="none">
                <a:solidFill>
                  <a:schemeClr val="dk1"/>
                </a:solidFill>
                <a:latin typeface="Calibri"/>
                <a:ea typeface="Calibri"/>
                <a:cs typeface="Calibri"/>
                <a:sym typeface="Calibri"/>
              </a:rPr>
              <a:t>  </a:t>
            </a:r>
            <a:endParaRPr/>
          </a:p>
          <a:p>
            <a:pPr indent="-342900" lvl="0" marL="342900" marR="0" rtl="0" algn="just">
              <a:lnSpc>
                <a:spcPct val="100000"/>
              </a:lnSpc>
              <a:spcBef>
                <a:spcPts val="0"/>
              </a:spcBef>
              <a:spcAft>
                <a:spcPts val="0"/>
              </a:spcAft>
              <a:buClr>
                <a:schemeClr val="dk1"/>
              </a:buClr>
              <a:buSzPts val="1900"/>
              <a:buFont typeface="Calibri"/>
              <a:buNone/>
            </a:pPr>
            <a:r>
              <a:rPr b="0" i="0" lang="en-US" sz="1900" u="none">
                <a:solidFill>
                  <a:schemeClr val="dk1"/>
                </a:solidFill>
                <a:latin typeface="Calibri"/>
                <a:ea typeface="Calibri"/>
                <a:cs typeface="Calibri"/>
                <a:sym typeface="Calibri"/>
              </a:rPr>
              <a:t>           2) A</a:t>
            </a:r>
            <a:r>
              <a:rPr b="0" i="0" lang="en-US" sz="1600" u="none">
                <a:solidFill>
                  <a:schemeClr val="dk1"/>
                </a:solidFill>
                <a:latin typeface="Calibri"/>
                <a:ea typeface="Calibri"/>
                <a:cs typeface="Calibri"/>
                <a:sym typeface="Calibri"/>
              </a:rPr>
              <a:t>symmetric key encryption / Public key encryption</a:t>
            </a:r>
            <a:endParaRPr/>
          </a:p>
          <a:p>
            <a:pPr indent="-342900" lvl="0" marL="342900" marR="0" rtl="0" algn="just">
              <a:lnSpc>
                <a:spcPct val="100000"/>
              </a:lnSpc>
              <a:spcBef>
                <a:spcPts val="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47650" lvl="1" marL="1085850" marR="0" rtl="0" algn="just">
              <a:lnSpc>
                <a:spcPct val="100000"/>
              </a:lnSpc>
              <a:spcBef>
                <a:spcPts val="0"/>
              </a:spcBef>
              <a:spcAft>
                <a:spcPts val="0"/>
              </a:spcAft>
              <a:buClr>
                <a:schemeClr val="dk1"/>
              </a:buClr>
              <a:buSzPts val="1500"/>
              <a:buFont typeface="Noto Sans Symbols"/>
              <a:buNone/>
            </a:pPr>
            <a:r>
              <a:t/>
            </a:r>
            <a:endParaRPr b="0" i="0" sz="15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          </a:t>
            </a:r>
            <a:endParaRPr/>
          </a:p>
          <a:p>
            <a:pPr indent="-342900" lvl="1" marL="1085850" marR="0" rtl="0" algn="just">
              <a:lnSpc>
                <a:spcPct val="100000"/>
              </a:lnSpc>
              <a:spcBef>
                <a:spcPts val="0"/>
              </a:spcBef>
              <a:spcAft>
                <a:spcPts val="0"/>
              </a:spcAft>
              <a:buClr>
                <a:schemeClr val="dk1"/>
              </a:buClr>
              <a:buSzPts val="1200"/>
              <a:buFont typeface="Calibri"/>
              <a:buNone/>
            </a:pPr>
            <a:r>
              <a:rPr b="1" baseline="30000" i="0" lang="en-US" sz="1200" u="none" cap="none" strike="noStrike">
                <a:solidFill>
                  <a:schemeClr val="dk1"/>
                </a:solidFill>
                <a:latin typeface="Calibri"/>
                <a:ea typeface="Calibri"/>
                <a:cs typeface="Calibri"/>
                <a:sym typeface="Calibri"/>
              </a:rPr>
              <a:t>	</a:t>
            </a:r>
            <a:r>
              <a:rPr b="1" i="0" lang="en-US" sz="1100" u="none" cap="none" strike="noStrike">
                <a:solidFill>
                  <a:schemeClr val="dk1"/>
                </a:solidFill>
                <a:latin typeface="Calibri"/>
                <a:ea typeface="Calibri"/>
                <a:cs typeface="Calibri"/>
                <a:sym typeface="Calibri"/>
              </a:rPr>
              <a:t>  </a:t>
            </a:r>
            <a:endParaRPr/>
          </a:p>
          <a:p>
            <a:pPr indent="-228600" lvl="1" marL="1085850" marR="0" rtl="0" algn="just">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pic>
        <p:nvPicPr>
          <p:cNvPr id="251" name="Google Shape;251;p1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C:\Users\parul\Desktop\Digital Learning Content.png" id="256" name="Google Shape;256;p1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57" name="Google Shape;257;p1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58" name="Google Shape;258;p1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Types of encryption</a:t>
            </a:r>
            <a:endParaRPr/>
          </a:p>
        </p:txBody>
      </p:sp>
      <p:sp>
        <p:nvSpPr>
          <p:cNvPr id="259" name="Google Shape;259;p1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p17"/>
          <p:cNvSpPr txBox="1"/>
          <p:nvPr/>
        </p:nvSpPr>
        <p:spPr>
          <a:xfrm>
            <a:off x="249237" y="2439987"/>
            <a:ext cx="8645525" cy="9890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Symmetric Key Encryption:- </a:t>
            </a:r>
            <a:endParaRPr/>
          </a:p>
          <a:p>
            <a:pPr indent="-342900" lvl="1" marL="1085850" marR="0" rtl="0" algn="just">
              <a:lnSpc>
                <a:spcPct val="100000"/>
              </a:lnSpc>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Encryption and decryption key are same.</a:t>
            </a:r>
            <a:endParaRPr/>
          </a:p>
          <a:p>
            <a:pPr indent="-342900" lvl="1" marL="1085850" marR="0" rtl="0" algn="just">
              <a:lnSpc>
                <a:spcPct val="100000"/>
              </a:lnSpc>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Sender an receiver need to share the key securely.</a:t>
            </a:r>
            <a:endParaRPr b="0" i="0" sz="15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47650" lvl="1" marL="1085850" marR="0" rtl="0" algn="just">
              <a:lnSpc>
                <a:spcPct val="100000"/>
              </a:lnSpc>
              <a:spcBef>
                <a:spcPts val="0"/>
              </a:spcBef>
              <a:spcAft>
                <a:spcPts val="0"/>
              </a:spcAft>
              <a:buClr>
                <a:schemeClr val="dk1"/>
              </a:buClr>
              <a:buSzPts val="1500"/>
              <a:buFont typeface="Noto Sans Symbols"/>
              <a:buNone/>
            </a:pPr>
            <a:r>
              <a:t/>
            </a:r>
            <a:endParaRPr b="0" i="0" sz="15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          </a:t>
            </a:r>
            <a:endParaRPr/>
          </a:p>
          <a:p>
            <a:pPr indent="-342900" lvl="1" marL="1085850" marR="0" rtl="0" algn="just">
              <a:lnSpc>
                <a:spcPct val="100000"/>
              </a:lnSpc>
              <a:spcBef>
                <a:spcPts val="0"/>
              </a:spcBef>
              <a:spcAft>
                <a:spcPts val="0"/>
              </a:spcAft>
              <a:buClr>
                <a:schemeClr val="dk1"/>
              </a:buClr>
              <a:buSzPts val="1200"/>
              <a:buFont typeface="Calibri"/>
              <a:buNone/>
            </a:pPr>
            <a:r>
              <a:rPr b="1" baseline="30000" i="0" lang="en-US" sz="1200" u="none" cap="none" strike="noStrike">
                <a:solidFill>
                  <a:schemeClr val="dk1"/>
                </a:solidFill>
                <a:latin typeface="Calibri"/>
                <a:ea typeface="Calibri"/>
                <a:cs typeface="Calibri"/>
                <a:sym typeface="Calibri"/>
              </a:rPr>
              <a:t>	</a:t>
            </a:r>
            <a:r>
              <a:rPr b="1" i="0" lang="en-US" sz="1100" u="none" cap="none" strike="noStrike">
                <a:solidFill>
                  <a:schemeClr val="dk1"/>
                </a:solidFill>
                <a:latin typeface="Calibri"/>
                <a:ea typeface="Calibri"/>
                <a:cs typeface="Calibri"/>
                <a:sym typeface="Calibri"/>
              </a:rPr>
              <a:t>  </a:t>
            </a:r>
            <a:endParaRPr/>
          </a:p>
          <a:p>
            <a:pPr indent="-228600" lvl="1" marL="1085850" marR="0" rtl="0" algn="just">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pic>
        <p:nvPicPr>
          <p:cNvPr id="261" name="Google Shape;261;p1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262" name="Google Shape;262;p17"/>
          <p:cNvSpPr txBox="1"/>
          <p:nvPr/>
        </p:nvSpPr>
        <p:spPr>
          <a:xfrm>
            <a:off x="285750" y="3714750"/>
            <a:ext cx="8645525" cy="17859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Asymmetric Key Encryption:- </a:t>
            </a:r>
            <a:endParaRPr/>
          </a:p>
          <a:p>
            <a:pPr indent="-342900" lvl="1" marL="1085850" marR="0" rtl="0" algn="just">
              <a:lnSpc>
                <a:spcPct val="100000"/>
              </a:lnSpc>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Encryption and decryption key are different.</a:t>
            </a:r>
            <a:endParaRPr/>
          </a:p>
          <a:p>
            <a:pPr indent="-342900" lvl="1" marL="1085850" marR="0" rtl="0" algn="just">
              <a:lnSpc>
                <a:spcPct val="100000"/>
              </a:lnSpc>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Encryption is done by the public key of the receiver by the sender.</a:t>
            </a:r>
            <a:endParaRPr/>
          </a:p>
          <a:p>
            <a:pPr indent="-342900" lvl="1" marL="1085850" marR="0" rtl="0" algn="just">
              <a:lnSpc>
                <a:spcPct val="100000"/>
              </a:lnSpc>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While decryption is done by the receiver by its own private key.</a:t>
            </a:r>
            <a:endParaRPr b="0" i="0" sz="15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47650" lvl="1" marL="1085850" marR="0" rtl="0" algn="just">
              <a:lnSpc>
                <a:spcPct val="100000"/>
              </a:lnSpc>
              <a:spcBef>
                <a:spcPts val="0"/>
              </a:spcBef>
              <a:spcAft>
                <a:spcPts val="0"/>
              </a:spcAft>
              <a:buClr>
                <a:schemeClr val="dk1"/>
              </a:buClr>
              <a:buSzPts val="1500"/>
              <a:buFont typeface="Noto Sans Symbols"/>
              <a:buNone/>
            </a:pPr>
            <a:r>
              <a:t/>
            </a:r>
            <a:endParaRPr b="0" i="0" sz="15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1" marL="1085850" marR="0" rtl="0" algn="just">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          </a:t>
            </a:r>
            <a:endParaRPr/>
          </a:p>
          <a:p>
            <a:pPr indent="-342900" lvl="1" marL="1085850" marR="0" rtl="0" algn="just">
              <a:lnSpc>
                <a:spcPct val="100000"/>
              </a:lnSpc>
              <a:spcBef>
                <a:spcPts val="0"/>
              </a:spcBef>
              <a:spcAft>
                <a:spcPts val="0"/>
              </a:spcAft>
              <a:buClr>
                <a:schemeClr val="dk1"/>
              </a:buClr>
              <a:buSzPts val="1200"/>
              <a:buFont typeface="Calibri"/>
              <a:buNone/>
            </a:pPr>
            <a:r>
              <a:rPr b="1" baseline="30000" i="0" lang="en-US" sz="1200" u="none" cap="none" strike="noStrike">
                <a:solidFill>
                  <a:schemeClr val="dk1"/>
                </a:solidFill>
                <a:latin typeface="Calibri"/>
                <a:ea typeface="Calibri"/>
                <a:cs typeface="Calibri"/>
                <a:sym typeface="Calibri"/>
              </a:rPr>
              <a:t>	</a:t>
            </a:r>
            <a:r>
              <a:rPr b="1" i="0" lang="en-US" sz="1100" u="none" cap="none" strike="noStrike">
                <a:solidFill>
                  <a:schemeClr val="dk1"/>
                </a:solidFill>
                <a:latin typeface="Calibri"/>
                <a:ea typeface="Calibri"/>
                <a:cs typeface="Calibri"/>
                <a:sym typeface="Calibri"/>
              </a:rPr>
              <a:t>  </a:t>
            </a:r>
            <a:endParaRPr/>
          </a:p>
          <a:p>
            <a:pPr indent="-228600" lvl="1" marL="1085850" marR="0" rtl="0" algn="just">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nvSpPr>
        <p:spPr>
          <a:xfrm>
            <a:off x="0" y="3214687"/>
            <a:ext cx="9144000" cy="3643312"/>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1.png" id="268" name="Google Shape;268;p18"/>
          <p:cNvPicPr preferRelativeResize="0"/>
          <p:nvPr/>
        </p:nvPicPr>
        <p:blipFill rotWithShape="1">
          <a:blip r:embed="rId3">
            <a:alphaModFix/>
          </a:blip>
          <a:srcRect b="0" l="0" r="0" t="0"/>
          <a:stretch/>
        </p:blipFill>
        <p:spPr>
          <a:xfrm>
            <a:off x="1219200" y="361950"/>
            <a:ext cx="6705600" cy="2857500"/>
          </a:xfrm>
          <a:prstGeom prst="rect">
            <a:avLst/>
          </a:prstGeom>
          <a:noFill/>
          <a:ln>
            <a:noFill/>
          </a:ln>
        </p:spPr>
      </p:pic>
      <p:pic>
        <p:nvPicPr>
          <p:cNvPr descr="C:\Users\parul\Desktop\2.png" id="269" name="Google Shape;269;p18"/>
          <p:cNvPicPr preferRelativeResize="0"/>
          <p:nvPr/>
        </p:nvPicPr>
        <p:blipFill rotWithShape="1">
          <a:blip r:embed="rId4">
            <a:alphaModFix/>
          </a:blip>
          <a:srcRect b="0" l="0" r="0" t="0"/>
          <a:stretch/>
        </p:blipFill>
        <p:spPr>
          <a:xfrm>
            <a:off x="2433637" y="4000500"/>
            <a:ext cx="4276725" cy="571500"/>
          </a:xfrm>
          <a:prstGeom prst="rect">
            <a:avLst/>
          </a:prstGeom>
          <a:noFill/>
          <a:ln>
            <a:noFill/>
          </a:ln>
        </p:spPr>
      </p:pic>
      <p:pic>
        <p:nvPicPr>
          <p:cNvPr descr="C:\Users\parul\Desktop\Cover Page with yellow patch - Version 18.png" id="270" name="Google Shape;270;p18"/>
          <p:cNvPicPr preferRelativeResize="0"/>
          <p:nvPr/>
        </p:nvPicPr>
        <p:blipFill rotWithShape="1">
          <a:blip r:embed="rId5">
            <a:alphaModFix/>
          </a:blip>
          <a:srcRect b="0" l="0" r="0" t="0"/>
          <a:stretch/>
        </p:blipFill>
        <p:spPr>
          <a:xfrm>
            <a:off x="3038475" y="4946650"/>
            <a:ext cx="3067050" cy="260350"/>
          </a:xfrm>
          <a:prstGeom prst="rect">
            <a:avLst/>
          </a:prstGeom>
          <a:noFill/>
          <a:ln>
            <a:noFill/>
          </a:ln>
        </p:spPr>
      </p:pic>
      <p:sp>
        <p:nvSpPr>
          <p:cNvPr id="271" name="Google Shape;271;p18"/>
          <p:cNvSpPr txBox="1"/>
          <p:nvPr/>
        </p:nvSpPr>
        <p:spPr>
          <a:xfrm>
            <a:off x="0" y="6003925"/>
            <a:ext cx="9144000" cy="3571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 name="Google Shape;272;p18"/>
          <p:cNvSpPr txBox="1"/>
          <p:nvPr/>
        </p:nvSpPr>
        <p:spPr>
          <a:xfrm>
            <a:off x="3249612" y="5997575"/>
            <a:ext cx="264477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Calibri"/>
              <a:buNone/>
            </a:pPr>
            <a:r>
              <a:rPr b="0" i="0" lang="en-US" sz="1800" u="none">
                <a:solidFill>
                  <a:schemeClr val="dk2"/>
                </a:solidFill>
                <a:latin typeface="Calibri"/>
                <a:ea typeface="Calibri"/>
                <a:cs typeface="Calibri"/>
                <a:sym typeface="Calibri"/>
              </a:rPr>
              <a:t>www.paruluniversity.ac.in</a:t>
            </a:r>
            <a:endParaRPr/>
          </a:p>
        </p:txBody>
      </p:sp>
      <p:pic>
        <p:nvPicPr>
          <p:cNvPr id="273" name="Google Shape;273;p18"/>
          <p:cNvPicPr preferRelativeResize="0"/>
          <p:nvPr/>
        </p:nvPicPr>
        <p:blipFill rotWithShape="1">
          <a:blip r:embed="rId6">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C:\Users\parul\Desktop\Digital Learning Content.png" id="97" name="Google Shape;97;p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98" name="Google Shape;98;p2"/>
          <p:cNvPicPr preferRelativeResize="0"/>
          <p:nvPr/>
        </p:nvPicPr>
        <p:blipFill rotWithShape="1">
          <a:blip r:embed="rId4">
            <a:alphaModFix/>
          </a:blip>
          <a:srcRect b="0" l="0" r="0" t="0"/>
          <a:stretch/>
        </p:blipFill>
        <p:spPr>
          <a:xfrm>
            <a:off x="1857375" y="2571750"/>
            <a:ext cx="5430837" cy="2803525"/>
          </a:xfrm>
          <a:prstGeom prst="rect">
            <a:avLst/>
          </a:prstGeom>
          <a:noFill/>
          <a:ln>
            <a:noFill/>
          </a:ln>
        </p:spPr>
      </p:pic>
      <p:sp>
        <p:nvSpPr>
          <p:cNvPr id="99" name="Google Shape;99;p2"/>
          <p:cNvSpPr txBox="1"/>
          <p:nvPr/>
        </p:nvSpPr>
        <p:spPr>
          <a:xfrm>
            <a:off x="0" y="3714750"/>
            <a:ext cx="9144000" cy="714375"/>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2"/>
          <p:cNvSpPr txBox="1"/>
          <p:nvPr/>
        </p:nvSpPr>
        <p:spPr>
          <a:xfrm>
            <a:off x="857250" y="3756025"/>
            <a:ext cx="7429500" cy="6318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00"/>
              <a:buFont typeface="Calibri"/>
              <a:buNone/>
            </a:pPr>
            <a:r>
              <a:rPr b="1" i="0" lang="en-US" sz="3500" u="none">
                <a:solidFill>
                  <a:schemeClr val="lt1"/>
                </a:solidFill>
                <a:latin typeface="Calibri"/>
                <a:ea typeface="Calibri"/>
                <a:cs typeface="Calibri"/>
                <a:sym typeface="Calibri"/>
              </a:rPr>
              <a:t>Database Security</a:t>
            </a:r>
            <a:endParaRPr/>
          </a:p>
        </p:txBody>
      </p:sp>
      <p:sp>
        <p:nvSpPr>
          <p:cNvPr id="101" name="Google Shape;101;p2"/>
          <p:cNvSpPr txBox="1"/>
          <p:nvPr/>
        </p:nvSpPr>
        <p:spPr>
          <a:xfrm>
            <a:off x="1714500" y="3071812"/>
            <a:ext cx="5715000" cy="630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500"/>
              <a:buFont typeface="Calibri"/>
              <a:buNone/>
            </a:pPr>
            <a:r>
              <a:rPr b="1" i="0" lang="en-US" sz="3500" u="none">
                <a:solidFill>
                  <a:schemeClr val="dk1"/>
                </a:solidFill>
                <a:latin typeface="Calibri"/>
                <a:ea typeface="Calibri"/>
                <a:cs typeface="Calibri"/>
                <a:sym typeface="Calibri"/>
              </a:rPr>
              <a:t>CHAPTER-5</a:t>
            </a:r>
            <a:endParaRPr/>
          </a:p>
        </p:txBody>
      </p:sp>
      <p:pic>
        <p:nvPicPr>
          <p:cNvPr id="102" name="Google Shape;102;p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C:\Users\parul\Desktop\Digital Learning Content.png" id="107" name="Google Shape;107;p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8" name="Google Shape;108;p3"/>
          <p:cNvPicPr preferRelativeResize="0"/>
          <p:nvPr/>
        </p:nvPicPr>
        <p:blipFill rotWithShape="1">
          <a:blip r:embed="rId4">
            <a:alphaModFix/>
          </a:blip>
          <a:srcRect b="0" l="0" r="0" t="0"/>
          <a:stretch/>
        </p:blipFill>
        <p:spPr>
          <a:xfrm>
            <a:off x="1571625" y="3071812"/>
            <a:ext cx="5716587" cy="2803525"/>
          </a:xfrm>
          <a:prstGeom prst="rect">
            <a:avLst/>
          </a:prstGeom>
          <a:noFill/>
          <a:ln>
            <a:noFill/>
          </a:ln>
        </p:spPr>
      </p:pic>
      <p:sp>
        <p:nvSpPr>
          <p:cNvPr id="109" name="Google Shape;109;p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Data Security</a:t>
            </a:r>
            <a:endParaRPr/>
          </a:p>
        </p:txBody>
      </p:sp>
      <p:sp>
        <p:nvSpPr>
          <p:cNvPr id="111" name="Google Shape;111;p3"/>
          <p:cNvSpPr txBox="1"/>
          <p:nvPr/>
        </p:nvSpPr>
        <p:spPr>
          <a:xfrm>
            <a:off x="285750" y="3357562"/>
            <a:ext cx="4786312"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3"/>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3"/>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14" name="Google Shape;114;p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115" name="Google Shape;115;p3"/>
          <p:cNvSpPr txBox="1"/>
          <p:nvPr/>
        </p:nvSpPr>
        <p:spPr>
          <a:xfrm>
            <a:off x="755650" y="2571750"/>
            <a:ext cx="7429500" cy="2400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is protecting data from unauthorized access or allowing only authorized access.</a:t>
            </a:r>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Only DBA is allowed to access any data or update any data while other users are permitted to access any record or update any data according to their relevance or authority level.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C:\Users\parul\Desktop\Digital Learning Content.png" id="120" name="Google Shape;120;p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1" name="Google Shape;121;p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2" name="Google Shape;122;p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Authentication</a:t>
            </a:r>
            <a:endParaRPr/>
          </a:p>
        </p:txBody>
      </p:sp>
      <p:sp>
        <p:nvSpPr>
          <p:cNvPr id="124" name="Google Shape;124;p4"/>
          <p:cNvSpPr txBox="1"/>
          <p:nvPr/>
        </p:nvSpPr>
        <p:spPr>
          <a:xfrm>
            <a:off x="249237" y="2439987"/>
            <a:ext cx="8645525" cy="7032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Process of using credentials for validating user</a:t>
            </a:r>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Its main objective is to provide security and integrity control to data</a:t>
            </a:r>
            <a:endParaRPr/>
          </a:p>
        </p:txBody>
      </p:sp>
      <p:sp>
        <p:nvSpPr>
          <p:cNvPr id="125" name="Google Shape;125;p4"/>
          <p:cNvSpPr txBox="1"/>
          <p:nvPr/>
        </p:nvSpPr>
        <p:spPr>
          <a:xfrm>
            <a:off x="714375" y="3500437"/>
            <a:ext cx="7429500" cy="19383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Integrity : It is all about validity of data either to make sure data is not corrupt and incorrect</a:t>
            </a:r>
            <a:endParaRPr/>
          </a:p>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Security : It is to protect data and making sure data access is to only those who are allowed to access that data.</a:t>
            </a:r>
            <a:endParaRPr/>
          </a:p>
        </p:txBody>
      </p:sp>
      <p:pic>
        <p:nvPicPr>
          <p:cNvPr id="126" name="Google Shape;126;p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C:\Users\parul\Desktop\Digital Learning Content.png" id="131" name="Google Shape;131;p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2" name="Google Shape;132;p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3" name="Google Shape;133;p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Authorization</a:t>
            </a:r>
            <a:endParaRPr/>
          </a:p>
        </p:txBody>
      </p:sp>
      <p:sp>
        <p:nvSpPr>
          <p:cNvPr id="135" name="Google Shape;135;p5"/>
          <p:cNvSpPr txBox="1"/>
          <p:nvPr/>
        </p:nvSpPr>
        <p:spPr>
          <a:xfrm>
            <a:off x="249237" y="2439987"/>
            <a:ext cx="8645525" cy="6318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Process of validation the access of the user for any data.</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 checks what data a particular user can access for example accessing a file from hard disk</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 ensures data privacy  as well as access control of data.</a:t>
            </a:r>
            <a:endParaRPr/>
          </a:p>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sp>
        <p:nvSpPr>
          <p:cNvPr id="136" name="Google Shape;136;p5"/>
          <p:cNvSpPr txBox="1"/>
          <p:nvPr/>
        </p:nvSpPr>
        <p:spPr>
          <a:xfrm>
            <a:off x="755650" y="3216275"/>
            <a:ext cx="7429500" cy="709612"/>
          </a:xfrm>
          <a:prstGeom prst="rect">
            <a:avLst/>
          </a:prstGeom>
          <a:noFill/>
          <a:ln>
            <a:noFill/>
          </a:ln>
        </p:spPr>
        <p:txBody>
          <a:bodyPr anchorCtr="0" anchor="t" bIns="45700" lIns="91425" spcFirstLastPara="1" rIns="91425" wrap="square" tIns="45700">
            <a:spAutoFit/>
          </a:bodyPr>
          <a:lstStyle/>
          <a:p>
            <a:pPr indent="-241300" lvl="0" marL="342900" marR="0" rtl="0" algn="l">
              <a:lnSpc>
                <a:spcPct val="150000"/>
              </a:lnSpc>
              <a:spcBef>
                <a:spcPts val="0"/>
              </a:spcBef>
              <a:spcAft>
                <a:spcPts val="0"/>
              </a:spcAft>
              <a:buClr>
                <a:schemeClr val="dk1"/>
              </a:buClr>
              <a:buSzPts val="1600"/>
              <a:buFont typeface="Arial"/>
              <a:buNone/>
            </a:pPr>
            <a:r>
              <a:t/>
            </a:r>
            <a:endParaRPr b="1" i="0" sz="16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C:\Users\parul\Desktop\Digital Learning Content.png" id="142" name="Google Shape;142;p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43" name="Google Shape;143;p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44" name="Google Shape;144;p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Access Control</a:t>
            </a:r>
            <a:endParaRPr/>
          </a:p>
        </p:txBody>
      </p:sp>
      <p:sp>
        <p:nvSpPr>
          <p:cNvPr id="145" name="Google Shape;145;p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6"/>
          <p:cNvSpPr txBox="1"/>
          <p:nvPr/>
        </p:nvSpPr>
        <p:spPr>
          <a:xfrm>
            <a:off x="249237" y="2439987"/>
            <a:ext cx="8645525" cy="8334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Access control is a strategy for ensuring that clients are who they state they are and that they have the fitting access to data.</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There are mainly three access control model</a:t>
            </a:r>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That is DAC,MAC, RBAC</a:t>
            </a:r>
            <a:endParaRPr/>
          </a:p>
          <a:p>
            <a:pPr indent="-34290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222250" lvl="0" marL="342900" marR="0" rtl="0" algn="just">
              <a:lnSpc>
                <a:spcPct val="100000"/>
              </a:lnSpc>
              <a:spcBef>
                <a:spcPts val="0"/>
              </a:spcBef>
              <a:spcAft>
                <a:spcPts val="0"/>
              </a:spcAft>
              <a:buClr>
                <a:schemeClr val="dk1"/>
              </a:buClr>
              <a:buSzPts val="1900"/>
              <a:buFont typeface="Arial"/>
              <a:buNone/>
            </a:pPr>
            <a:r>
              <a:t/>
            </a:r>
            <a:endParaRPr b="1" i="0" sz="1900" u="none">
              <a:solidFill>
                <a:schemeClr val="dk1"/>
              </a:solidFill>
              <a:latin typeface="Calibri"/>
              <a:ea typeface="Calibri"/>
              <a:cs typeface="Calibri"/>
              <a:sym typeface="Calibri"/>
            </a:endParaRPr>
          </a:p>
          <a:p>
            <a:pPr indent="-222250" lvl="0" marL="342900" marR="0" rtl="0" algn="just">
              <a:lnSpc>
                <a:spcPct val="100000"/>
              </a:lnSpc>
              <a:spcBef>
                <a:spcPts val="0"/>
              </a:spcBef>
              <a:spcAft>
                <a:spcPts val="0"/>
              </a:spcAft>
              <a:buClr>
                <a:schemeClr val="dk1"/>
              </a:buClr>
              <a:buSzPts val="1900"/>
              <a:buFont typeface="Arial"/>
              <a:buNone/>
            </a:pPr>
            <a:r>
              <a:t/>
            </a:r>
            <a:endParaRPr b="1" i="0" sz="19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900" u="none">
              <a:solidFill>
                <a:schemeClr val="dk1"/>
              </a:solidFill>
              <a:latin typeface="Calibri"/>
              <a:ea typeface="Calibri"/>
              <a:cs typeface="Calibri"/>
              <a:sym typeface="Calibri"/>
            </a:endParaRPr>
          </a:p>
        </p:txBody>
      </p:sp>
      <p:sp>
        <p:nvSpPr>
          <p:cNvPr id="147" name="Google Shape;147;p6"/>
          <p:cNvSpPr txBox="1"/>
          <p:nvPr/>
        </p:nvSpPr>
        <p:spPr>
          <a:xfrm>
            <a:off x="401637" y="4679950"/>
            <a:ext cx="849312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C:\Users\parul\Desktop\Digital Learning Content.png" id="152" name="Google Shape;152;p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53" name="Google Shape;153;p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54" name="Google Shape;154;p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DAC : Discretionary access control</a:t>
            </a:r>
            <a:endParaRPr/>
          </a:p>
        </p:txBody>
      </p:sp>
      <p:sp>
        <p:nvSpPr>
          <p:cNvPr id="155" name="Google Shape;155;p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7"/>
          <p:cNvSpPr txBox="1"/>
          <p:nvPr/>
        </p:nvSpPr>
        <p:spPr>
          <a:xfrm>
            <a:off x="249237" y="2439987"/>
            <a:ext cx="8645525" cy="40608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Here the data access control is availed by the user who has created that data either the owner of particular data.</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Here single user can have multiple permission and multiple users can have same permission all according to the owner of the data often referred as object.</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Discretionary access control is supported by SQL with help of following two command:</a:t>
            </a:r>
            <a:endParaRPr/>
          </a:p>
          <a:p>
            <a:pPr indent="-342900" lvl="0" marL="342900" marR="0" rtl="0" algn="just">
              <a:lnSpc>
                <a:spcPct val="100000"/>
              </a:lnSpc>
              <a:spcBef>
                <a:spcPts val="0"/>
              </a:spcBef>
              <a:spcAft>
                <a:spcPts val="0"/>
              </a:spcAft>
              <a:buClr>
                <a:schemeClr val="dk1"/>
              </a:buClr>
              <a:buSzPts val="1900"/>
              <a:buFont typeface="Calibri"/>
              <a:buNone/>
            </a:pPr>
            <a:r>
              <a:rPr b="0" i="0" lang="en-US" sz="1900" u="none">
                <a:solidFill>
                  <a:schemeClr val="dk1"/>
                </a:solidFill>
                <a:latin typeface="Calibri"/>
                <a:ea typeface="Calibri"/>
                <a:cs typeface="Calibri"/>
                <a:sym typeface="Calibri"/>
              </a:rPr>
              <a:t>                   1) Grant :- It is used to assign specific access to any user. Syntax:- GRANT privilege ON object TO user [WITH GRANT OPTION]    </a:t>
            </a:r>
            <a:endParaRPr/>
          </a:p>
          <a:p>
            <a:pPr indent="-342900" lvl="0" marL="342900" marR="0" rtl="0" algn="just">
              <a:lnSpc>
                <a:spcPct val="100000"/>
              </a:lnSpc>
              <a:spcBef>
                <a:spcPts val="0"/>
              </a:spcBef>
              <a:spcAft>
                <a:spcPts val="0"/>
              </a:spcAft>
              <a:buClr>
                <a:schemeClr val="dk1"/>
              </a:buClr>
              <a:buSzPts val="1900"/>
              <a:buFont typeface="Calibri"/>
              <a:buNone/>
            </a:pPr>
            <a:r>
              <a:rPr b="0" i="0" lang="en-US" sz="1900" u="none">
                <a:solidFill>
                  <a:schemeClr val="dk1"/>
                </a:solidFill>
                <a:latin typeface="Calibri"/>
                <a:ea typeface="Calibri"/>
                <a:cs typeface="Calibri"/>
                <a:sym typeface="Calibri"/>
              </a:rPr>
              <a:t>        </a:t>
            </a:r>
            <a:endParaRPr/>
          </a:p>
          <a:p>
            <a:pPr indent="-342900" lvl="0" marL="342900" marR="0" rtl="0" algn="just">
              <a:lnSpc>
                <a:spcPct val="100000"/>
              </a:lnSpc>
              <a:spcBef>
                <a:spcPts val="0"/>
              </a:spcBef>
              <a:spcAft>
                <a:spcPts val="0"/>
              </a:spcAft>
              <a:buClr>
                <a:schemeClr val="dk1"/>
              </a:buClr>
              <a:buSzPts val="1900"/>
              <a:buFont typeface="Calibri"/>
              <a:buNone/>
            </a:pPr>
            <a:r>
              <a:rPr b="0" i="0" lang="en-US" sz="1900" u="none">
                <a:solidFill>
                  <a:schemeClr val="dk1"/>
                </a:solidFill>
                <a:latin typeface="Calibri"/>
                <a:ea typeface="Calibri"/>
                <a:cs typeface="Calibri"/>
                <a:sym typeface="Calibri"/>
              </a:rPr>
              <a:t>                   2) Revoke :-  It is used to remove any permission from  the user. Syntax:- REVOKE privilege ON object FROM user {RESTRICT/CASCADE} </a:t>
            </a:r>
            <a:endParaRPr/>
          </a:p>
          <a:p>
            <a:pPr indent="-342900" lvl="0" marL="342900" marR="0" rtl="0" algn="just">
              <a:lnSpc>
                <a:spcPct val="100000"/>
              </a:lnSpc>
              <a:spcBef>
                <a:spcPts val="0"/>
              </a:spcBef>
              <a:spcAft>
                <a:spcPts val="0"/>
              </a:spcAft>
              <a:buClr>
                <a:schemeClr val="dk1"/>
              </a:buClr>
              <a:buSzPts val="1900"/>
              <a:buFont typeface="Calibri"/>
              <a:buNone/>
            </a:pPr>
            <a:r>
              <a:rPr b="0" i="0" lang="en-US" sz="1900" u="none">
                <a:solidFill>
                  <a:schemeClr val="dk1"/>
                </a:solidFill>
                <a:latin typeface="Calibri"/>
                <a:ea typeface="Calibri"/>
                <a:cs typeface="Calibri"/>
                <a:sym typeface="Calibri"/>
              </a:rPr>
              <a:t>      </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900" u="none">
              <a:solidFill>
                <a:schemeClr val="dk1"/>
              </a:solidFill>
              <a:latin typeface="Calibri"/>
              <a:ea typeface="Calibri"/>
              <a:cs typeface="Calibri"/>
              <a:sym typeface="Calibri"/>
            </a:endParaRPr>
          </a:p>
        </p:txBody>
      </p:sp>
      <p:pic>
        <p:nvPicPr>
          <p:cNvPr id="157" name="Google Shape;157;p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C:\Users\parul\Desktop\Digital Learning Content.png" id="162" name="Google Shape;162;p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63" name="Google Shape;163;p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64" name="Google Shape;164;p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MAC: Mandatory Access Control</a:t>
            </a:r>
            <a:endParaRPr/>
          </a:p>
        </p:txBody>
      </p:sp>
      <p:sp>
        <p:nvSpPr>
          <p:cNvPr id="165" name="Google Shape;165;p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8"/>
          <p:cNvSpPr txBox="1"/>
          <p:nvPr/>
        </p:nvSpPr>
        <p:spPr>
          <a:xfrm>
            <a:off x="249237" y="2439987"/>
            <a:ext cx="8645525" cy="35607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Here individual access is not assigned.</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The access permission are bifurcated into particular levels according to sensitivity or importance of data for the respective organization.</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The users are also divided into several groups which has different clearance by which they can access the data of different levels</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Higher the clearance level more levels of data can be accesed. </a:t>
            </a:r>
            <a:endParaRPr/>
          </a:p>
        </p:txBody>
      </p:sp>
      <p:sp>
        <p:nvSpPr>
          <p:cNvPr id="167" name="Google Shape;167;p8"/>
          <p:cNvSpPr txBox="1"/>
          <p:nvPr/>
        </p:nvSpPr>
        <p:spPr>
          <a:xfrm>
            <a:off x="249237" y="3400425"/>
            <a:ext cx="8678862" cy="876300"/>
          </a:xfrm>
          <a:prstGeom prst="rect">
            <a:avLst/>
          </a:prstGeom>
          <a:noFill/>
          <a:ln>
            <a:noFill/>
          </a:ln>
        </p:spPr>
        <p:txBody>
          <a:bodyPr anchorCtr="0" anchor="t" bIns="45700" lIns="91425" spcFirstLastPara="1" rIns="91425" wrap="square" tIns="45700">
            <a:spAutoFit/>
          </a:bodyPr>
          <a:lstStyle/>
          <a:p>
            <a:pPr indent="-241300" lvl="1" marL="1085850" marR="0" rtl="0" algn="l">
              <a:lnSpc>
                <a:spcPct val="150000"/>
              </a:lnSpc>
              <a:spcBef>
                <a:spcPts val="0"/>
              </a:spcBef>
              <a:spcAft>
                <a:spcPts val="0"/>
              </a:spcAft>
              <a:buClr>
                <a:schemeClr val="dk1"/>
              </a:buClr>
              <a:buSzPts val="1600"/>
              <a:buFont typeface="Noto Sans Symbols"/>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pic>
        <p:nvPicPr>
          <p:cNvPr id="168" name="Google Shape;168;p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C:\Users\parul\Desktop\Digital Learning Content.png" id="173" name="Google Shape;173;p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74" name="Google Shape;174;p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75" name="Google Shape;175;p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0" i="0" lang="en-US" sz="3000" u="none">
                <a:solidFill>
                  <a:schemeClr val="lt1"/>
                </a:solidFill>
                <a:latin typeface="Calibri"/>
                <a:ea typeface="Calibri"/>
                <a:cs typeface="Calibri"/>
                <a:sym typeface="Calibri"/>
              </a:rPr>
              <a:t>MAC: Mandatory Access Control</a:t>
            </a:r>
            <a:endParaRPr/>
          </a:p>
        </p:txBody>
      </p:sp>
      <p:sp>
        <p:nvSpPr>
          <p:cNvPr id="176" name="Google Shape;176;p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 name="Google Shape;177;p9"/>
          <p:cNvSpPr txBox="1"/>
          <p:nvPr/>
        </p:nvSpPr>
        <p:spPr>
          <a:xfrm>
            <a:off x="249237" y="2439987"/>
            <a:ext cx="8645525" cy="35607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Four Components for implement multilevel Mandatory access control.</a:t>
            </a:r>
            <a:endParaRPr/>
          </a:p>
          <a:p>
            <a:pPr indent="-222250" lvl="0" marL="34290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Calibri"/>
              <a:buAutoNum type="arabicPeriod"/>
            </a:pPr>
            <a:r>
              <a:rPr b="0" i="0" lang="en-US" sz="1900" u="none">
                <a:solidFill>
                  <a:schemeClr val="dk1"/>
                </a:solidFill>
                <a:latin typeface="Calibri"/>
                <a:ea typeface="Calibri"/>
                <a:cs typeface="Calibri"/>
                <a:sym typeface="Calibri"/>
              </a:rPr>
              <a:t>Subjects</a:t>
            </a:r>
            <a:endParaRPr/>
          </a:p>
          <a:p>
            <a:pPr indent="-222250" lvl="0" marL="342900" marR="0" rtl="0" algn="just">
              <a:lnSpc>
                <a:spcPct val="100000"/>
              </a:lnSpc>
              <a:spcBef>
                <a:spcPts val="0"/>
              </a:spcBef>
              <a:spcAft>
                <a:spcPts val="0"/>
              </a:spcAft>
              <a:buClr>
                <a:schemeClr val="dk1"/>
              </a:buClr>
              <a:buSzPts val="1900"/>
              <a:buFont typeface="Calibri"/>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Calibri"/>
              <a:buAutoNum type="arabicPeriod"/>
            </a:pPr>
            <a:r>
              <a:rPr b="0" i="0" lang="en-US" sz="1900" u="none">
                <a:solidFill>
                  <a:schemeClr val="dk1"/>
                </a:solidFill>
                <a:latin typeface="Calibri"/>
                <a:ea typeface="Calibri"/>
                <a:cs typeface="Calibri"/>
                <a:sym typeface="Calibri"/>
              </a:rPr>
              <a:t>Objects</a:t>
            </a:r>
            <a:endParaRPr/>
          </a:p>
          <a:p>
            <a:pPr indent="-222250" lvl="0" marL="342900" marR="0" rtl="0" algn="just">
              <a:lnSpc>
                <a:spcPct val="100000"/>
              </a:lnSpc>
              <a:spcBef>
                <a:spcPts val="0"/>
              </a:spcBef>
              <a:spcAft>
                <a:spcPts val="0"/>
              </a:spcAft>
              <a:buClr>
                <a:schemeClr val="dk1"/>
              </a:buClr>
              <a:buSzPts val="1900"/>
              <a:buFont typeface="Calibri"/>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Calibri"/>
              <a:buAutoNum type="arabicPeriod"/>
            </a:pPr>
            <a:r>
              <a:rPr b="0" i="0" lang="en-US" sz="1900" u="none">
                <a:solidFill>
                  <a:schemeClr val="dk1"/>
                </a:solidFill>
                <a:latin typeface="Calibri"/>
                <a:ea typeface="Calibri"/>
                <a:cs typeface="Calibri"/>
                <a:sym typeface="Calibri"/>
              </a:rPr>
              <a:t>Clearance Level </a:t>
            </a:r>
            <a:endParaRPr/>
          </a:p>
          <a:p>
            <a:pPr indent="-222250" lvl="0" marL="342900" marR="0" rtl="0" algn="just">
              <a:lnSpc>
                <a:spcPct val="100000"/>
              </a:lnSpc>
              <a:spcBef>
                <a:spcPts val="0"/>
              </a:spcBef>
              <a:spcAft>
                <a:spcPts val="0"/>
              </a:spcAft>
              <a:buClr>
                <a:schemeClr val="dk1"/>
              </a:buClr>
              <a:buSzPts val="1900"/>
              <a:buFont typeface="Calibri"/>
              <a:buNone/>
            </a:pPr>
            <a:r>
              <a:t/>
            </a:r>
            <a:endParaRPr b="0" i="0" sz="19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1900"/>
              <a:buFont typeface="Calibri"/>
              <a:buAutoNum type="arabicPeriod"/>
            </a:pPr>
            <a:r>
              <a:rPr b="0" i="0" lang="en-US" sz="1900" u="none">
                <a:solidFill>
                  <a:schemeClr val="dk1"/>
                </a:solidFill>
                <a:latin typeface="Calibri"/>
                <a:ea typeface="Calibri"/>
                <a:cs typeface="Calibri"/>
                <a:sym typeface="Calibri"/>
              </a:rPr>
              <a:t>Security Level</a:t>
            </a:r>
            <a:endParaRPr/>
          </a:p>
        </p:txBody>
      </p:sp>
      <p:sp>
        <p:nvSpPr>
          <p:cNvPr id="178" name="Google Shape;178;p9"/>
          <p:cNvSpPr txBox="1"/>
          <p:nvPr/>
        </p:nvSpPr>
        <p:spPr>
          <a:xfrm>
            <a:off x="249237" y="3400425"/>
            <a:ext cx="8678862" cy="876300"/>
          </a:xfrm>
          <a:prstGeom prst="rect">
            <a:avLst/>
          </a:prstGeom>
          <a:noFill/>
          <a:ln>
            <a:noFill/>
          </a:ln>
        </p:spPr>
        <p:txBody>
          <a:bodyPr anchorCtr="0" anchor="t" bIns="45700" lIns="91425" spcFirstLastPara="1" rIns="91425" wrap="square" tIns="45700">
            <a:spAutoFit/>
          </a:bodyPr>
          <a:lstStyle/>
          <a:p>
            <a:pPr indent="-241300" lvl="1" marL="1085850" marR="0" rtl="0" algn="l">
              <a:lnSpc>
                <a:spcPct val="150000"/>
              </a:lnSpc>
              <a:spcBef>
                <a:spcPts val="0"/>
              </a:spcBef>
              <a:spcAft>
                <a:spcPts val="0"/>
              </a:spcAft>
              <a:buClr>
                <a:schemeClr val="dk1"/>
              </a:buClr>
              <a:buSzPts val="1600"/>
              <a:buFont typeface="Noto Sans Symbols"/>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pic>
        <p:nvPicPr>
          <p:cNvPr id="179" name="Google Shape;179;p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2020-05-18T10:32:41Z</dcterms:created>
  <dc:creator>parul</dc:creator>
</cp:coreProperties>
</file>