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2"/>
  </p:notesMasterIdLst>
  <p:sldIdLst>
    <p:sldId id="257" r:id="rId2"/>
    <p:sldId id="309" r:id="rId3"/>
    <p:sldId id="315" r:id="rId4"/>
    <p:sldId id="325" r:id="rId5"/>
    <p:sldId id="316" r:id="rId6"/>
    <p:sldId id="310" r:id="rId7"/>
    <p:sldId id="317" r:id="rId8"/>
    <p:sldId id="318" r:id="rId9"/>
    <p:sldId id="319" r:id="rId10"/>
    <p:sldId id="320" r:id="rId11"/>
    <p:sldId id="313" r:id="rId12"/>
    <p:sldId id="321" r:id="rId13"/>
    <p:sldId id="314" r:id="rId14"/>
    <p:sldId id="282" r:id="rId15"/>
    <p:sldId id="302" r:id="rId16"/>
    <p:sldId id="322" r:id="rId17"/>
    <p:sldId id="283" r:id="rId18"/>
    <p:sldId id="326" r:id="rId19"/>
    <p:sldId id="327" r:id="rId20"/>
    <p:sldId id="328" r:id="rId21"/>
    <p:sldId id="284" r:id="rId22"/>
    <p:sldId id="329" r:id="rId23"/>
    <p:sldId id="303" r:id="rId24"/>
    <p:sldId id="330" r:id="rId25"/>
    <p:sldId id="331" r:id="rId26"/>
    <p:sldId id="285" r:id="rId27"/>
    <p:sldId id="332" r:id="rId28"/>
    <p:sldId id="323" r:id="rId29"/>
    <p:sldId id="324" r:id="rId30"/>
    <p:sldId id="274" r:id="rId3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088"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A4E99A0-35F3-4A2A-B9C2-656BB80FADB3}" type="slidenum">
              <a:rPr lang="en-AU"/>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32DD234B-5ACA-4ACF-B210-719A59AADC24}" type="slidenum">
              <a:rPr lang="en-AU"/>
              <a:pPr/>
              <a:t>1</a:t>
            </a:fld>
            <a:endParaRPr lang="en-AU"/>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a:ea typeface="ＭＳ Ｐゴシック" pitchFamily="-107" charset="-128"/>
              </a:rPr>
              <a:t>Opening quote.</a:t>
            </a:r>
          </a:p>
          <a:p>
            <a:pPr eaLnBrk="1" hangingPunct="1"/>
            <a:endParaRPr lang="en-US">
              <a:ea typeface="ＭＳ Ｐゴシック" pitchFamily="-107"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957F79D-BFF0-4DF5-BE6F-D611D71B3DCA}" type="slidenum">
              <a:rPr lang="en-AU"/>
              <a:pPr/>
              <a:t>11</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a:ea typeface="ＭＳ Ｐゴシック" pitchFamily="-107" charset="-128"/>
              </a:rPr>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a:ea typeface="ＭＳ Ｐゴシック" pitchFamily="-107" charset="-128"/>
              </a:rPr>
              <a:t>m</a:t>
            </a:r>
            <a:r>
              <a:rPr lang="en-US" baseline="40000">
                <a:ea typeface="ＭＳ Ｐゴシック" pitchFamily="-107" charset="-128"/>
              </a:rPr>
              <a:t>/</a:t>
            </a:r>
            <a:r>
              <a:rPr lang="en-US" baseline="20000">
                <a:ea typeface="ＭＳ Ｐゴシック" pitchFamily="-107" charset="-128"/>
              </a:rPr>
              <a:t>2</a:t>
            </a:r>
            <a:r>
              <a:rPr lang="en-US">
                <a:ea typeface="ＭＳ Ｐゴシック" pitchFamily="-107" charset="-128"/>
              </a:rPr>
              <a:t> in each to get a matching m-bit hash.</a:t>
            </a:r>
          </a:p>
          <a:p>
            <a:pPr eaLnBrk="1" hangingPunct="1"/>
            <a:r>
              <a:rPr lang="en-US">
                <a:ea typeface="ＭＳ Ｐゴシック" pitchFamily="-107" charset="-128"/>
              </a:rPr>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endParaRPr lang="en-AU">
              <a:ea typeface="ＭＳ Ｐゴシック" pitchFamily="-107"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xfrm>
            <a:off x="457200" y="4343400"/>
            <a:ext cx="6019800" cy="4114800"/>
          </a:xfrm>
          <a:noFill/>
          <a:ln/>
        </p:spPr>
        <p:txBody>
          <a:bodyPr/>
          <a:lstStyle/>
          <a:p>
            <a:pPr eaLnBrk="1" hangingPunct="1"/>
            <a:r>
              <a:rPr lang="en-US">
                <a:ea typeface="ＭＳ Ｐゴシック" pitchFamily="-107" charset="-128"/>
              </a:rPr>
              <a:t>As with encryption algorithms, cryptanalytic attacks on hash functions seek to exploit some property of the algorithm to perform some attack other than an exhaustive search. In recent years, have much effort, and some successes, in developing cryptanalytic attacks on hash functions. Must consider the overall structure of a typical secure hash function, referred to as an iterated hash function, as indicated in Stallings Figure 11.7. This was proposed by Merkle and is the structure of most hash functions in use today. The hash function takes an input message and partitions it into </a:t>
            </a:r>
            <a:r>
              <a:rPr lang="en-US" i="1">
                <a:ea typeface="ＭＳ Ｐゴシック" pitchFamily="-107" charset="-128"/>
              </a:rPr>
              <a:t>L </a:t>
            </a:r>
            <a:r>
              <a:rPr lang="en-US">
                <a:ea typeface="ＭＳ Ｐゴシック" pitchFamily="-107" charset="-128"/>
              </a:rPr>
              <a:t>fixed-sized blocks of </a:t>
            </a:r>
            <a:r>
              <a:rPr lang="en-US" i="1">
                <a:ea typeface="ＭＳ Ｐゴシック" pitchFamily="-107" charset="-128"/>
              </a:rPr>
              <a:t>b </a:t>
            </a:r>
            <a:r>
              <a:rPr lang="en-US">
                <a:ea typeface="ＭＳ Ｐゴシック" pitchFamily="-107" charset="-128"/>
              </a:rPr>
              <a:t>bits each. If necessary, the final block is padded to </a:t>
            </a:r>
            <a:r>
              <a:rPr lang="en-US" i="1">
                <a:ea typeface="ＭＳ Ｐゴシック" pitchFamily="-107" charset="-128"/>
              </a:rPr>
              <a:t>b </a:t>
            </a:r>
            <a:r>
              <a:rPr lang="en-US">
                <a:ea typeface="ＭＳ Ｐゴシック" pitchFamily="-107" charset="-128"/>
              </a:rPr>
              <a:t>bits. The final block also includes the value of the total length of the input to the hash function. The inclusion of the length makes the job of the opponent more difficult. The hash algorithm involves repeated use of a compression function, </a:t>
            </a:r>
            <a:r>
              <a:rPr lang="en-US" i="1">
                <a:ea typeface="ＭＳ Ｐゴシック" pitchFamily="-107" charset="-128"/>
              </a:rPr>
              <a:t>f</a:t>
            </a:r>
            <a:r>
              <a:rPr lang="en-US">
                <a:ea typeface="ＭＳ Ｐゴシック" pitchFamily="-107" charset="-128"/>
              </a:rPr>
              <a:t>, that takes two inputs (an </a:t>
            </a:r>
            <a:r>
              <a:rPr lang="en-US" i="1">
                <a:ea typeface="ＭＳ Ｐゴシック" pitchFamily="-107" charset="-128"/>
              </a:rPr>
              <a:t>n</a:t>
            </a:r>
            <a:r>
              <a:rPr lang="en-US">
                <a:ea typeface="ＭＳ Ｐゴシック" pitchFamily="-107" charset="-128"/>
              </a:rPr>
              <a:t>-bit input from the previous step, called the chaining variable, and a </a:t>
            </a:r>
            <a:r>
              <a:rPr lang="en-US" i="1">
                <a:ea typeface="ＭＳ Ｐゴシック" pitchFamily="-107" charset="-128"/>
              </a:rPr>
              <a:t>b</a:t>
            </a:r>
            <a:r>
              <a:rPr lang="en-US">
                <a:ea typeface="ＭＳ Ｐゴシック" pitchFamily="-107" charset="-128"/>
              </a:rPr>
              <a:t>-bit block) and produces an </a:t>
            </a:r>
            <a:r>
              <a:rPr lang="en-US" i="1">
                <a:ea typeface="ＭＳ Ｐゴシック" pitchFamily="-107" charset="-128"/>
              </a:rPr>
              <a:t>n</a:t>
            </a:r>
            <a:r>
              <a:rPr lang="en-US">
                <a:ea typeface="ＭＳ Ｐゴシック" pitchFamily="-107" charset="-128"/>
              </a:rPr>
              <a:t>-bit output. At the start of hashing, the chaining variable has an initial value that is specified as part of the algorithm. The final value of the chaining variable is the hash value. Often, </a:t>
            </a:r>
            <a:r>
              <a:rPr lang="en-US" i="1">
                <a:ea typeface="ＭＳ Ｐゴシック" pitchFamily="-107" charset="-128"/>
              </a:rPr>
              <a:t>b</a:t>
            </a:r>
            <a:r>
              <a:rPr lang="en-US">
                <a:ea typeface="ＭＳ Ｐゴシック" pitchFamily="-107" charset="-128"/>
              </a:rPr>
              <a:t> &gt; </a:t>
            </a:r>
            <a:r>
              <a:rPr lang="en-US" i="1">
                <a:ea typeface="ＭＳ Ｐゴシック" pitchFamily="-107" charset="-128"/>
              </a:rPr>
              <a:t>n</a:t>
            </a:r>
            <a:r>
              <a:rPr lang="en-US">
                <a:ea typeface="ＭＳ Ｐゴシック" pitchFamily="-107" charset="-128"/>
              </a:rPr>
              <a:t>; hence the term compression. The motivation for this iterative structure stems from the observation by Merkle and Damgard that if the compression function is collision resistant, then so is the resultant iterated hash function. Therefore, the structure can be used to produce a secure hash function to operate on a message of any length. Cryptanalysis of hash functions focuses on the internal structure of f and is based on attempts to find efficient techniques for producing collisions for a single execution of f. Once that is done, the attack must take into account the fixed value of IV. The attack on f depends on exploiting its internal structure. The attacks that have been mounted on hash functions are rather complex and beyond our scope here. </a:t>
            </a:r>
          </a:p>
        </p:txBody>
      </p:sp>
      <p:sp>
        <p:nvSpPr>
          <p:cNvPr id="37892" name="Slide Number Placeholder 3"/>
          <p:cNvSpPr>
            <a:spLocks noGrp="1"/>
          </p:cNvSpPr>
          <p:nvPr>
            <p:ph type="sldNum" sz="quarter" idx="5"/>
          </p:nvPr>
        </p:nvSpPr>
        <p:spPr>
          <a:noFill/>
        </p:spPr>
        <p:txBody>
          <a:bodyPr/>
          <a:lstStyle/>
          <a:p>
            <a:fld id="{5E3BB848-1FF6-493A-9800-CC6825C080C0}" type="slidenum">
              <a:rPr lang="en-AU"/>
              <a:pPr/>
              <a:t>12</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697341A-9B1A-4381-A761-F7F64E764469}" type="slidenum">
              <a:rPr lang="en-AU"/>
              <a:pPr/>
              <a:t>13</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a:ea typeface="ＭＳ Ｐゴシック" pitchFamily="-107" charset="-128"/>
              </a:rPr>
              <a:t>A number of proposals have been made for hash functions based on using a cipher block chaining technique, but without the secret key (instead using the message blocks as keys). One of the first such proposals was that of Rabin, which divided  a message M into fixed-size blocks, and usde 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 Furthermore, another version of the birthday attack can be used even if the opponent has access to only one message and its valid signature and cannot obtain multiple signings, known as a “meet-in-the-middle” attack (see text). It can be shown that some form of birthday attack will succeed against any hash scheme involving the use of cipher block chaining without a secret key provided that either the resulting hash code is small enough (e.g., 64 bits or less) or that a larger hash code can be decomposed into independent subcodes. Thus, attention has been directed at finding other approaches to hashing.</a:t>
            </a:r>
          </a:p>
          <a:p>
            <a:pPr lvl="1" eaLnBrk="1" hangingPunct="1"/>
            <a:endParaRPr lang="en-US">
              <a:ea typeface="ＭＳ Ｐゴシック" pitchFamily="-107"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94F980AB-70A4-47E9-9246-3C1DB6B11D4B}" type="slidenum">
              <a:rPr lang="en-AU"/>
              <a:pPr/>
              <a:t>14</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a:ea typeface="ＭＳ Ｐゴシック" pitchFamily="-107" charset="-128"/>
              </a:rPr>
              <a:t>In recent years, the most widely used hash function has been the Secure Hash Algorithm (SHA). 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has hastened the transition to newer, longer versions of SHA.</a:t>
            </a:r>
            <a:endParaRPr lang="en-AU">
              <a:ea typeface="ＭＳ Ｐゴシック" pitchFamily="-107"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A6358560-40C8-44C2-BFBC-7DACD8E36A19}" type="slidenum">
              <a:rPr lang="en-AU"/>
              <a:pPr/>
              <a:t>15</a:t>
            </a:fld>
            <a:endParaRPr lang="en-AU"/>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pPr eaLnBrk="1" hangingPunct="1"/>
            <a:r>
              <a:rPr lang="en-US">
                <a:ea typeface="ＭＳ Ｐゴシック" pitchFamily="-107" charset="-128"/>
              </a:rPr>
              <a:t>In 2002, NIST produced a revised version of the standard, FIPS 180-2, that defined three new versions of SHA, with hash value lengths of 256, 384, and 512 bits, known as SHA-256, SHA-384, and SHA-512. Collectively,  these hash algorithms are known as SHA-2. These new versions have the same underlying structure and use the same types of modular arithmetic and logical binary operations as SHA-1, hence analyses should be similar. A revised document was issued as FIP PUB 180-3 in 2008, which added a 224-bit version. SHA-2 is also specified in RFC 4634, which essentially duplicates the material in FIPS 180-3, but adds a C code implementation. </a:t>
            </a:r>
          </a:p>
          <a:p>
            <a:pPr eaLnBrk="1" hangingPunct="1"/>
            <a:r>
              <a:rPr lang="en-US">
                <a:ea typeface="ＭＳ Ｐゴシック" pitchFamily="-107" charset="-128"/>
              </a:rPr>
              <a:t>In 2005, NIST announced the intention to phase out approval of SHA-1 and move to a reliance on the other SHA versions by 2010. </a:t>
            </a:r>
            <a:endParaRPr lang="en-AU">
              <a:ea typeface="ＭＳ Ｐゴシック" pitchFamily="-107"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a:ea typeface="ＭＳ Ｐゴシック" pitchFamily="-107" charset="-128"/>
              </a:rPr>
              <a:t>Stallings Table 11.3 provides a comparison of the various parameters for the SHA hash functions.</a:t>
            </a:r>
          </a:p>
        </p:txBody>
      </p:sp>
      <p:sp>
        <p:nvSpPr>
          <p:cNvPr id="46084" name="Slide Number Placeholder 3"/>
          <p:cNvSpPr>
            <a:spLocks noGrp="1"/>
          </p:cNvSpPr>
          <p:nvPr>
            <p:ph type="sldNum" sz="quarter" idx="5"/>
          </p:nvPr>
        </p:nvSpPr>
        <p:spPr>
          <a:noFill/>
        </p:spPr>
        <p:txBody>
          <a:bodyPr/>
          <a:lstStyle/>
          <a:p>
            <a:fld id="{02E5E302-9C6E-447B-93E9-D6886DA269CF}" type="slidenum">
              <a:rPr lang="en-AU"/>
              <a:pPr/>
              <a:t>16</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FBE472EF-B300-4E76-91C2-AC91CEEFC9FE}" type="slidenum">
              <a:rPr lang="en-AU"/>
              <a:pPr/>
              <a:t>17</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AU">
                <a:ea typeface="ＭＳ Ｐゴシック" pitchFamily="-107" charset="-128"/>
              </a:rPr>
              <a:t>Now examine the structure of </a:t>
            </a:r>
            <a:r>
              <a:rPr lang="en-US">
                <a:ea typeface="ＭＳ Ｐゴシック" pitchFamily="-107" charset="-128"/>
              </a:rPr>
              <a:t>SHA-512, noting that the other versions are quite similar.</a:t>
            </a:r>
          </a:p>
          <a:p>
            <a:pPr eaLnBrk="1" hangingPunct="1"/>
            <a:r>
              <a:rPr lang="en-US">
                <a:ea typeface="ＭＳ Ｐゴシック" pitchFamily="-107" charset="-128"/>
              </a:rPr>
              <a:t>SHA-512 follows the structure depicted in Stallings Figure 11.8. The processing consists of the following steps: </a:t>
            </a:r>
          </a:p>
          <a:p>
            <a:pPr eaLnBrk="1" hangingPunct="1"/>
            <a:r>
              <a:rPr lang="en-US">
                <a:ea typeface="ＭＳ Ｐゴシック" pitchFamily="-107" charset="-128"/>
              </a:rPr>
              <a:t>• Step 1: Append padding bits, consists of a single 1-bit followed by the necessary number of 0-bits, so that its length is congruent to 896 modulo 1024</a:t>
            </a:r>
          </a:p>
          <a:p>
            <a:pPr eaLnBrk="1" hangingPunct="1"/>
            <a:r>
              <a:rPr lang="en-US">
                <a:ea typeface="ＭＳ Ｐゴシック" pitchFamily="-107" charset="-128"/>
              </a:rPr>
              <a:t>• Step 2: Append length as an (big-endian) unsigned 128-bit integer</a:t>
            </a:r>
          </a:p>
          <a:p>
            <a:pPr eaLnBrk="1" hangingPunct="1"/>
            <a:r>
              <a:rPr lang="en-US">
                <a:ea typeface="ＭＳ Ｐゴシック" pitchFamily="-107" charset="-128"/>
              </a:rPr>
              <a:t>• Step 3: Initialize hash buffer to a set of 64-bit integer constants (see text) </a:t>
            </a:r>
          </a:p>
          <a:p>
            <a:pPr eaLnBrk="1" hangingPunct="1"/>
            <a:r>
              <a:rPr lang="en-US">
                <a:ea typeface="ＭＳ Ｐゴシック" pitchFamily="-107" charset="-128"/>
              </a:rPr>
              <a:t>• Step 4: Process the message in 1024-bit (128-word) blocks, which forms the heart of the algorithm. Each round takes as input the 512-bit buffer value H</a:t>
            </a:r>
            <a:r>
              <a:rPr lang="en-US" baseline="-25000">
                <a:ea typeface="ＭＳ Ｐゴシック" pitchFamily="-107" charset="-128"/>
              </a:rPr>
              <a:t>i</a:t>
            </a:r>
            <a:r>
              <a:rPr lang="en-US">
                <a:ea typeface="ＭＳ Ｐゴシック" pitchFamily="-107" charset="-128"/>
              </a:rPr>
              <a:t>, and updates the contents of that buffer. </a:t>
            </a:r>
          </a:p>
          <a:p>
            <a:pPr eaLnBrk="1" hangingPunct="1"/>
            <a:r>
              <a:rPr lang="en-US">
                <a:ea typeface="ＭＳ Ｐゴシック" pitchFamily="-107" charset="-128"/>
              </a:rPr>
              <a:t>• Step 5: Output the final state value as the resulting hash</a:t>
            </a:r>
          </a:p>
          <a:p>
            <a:pPr eaLnBrk="1" hangingPunct="1"/>
            <a:r>
              <a:rPr lang="en-US">
                <a:ea typeface="ＭＳ Ｐゴシック" pitchFamily="-107" charset="-128"/>
              </a:rPr>
              <a:t>See text for more details.</a:t>
            </a:r>
            <a:endParaRPr lang="en-AU">
              <a:ea typeface="ＭＳ Ｐゴシック" pitchFamily="-107"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FBE472EF-B300-4E76-91C2-AC91CEEFC9FE}" type="slidenum">
              <a:rPr lang="en-AU"/>
              <a:pPr/>
              <a:t>18</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AU">
                <a:ea typeface="ＭＳ Ｐゴシック" pitchFamily="-107" charset="-128"/>
              </a:rPr>
              <a:t>Now examine the structure of </a:t>
            </a:r>
            <a:r>
              <a:rPr lang="en-US">
                <a:ea typeface="ＭＳ Ｐゴシック" pitchFamily="-107" charset="-128"/>
              </a:rPr>
              <a:t>SHA-512, noting that the other versions are quite similar.</a:t>
            </a:r>
          </a:p>
          <a:p>
            <a:pPr eaLnBrk="1" hangingPunct="1"/>
            <a:r>
              <a:rPr lang="en-US">
                <a:ea typeface="ＭＳ Ｐゴシック" pitchFamily="-107" charset="-128"/>
              </a:rPr>
              <a:t>SHA-512 follows the structure depicted in Stallings Figure 11.8. The processing consists of the following steps: </a:t>
            </a:r>
          </a:p>
          <a:p>
            <a:pPr eaLnBrk="1" hangingPunct="1"/>
            <a:r>
              <a:rPr lang="en-US">
                <a:ea typeface="ＭＳ Ｐゴシック" pitchFamily="-107" charset="-128"/>
              </a:rPr>
              <a:t>• Step 1: Append padding bits, consists of a single 1-bit followed by the necessary number of 0-bits, so that its length is congruent to 896 modulo 1024</a:t>
            </a:r>
          </a:p>
          <a:p>
            <a:pPr eaLnBrk="1" hangingPunct="1"/>
            <a:r>
              <a:rPr lang="en-US">
                <a:ea typeface="ＭＳ Ｐゴシック" pitchFamily="-107" charset="-128"/>
              </a:rPr>
              <a:t>• Step 2: Append length as an (big-endian) unsigned 128-bit integer</a:t>
            </a:r>
          </a:p>
          <a:p>
            <a:pPr eaLnBrk="1" hangingPunct="1"/>
            <a:r>
              <a:rPr lang="en-US">
                <a:ea typeface="ＭＳ Ｐゴシック" pitchFamily="-107" charset="-128"/>
              </a:rPr>
              <a:t>• Step 3: Initialize hash buffer to a set of 64-bit integer constants (see text) </a:t>
            </a:r>
          </a:p>
          <a:p>
            <a:pPr eaLnBrk="1" hangingPunct="1"/>
            <a:r>
              <a:rPr lang="en-US">
                <a:ea typeface="ＭＳ Ｐゴシック" pitchFamily="-107" charset="-128"/>
              </a:rPr>
              <a:t>• Step 4: Process the message in 1024-bit (128-word) blocks, which forms the heart of the algorithm. Each round takes as input the 512-bit buffer value H</a:t>
            </a:r>
            <a:r>
              <a:rPr lang="en-US" baseline="-25000">
                <a:ea typeface="ＭＳ Ｐゴシック" pitchFamily="-107" charset="-128"/>
              </a:rPr>
              <a:t>i</a:t>
            </a:r>
            <a:r>
              <a:rPr lang="en-US">
                <a:ea typeface="ＭＳ Ｐゴシック" pitchFamily="-107" charset="-128"/>
              </a:rPr>
              <a:t>, and updates the contents of that buffer. </a:t>
            </a:r>
          </a:p>
          <a:p>
            <a:pPr eaLnBrk="1" hangingPunct="1"/>
            <a:r>
              <a:rPr lang="en-US">
                <a:ea typeface="ＭＳ Ｐゴシック" pitchFamily="-107" charset="-128"/>
              </a:rPr>
              <a:t>• Step 5: Output the final state value as the resulting hash</a:t>
            </a:r>
          </a:p>
          <a:p>
            <a:pPr eaLnBrk="1" hangingPunct="1"/>
            <a:r>
              <a:rPr lang="en-US">
                <a:ea typeface="ＭＳ Ｐゴシック" pitchFamily="-107" charset="-128"/>
              </a:rPr>
              <a:t>See text for more details.</a:t>
            </a:r>
            <a:endParaRPr lang="en-AU">
              <a:ea typeface="ＭＳ Ｐゴシック" pitchFamily="-107"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FBE472EF-B300-4E76-91C2-AC91CEEFC9FE}" type="slidenum">
              <a:rPr lang="en-AU"/>
              <a:pPr/>
              <a:t>19</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AU">
                <a:ea typeface="ＭＳ Ｐゴシック" pitchFamily="-107" charset="-128"/>
              </a:rPr>
              <a:t>Now examine the structure of </a:t>
            </a:r>
            <a:r>
              <a:rPr lang="en-US">
                <a:ea typeface="ＭＳ Ｐゴシック" pitchFamily="-107" charset="-128"/>
              </a:rPr>
              <a:t>SHA-512, noting that the other versions are quite similar.</a:t>
            </a:r>
          </a:p>
          <a:p>
            <a:pPr eaLnBrk="1" hangingPunct="1"/>
            <a:r>
              <a:rPr lang="en-US">
                <a:ea typeface="ＭＳ Ｐゴシック" pitchFamily="-107" charset="-128"/>
              </a:rPr>
              <a:t>SHA-512 follows the structure depicted in Stallings Figure 11.8. The processing consists of the following steps: </a:t>
            </a:r>
          </a:p>
          <a:p>
            <a:pPr eaLnBrk="1" hangingPunct="1"/>
            <a:r>
              <a:rPr lang="en-US">
                <a:ea typeface="ＭＳ Ｐゴシック" pitchFamily="-107" charset="-128"/>
              </a:rPr>
              <a:t>• Step 1: Append padding bits, consists of a single 1-bit followed by the necessary number of 0-bits, so that its length is congruent to 896 modulo 1024</a:t>
            </a:r>
          </a:p>
          <a:p>
            <a:pPr eaLnBrk="1" hangingPunct="1"/>
            <a:r>
              <a:rPr lang="en-US">
                <a:ea typeface="ＭＳ Ｐゴシック" pitchFamily="-107" charset="-128"/>
              </a:rPr>
              <a:t>• Step 2: Append length as an (big-endian) unsigned 128-bit integer</a:t>
            </a:r>
          </a:p>
          <a:p>
            <a:pPr eaLnBrk="1" hangingPunct="1"/>
            <a:r>
              <a:rPr lang="en-US">
                <a:ea typeface="ＭＳ Ｐゴシック" pitchFamily="-107" charset="-128"/>
              </a:rPr>
              <a:t>• Step 3: Initialize hash buffer to a set of 64-bit integer constants (see text) </a:t>
            </a:r>
          </a:p>
          <a:p>
            <a:pPr eaLnBrk="1" hangingPunct="1"/>
            <a:r>
              <a:rPr lang="en-US">
                <a:ea typeface="ＭＳ Ｐゴシック" pitchFamily="-107" charset="-128"/>
              </a:rPr>
              <a:t>• Step 4: Process the message in 1024-bit (128-word) blocks, which forms the heart of the algorithm. Each round takes as input the 512-bit buffer value H</a:t>
            </a:r>
            <a:r>
              <a:rPr lang="en-US" baseline="-25000">
                <a:ea typeface="ＭＳ Ｐゴシック" pitchFamily="-107" charset="-128"/>
              </a:rPr>
              <a:t>i</a:t>
            </a:r>
            <a:r>
              <a:rPr lang="en-US">
                <a:ea typeface="ＭＳ Ｐゴシック" pitchFamily="-107" charset="-128"/>
              </a:rPr>
              <a:t>, and updates the contents of that buffer. </a:t>
            </a:r>
          </a:p>
          <a:p>
            <a:pPr eaLnBrk="1" hangingPunct="1"/>
            <a:r>
              <a:rPr lang="en-US">
                <a:ea typeface="ＭＳ Ｐゴシック" pitchFamily="-107" charset="-128"/>
              </a:rPr>
              <a:t>• Step 5: Output the final state value as the resulting hash</a:t>
            </a:r>
          </a:p>
          <a:p>
            <a:pPr eaLnBrk="1" hangingPunct="1"/>
            <a:r>
              <a:rPr lang="en-US">
                <a:ea typeface="ＭＳ Ｐゴシック" pitchFamily="-107" charset="-128"/>
              </a:rPr>
              <a:t>See text for more details.</a:t>
            </a:r>
            <a:endParaRPr lang="en-AU">
              <a:ea typeface="ＭＳ Ｐゴシック" pitchFamily="-107"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FBE472EF-B300-4E76-91C2-AC91CEEFC9FE}" type="slidenum">
              <a:rPr lang="en-AU"/>
              <a:pPr/>
              <a:t>20</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AU">
                <a:ea typeface="ＭＳ Ｐゴシック" pitchFamily="-107" charset="-128"/>
              </a:rPr>
              <a:t>Now examine the structure of </a:t>
            </a:r>
            <a:r>
              <a:rPr lang="en-US">
                <a:ea typeface="ＭＳ Ｐゴシック" pitchFamily="-107" charset="-128"/>
              </a:rPr>
              <a:t>SHA-512, noting that the other versions are quite similar.</a:t>
            </a:r>
          </a:p>
          <a:p>
            <a:pPr eaLnBrk="1" hangingPunct="1"/>
            <a:r>
              <a:rPr lang="en-US">
                <a:ea typeface="ＭＳ Ｐゴシック" pitchFamily="-107" charset="-128"/>
              </a:rPr>
              <a:t>SHA-512 follows the structure depicted in Stallings Figure 11.8. The processing consists of the following steps: </a:t>
            </a:r>
          </a:p>
          <a:p>
            <a:pPr eaLnBrk="1" hangingPunct="1"/>
            <a:r>
              <a:rPr lang="en-US">
                <a:ea typeface="ＭＳ Ｐゴシック" pitchFamily="-107" charset="-128"/>
              </a:rPr>
              <a:t>• Step 1: Append padding bits, consists of a single 1-bit followed by the necessary number of 0-bits, so that its length is congruent to 896 modulo 1024</a:t>
            </a:r>
          </a:p>
          <a:p>
            <a:pPr eaLnBrk="1" hangingPunct="1"/>
            <a:r>
              <a:rPr lang="en-US">
                <a:ea typeface="ＭＳ Ｐゴシック" pitchFamily="-107" charset="-128"/>
              </a:rPr>
              <a:t>• Step 2: Append length as an (big-endian) unsigned 128-bit integer</a:t>
            </a:r>
          </a:p>
          <a:p>
            <a:pPr eaLnBrk="1" hangingPunct="1"/>
            <a:r>
              <a:rPr lang="en-US">
                <a:ea typeface="ＭＳ Ｐゴシック" pitchFamily="-107" charset="-128"/>
              </a:rPr>
              <a:t>• Step 3: Initialize hash buffer to a set of 64-bit integer constants (see text) </a:t>
            </a:r>
          </a:p>
          <a:p>
            <a:pPr eaLnBrk="1" hangingPunct="1"/>
            <a:r>
              <a:rPr lang="en-US">
                <a:ea typeface="ＭＳ Ｐゴシック" pitchFamily="-107" charset="-128"/>
              </a:rPr>
              <a:t>• Step 4: Process the message in 1024-bit (128-word) blocks, which forms the heart of the algorithm. Each round takes as input the 512-bit buffer value H</a:t>
            </a:r>
            <a:r>
              <a:rPr lang="en-US" baseline="-25000">
                <a:ea typeface="ＭＳ Ｐゴシック" pitchFamily="-107" charset="-128"/>
              </a:rPr>
              <a:t>i</a:t>
            </a:r>
            <a:r>
              <a:rPr lang="en-US">
                <a:ea typeface="ＭＳ Ｐゴシック" pitchFamily="-107" charset="-128"/>
              </a:rPr>
              <a:t>, and updates the contents of that buffer. </a:t>
            </a:r>
          </a:p>
          <a:p>
            <a:pPr eaLnBrk="1" hangingPunct="1"/>
            <a:r>
              <a:rPr lang="en-US">
                <a:ea typeface="ＭＳ Ｐゴシック" pitchFamily="-107" charset="-128"/>
              </a:rPr>
              <a:t>• Step 5: Output the final state value as the resulting hash</a:t>
            </a:r>
          </a:p>
          <a:p>
            <a:pPr eaLnBrk="1" hangingPunct="1"/>
            <a:r>
              <a:rPr lang="en-US">
                <a:ea typeface="ＭＳ Ｐゴシック" pitchFamily="-107" charset="-128"/>
              </a:rPr>
              <a:t>See text for more details.</a:t>
            </a:r>
            <a:endParaRPr lang="en-AU">
              <a:ea typeface="ＭＳ Ｐゴシック" pitchFamily="-10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BF4851D-FF91-4367-AFA0-E702B6238D79}"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a:ea typeface="ＭＳ Ｐゴシック" pitchFamily="-107" charset="-128"/>
              </a:rPr>
              <a:t>A hash function H accepts a variable-length block of data M as input and produces a fixed-size hash value h = H(M).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M results, with high probability, in a change to the hash code. The kind of hash function needed for security applications is referred to as a cryptographic hash function.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5C6CC7B1-F314-4112-94C6-864FBD05A6EA}" type="slidenum">
              <a:rPr lang="en-AU"/>
              <a:pPr/>
              <a:t>21</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a:ea typeface="ＭＳ Ｐゴシック" pitchFamily="-107" charset="-128"/>
              </a:rPr>
              <a:t>The </a:t>
            </a:r>
            <a:r>
              <a:rPr lang="en-AU">
                <a:ea typeface="ＭＳ Ｐゴシック" pitchFamily="-107" charset="-128"/>
              </a:rPr>
              <a:t>SHA-512 Compression Function</a:t>
            </a:r>
            <a:r>
              <a:rPr lang="en-US">
                <a:ea typeface="ＭＳ Ｐゴシック" pitchFamily="-107" charset="-128"/>
              </a:rPr>
              <a:t> is the </a:t>
            </a:r>
            <a:r>
              <a:rPr lang="en-AU">
                <a:ea typeface="ＭＳ Ｐゴシック" pitchFamily="-107" charset="-128"/>
              </a:rPr>
              <a:t>heart of the algorithm. In this</a:t>
            </a:r>
            <a:r>
              <a:rPr lang="en-US">
                <a:ea typeface="ＭＳ Ｐゴシック" pitchFamily="-107" charset="-128"/>
              </a:rPr>
              <a:t> Step 4, it processes the message in 1024-bit (128-word) blocks, using a module that consists of 80 rounds, labeled F in Stallings Figure 11.8, and is shown in detail in Figure 11.9. Each round takes as input the 512-bit buffer value, and updates the contents of the buffer. At input to the first round, the buffer has the value of the intermediate hash value. Each round </a:t>
            </a:r>
            <a:r>
              <a:rPr lang="en-US" i="1">
                <a:ea typeface="ＭＳ Ｐゴシック" pitchFamily="-107" charset="-128"/>
              </a:rPr>
              <a:t>t</a:t>
            </a:r>
            <a:r>
              <a:rPr lang="en-US">
                <a:ea typeface="ＭＳ Ｐゴシック" pitchFamily="-107" charset="-128"/>
              </a:rPr>
              <a:t> makes use of a 64-bit value </a:t>
            </a:r>
            <a:r>
              <a:rPr lang="en-US" i="1">
                <a:ea typeface="ＭＳ Ｐゴシック" pitchFamily="-107" charset="-128"/>
              </a:rPr>
              <a:t>Wt</a:t>
            </a:r>
            <a:r>
              <a:rPr lang="en-US">
                <a:ea typeface="ＭＳ Ｐゴシック" pitchFamily="-107" charset="-128"/>
              </a:rPr>
              <a:t> derived using a message schedule from the current 1024-bit block being processed. Each round also makes use of an additive constant </a:t>
            </a:r>
            <a:r>
              <a:rPr lang="en-US" i="1">
                <a:ea typeface="ＭＳ Ｐゴシック" pitchFamily="-107" charset="-128"/>
              </a:rPr>
              <a:t>Kt</a:t>
            </a:r>
            <a:r>
              <a:rPr lang="en-US">
                <a:ea typeface="ＭＳ Ｐゴシック" pitchFamily="-107" charset="-128"/>
              </a:rPr>
              <a:t>, based on the fractional parts of the cube roots of the first eighty prime numbers. The constants provide a “randomized” set of 64-bit patterns, which should eliminate any regularities in the input data. The output of the eightieth round is added to the input to the first round to produce the final hash value for this message block, which forms the input to the next iteration of this compression function, as shown on the previous slide.</a:t>
            </a:r>
            <a:endParaRPr lang="en-AU">
              <a:ea typeface="ＭＳ Ｐゴシック" pitchFamily="-107"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AC5F1A63-2E88-4550-A840-0AA046168C18}" type="slidenum">
              <a:rPr lang="en-AU"/>
              <a:pPr/>
              <a:t>23</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a:ea typeface="ＭＳ Ｐゴシック" pitchFamily="-107" charset="-128"/>
              </a:rPr>
              <a:t>Stallings Figure 11.11 illustrates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p>
          <a:p>
            <a:pPr eaLnBrk="1" hangingPunct="1"/>
            <a:r>
              <a:rPr lang="en-US">
                <a:ea typeface="ＭＳ Ｐゴシック" pitchFamily="-107" charset="-128"/>
              </a:rPr>
              <a:t>∂0(x) = ROTR(x,1) XOR ROTR(x,8) XOR SHR(x,7)</a:t>
            </a:r>
          </a:p>
          <a:p>
            <a:pPr eaLnBrk="1" hangingPunct="1"/>
            <a:r>
              <a:rPr lang="en-US">
                <a:ea typeface="ＭＳ Ｐゴシック" pitchFamily="-107" charset="-128"/>
              </a:rPr>
              <a:t>∂1(x) = ROTR(x,19) XOR ROTR(x,61) XOR SHR(x,6)</a:t>
            </a:r>
          </a:p>
          <a:p>
            <a:pPr eaLnBrk="1" hangingPunct="1"/>
            <a:r>
              <a:rPr lang="en-US">
                <a:ea typeface="ＭＳ Ｐゴシック" pitchFamily="-107" charset="-128"/>
              </a:rPr>
              <a:t>Thus, in the first 16 steps of processing, the value of </a:t>
            </a:r>
            <a:r>
              <a:rPr lang="en-US" i="1">
                <a:ea typeface="ＭＳ Ｐゴシック" pitchFamily="-107" charset="-128"/>
              </a:rPr>
              <a:t>W</a:t>
            </a:r>
            <a:r>
              <a:rPr lang="en-US" i="1" baseline="-25000">
                <a:ea typeface="ＭＳ Ｐゴシック" pitchFamily="-107" charset="-128"/>
              </a:rPr>
              <a:t>t</a:t>
            </a:r>
            <a:r>
              <a:rPr lang="en-US" i="1">
                <a:ea typeface="ＭＳ Ｐゴシック" pitchFamily="-107" charset="-128"/>
              </a:rPr>
              <a:t> </a:t>
            </a:r>
            <a:r>
              <a:rPr lang="en-US">
                <a:ea typeface="ＭＳ Ｐゴシック" pitchFamily="-107" charset="-128"/>
              </a:rPr>
              <a:t>is equal to the corresponding word in the message block. For the remaining 64 steps, the value of </a:t>
            </a:r>
            <a:r>
              <a:rPr lang="en-US" i="1">
                <a:ea typeface="ＭＳ Ｐゴシック" pitchFamily="-107" charset="-128"/>
              </a:rPr>
              <a:t>W</a:t>
            </a:r>
            <a:r>
              <a:rPr lang="en-US" i="1" baseline="-25000">
                <a:ea typeface="ＭＳ Ｐゴシック" pitchFamily="-107" charset="-128"/>
              </a:rPr>
              <a:t>t</a:t>
            </a:r>
            <a:r>
              <a:rPr lang="en-US" i="1">
                <a:ea typeface="ＭＳ Ｐゴシック" pitchFamily="-107" charset="-128"/>
              </a:rPr>
              <a:t> </a:t>
            </a:r>
            <a:r>
              <a:rPr lang="en-US">
                <a:ea typeface="ＭＳ Ｐゴシック" pitchFamily="-107" charset="-128"/>
              </a:rPr>
              <a:t> consists of the circular left shift by one bit of the XOR of four of the preceding values of </a:t>
            </a:r>
            <a:r>
              <a:rPr lang="en-US" i="1">
                <a:ea typeface="ＭＳ Ｐゴシック" pitchFamily="-107" charset="-128"/>
              </a:rPr>
              <a:t>W</a:t>
            </a:r>
            <a:r>
              <a:rPr lang="en-US" i="1" baseline="-25000">
                <a:ea typeface="ＭＳ Ｐゴシック" pitchFamily="-107" charset="-128"/>
              </a:rPr>
              <a:t>t</a:t>
            </a:r>
            <a:r>
              <a:rPr lang="en-US">
                <a:ea typeface="ＭＳ Ｐゴシック" pitchFamily="-107" charset="-128"/>
              </a:rPr>
              <a:t>, with two of those values subjected to shift and rotate operations. This introduces a great deal of redundancy and interdependence into the message blocks that are compressed, which complicates the task of finding a different message block that maps to the same compression function output. </a:t>
            </a:r>
          </a:p>
          <a:p>
            <a:pPr eaLnBrk="1" hangingPunct="1"/>
            <a:r>
              <a:rPr lang="en-US">
                <a:ea typeface="ＭＳ Ｐゴシック" pitchFamily="-107" charset="-128"/>
              </a:rPr>
              <a:t>See text for details of an example based on one in FIPS 180.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ECCBB019-48E7-4983-8513-0189DA5AA35A}" type="slidenum">
              <a:rPr lang="en-AU"/>
              <a:pPr/>
              <a:t>26</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a:ea typeface="ＭＳ Ｐゴシック" pitchFamily="-107" charset="-128"/>
              </a:rPr>
              <a:t>The structure of each of the 80 rounds is shown in Stallings Figure 11.10. Each 64-bit word is shuffled along one place, and in some cases manipulated using a series of simple logical functions (ANDs, NOTs, ORs, XORs, ROTates), in order to provide the avalanche &amp; completeness properties of the hash function. The elements are:</a:t>
            </a:r>
          </a:p>
          <a:p>
            <a:pPr eaLnBrk="1" hangingPunct="1"/>
            <a:r>
              <a:rPr lang="en-US">
                <a:ea typeface="ＭＳ Ｐゴシック" pitchFamily="-107" charset="-128"/>
              </a:rPr>
              <a:t>Ch(e,f,g) = (e AND f) XOR (NOT e AND g)</a:t>
            </a:r>
          </a:p>
          <a:p>
            <a:pPr eaLnBrk="1" hangingPunct="1"/>
            <a:r>
              <a:rPr lang="en-US">
                <a:ea typeface="ＭＳ Ｐゴシック" pitchFamily="-107" charset="-128"/>
              </a:rPr>
              <a:t>Maj(a,b,c) = (a AND b) XOR (a AND c) XOR (b AND c)</a:t>
            </a:r>
          </a:p>
          <a:p>
            <a:pPr eaLnBrk="1" hangingPunct="1"/>
            <a:r>
              <a:rPr lang="en-US">
                <a:ea typeface="ＭＳ Ｐゴシック" pitchFamily="-107" charset="-128"/>
              </a:rPr>
              <a:t>∑(a) = ROTR(a,28) XOR ROTR(a,34) XOR ROTR(a,39)</a:t>
            </a:r>
          </a:p>
          <a:p>
            <a:pPr eaLnBrk="1" hangingPunct="1"/>
            <a:r>
              <a:rPr lang="en-US">
                <a:ea typeface="ＭＳ Ｐゴシック" pitchFamily="-107" charset="-128"/>
              </a:rPr>
              <a:t>∑(e) = ROTR(e,14) XOR ROTR(e,18) XOR ROTR(e,41)</a:t>
            </a:r>
          </a:p>
          <a:p>
            <a:pPr eaLnBrk="1" hangingPunct="1"/>
            <a:r>
              <a:rPr lang="en-US">
                <a:ea typeface="ＭＳ Ｐゴシック" pitchFamily="-107" charset="-128"/>
              </a:rPr>
              <a:t>+ = addition modulo 2^64</a:t>
            </a:r>
          </a:p>
          <a:p>
            <a:pPr eaLnBrk="1" hangingPunct="1"/>
            <a:r>
              <a:rPr lang="en-US">
                <a:ea typeface="ＭＳ Ｐゴシック" pitchFamily="-107" charset="-128"/>
              </a:rPr>
              <a:t>Kt  = a 64-bit additive constant </a:t>
            </a:r>
          </a:p>
          <a:p>
            <a:pPr eaLnBrk="1" hangingPunct="1"/>
            <a:r>
              <a:rPr lang="en-US">
                <a:ea typeface="ＭＳ Ｐゴシック" pitchFamily="-107" charset="-128"/>
              </a:rPr>
              <a:t>Wt = a 64-bit word derived from the current 512-bit input block.</a:t>
            </a:r>
          </a:p>
          <a:p>
            <a:pPr eaLnBrk="1" hangingPunct="1"/>
            <a:endParaRPr lang="en-US">
              <a:ea typeface="ＭＳ Ｐゴシック" pitchFamily="-107" charset="-128"/>
            </a:endParaRPr>
          </a:p>
          <a:p>
            <a:pPr eaLnBrk="1" hangingPunct="1"/>
            <a:r>
              <a:rPr lang="en-US">
                <a:ea typeface="ＭＳ Ｐゴシック" pitchFamily="-107" charset="-128"/>
              </a:rPr>
              <a:t>Six of the eight words of the output of the round function involve simply permutation (</a:t>
            </a:r>
            <a:r>
              <a:rPr lang="en-US" i="1">
                <a:ea typeface="ＭＳ Ｐゴシック" pitchFamily="-107" charset="-128"/>
              </a:rPr>
              <a:t>b, c, d, f, g, h</a:t>
            </a:r>
            <a:r>
              <a:rPr lang="en-US">
                <a:ea typeface="ＭＳ Ｐゴシック" pitchFamily="-107" charset="-128"/>
              </a:rPr>
              <a:t>) by means of rotation. This is indicated by shading in Figure 11.10. Only two of the output words (</a:t>
            </a:r>
            <a:r>
              <a:rPr lang="en-US" i="1">
                <a:ea typeface="ＭＳ Ｐゴシック" pitchFamily="-107" charset="-128"/>
              </a:rPr>
              <a:t>a, e) </a:t>
            </a:r>
            <a:r>
              <a:rPr lang="en-US">
                <a:ea typeface="ＭＳ Ｐゴシック" pitchFamily="-107" charset="-128"/>
              </a:rPr>
              <a:t>are generated by substitution. Word e is a function of input variables </a:t>
            </a:r>
            <a:r>
              <a:rPr lang="en-US" i="1">
                <a:ea typeface="ＭＳ Ｐゴシック" pitchFamily="-107" charset="-128"/>
              </a:rPr>
              <a:t>d, e, f, g, h, </a:t>
            </a:r>
            <a:r>
              <a:rPr lang="en-US">
                <a:ea typeface="ＭＳ Ｐゴシック" pitchFamily="-107" charset="-128"/>
              </a:rPr>
              <a:t>as well as the round word W t and the constant Kt. Word a is a function of all of the input variables, as well as the round word W t and the constant Kt.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a:ea typeface="ＭＳ Ｐゴシック" pitchFamily="-107" charset="-128"/>
              </a:rPr>
              <a:t>As yet, SHA-1 has not yet been "broken". That is, no one has demonstrated a technique for producing collisions in less than brute-force time. However, because SHA-1 is very similar in structure and in the basic mathematical operations used to MD5 and SHA-0, both of which have been broken, SHA-1 is considered insecure and has been phased out for SHA-2.</a:t>
            </a:r>
          </a:p>
          <a:p>
            <a:r>
              <a:rPr lang="en-US">
                <a:ea typeface="ＭＳ Ｐゴシック" pitchFamily="-107" charset="-128"/>
              </a:rPr>
              <a:t>SHA-2, particularly the 512-bit version, would appear to provide unassailable security. However, SHA-2 shares the same structure and mathematical operations as its predecessors, and this is a cause for concern. Because it will take years to find a suitable replacement for SHA-2, should it become vulnerable, NIST decided to begin the process of developing a new hash standard.  Accordingly, NIST announced in 2007 a competition to produce the next generation NIST hash function, to be called SHA-3. NIST would like to have a new standard in place by the end of 2012, but emphasizes that this is not a fixed timeline.</a:t>
            </a:r>
          </a:p>
        </p:txBody>
      </p:sp>
      <p:sp>
        <p:nvSpPr>
          <p:cNvPr id="56324" name="Slide Number Placeholder 3"/>
          <p:cNvSpPr>
            <a:spLocks noGrp="1"/>
          </p:cNvSpPr>
          <p:nvPr>
            <p:ph type="sldNum" sz="quarter" idx="5"/>
          </p:nvPr>
        </p:nvSpPr>
        <p:spPr>
          <a:noFill/>
        </p:spPr>
        <p:txBody>
          <a:bodyPr/>
          <a:lstStyle/>
          <a:p>
            <a:fld id="{31AFF5FE-51E3-489E-8170-EC71BB013B58}" type="slidenum">
              <a:rPr lang="en-AU"/>
              <a:pPr/>
              <a:t>28</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r>
              <a:rPr lang="en-US">
                <a:ea typeface="ＭＳ Ｐゴシック" pitchFamily="-107" charset="-128"/>
              </a:rPr>
              <a:t>The basic requirements that must be satisfied by any candidate for SHA-3 are: </a:t>
            </a:r>
          </a:p>
          <a:p>
            <a:pPr>
              <a:buFontTx/>
              <a:buAutoNum type="arabicPeriod"/>
            </a:pPr>
            <a:r>
              <a:rPr lang="en-US">
                <a:ea typeface="ＭＳ Ｐゴシック" pitchFamily="-107" charset="-128"/>
              </a:rPr>
              <a:t>It must be possible to replace SHA-2 with SHA-3 in any application by a simple drop-in substitution. Therefore, SHA-3 must support hash value lengths of 224, 256, 384, and 512 bits.  </a:t>
            </a:r>
          </a:p>
          <a:p>
            <a:pPr>
              <a:buFontTx/>
              <a:buAutoNum type="arabicPeriod"/>
            </a:pPr>
            <a:r>
              <a:rPr lang="en-US">
                <a:ea typeface="ＭＳ Ｐゴシック" pitchFamily="-107" charset="-128"/>
              </a:rPr>
              <a:t>SHA-3 must preserve the online nature of SHA-2. That is, the algorithm must process comparatively small blocks (512 or 1024 bits) at a time instead of requiring that the entire message be buffered in memory before </a:t>
            </a:r>
          </a:p>
          <a:p>
            <a:r>
              <a:rPr lang="en-US">
                <a:ea typeface="ＭＳ Ｐゴシック" pitchFamily="-107" charset="-128"/>
              </a:rPr>
              <a:t>Beyond these basic requirements, NIST has defined a set of evaluation criteria. These criteria are designed to reflect the requirements for the main applications supported by SHA-2, and are:</a:t>
            </a:r>
          </a:p>
          <a:p>
            <a:r>
              <a:rPr lang="en-US">
                <a:ea typeface="ＭＳ Ｐゴシック" pitchFamily="-107" charset="-128"/>
              </a:rPr>
              <a:t>• Security: The strength of SHA-3 should be close to the theoretical maximum for the different required hash sizes, and for both preimage resistance and collision resistance. SHA-3 algorithms must be designed to resist any potentially successful attack on SHA-2 functions</a:t>
            </a:r>
          </a:p>
          <a:p>
            <a:r>
              <a:rPr lang="en-US">
                <a:ea typeface="ＭＳ Ｐゴシック" pitchFamily="-107" charset="-128"/>
              </a:rPr>
              <a:t>• Cost: be both time and memory efficient over a range of hardware platforms.</a:t>
            </a:r>
          </a:p>
          <a:p>
            <a:r>
              <a:rPr lang="en-US">
                <a:ea typeface="ＭＳ Ｐゴシック" pitchFamily="-107" charset="-128"/>
              </a:rPr>
              <a:t>• Algorithm and implementation characteristics: such as flexibility (e.g., tunable parameters for security/performance tradeoffs, opportunity for parallelization, and so on), and simplicity (which makes it easier to analyze the security properties of the algorithm)</a:t>
            </a:r>
          </a:p>
        </p:txBody>
      </p:sp>
      <p:sp>
        <p:nvSpPr>
          <p:cNvPr id="58372" name="Slide Number Placeholder 3"/>
          <p:cNvSpPr>
            <a:spLocks noGrp="1"/>
          </p:cNvSpPr>
          <p:nvPr>
            <p:ph type="sldNum" sz="quarter" idx="5"/>
          </p:nvPr>
        </p:nvSpPr>
        <p:spPr>
          <a:noFill/>
        </p:spPr>
        <p:txBody>
          <a:bodyPr/>
          <a:lstStyle/>
          <a:p>
            <a:fld id="{6194EAD0-06EB-43FD-9073-19D8B8E11F6C}" type="slidenum">
              <a:rPr lang="en-AU"/>
              <a:pPr/>
              <a:t>29</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91302CB5-04D0-4E67-A4D9-301A11443D5E}" type="slidenum">
              <a:rPr lang="en-AU"/>
              <a:pPr/>
              <a:t>30</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ea typeface="ＭＳ Ｐゴシック" pitchFamily="-107" charset="-128"/>
              </a:rPr>
              <a:t>Chapter 11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US">
                <a:ea typeface="ＭＳ Ｐゴシック" pitchFamily="-107"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21508" name="Slide Number Placeholder 3"/>
          <p:cNvSpPr>
            <a:spLocks noGrp="1"/>
          </p:cNvSpPr>
          <p:nvPr>
            <p:ph type="sldNum" sz="quarter" idx="5"/>
          </p:nvPr>
        </p:nvSpPr>
        <p:spPr>
          <a:noFill/>
        </p:spPr>
        <p:txBody>
          <a:bodyPr/>
          <a:lstStyle/>
          <a:p>
            <a:fld id="{1A706D3F-5A8A-4C0D-B171-9CC706E3492F}" type="slidenum">
              <a:rPr lang="en-AU"/>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AA6A95-2F62-4916-A83B-99B179ABF4F0}" type="slidenum">
              <a:rPr lang="en-AU"/>
              <a:pPr/>
              <a:t>5</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ea typeface="ＭＳ Ｐゴシック" pitchFamily="-107" charset="-128"/>
              </a:rPr>
              <a:t>Message authentication is a mechanism or service used to verify the integrity of a message, by assuring that the data received are exactly as sent.  Stallings Figure 11.2 illustrates a variety of ways in which a hash code can be used to provide message authentication, as follows:   </a:t>
            </a:r>
          </a:p>
          <a:p>
            <a:pPr eaLnBrk="1" hangingPunct="1">
              <a:buFontTx/>
              <a:buAutoNum type="alphaLcPeriod"/>
            </a:pPr>
            <a:r>
              <a:rPr lang="en-US">
                <a:ea typeface="ＭＳ Ｐゴシック" pitchFamily="-107" charset="-128"/>
              </a:rPr>
              <a:t>The message plus concatenated hash code is encrypted using symmetric encryption. Since only A and B share the secret key, the message must have come from A and has not been altered. The hash code provides the structure or redundancy required to achieve authentication.</a:t>
            </a:r>
          </a:p>
          <a:p>
            <a:pPr eaLnBrk="1" hangingPunct="1">
              <a:buFontTx/>
              <a:buAutoNum type="alphaLcPeriod"/>
            </a:pPr>
            <a:r>
              <a:rPr lang="en-US">
                <a:ea typeface="ＭＳ Ｐゴシック" pitchFamily="-107" charset="-128"/>
              </a:rPr>
              <a:t>Only the hash code is encrypted, using symmetric encryption. This reduces the processing burden for those applications not requiring confidentiality.   </a:t>
            </a:r>
          </a:p>
          <a:p>
            <a:pPr eaLnBrk="1" hangingPunct="1">
              <a:buFontTx/>
              <a:buAutoNum type="alphaLcPeriod"/>
            </a:pPr>
            <a:r>
              <a:rPr lang="en-US">
                <a:ea typeface="ＭＳ Ｐゴシック" pitchFamily="-107" charset="-128"/>
              </a:rPr>
              <a:t>Shows the use of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 </a:t>
            </a:r>
          </a:p>
          <a:p>
            <a:pPr eaLnBrk="1" hangingPunct="1">
              <a:buFontTx/>
              <a:buAutoNum type="alphaLcPeriod"/>
            </a:pPr>
            <a:r>
              <a:rPr lang="en-US">
                <a:ea typeface="ＭＳ Ｐゴシック" pitchFamily="-107" charset="-128"/>
              </a:rPr>
              <a:t>Confidentiality can be added to the approach of (c) by encrypting the entire message plus the hash code. </a:t>
            </a:r>
          </a:p>
          <a:p>
            <a:pPr eaLnBrk="1" hangingPunct="1"/>
            <a:r>
              <a:rPr lang="en-US">
                <a:ea typeface="ＭＳ Ｐゴシック" pitchFamily="-107" charset="-128"/>
              </a:rPr>
              <a:t>When confidentiality is not required, method (b) has an advantage over methods (a) and (d), which encrypts the entire message, in that less computation is required.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25F85CA-0163-489B-99FB-346B4D52974A}" type="slidenum">
              <a:rPr lang="en-AU"/>
              <a:pPr/>
              <a:t>6</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a:ea typeface="ＭＳ Ｐゴシック" pitchFamily="-107" charset="-128"/>
              </a:rPr>
              <a:t> Another important application, which is similar to the message authentication application, is the digital signature. The operation of the digital signature is similar to that of the MAC. In the case of the digital signature, the hash value of a message is encrypted with a user's private key. Anyone who knows the user's public key can verify the integrity of the message that is associated with the digital signature. In this case an attacker who wishes to alter the message would need to know the user's private key. As we shall see in Chapter 14, the implications of digital signatures go beyond just message authentication.   Stallings Figure 11.3 illustrates, in a simplified fashion, how a hash code is used to provide a digital signature: </a:t>
            </a:r>
          </a:p>
          <a:p>
            <a:pPr eaLnBrk="1" hangingPunct="1">
              <a:buFontTx/>
              <a:buAutoNum type="alphaLcPeriod"/>
            </a:pPr>
            <a:r>
              <a:rPr lang="en-US">
                <a:ea typeface="ＭＳ Ｐゴシック" pitchFamily="-107" charset="-128"/>
              </a:rPr>
              <a:t>The hash code is encrypted, using public-key encryption and using the sender's private key. As with Figure 11.2b, this provides authentication. It also provides a digital signature, because only the sender could have produced the encrypted hash code. In fact, this is the essence of the digital signature technique.  </a:t>
            </a:r>
          </a:p>
          <a:p>
            <a:pPr eaLnBrk="1" hangingPunct="1">
              <a:buFontTx/>
              <a:buAutoNum type="alphaLcPeriod"/>
            </a:pPr>
            <a:r>
              <a:rPr lang="en-US">
                <a:ea typeface="ＭＳ Ｐゴシック" pitchFamily="-107" charset="-128"/>
              </a:rPr>
              <a:t>If confidentiality as well as a digital signature is desired, then the message plus the private-key-encrypted hash code can be encrypted using a symmetric secret key. This is a common technique.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pPr eaLnBrk="1" hangingPunct="1"/>
            <a:r>
              <a:rPr lang="en-US">
                <a:ea typeface="ＭＳ Ｐゴシック" pitchFamily="-107"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r>
              <a:rPr lang="en-US">
                <a:ea typeface="ＭＳ Ｐゴシック" pitchFamily="-107"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r>
              <a:rPr lang="en-US">
                <a:ea typeface="ＭＳ Ｐゴシック" pitchFamily="-107"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27652" name="Slide Number Placeholder 3"/>
          <p:cNvSpPr>
            <a:spLocks noGrp="1"/>
          </p:cNvSpPr>
          <p:nvPr>
            <p:ph type="sldNum" sz="quarter" idx="5"/>
          </p:nvPr>
        </p:nvSpPr>
        <p:spPr>
          <a:noFill/>
        </p:spPr>
        <p:txBody>
          <a:bodyPr/>
          <a:lstStyle/>
          <a:p>
            <a:fld id="{BFEF1F4F-78D4-481E-96F0-E26DC490B647}" type="slidenum">
              <a:rPr lang="en-AU"/>
              <a:pPr/>
              <a:t>7</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a:ea typeface="ＭＳ Ｐゴシック" pitchFamily="-107"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a:ea typeface="ＭＳ Ｐゴシック" pitchFamily="-107" charset="-128"/>
              </a:rPr>
              <a:t>n-bit </a:t>
            </a:r>
            <a:r>
              <a:rPr lang="en-US">
                <a:ea typeface="ＭＳ Ｐゴシック" pitchFamily="-107" charset="-128"/>
              </a:rPr>
              <a:t>hash value is equally likely. Thus, the probability that a data error will result in an unchanged hash value is 2</a:t>
            </a:r>
            <a:r>
              <a:rPr lang="en-US" baseline="30000">
                <a:ea typeface="ＭＳ Ｐゴシック" pitchFamily="-107" charset="-128"/>
              </a:rPr>
              <a:t>–n</a:t>
            </a:r>
            <a:r>
              <a:rPr lang="en-US">
                <a:ea typeface="ＭＳ Ｐゴシック" pitchFamily="-107" charset="-128"/>
              </a:rPr>
              <a:t>. With more predictably formatted data, the function is less effective. For example, in most normal text files, the high-order bit of each octet is always zero. So if a 128-bit hash value is used, instead of an effectiveness of 2</a:t>
            </a:r>
            <a:r>
              <a:rPr lang="en-US" baseline="30000">
                <a:ea typeface="ＭＳ Ｐゴシック" pitchFamily="-107" charset="-128"/>
              </a:rPr>
              <a:t>–128</a:t>
            </a:r>
            <a:r>
              <a:rPr lang="en-US">
                <a:ea typeface="ＭＳ Ｐゴシック" pitchFamily="-107" charset="-128"/>
              </a:rPr>
              <a:t>, the hash function on this type of data has an effectiveness of 2</a:t>
            </a:r>
            <a:r>
              <a:rPr lang="en-US" baseline="30000">
                <a:ea typeface="ＭＳ Ｐゴシック" pitchFamily="-107" charset="-128"/>
              </a:rPr>
              <a:t>–112</a:t>
            </a:r>
            <a:r>
              <a:rPr lang="en-US">
                <a:ea typeface="ＭＳ Ｐゴシック" pitchFamily="-107" charset="-128"/>
              </a:rPr>
              <a:t>.  </a:t>
            </a:r>
          </a:p>
          <a:p>
            <a:pPr eaLnBrk="1" hangingPunct="1"/>
            <a:r>
              <a:rPr lang="en-US">
                <a:ea typeface="ＭＳ Ｐゴシック" pitchFamily="-107"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a:ea typeface="ＭＳ Ｐゴシック" pitchFamily="-107" charset="-128"/>
              </a:rPr>
              <a:t>n-bit </a:t>
            </a:r>
            <a:r>
              <a:rPr lang="en-US">
                <a:ea typeface="ＭＳ Ｐゴシック" pitchFamily="-107" charset="-128"/>
              </a:rPr>
              <a:t>block that forces the new message plus block to yield the desired hash code. </a:t>
            </a:r>
          </a:p>
        </p:txBody>
      </p:sp>
      <p:sp>
        <p:nvSpPr>
          <p:cNvPr id="29700" name="Slide Number Placeholder 3"/>
          <p:cNvSpPr>
            <a:spLocks noGrp="1"/>
          </p:cNvSpPr>
          <p:nvPr>
            <p:ph type="sldNum" sz="quarter" idx="5"/>
          </p:nvPr>
        </p:nvSpPr>
        <p:spPr>
          <a:noFill/>
        </p:spPr>
        <p:txBody>
          <a:bodyPr/>
          <a:lstStyle/>
          <a:p>
            <a:fld id="{8FBD0693-D870-4019-98B0-653E6DA58EF1}" type="slidenum">
              <a:rPr lang="en-AU"/>
              <a:pPr/>
              <a:t>8</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84CA1A0-CF2A-4F8A-BE43-8203D6667A87}" type="slidenum">
              <a:rPr lang="en-AU"/>
              <a:pPr/>
              <a:t>9</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AU">
                <a:ea typeface="ＭＳ Ｐゴシック" pitchFamily="-107" charset="-128"/>
              </a:rPr>
              <a:t>Stallings </a:t>
            </a:r>
            <a:r>
              <a:rPr lang="en-US">
                <a:ea typeface="ＭＳ Ｐゴシック" pitchFamily="-107" charset="-128"/>
              </a:rPr>
              <a:t>Table 11.1 lists the generally accepted requirements for a cryptographic hash function. The first three properties are requirements for the practical application of a hash function. The fourth property, preimage (for a hash value </a:t>
            </a:r>
            <a:r>
              <a:rPr lang="en-US" i="1">
                <a:ea typeface="ＭＳ Ｐゴシック" pitchFamily="-107" charset="-128"/>
              </a:rPr>
              <a:t>h = H(x), </a:t>
            </a:r>
            <a:r>
              <a:rPr lang="en-US">
                <a:ea typeface="ＭＳ Ｐゴシック" pitchFamily="-107" charset="-128"/>
              </a:rPr>
              <a:t>we say that x is the </a:t>
            </a:r>
            <a:r>
              <a:rPr lang="en-US" b="1">
                <a:ea typeface="ＭＳ Ｐゴシック" pitchFamily="-107" charset="-128"/>
              </a:rPr>
              <a:t>preimage </a:t>
            </a:r>
            <a:r>
              <a:rPr lang="en-US">
                <a:ea typeface="ＭＳ Ｐゴシック" pitchFamily="-107" charset="-128"/>
              </a:rPr>
              <a:t>of</a:t>
            </a:r>
            <a:r>
              <a:rPr lang="en-US" b="1">
                <a:ea typeface="ＭＳ Ｐゴシック" pitchFamily="-107" charset="-128"/>
              </a:rPr>
              <a:t> </a:t>
            </a:r>
            <a:r>
              <a:rPr lang="en-US" b="1" i="1">
                <a:ea typeface="ＭＳ Ｐゴシック" pitchFamily="-107" charset="-128"/>
              </a:rPr>
              <a:t>h</a:t>
            </a:r>
            <a:r>
              <a:rPr lang="en-US">
                <a:ea typeface="ＭＳ Ｐゴシック" pitchFamily="-107" charset="-128"/>
              </a:rPr>
              <a:t>) resistant, is the one-way property: it is easy to generate a code given a message, but virtually impossible to generate a message given a code. This property is important if the authentication technique involves the use of a secret value (Figure 11.2c). The fifth property, second preimage resistant, guarantees that it is impossible to find an alternative message with the same hash value as a given message. This prevents forgery when an encrypted hash code is used (Figure 11.2b and Figure 11.3a). A hash function that satisfies the first five properties in Table 11.1 is referred to as a weak hash function. If the sixth property, collision resistant, is also satisfied, then it is referred to as a strong hash function. A strong hash function protects against an attack in which one party generates a message for another party to sign. The final requirement, </a:t>
            </a:r>
            <a:r>
              <a:rPr lang="en-US" b="1">
                <a:ea typeface="ＭＳ Ｐゴシック" pitchFamily="-107" charset="-128"/>
              </a:rPr>
              <a:t>pseudorandomness</a:t>
            </a:r>
            <a:r>
              <a:rPr lang="en-US">
                <a:ea typeface="ＭＳ Ｐゴシック" pitchFamily="-107" charset="-128"/>
              </a:rPr>
              <a:t>, has not traditionally been listed as a requirement of cryptographic hash functions, but is more or less implied.</a:t>
            </a:r>
            <a:endParaRPr lang="en-AU">
              <a:ea typeface="ＭＳ Ｐゴシック" pitchFamily="-107"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xfrm>
            <a:off x="457200" y="4343400"/>
            <a:ext cx="6019800" cy="4341813"/>
          </a:xfrm>
          <a:noFill/>
          <a:ln/>
        </p:spPr>
        <p:txBody>
          <a:bodyPr/>
          <a:lstStyle/>
          <a:p>
            <a:pPr eaLnBrk="1" hangingPunct="1"/>
            <a:r>
              <a:rPr lang="en-US">
                <a:ea typeface="ＭＳ Ｐゴシック" pitchFamily="-107" charset="-128"/>
              </a:rPr>
              <a:t>As with encryption algorithms, there are two categories of attacks on hash 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pPr eaLnBrk="1" hangingPunct="1"/>
            <a:r>
              <a:rPr lang="en-US">
                <a:ea typeface="ＭＳ Ｐゴシック" pitchFamily="-107" charset="-128"/>
              </a:rPr>
              <a:t>For a preimage or second preimage attack, an adversary wishes to find a value </a:t>
            </a:r>
            <a:r>
              <a:rPr lang="en-US" i="1">
                <a:ea typeface="ＭＳ Ｐゴシック" pitchFamily="-107" charset="-128"/>
              </a:rPr>
              <a:t>y </a:t>
            </a:r>
            <a:r>
              <a:rPr lang="en-US">
                <a:ea typeface="ＭＳ Ｐゴシック" pitchFamily="-107" charset="-128"/>
              </a:rPr>
              <a:t>such that </a:t>
            </a:r>
            <a:r>
              <a:rPr lang="en-US" i="1">
                <a:ea typeface="ＭＳ Ｐゴシック" pitchFamily="-107" charset="-128"/>
              </a:rPr>
              <a:t>H(y) </a:t>
            </a:r>
            <a:r>
              <a:rPr lang="en-US">
                <a:ea typeface="ＭＳ Ｐゴシック" pitchFamily="-107" charset="-128"/>
              </a:rPr>
              <a:t>is equal to a given hash value h. The brute force method is to pick values of y at random and try each value until a collision occurs. For an </a:t>
            </a:r>
            <a:r>
              <a:rPr lang="en-US" i="1">
                <a:ea typeface="ＭＳ Ｐゴシック" pitchFamily="-107" charset="-128"/>
              </a:rPr>
              <a:t>m-bit </a:t>
            </a:r>
            <a:r>
              <a:rPr lang="en-US">
                <a:ea typeface="ＭＳ Ｐゴシック" pitchFamily="-107" charset="-128"/>
              </a:rPr>
              <a:t>hash value, the level of effort is proportional to 2</a:t>
            </a:r>
            <a:r>
              <a:rPr lang="en-US" baseline="30000">
                <a:ea typeface="ＭＳ Ｐゴシック" pitchFamily="-107" charset="-128"/>
              </a:rPr>
              <a:t>m</a:t>
            </a:r>
            <a:r>
              <a:rPr lang="en-US">
                <a:ea typeface="ＭＳ Ｐゴシック" pitchFamily="-107" charset="-128"/>
              </a:rPr>
              <a:t>. Specifically, the adversary would have to try, on average, 2</a:t>
            </a:r>
            <a:r>
              <a:rPr lang="en-US" baseline="30000">
                <a:ea typeface="ＭＳ Ｐゴシック" pitchFamily="-107" charset="-128"/>
              </a:rPr>
              <a:t>m–1 </a:t>
            </a:r>
            <a:r>
              <a:rPr lang="en-US">
                <a:ea typeface="ＭＳ Ｐゴシック" pitchFamily="-107" charset="-128"/>
              </a:rPr>
              <a:t>values of y to find one that generates a given hash value h</a:t>
            </a:r>
            <a:r>
              <a:rPr lang="en-US" i="1">
                <a:ea typeface="ＭＳ Ｐゴシック" pitchFamily="-107" charset="-128"/>
              </a:rPr>
              <a:t>. </a:t>
            </a:r>
          </a:p>
          <a:p>
            <a:pPr eaLnBrk="1" hangingPunct="1"/>
            <a:r>
              <a:rPr lang="en-US">
                <a:ea typeface="ＭＳ Ｐゴシック" pitchFamily="-107" charset="-128"/>
              </a:rPr>
              <a:t>For a collision resistant attack, an adversary wishes to find two messages or data blocks, x and </a:t>
            </a:r>
            <a:r>
              <a:rPr lang="en-US" i="1">
                <a:ea typeface="ＭＳ Ｐゴシック" pitchFamily="-107" charset="-128"/>
              </a:rPr>
              <a:t>y, </a:t>
            </a:r>
            <a:r>
              <a:rPr lang="en-US">
                <a:ea typeface="ＭＳ Ｐゴシック" pitchFamily="-107" charset="-128"/>
              </a:rPr>
              <a:t>that yield the same hash function: H(x) = H(y). This requires much less effort than a preimage or second preimage attack. The effort required is explained by a mathematical result referred to as the birthday paradox (next slide).</a:t>
            </a:r>
          </a:p>
          <a:p>
            <a:pPr eaLnBrk="1" hangingPunct="1"/>
            <a:r>
              <a:rPr lang="en-US">
                <a:ea typeface="ＭＳ Ｐゴシック" pitchFamily="-107" charset="-128"/>
              </a:rPr>
              <a:t>If collision resistance is required, then the value 2</a:t>
            </a:r>
            <a:r>
              <a:rPr lang="en-US" i="1" baseline="30000">
                <a:ea typeface="ＭＳ Ｐゴシック" pitchFamily="-107" charset="-128"/>
              </a:rPr>
              <a:t>m/2 </a:t>
            </a:r>
            <a:r>
              <a:rPr lang="en-US">
                <a:ea typeface="ＭＳ Ｐゴシック" pitchFamily="-107" charset="-128"/>
              </a:rPr>
              <a:t>determines the strength of the hash code against brute-force attacks. Van Oorschot and Wiener presented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p:txBody>
      </p:sp>
      <p:sp>
        <p:nvSpPr>
          <p:cNvPr id="33796" name="Slide Number Placeholder 3"/>
          <p:cNvSpPr>
            <a:spLocks noGrp="1"/>
          </p:cNvSpPr>
          <p:nvPr>
            <p:ph type="sldNum" sz="quarter" idx="5"/>
          </p:nvPr>
        </p:nvSpPr>
        <p:spPr>
          <a:noFill/>
        </p:spPr>
        <p:txBody>
          <a:bodyPr/>
          <a:lstStyle/>
          <a:p>
            <a:fld id="{7C815A18-23FC-4C49-82F7-29EFC441D5E5}" type="slidenum">
              <a:rPr lang="en-AU"/>
              <a:pPr/>
              <a:t>10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8915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915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9220F7CF-ED41-450A-B77B-0BA31FDE1F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AA9B793-0308-42A5-8F54-2729549CE85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2E48E2C6-CBFC-4D40-9CB2-E22D1FC8179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DB7F79F-9019-4EAE-B016-74272E295A6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AFAA16C6-82ED-4F2E-ADE0-EBF98C5C67C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51645F8D-4670-48D3-8CB2-AABD05FD66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AC9E0880-6348-4763-998F-73FDAD723CD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3728999D-6BA9-4C61-A63E-6CCAEF72591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C25BCAB2-7C19-44D7-B8F8-41353465091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2EC5FCBC-B5F7-4E1F-BE74-7B8210217D1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4F240296-A7BA-46BE-A40E-BD4048E2362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806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807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807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807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807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07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07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07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8807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807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8807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08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08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08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08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08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8808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08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8808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8808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8808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09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8809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8809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09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8809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8809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09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09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09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8809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8810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0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8811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8811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8812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12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12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12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12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8812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12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12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812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8813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813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8813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8813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518EC2CE-A018-4AFF-8F08-68C5F4CD67CB}" type="slidenum">
              <a:rPr lang="en-US"/>
              <a:pPr/>
              <a:t>‹#›</a:t>
            </a:fld>
            <a:endParaRPr lang="en-US"/>
          </a:p>
        </p:txBody>
      </p:sp>
      <p:sp>
        <p:nvSpPr>
          <p:cNvPr id="8813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07"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107"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107"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1.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2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4.png" /><Relationship Id="rId4" Type="http://schemas.openxmlformats.org/officeDocument/2006/relationships/oleObject" Target="Document1!OLE_LINK1"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1828800"/>
          </a:xfrm>
        </p:spPr>
        <p:txBody>
          <a:bodyPr/>
          <a:lstStyle/>
          <a:p>
            <a:pPr eaLnBrk="1" hangingPunct="1"/>
            <a:r>
              <a:rPr lang="en-US" dirty="0">
                <a:ea typeface="ＭＳ Ｐゴシック" pitchFamily="-107" charset="-128"/>
              </a:rPr>
              <a:t>UNIT-5– Cryptographic Hash Functions</a:t>
            </a:r>
            <a:endParaRPr lang="en-AU" dirty="0">
              <a:ea typeface="ＭＳ Ｐゴシック" pitchFamily="-107" charset="-128"/>
            </a:endParaRPr>
          </a:p>
        </p:txBody>
      </p:sp>
      <p:sp>
        <p:nvSpPr>
          <p:cNvPr id="4" name="Content Placeholder 3"/>
          <p:cNvSpPr>
            <a:spLocks noGrp="1"/>
          </p:cNvSpPr>
          <p:nvPr>
            <p:ph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a typeface="ＭＳ Ｐゴシック" pitchFamily="-107" charset="-128"/>
                <a:cs typeface="ＭＳ Ｐゴシック" pitchFamily="-107" charset="-128"/>
              </a:rPr>
              <a:t>Attacks on Hash Functions</a:t>
            </a:r>
          </a:p>
        </p:txBody>
      </p:sp>
      <p:sp>
        <p:nvSpPr>
          <p:cNvPr id="3" name="Content Placeholder 2"/>
          <p:cNvSpPr>
            <a:spLocks noGrp="1"/>
          </p:cNvSpPr>
          <p:nvPr>
            <p:ph idx="1"/>
          </p:nvPr>
        </p:nvSpPr>
        <p:spPr>
          <a:xfrm>
            <a:off x="457200" y="1676400"/>
            <a:ext cx="8229600" cy="4953000"/>
          </a:xfrm>
        </p:spPr>
        <p:txBody>
          <a:bodyPr/>
          <a:lstStyle/>
          <a:p>
            <a:pPr eaLnBrk="1" hangingPunct="1">
              <a:defRPr/>
            </a:pPr>
            <a:r>
              <a:rPr lang="en-US">
                <a:ea typeface="ＭＳ Ｐゴシック" pitchFamily="-107" charset="-128"/>
                <a:cs typeface="ＭＳ Ｐゴシック" pitchFamily="-107" charset="-128"/>
              </a:rPr>
              <a:t>have brute-force attacks and cryptanalysis</a:t>
            </a:r>
          </a:p>
          <a:p>
            <a:pPr eaLnBrk="1" hangingPunct="1">
              <a:defRPr/>
            </a:pPr>
            <a:r>
              <a:rPr lang="en-US">
                <a:ea typeface="ＭＳ Ｐゴシック" pitchFamily="-107" charset="-128"/>
                <a:cs typeface="ＭＳ Ｐゴシック" pitchFamily="-107" charset="-128"/>
              </a:rPr>
              <a:t>a preimage or second preimage attack</a:t>
            </a:r>
          </a:p>
          <a:p>
            <a:pPr lvl="1" eaLnBrk="1" hangingPunct="1">
              <a:defRPr/>
            </a:pPr>
            <a:r>
              <a:rPr lang="en-US"/>
              <a:t>find </a:t>
            </a:r>
            <a:r>
              <a:rPr lang="en-US" i="1">
                <a:latin typeface="Courier New" pitchFamily="-107" charset="0"/>
                <a:ea typeface="Courier New" pitchFamily="-107" charset="0"/>
                <a:cs typeface="Courier New" pitchFamily="-107" charset="0"/>
              </a:rPr>
              <a:t>y</a:t>
            </a:r>
            <a:r>
              <a:rPr lang="en-US" i="1"/>
              <a:t>  </a:t>
            </a:r>
            <a:r>
              <a:rPr lang="en-US"/>
              <a:t>s.t. </a:t>
            </a:r>
            <a:r>
              <a:rPr lang="en-US" i="1">
                <a:latin typeface="Courier New" pitchFamily="-107" charset="0"/>
                <a:ea typeface="Courier New" pitchFamily="-107" charset="0"/>
                <a:cs typeface="Courier New" pitchFamily="-107" charset="0"/>
              </a:rPr>
              <a:t>H(y) </a:t>
            </a:r>
            <a:r>
              <a:rPr lang="en-US"/>
              <a:t>equals a given hash value </a:t>
            </a:r>
          </a:p>
          <a:p>
            <a:pPr eaLnBrk="1" hangingPunct="1">
              <a:defRPr/>
            </a:pPr>
            <a:r>
              <a:rPr lang="en-US">
                <a:ea typeface="ＭＳ Ｐゴシック" pitchFamily="-107" charset="-128"/>
                <a:cs typeface="ＭＳ Ｐゴシック" pitchFamily="-107" charset="-128"/>
              </a:rPr>
              <a:t>collision resistance</a:t>
            </a:r>
          </a:p>
          <a:p>
            <a:pPr lvl="1" eaLnBrk="1" hangingPunct="1">
              <a:defRPr/>
            </a:pPr>
            <a:r>
              <a:rPr lang="en-US"/>
              <a:t>find  two messages </a:t>
            </a:r>
            <a:r>
              <a:rPr lang="en-US">
                <a:latin typeface="Courier New" pitchFamily="-107" charset="0"/>
                <a:ea typeface="Courier New" pitchFamily="-107" charset="0"/>
                <a:cs typeface="Courier New" pitchFamily="-107" charset="0"/>
              </a:rPr>
              <a:t>x</a:t>
            </a:r>
            <a:r>
              <a:rPr lang="en-US"/>
              <a:t> &amp; </a:t>
            </a:r>
            <a:r>
              <a:rPr lang="en-US" i="1">
                <a:latin typeface="Courier New" pitchFamily="-107" charset="0"/>
                <a:ea typeface="Courier New" pitchFamily="-107" charset="0"/>
                <a:cs typeface="Courier New" pitchFamily="-107" charset="0"/>
              </a:rPr>
              <a:t>y</a:t>
            </a:r>
            <a:r>
              <a:rPr lang="en-US" i="1"/>
              <a:t> </a:t>
            </a:r>
            <a:r>
              <a:rPr lang="en-US"/>
              <a:t>with same hash so </a:t>
            </a:r>
            <a:r>
              <a:rPr lang="en-US">
                <a:latin typeface="Courier New" pitchFamily="-107" charset="0"/>
                <a:ea typeface="Courier New" pitchFamily="-107" charset="0"/>
                <a:cs typeface="Courier New" pitchFamily="-107" charset="0"/>
              </a:rPr>
              <a:t>H(x) = H(y)</a:t>
            </a:r>
            <a:r>
              <a:rPr lang="en-US"/>
              <a:t> </a:t>
            </a:r>
          </a:p>
          <a:p>
            <a:pPr eaLnBrk="1" hangingPunct="1">
              <a:defRPr/>
            </a:pPr>
            <a:r>
              <a:rPr lang="en-US">
                <a:ea typeface="ＭＳ Ｐゴシック" pitchFamily="-107" charset="-128"/>
                <a:cs typeface="ＭＳ Ｐゴシック" pitchFamily="-107" charset="-128"/>
              </a:rPr>
              <a:t>hence value 2</a:t>
            </a:r>
            <a:r>
              <a:rPr lang="en-US" i="1" baseline="30000">
                <a:ea typeface="ＭＳ Ｐゴシック" pitchFamily="-107" charset="-128"/>
                <a:cs typeface="ＭＳ Ｐゴシック" pitchFamily="-107" charset="-128"/>
              </a:rPr>
              <a:t>m/2 </a:t>
            </a:r>
            <a:r>
              <a:rPr lang="en-US">
                <a:ea typeface="ＭＳ Ｐゴシック" pitchFamily="-107" charset="-128"/>
                <a:cs typeface="ＭＳ Ｐゴシック" pitchFamily="-107" charset="-128"/>
              </a:rPr>
              <a:t>determines strength of hash code against brute-force attacks</a:t>
            </a:r>
          </a:p>
          <a:p>
            <a:pPr lvl="1" eaLnBrk="1" hangingPunct="1">
              <a:defRPr/>
            </a:pPr>
            <a:r>
              <a:rPr lang="en-US"/>
              <a:t>128-bits inadequate, 160-bits suspect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ea typeface="ＭＳ Ｐゴシック" pitchFamily="-107" charset="-128"/>
              </a:rPr>
              <a:t>Birthday Attacks</a:t>
            </a:r>
            <a:endParaRPr lang="en-AU">
              <a:ea typeface="ＭＳ Ｐゴシック" pitchFamily="-107" charset="-128"/>
            </a:endParaRPr>
          </a:p>
        </p:txBody>
      </p:sp>
      <p:sp>
        <p:nvSpPr>
          <p:cNvPr id="65539" name="Rectangle 3"/>
          <p:cNvSpPr>
            <a:spLocks noGrp="1" noChangeArrowheads="1"/>
          </p:cNvSpPr>
          <p:nvPr>
            <p:ph type="body" idx="1"/>
          </p:nvPr>
        </p:nvSpPr>
        <p:spPr>
          <a:xfrm>
            <a:off x="457200" y="1676400"/>
            <a:ext cx="8229600" cy="4724400"/>
          </a:xfrm>
        </p:spPr>
        <p:txBody>
          <a:bodyPr/>
          <a:lstStyle/>
          <a:p>
            <a:pPr eaLnBrk="1" hangingPunct="1">
              <a:lnSpc>
                <a:spcPct val="80000"/>
              </a:lnSpc>
            </a:pPr>
            <a:r>
              <a:rPr lang="en-US" sz="2800">
                <a:ea typeface="ＭＳ Ｐゴシック" pitchFamily="-107" charset="-128"/>
              </a:rPr>
              <a:t>might think a 64-bit hash is secure</a:t>
            </a:r>
          </a:p>
          <a:p>
            <a:pPr eaLnBrk="1" hangingPunct="1">
              <a:lnSpc>
                <a:spcPct val="80000"/>
              </a:lnSpc>
            </a:pPr>
            <a:r>
              <a:rPr lang="en-US" sz="2800">
                <a:ea typeface="ＭＳ Ｐゴシック" pitchFamily="-107" charset="-128"/>
              </a:rPr>
              <a:t>but by </a:t>
            </a:r>
            <a:r>
              <a:rPr lang="en-US" sz="2800" b="1">
                <a:ea typeface="ＭＳ Ｐゴシック" pitchFamily="-107" charset="-128"/>
              </a:rPr>
              <a:t>Birthday Paradox</a:t>
            </a:r>
            <a:r>
              <a:rPr lang="en-US" sz="2800">
                <a:ea typeface="ＭＳ Ｐゴシック" pitchFamily="-107" charset="-128"/>
              </a:rPr>
              <a:t> is not</a:t>
            </a:r>
          </a:p>
          <a:p>
            <a:pPr eaLnBrk="1" hangingPunct="1">
              <a:lnSpc>
                <a:spcPct val="80000"/>
              </a:lnSpc>
            </a:pPr>
            <a:r>
              <a:rPr lang="en-US" sz="2800" b="1">
                <a:ea typeface="ＭＳ Ｐゴシック" pitchFamily="-107" charset="-128"/>
              </a:rPr>
              <a:t>birthday attack </a:t>
            </a:r>
            <a:r>
              <a:rPr lang="en-US" sz="2800">
                <a:ea typeface="ＭＳ Ｐゴシック" pitchFamily="-107" charset="-128"/>
              </a:rPr>
              <a:t>works thus:</a:t>
            </a:r>
          </a:p>
          <a:p>
            <a:pPr lvl="1" eaLnBrk="1" hangingPunct="1">
              <a:lnSpc>
                <a:spcPct val="80000"/>
              </a:lnSpc>
            </a:pPr>
            <a:r>
              <a:rPr lang="en-US" sz="2400">
                <a:ea typeface="ＭＳ Ｐゴシック" pitchFamily="-107" charset="-128"/>
              </a:rPr>
              <a:t>given user prepared to sign a valid message x</a:t>
            </a:r>
          </a:p>
          <a:p>
            <a:pPr lvl="1" eaLnBrk="1" hangingPunct="1">
              <a:lnSpc>
                <a:spcPct val="80000"/>
              </a:lnSpc>
            </a:pPr>
            <a:r>
              <a:rPr lang="en-US" sz="2400">
                <a:ea typeface="ＭＳ Ｐゴシック" pitchFamily="-107" charset="-128"/>
              </a:rPr>
              <a:t>opponent generates 2</a:t>
            </a:r>
            <a:r>
              <a:rPr lang="en-US" sz="2400" baseline="60000">
                <a:ea typeface="ＭＳ Ｐゴシック" pitchFamily="-107" charset="-128"/>
              </a:rPr>
              <a:t>m</a:t>
            </a:r>
            <a:r>
              <a:rPr lang="en-US" sz="2400" baseline="40000">
                <a:ea typeface="ＭＳ Ｐゴシック" pitchFamily="-107" charset="-128"/>
              </a:rPr>
              <a:t>/</a:t>
            </a:r>
            <a:r>
              <a:rPr lang="en-US" sz="2400" baseline="20000">
                <a:ea typeface="ＭＳ Ｐゴシック" pitchFamily="-107" charset="-128"/>
              </a:rPr>
              <a:t>2</a:t>
            </a:r>
            <a:r>
              <a:rPr lang="en-US" sz="2400" baseline="30000">
                <a:ea typeface="ＭＳ Ｐゴシック" pitchFamily="-107" charset="-128"/>
              </a:rPr>
              <a:t> </a:t>
            </a:r>
            <a:r>
              <a:rPr lang="en-US" sz="2400">
                <a:ea typeface="ＭＳ Ｐゴシック" pitchFamily="-107" charset="-128"/>
              </a:rPr>
              <a:t>variations x’ of x, all with essentially the same meaning, and saves them</a:t>
            </a:r>
          </a:p>
          <a:p>
            <a:pPr lvl="1" eaLnBrk="1" hangingPunct="1">
              <a:lnSpc>
                <a:spcPct val="80000"/>
              </a:lnSpc>
            </a:pPr>
            <a:r>
              <a:rPr lang="en-US" sz="2400">
                <a:ea typeface="ＭＳ Ｐゴシック" pitchFamily="-107" charset="-128"/>
              </a:rPr>
              <a:t>opponent generates 2</a:t>
            </a:r>
            <a:r>
              <a:rPr lang="en-US" sz="2400" baseline="60000">
                <a:ea typeface="ＭＳ Ｐゴシック" pitchFamily="-107" charset="-128"/>
              </a:rPr>
              <a:t>m</a:t>
            </a:r>
            <a:r>
              <a:rPr lang="en-US" sz="2400" baseline="40000">
                <a:ea typeface="ＭＳ Ｐゴシック" pitchFamily="-107" charset="-128"/>
              </a:rPr>
              <a:t>/</a:t>
            </a:r>
            <a:r>
              <a:rPr lang="en-US" sz="2400" baseline="20000">
                <a:ea typeface="ＭＳ Ｐゴシック" pitchFamily="-107" charset="-128"/>
              </a:rPr>
              <a:t>2</a:t>
            </a:r>
            <a:r>
              <a:rPr lang="en-US" sz="2400" baseline="30000">
                <a:ea typeface="ＭＳ Ｐゴシック" pitchFamily="-107" charset="-128"/>
              </a:rPr>
              <a:t> </a:t>
            </a:r>
            <a:r>
              <a:rPr lang="en-US" sz="2400">
                <a:ea typeface="ＭＳ Ｐゴシック" pitchFamily="-107" charset="-128"/>
              </a:rPr>
              <a:t>variations y’ of a desired fraudulent message y</a:t>
            </a:r>
          </a:p>
          <a:p>
            <a:pPr lvl="1" eaLnBrk="1" hangingPunct="1">
              <a:lnSpc>
                <a:spcPct val="80000"/>
              </a:lnSpc>
            </a:pPr>
            <a:r>
              <a:rPr lang="en-US" sz="2400">
                <a:ea typeface="ＭＳ Ｐゴシック" pitchFamily="-107" charset="-128"/>
              </a:rPr>
              <a:t>two sets of messages are compared to find pair with same hash (probability &gt; 0.5 by birthday paradox)</a:t>
            </a:r>
          </a:p>
          <a:p>
            <a:pPr lvl="1" eaLnBrk="1" hangingPunct="1">
              <a:lnSpc>
                <a:spcPct val="80000"/>
              </a:lnSpc>
            </a:pPr>
            <a:r>
              <a:rPr lang="en-US" sz="2400">
                <a:ea typeface="ＭＳ Ｐゴシック" pitchFamily="-107" charset="-128"/>
              </a:rPr>
              <a:t>have user sign the valid message, then substitute the forgery which will have a valid signature</a:t>
            </a:r>
          </a:p>
          <a:p>
            <a:pPr eaLnBrk="1" hangingPunct="1">
              <a:lnSpc>
                <a:spcPct val="80000"/>
              </a:lnSpc>
            </a:pPr>
            <a:r>
              <a:rPr lang="en-US" sz="2800">
                <a:ea typeface="ＭＳ Ｐゴシック" pitchFamily="-107" charset="-128"/>
              </a:rPr>
              <a:t>conclusion is that need to use larger MAC/hash</a:t>
            </a:r>
            <a:endParaRPr lang="en-AU" sz="2800">
              <a:ea typeface="ＭＳ Ｐゴシック" pitchFamily="-107"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a typeface="ＭＳ Ｐゴシック" pitchFamily="-107" charset="-128"/>
                <a:cs typeface="ＭＳ Ｐゴシック" pitchFamily="-107" charset="-128"/>
              </a:rPr>
              <a:t>Hash Function Cryptanalysis</a:t>
            </a:r>
          </a:p>
        </p:txBody>
      </p:sp>
      <p:sp>
        <p:nvSpPr>
          <p:cNvPr id="3" name="Content Placeholder 2"/>
          <p:cNvSpPr>
            <a:spLocks noGrp="1"/>
          </p:cNvSpPr>
          <p:nvPr>
            <p:ph idx="1"/>
          </p:nvPr>
        </p:nvSpPr>
        <p:spPr>
          <a:xfrm>
            <a:off x="457200" y="1371600"/>
            <a:ext cx="8229600" cy="2819400"/>
          </a:xfrm>
        </p:spPr>
        <p:txBody>
          <a:bodyPr/>
          <a:lstStyle/>
          <a:p>
            <a:pPr eaLnBrk="1" hangingPunct="1">
              <a:defRPr/>
            </a:pPr>
            <a:r>
              <a:rPr lang="en-US">
                <a:ea typeface="ＭＳ Ｐゴシック" pitchFamily="-107" charset="-128"/>
                <a:cs typeface="ＭＳ Ｐゴシック" pitchFamily="-107" charset="-128"/>
              </a:rPr>
              <a:t>cryptanalytic attacks exploit some property of alg so faster than exhaustive search</a:t>
            </a:r>
          </a:p>
          <a:p>
            <a:pPr eaLnBrk="1" hangingPunct="1">
              <a:defRPr/>
            </a:pPr>
            <a:r>
              <a:rPr lang="en-US">
                <a:ea typeface="ＭＳ Ｐゴシック" pitchFamily="-107" charset="-128"/>
                <a:cs typeface="ＭＳ Ｐゴシック" pitchFamily="-107" charset="-128"/>
              </a:rPr>
              <a:t>hash functions use iterative structure</a:t>
            </a:r>
          </a:p>
          <a:p>
            <a:pPr lvl="1" eaLnBrk="1" hangingPunct="1">
              <a:defRPr/>
            </a:pPr>
            <a:r>
              <a:rPr lang="en-US"/>
              <a:t>process message in blocks (incl length)</a:t>
            </a:r>
          </a:p>
          <a:p>
            <a:pPr eaLnBrk="1" hangingPunct="1">
              <a:defRPr/>
            </a:pPr>
            <a:r>
              <a:rPr lang="en-US">
                <a:ea typeface="ＭＳ Ｐゴシック" pitchFamily="-107" charset="-128"/>
                <a:cs typeface="ＭＳ Ｐゴシック" pitchFamily="-107" charset="-128"/>
              </a:rPr>
              <a:t>attacks focus on collisions in function f</a:t>
            </a:r>
          </a:p>
        </p:txBody>
      </p:sp>
      <p:pic>
        <p:nvPicPr>
          <p:cNvPr id="36868" name="Picture 3"/>
          <p:cNvPicPr>
            <a:picLocks noChangeAspect="1"/>
          </p:cNvPicPr>
          <p:nvPr/>
        </p:nvPicPr>
        <p:blipFill>
          <a:blip r:embed="rId3"/>
          <a:srcRect/>
          <a:stretch>
            <a:fillRect/>
          </a:stretch>
        </p:blipFill>
        <p:spPr bwMode="auto">
          <a:xfrm>
            <a:off x="609600" y="4343400"/>
            <a:ext cx="7734300" cy="2336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4000">
                <a:ea typeface="ＭＳ Ｐゴシック" pitchFamily="-107" charset="-128"/>
              </a:rPr>
              <a:t>Block Ciphers as Hash Functions</a:t>
            </a:r>
            <a:endParaRPr lang="en-AU" sz="4000">
              <a:ea typeface="ＭＳ Ｐゴシック" pitchFamily="-107" charset="-128"/>
            </a:endParaRPr>
          </a:p>
        </p:txBody>
      </p:sp>
      <p:sp>
        <p:nvSpPr>
          <p:cNvPr id="67587" name="Rectangle 3"/>
          <p:cNvSpPr>
            <a:spLocks noGrp="1" noChangeArrowheads="1"/>
          </p:cNvSpPr>
          <p:nvPr>
            <p:ph type="body" idx="1"/>
          </p:nvPr>
        </p:nvSpPr>
        <p:spPr>
          <a:xfrm>
            <a:off x="457200" y="1412875"/>
            <a:ext cx="8229600" cy="4968875"/>
          </a:xfrm>
        </p:spPr>
        <p:txBody>
          <a:bodyPr/>
          <a:lstStyle/>
          <a:p>
            <a:pPr eaLnBrk="1" hangingPunct="1"/>
            <a:r>
              <a:rPr lang="en-US">
                <a:ea typeface="ＭＳ Ｐゴシック" pitchFamily="-107" charset="-128"/>
              </a:rPr>
              <a:t>can use block ciphers as hash functions</a:t>
            </a:r>
          </a:p>
          <a:p>
            <a:pPr lvl="1" eaLnBrk="1" hangingPunct="1"/>
            <a:r>
              <a:rPr lang="en-US">
                <a:ea typeface="ＭＳ Ｐゴシック" pitchFamily="-107" charset="-128"/>
              </a:rPr>
              <a:t>using H</a:t>
            </a:r>
            <a:r>
              <a:rPr lang="en-US" baseline="-25000">
                <a:ea typeface="ＭＳ Ｐゴシック" pitchFamily="-107" charset="-128"/>
              </a:rPr>
              <a:t>0</a:t>
            </a:r>
            <a:r>
              <a:rPr lang="en-US">
                <a:ea typeface="ＭＳ Ｐゴシック" pitchFamily="-107" charset="-128"/>
              </a:rPr>
              <a:t>=0 and zero-pad of final block</a:t>
            </a:r>
          </a:p>
          <a:p>
            <a:pPr lvl="1" eaLnBrk="1" hangingPunct="1"/>
            <a:r>
              <a:rPr lang="en-US">
                <a:ea typeface="ＭＳ Ｐゴシック" pitchFamily="-107" charset="-128"/>
              </a:rPr>
              <a:t>compute: H</a:t>
            </a:r>
            <a:r>
              <a:rPr lang="en-US" baseline="-25000">
                <a:ea typeface="ＭＳ Ｐゴシック" pitchFamily="-107" charset="-128"/>
              </a:rPr>
              <a:t>i</a:t>
            </a:r>
            <a:r>
              <a:rPr lang="en-US">
                <a:ea typeface="ＭＳ Ｐゴシック" pitchFamily="-107" charset="-128"/>
              </a:rPr>
              <a:t> = E</a:t>
            </a:r>
            <a:r>
              <a:rPr lang="en-US" baseline="-25000">
                <a:ea typeface="ＭＳ Ｐゴシック" pitchFamily="-107" charset="-128"/>
              </a:rPr>
              <a:t>M</a:t>
            </a:r>
            <a:r>
              <a:rPr lang="en-US" baseline="-35000">
                <a:ea typeface="ＭＳ Ｐゴシック" pitchFamily="-107" charset="-128"/>
              </a:rPr>
              <a:t>i</a:t>
            </a:r>
            <a:r>
              <a:rPr lang="en-US">
                <a:ea typeface="ＭＳ Ｐゴシック" pitchFamily="-107" charset="-128"/>
              </a:rPr>
              <a:t> [H</a:t>
            </a:r>
            <a:r>
              <a:rPr lang="en-US" baseline="-25000">
                <a:ea typeface="ＭＳ Ｐゴシック" pitchFamily="-107" charset="-128"/>
              </a:rPr>
              <a:t>i-1</a:t>
            </a:r>
            <a:r>
              <a:rPr lang="en-US">
                <a:ea typeface="ＭＳ Ｐゴシック" pitchFamily="-107" charset="-128"/>
              </a:rPr>
              <a:t>]</a:t>
            </a:r>
          </a:p>
          <a:p>
            <a:pPr lvl="1" eaLnBrk="1" hangingPunct="1"/>
            <a:r>
              <a:rPr lang="en-US">
                <a:ea typeface="ＭＳ Ｐゴシック" pitchFamily="-107" charset="-128"/>
              </a:rPr>
              <a:t>and use final block as the hash value</a:t>
            </a:r>
          </a:p>
          <a:p>
            <a:pPr lvl="1" eaLnBrk="1" hangingPunct="1"/>
            <a:r>
              <a:rPr lang="en-US">
                <a:ea typeface="ＭＳ Ｐゴシック" pitchFamily="-107" charset="-128"/>
              </a:rPr>
              <a:t>similar to CBC but without a key</a:t>
            </a:r>
          </a:p>
          <a:p>
            <a:pPr eaLnBrk="1" hangingPunct="1"/>
            <a:r>
              <a:rPr lang="en-US">
                <a:ea typeface="ＭＳ Ｐゴシック" pitchFamily="-107" charset="-128"/>
              </a:rPr>
              <a:t>resulting hash is too small (64-bit)</a:t>
            </a:r>
          </a:p>
          <a:p>
            <a:pPr lvl="1" eaLnBrk="1" hangingPunct="1"/>
            <a:r>
              <a:rPr lang="en-US">
                <a:ea typeface="ＭＳ Ｐゴシック" pitchFamily="-107" charset="-128"/>
              </a:rPr>
              <a:t>both due to direct birthday attack</a:t>
            </a:r>
          </a:p>
          <a:p>
            <a:pPr lvl="1" eaLnBrk="1" hangingPunct="1"/>
            <a:r>
              <a:rPr lang="en-US">
                <a:ea typeface="ＭＳ Ｐゴシック" pitchFamily="-107" charset="-128"/>
              </a:rPr>
              <a:t>and to “meet-in-the-middle” attack</a:t>
            </a:r>
          </a:p>
          <a:p>
            <a:pPr eaLnBrk="1" hangingPunct="1"/>
            <a:r>
              <a:rPr lang="en-US">
                <a:ea typeface="ＭＳ Ｐゴシック" pitchFamily="-107" charset="-128"/>
              </a:rPr>
              <a:t>other variants also susceptible to attack</a:t>
            </a:r>
            <a:endParaRPr lang="en-AU">
              <a:ea typeface="ＭＳ Ｐゴシック" pitchFamily="-107"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7" charset="-128"/>
              </a:rPr>
              <a:t>Secure Hash Algorithm</a:t>
            </a:r>
            <a:endParaRPr lang="en-AU">
              <a:ea typeface="ＭＳ Ｐゴシック" pitchFamily="-107" charset="-128"/>
            </a:endParaRPr>
          </a:p>
        </p:txBody>
      </p:sp>
      <p:sp>
        <p:nvSpPr>
          <p:cNvPr id="59395" name="Rectangle 3"/>
          <p:cNvSpPr>
            <a:spLocks noGrp="1" noChangeArrowheads="1"/>
          </p:cNvSpPr>
          <p:nvPr>
            <p:ph type="body" idx="1"/>
          </p:nvPr>
        </p:nvSpPr>
        <p:spPr/>
        <p:txBody>
          <a:bodyPr/>
          <a:lstStyle/>
          <a:p>
            <a:pPr eaLnBrk="1" hangingPunct="1">
              <a:defRPr/>
            </a:pPr>
            <a:r>
              <a:rPr lang="en-AU" sz="2800">
                <a:ea typeface="ＭＳ Ｐゴシック" pitchFamily="-107" charset="-128"/>
                <a:cs typeface="ＭＳ Ｐゴシック" pitchFamily="-107" charset="-128"/>
              </a:rPr>
              <a:t>SHA originally designed by NIST &amp; NSA in 1993</a:t>
            </a:r>
          </a:p>
          <a:p>
            <a:pPr eaLnBrk="1" hangingPunct="1">
              <a:defRPr/>
            </a:pPr>
            <a:r>
              <a:rPr lang="en-AU" sz="2800">
                <a:ea typeface="ＭＳ Ｐゴシック" pitchFamily="-107" charset="-128"/>
                <a:cs typeface="ＭＳ Ｐゴシック" pitchFamily="-107" charset="-128"/>
              </a:rPr>
              <a:t>was revised in 1995 as SHA-1</a:t>
            </a:r>
          </a:p>
          <a:p>
            <a:pPr eaLnBrk="1" hangingPunct="1">
              <a:defRPr/>
            </a:pPr>
            <a:r>
              <a:rPr lang="en-AU" sz="2800">
                <a:ea typeface="ＭＳ Ｐゴシック" pitchFamily="-107" charset="-128"/>
                <a:cs typeface="ＭＳ Ｐゴシック" pitchFamily="-107" charset="-128"/>
              </a:rPr>
              <a:t>US standard for use with DSA signature scheme </a:t>
            </a:r>
          </a:p>
          <a:p>
            <a:pPr lvl="1" eaLnBrk="1" hangingPunct="1">
              <a:defRPr/>
            </a:pPr>
            <a:r>
              <a:rPr lang="en-US" sz="2400"/>
              <a:t>standard is FIPS 180-1 1995, also Internet RFC3174</a:t>
            </a:r>
            <a:endParaRPr lang="en-AU" sz="2400"/>
          </a:p>
          <a:p>
            <a:pPr lvl="1" eaLnBrk="1" hangingPunct="1">
              <a:defRPr/>
            </a:pPr>
            <a:r>
              <a:rPr lang="en-AU" sz="2400"/>
              <a:t>nb. the algorithm is SHA, the standard is SHS </a:t>
            </a:r>
          </a:p>
          <a:p>
            <a:pPr eaLnBrk="1" hangingPunct="1">
              <a:defRPr/>
            </a:pPr>
            <a:r>
              <a:rPr lang="en-AU" sz="2800">
                <a:ea typeface="ＭＳ Ｐゴシック" pitchFamily="-107" charset="-128"/>
                <a:cs typeface="ＭＳ Ｐゴシック" pitchFamily="-107" charset="-128"/>
              </a:rPr>
              <a:t>based on design of MD4 with key differences </a:t>
            </a:r>
          </a:p>
          <a:p>
            <a:pPr eaLnBrk="1" hangingPunct="1">
              <a:defRPr/>
            </a:pPr>
            <a:r>
              <a:rPr lang="en-AU" sz="2800">
                <a:ea typeface="ＭＳ Ｐゴシック" pitchFamily="-107" charset="-128"/>
                <a:cs typeface="ＭＳ Ｐゴシック" pitchFamily="-107" charset="-128"/>
              </a:rPr>
              <a:t>produces 160-bit hash values </a:t>
            </a:r>
          </a:p>
          <a:p>
            <a:pPr eaLnBrk="1" hangingPunct="1">
              <a:defRPr/>
            </a:pPr>
            <a:r>
              <a:rPr lang="en-AU" sz="2800">
                <a:ea typeface="ＭＳ Ｐゴシック" pitchFamily="-107" charset="-128"/>
                <a:cs typeface="ＭＳ Ｐゴシック" pitchFamily="-107" charset="-128"/>
              </a:rPr>
              <a:t>recent 2005 results on security of SHA-1 have raised concerns on its use in future applications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7" charset="-128"/>
              </a:rPr>
              <a:t>Revised Secure Hash Standard</a:t>
            </a:r>
            <a:endParaRPr lang="en-AU">
              <a:ea typeface="ＭＳ Ｐゴシック" pitchFamily="-107" charset="-128"/>
            </a:endParaRPr>
          </a:p>
        </p:txBody>
      </p:sp>
      <p:sp>
        <p:nvSpPr>
          <p:cNvPr id="97283" name="Rectangle 3"/>
          <p:cNvSpPr>
            <a:spLocks noGrp="1" noChangeArrowheads="1"/>
          </p:cNvSpPr>
          <p:nvPr>
            <p:ph type="body" idx="1"/>
          </p:nvPr>
        </p:nvSpPr>
        <p:spPr/>
        <p:txBody>
          <a:bodyPr/>
          <a:lstStyle/>
          <a:p>
            <a:pPr eaLnBrk="1" hangingPunct="1">
              <a:lnSpc>
                <a:spcPct val="90000"/>
              </a:lnSpc>
              <a:defRPr/>
            </a:pPr>
            <a:r>
              <a:rPr lang="en-US">
                <a:ea typeface="ＭＳ Ｐゴシック" pitchFamily="-107" charset="-128"/>
                <a:cs typeface="ＭＳ Ｐゴシック" pitchFamily="-107" charset="-128"/>
              </a:rPr>
              <a:t>NIST issued revision FIPS 180-2 in 2002</a:t>
            </a:r>
          </a:p>
          <a:p>
            <a:pPr eaLnBrk="1" hangingPunct="1">
              <a:lnSpc>
                <a:spcPct val="90000"/>
              </a:lnSpc>
              <a:defRPr/>
            </a:pPr>
            <a:r>
              <a:rPr lang="en-US">
                <a:ea typeface="ＭＳ Ｐゴシック" pitchFamily="-107" charset="-128"/>
                <a:cs typeface="ＭＳ Ｐゴシック" pitchFamily="-107" charset="-128"/>
              </a:rPr>
              <a:t>adds 3 additional versions of SHA </a:t>
            </a:r>
          </a:p>
          <a:p>
            <a:pPr lvl="1" eaLnBrk="1" hangingPunct="1">
              <a:lnSpc>
                <a:spcPct val="90000"/>
              </a:lnSpc>
              <a:defRPr/>
            </a:pPr>
            <a:r>
              <a:rPr lang="en-US"/>
              <a:t>SHA-256, SHA-384, SHA-512</a:t>
            </a:r>
          </a:p>
          <a:p>
            <a:pPr eaLnBrk="1" hangingPunct="1">
              <a:lnSpc>
                <a:spcPct val="90000"/>
              </a:lnSpc>
              <a:defRPr/>
            </a:pPr>
            <a:r>
              <a:rPr lang="en-US">
                <a:ea typeface="ＭＳ Ｐゴシック" pitchFamily="-107" charset="-128"/>
                <a:cs typeface="ＭＳ Ｐゴシック" pitchFamily="-107" charset="-128"/>
              </a:rPr>
              <a:t>designed for compatibility with increased security provided by the AES cipher</a:t>
            </a:r>
          </a:p>
          <a:p>
            <a:pPr eaLnBrk="1" hangingPunct="1">
              <a:lnSpc>
                <a:spcPct val="90000"/>
              </a:lnSpc>
              <a:defRPr/>
            </a:pPr>
            <a:r>
              <a:rPr lang="en-US">
                <a:ea typeface="ＭＳ Ｐゴシック" pitchFamily="-107" charset="-128"/>
                <a:cs typeface="ＭＳ Ｐゴシック" pitchFamily="-107" charset="-128"/>
              </a:rPr>
              <a:t>structure &amp; detail is similar to SHA-1</a:t>
            </a:r>
          </a:p>
          <a:p>
            <a:pPr eaLnBrk="1" hangingPunct="1">
              <a:lnSpc>
                <a:spcPct val="90000"/>
              </a:lnSpc>
              <a:defRPr/>
            </a:pPr>
            <a:r>
              <a:rPr lang="en-US">
                <a:ea typeface="ＭＳ Ｐゴシック" pitchFamily="-107" charset="-128"/>
                <a:cs typeface="ＭＳ Ｐゴシック" pitchFamily="-107" charset="-128"/>
              </a:rPr>
              <a:t>hence analysis should be similar</a:t>
            </a:r>
          </a:p>
          <a:p>
            <a:pPr eaLnBrk="1" hangingPunct="1">
              <a:lnSpc>
                <a:spcPct val="90000"/>
              </a:lnSpc>
              <a:defRPr/>
            </a:pPr>
            <a:r>
              <a:rPr lang="en-AU">
                <a:ea typeface="ＭＳ Ｐゴシック" pitchFamily="-107" charset="-128"/>
                <a:cs typeface="ＭＳ Ｐゴシック" pitchFamily="-107" charset="-128"/>
              </a:rPr>
              <a:t>but security levels are rather higher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ea typeface="ＭＳ Ｐゴシック" pitchFamily="-107" charset="-128"/>
                <a:cs typeface="ＭＳ Ｐゴシック" pitchFamily="-107" charset="-128"/>
              </a:rPr>
              <a:t>SHA Versions</a:t>
            </a:r>
          </a:p>
        </p:txBody>
      </p:sp>
      <p:graphicFrame>
        <p:nvGraphicFramePr>
          <p:cNvPr id="7" name="Table 6"/>
          <p:cNvGraphicFramePr>
            <a:graphicFrameLocks noGrp="1"/>
          </p:cNvGraphicFramePr>
          <p:nvPr/>
        </p:nvGraphicFramePr>
        <p:xfrm>
          <a:off x="381000" y="1143000"/>
          <a:ext cx="8382000" cy="4648202"/>
        </p:xfrm>
        <a:graphic>
          <a:graphicData uri="http://schemas.openxmlformats.org/drawingml/2006/table">
            <a:tbl>
              <a:tblPr>
                <a:effectLst>
                  <a:outerShdw blurRad="50800" dist="38100" dir="2700000">
                    <a:srgbClr val="000000">
                      <a:alpha val="43000"/>
                    </a:srgbClr>
                  </a:outerShdw>
                </a:effectLst>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357746">
                  <a:extLst>
                    <a:ext uri="{9D8B030D-6E8A-4147-A177-3AD203B41FA5}">
                      <a16:colId xmlns:a16="http://schemas.microsoft.com/office/drawing/2014/main" val="20002"/>
                    </a:ext>
                  </a:extLst>
                </a:gridCol>
                <a:gridCol w="1309254">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900638">
                <a:tc>
                  <a:txBody>
                    <a:bodyPr/>
                    <a:lstStyle/>
                    <a:p>
                      <a:pPr algn="l" fontAlgn="b"/>
                      <a:endParaRPr lang="en-US" sz="2400" b="1" i="0" u="none" strike="noStrike" dirty="0">
                        <a:latin typeface="+mn-lt"/>
                      </a:endParaRPr>
                    </a:p>
                  </a:txBody>
                  <a:tcPr marL="12315" marR="12315" marT="12315" marB="0" anchor="b">
                    <a:lnL>
                      <a:noFill/>
                    </a:lnL>
                    <a:lnR>
                      <a:noFill/>
                    </a:lnR>
                    <a:lnT>
                      <a:noFill/>
                    </a:lnT>
                    <a:lnB>
                      <a:noFill/>
                    </a:lnB>
                  </a:tcPr>
                </a:tc>
                <a:tc>
                  <a:txBody>
                    <a:bodyPr/>
                    <a:lstStyle/>
                    <a:p>
                      <a:pPr algn="l" fontAlgn="b"/>
                      <a:r>
                        <a:rPr lang="en-US" sz="2400" b="1" i="0" u="none" strike="noStrike" dirty="0">
                          <a:latin typeface="+mn-lt"/>
                        </a:rPr>
                        <a:t>SHA-1</a:t>
                      </a:r>
                    </a:p>
                  </a:txBody>
                  <a:tcPr marL="12315" marR="12315" marT="12315" marB="0" anchor="b">
                    <a:lnL>
                      <a:noFill/>
                    </a:lnL>
                    <a:lnR>
                      <a:noFill/>
                    </a:lnR>
                    <a:lnT>
                      <a:noFill/>
                    </a:lnT>
                    <a:lnB>
                      <a:noFill/>
                    </a:lnB>
                  </a:tcPr>
                </a:tc>
                <a:tc>
                  <a:txBody>
                    <a:bodyPr/>
                    <a:lstStyle/>
                    <a:p>
                      <a:pPr algn="l" fontAlgn="b"/>
                      <a:r>
                        <a:rPr lang="en-US" sz="2400" b="1" i="0" u="none" strike="noStrike">
                          <a:latin typeface="+mn-lt"/>
                        </a:rPr>
                        <a:t>SHA-224</a:t>
                      </a:r>
                    </a:p>
                  </a:txBody>
                  <a:tcPr marL="12315" marR="12315" marT="12315" marB="0" anchor="b">
                    <a:lnL>
                      <a:noFill/>
                    </a:lnL>
                    <a:lnR>
                      <a:noFill/>
                    </a:lnR>
                    <a:lnT>
                      <a:noFill/>
                    </a:lnT>
                    <a:lnB>
                      <a:noFill/>
                    </a:lnB>
                  </a:tcPr>
                </a:tc>
                <a:tc>
                  <a:txBody>
                    <a:bodyPr/>
                    <a:lstStyle/>
                    <a:p>
                      <a:pPr algn="l" fontAlgn="b"/>
                      <a:r>
                        <a:rPr lang="en-US" sz="2400" b="1" i="0" u="none" strike="noStrike" dirty="0">
                          <a:latin typeface="+mn-lt"/>
                        </a:rPr>
                        <a:t>SHA-256</a:t>
                      </a:r>
                    </a:p>
                  </a:txBody>
                  <a:tcPr marL="12315" marR="12315" marT="12315" marB="0" anchor="b">
                    <a:lnL>
                      <a:noFill/>
                    </a:lnL>
                    <a:lnR>
                      <a:noFill/>
                    </a:lnR>
                    <a:lnT>
                      <a:noFill/>
                    </a:lnT>
                    <a:lnB>
                      <a:noFill/>
                    </a:lnB>
                  </a:tcPr>
                </a:tc>
                <a:tc>
                  <a:txBody>
                    <a:bodyPr/>
                    <a:lstStyle/>
                    <a:p>
                      <a:pPr algn="l" fontAlgn="b"/>
                      <a:r>
                        <a:rPr lang="en-US" sz="2400" b="1" i="0" u="none" strike="noStrike">
                          <a:latin typeface="+mn-lt"/>
                        </a:rPr>
                        <a:t>SHA-384</a:t>
                      </a:r>
                    </a:p>
                  </a:txBody>
                  <a:tcPr marL="12315" marR="12315" marT="12315" marB="0" anchor="b">
                    <a:lnL>
                      <a:noFill/>
                    </a:lnL>
                    <a:lnR>
                      <a:noFill/>
                    </a:lnR>
                    <a:lnT>
                      <a:noFill/>
                    </a:lnT>
                    <a:lnB>
                      <a:noFill/>
                    </a:lnB>
                  </a:tcPr>
                </a:tc>
                <a:tc>
                  <a:txBody>
                    <a:bodyPr/>
                    <a:lstStyle/>
                    <a:p>
                      <a:pPr algn="l" fontAlgn="b"/>
                      <a:r>
                        <a:rPr lang="en-US" sz="2400" b="1" i="0" u="none" strike="noStrike">
                          <a:latin typeface="+mn-lt"/>
                        </a:rPr>
                        <a:t>SHA-512 </a:t>
                      </a:r>
                    </a:p>
                  </a:txBody>
                  <a:tcPr marL="12315" marR="12315" marT="12315" marB="0" anchor="b">
                    <a:lnL>
                      <a:noFill/>
                    </a:lnL>
                    <a:lnR>
                      <a:noFill/>
                    </a:lnR>
                    <a:lnT>
                      <a:noFill/>
                    </a:lnT>
                    <a:lnB>
                      <a:noFill/>
                    </a:lnB>
                  </a:tcPr>
                </a:tc>
                <a:extLst>
                  <a:ext uri="{0D108BD9-81ED-4DB2-BD59-A6C34878D82A}">
                    <a16:rowId xmlns:a16="http://schemas.microsoft.com/office/drawing/2014/main" val="10000"/>
                  </a:ext>
                </a:extLst>
              </a:tr>
              <a:tr h="900638">
                <a:tc>
                  <a:txBody>
                    <a:bodyPr/>
                    <a:lstStyle/>
                    <a:p>
                      <a:pPr algn="l" fontAlgn="b"/>
                      <a:r>
                        <a:rPr lang="en-US" sz="2400" b="1" i="0" u="none" strike="noStrike" dirty="0">
                          <a:latin typeface="+mn-lt"/>
                        </a:rPr>
                        <a:t>Message digest size</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160</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224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256</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384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512</a:t>
                      </a:r>
                    </a:p>
                  </a:txBody>
                  <a:tcPr marL="12315" marR="12315" marT="12315" marB="0" anchor="b">
                    <a:lnL>
                      <a:noFill/>
                    </a:lnL>
                    <a:lnR>
                      <a:noFill/>
                    </a:lnR>
                    <a:lnT>
                      <a:noFill/>
                    </a:lnT>
                    <a:lnB>
                      <a:noFill/>
                    </a:lnB>
                  </a:tcPr>
                </a:tc>
                <a:extLst>
                  <a:ext uri="{0D108BD9-81ED-4DB2-BD59-A6C34878D82A}">
                    <a16:rowId xmlns:a16="http://schemas.microsoft.com/office/drawing/2014/main" val="10001"/>
                  </a:ext>
                </a:extLst>
              </a:tr>
              <a:tr h="900638">
                <a:tc>
                  <a:txBody>
                    <a:bodyPr/>
                    <a:lstStyle/>
                    <a:p>
                      <a:pPr algn="l" fontAlgn="b"/>
                      <a:r>
                        <a:rPr lang="en-US" sz="2400" b="1" i="0" u="none" strike="noStrike">
                          <a:latin typeface="+mn-lt"/>
                        </a:rPr>
                        <a:t>Message size</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128</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&lt; 2</a:t>
                      </a:r>
                      <a:r>
                        <a:rPr lang="en-US" sz="2400" b="0" i="0" u="none" strike="noStrike" baseline="30000" dirty="0">
                          <a:latin typeface="+mn-lt"/>
                        </a:rPr>
                        <a:t>128</a:t>
                      </a:r>
                      <a:r>
                        <a:rPr lang="en-US" sz="2400" b="0" i="0" u="none" strike="noStrike" dirty="0">
                          <a:latin typeface="+mn-lt"/>
                        </a:rPr>
                        <a:t> </a:t>
                      </a:r>
                    </a:p>
                  </a:txBody>
                  <a:tcPr marL="12315" marR="12315" marT="12315" marB="0" anchor="b">
                    <a:lnL>
                      <a:noFill/>
                    </a:lnL>
                    <a:lnR>
                      <a:noFill/>
                    </a:lnR>
                    <a:lnT>
                      <a:noFill/>
                    </a:lnT>
                    <a:lnB>
                      <a:noFill/>
                    </a:lnB>
                  </a:tcPr>
                </a:tc>
                <a:extLst>
                  <a:ext uri="{0D108BD9-81ED-4DB2-BD59-A6C34878D82A}">
                    <a16:rowId xmlns:a16="http://schemas.microsoft.com/office/drawing/2014/main" val="10002"/>
                  </a:ext>
                </a:extLst>
              </a:tr>
              <a:tr h="522825">
                <a:tc>
                  <a:txBody>
                    <a:bodyPr/>
                    <a:lstStyle/>
                    <a:p>
                      <a:pPr algn="l" fontAlgn="b"/>
                      <a:r>
                        <a:rPr lang="en-US" sz="2400" b="1" i="0" u="none" strike="noStrike">
                          <a:latin typeface="+mn-lt"/>
                        </a:rPr>
                        <a:t>Block size</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512</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512</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512</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1024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1024</a:t>
                      </a:r>
                    </a:p>
                  </a:txBody>
                  <a:tcPr marL="12315" marR="12315" marT="12315" marB="0" anchor="b">
                    <a:lnL>
                      <a:noFill/>
                    </a:lnL>
                    <a:lnR>
                      <a:noFill/>
                    </a:lnR>
                    <a:lnT>
                      <a:noFill/>
                    </a:lnT>
                    <a:lnB>
                      <a:noFill/>
                    </a:lnB>
                  </a:tcPr>
                </a:tc>
                <a:extLst>
                  <a:ext uri="{0D108BD9-81ED-4DB2-BD59-A6C34878D82A}">
                    <a16:rowId xmlns:a16="http://schemas.microsoft.com/office/drawing/2014/main" val="10003"/>
                  </a:ext>
                </a:extLst>
              </a:tr>
              <a:tr h="522825">
                <a:tc>
                  <a:txBody>
                    <a:bodyPr/>
                    <a:lstStyle/>
                    <a:p>
                      <a:pPr algn="l" fontAlgn="b"/>
                      <a:r>
                        <a:rPr lang="en-US" sz="2400" b="1" i="0" u="none" strike="noStrike">
                          <a:latin typeface="+mn-lt"/>
                        </a:rPr>
                        <a:t>Word size</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32</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32</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32</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64</a:t>
                      </a:r>
                    </a:p>
                  </a:txBody>
                  <a:tcPr marL="12315" marR="12315" marT="12315" marB="0" anchor="b">
                    <a:lnL>
                      <a:noFill/>
                    </a:lnL>
                    <a:lnR>
                      <a:noFill/>
                    </a:lnR>
                    <a:lnT>
                      <a:noFill/>
                    </a:lnT>
                    <a:lnB>
                      <a:noFill/>
                    </a:lnB>
                  </a:tcPr>
                </a:tc>
                <a:extLst>
                  <a:ext uri="{0D108BD9-81ED-4DB2-BD59-A6C34878D82A}">
                    <a16:rowId xmlns:a16="http://schemas.microsoft.com/office/drawing/2014/main" val="10004"/>
                  </a:ext>
                </a:extLst>
              </a:tr>
              <a:tr h="900638">
                <a:tc>
                  <a:txBody>
                    <a:bodyPr/>
                    <a:lstStyle/>
                    <a:p>
                      <a:pPr algn="l" fontAlgn="b"/>
                      <a:r>
                        <a:rPr lang="en-US" sz="2400" b="1" i="0" u="none" strike="noStrike">
                          <a:latin typeface="+mn-lt"/>
                        </a:rPr>
                        <a:t>Number of steps</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80</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64</a:t>
                      </a:r>
                    </a:p>
                  </a:txBody>
                  <a:tcPr marL="12315" marR="12315" marT="12315" marB="0" anchor="b">
                    <a:lnL>
                      <a:noFill/>
                    </a:lnL>
                    <a:lnR>
                      <a:noFill/>
                    </a:lnR>
                    <a:lnT>
                      <a:noFill/>
                    </a:lnT>
                    <a:lnB>
                      <a:noFill/>
                    </a:lnB>
                  </a:tcPr>
                </a:tc>
                <a:tc>
                  <a:txBody>
                    <a:bodyPr/>
                    <a:lstStyle/>
                    <a:p>
                      <a:pPr algn="r" fontAlgn="b"/>
                      <a:r>
                        <a:rPr lang="en-US" sz="2400" b="0" i="0" u="none" strike="noStrike">
                          <a:latin typeface="+mn-lt"/>
                        </a:rPr>
                        <a:t>80</a:t>
                      </a:r>
                    </a:p>
                  </a:txBody>
                  <a:tcPr marL="12315" marR="12315" marT="12315" marB="0" anchor="b">
                    <a:lnL>
                      <a:noFill/>
                    </a:lnL>
                    <a:lnR>
                      <a:noFill/>
                    </a:lnR>
                    <a:lnT>
                      <a:noFill/>
                    </a:lnT>
                    <a:lnB>
                      <a:noFill/>
                    </a:lnB>
                  </a:tcPr>
                </a:tc>
                <a:tc>
                  <a:txBody>
                    <a:bodyPr/>
                    <a:lstStyle/>
                    <a:p>
                      <a:pPr algn="r" fontAlgn="b"/>
                      <a:r>
                        <a:rPr lang="en-US" sz="2400" b="0" i="0" u="none" strike="noStrike" dirty="0">
                          <a:latin typeface="+mn-lt"/>
                        </a:rPr>
                        <a:t>80</a:t>
                      </a:r>
                    </a:p>
                  </a:txBody>
                  <a:tcPr marL="12315" marR="12315" marT="12315" marB="0" anchor="b">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39825"/>
          </a:xfrm>
        </p:spPr>
        <p:txBody>
          <a:bodyPr/>
          <a:lstStyle/>
          <a:p>
            <a:pPr eaLnBrk="1" hangingPunct="1">
              <a:defRPr/>
            </a:pPr>
            <a:r>
              <a:rPr lang="en-AU" dirty="0">
                <a:ea typeface="ＭＳ Ｐゴシック" pitchFamily="-107" charset="-128"/>
                <a:cs typeface="ＭＳ Ｐゴシック" pitchFamily="-107" charset="-128"/>
              </a:rPr>
              <a:t>SHA-512 Overview</a:t>
            </a:r>
          </a:p>
        </p:txBody>
      </p:sp>
      <p:pic>
        <p:nvPicPr>
          <p:cNvPr id="47107" name="Picture 3"/>
          <p:cNvPicPr>
            <a:picLocks noChangeAspect="1"/>
          </p:cNvPicPr>
          <p:nvPr/>
        </p:nvPicPr>
        <p:blipFill>
          <a:blip r:embed="rId3"/>
          <a:srcRect/>
          <a:stretch>
            <a:fillRect/>
          </a:stretch>
        </p:blipFill>
        <p:spPr bwMode="auto">
          <a:xfrm>
            <a:off x="0" y="1333500"/>
            <a:ext cx="9144000" cy="5524500"/>
          </a:xfrm>
          <a:prstGeom prst="rect">
            <a:avLst/>
          </a:prstGeom>
          <a:noFill/>
          <a:ln w="9525">
            <a:noFill/>
            <a:miter lim="800000"/>
            <a:headEnd/>
            <a:tailEnd/>
          </a:ln>
        </p:spPr>
      </p:pic>
      <p:sp>
        <p:nvSpPr>
          <p:cNvPr id="5" name="Rounded Rectangular Callout 4"/>
          <p:cNvSpPr/>
          <p:nvPr/>
        </p:nvSpPr>
        <p:spPr>
          <a:xfrm rot="10800000" flipV="1">
            <a:off x="1785918" y="2571744"/>
            <a:ext cx="7358082" cy="3214710"/>
          </a:xfrm>
          <a:prstGeom prst="wedgeRoundRectCallout">
            <a:avLst>
              <a:gd name="adj1" fmla="val -30381"/>
              <a:gd name="adj2" fmla="val -6060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a:t>Step 1 Append padding bits: </a:t>
            </a:r>
          </a:p>
          <a:p>
            <a:r>
              <a:rPr lang="en-US" sz="2400" dirty="0"/>
              <a:t>The message is padded so that its length is congruent to 896 modulo 1024 . Padding is always added, even if the message is already of the desired length. Thus, the number of padding bits is in the range of 1 to 1024. The padding consists of a single 1 bit followed by the necessary number of 0 bits</a:t>
            </a:r>
            <a:r>
              <a:rPr lang="en-US" dirty="0"/>
              <a:t>.</a:t>
            </a:r>
          </a:p>
        </p:txBody>
      </p:sp>
      <p:sp>
        <p:nvSpPr>
          <p:cNvPr id="6" name="Rounded Rectangular Callout 5"/>
          <p:cNvSpPr/>
          <p:nvPr/>
        </p:nvSpPr>
        <p:spPr>
          <a:xfrm rot="10800000" flipV="1">
            <a:off x="1938318" y="2724144"/>
            <a:ext cx="7358082" cy="3214710"/>
          </a:xfrm>
          <a:prstGeom prst="wedgeRoundRectCallout">
            <a:avLst>
              <a:gd name="adj1" fmla="val -42043"/>
              <a:gd name="adj2" fmla="val -6629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a:t>Step 2 Append length:</a:t>
            </a:r>
          </a:p>
          <a:p>
            <a:r>
              <a:rPr lang="en-US" sz="2400" b="1" dirty="0"/>
              <a:t> </a:t>
            </a:r>
            <a:r>
              <a:rPr lang="en-US" sz="2400" dirty="0"/>
              <a:t>A block of 128 bits is appended to the message. This block is treated as an unsigned 128-bit integer (most significant byte first) and contains the length of the original message (before the padding).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39825"/>
          </a:xfrm>
        </p:spPr>
        <p:txBody>
          <a:bodyPr/>
          <a:lstStyle/>
          <a:p>
            <a:pPr eaLnBrk="1" hangingPunct="1">
              <a:defRPr/>
            </a:pPr>
            <a:r>
              <a:rPr lang="en-AU" dirty="0">
                <a:ea typeface="ＭＳ Ｐゴシック" pitchFamily="-107" charset="-128"/>
                <a:cs typeface="ＭＳ Ｐゴシック" pitchFamily="-107" charset="-128"/>
              </a:rPr>
              <a:t>SHA-512 Overview</a:t>
            </a:r>
          </a:p>
        </p:txBody>
      </p:sp>
      <p:pic>
        <p:nvPicPr>
          <p:cNvPr id="47107" name="Picture 3"/>
          <p:cNvPicPr>
            <a:picLocks noChangeAspect="1"/>
          </p:cNvPicPr>
          <p:nvPr/>
        </p:nvPicPr>
        <p:blipFill>
          <a:blip r:embed="rId3"/>
          <a:srcRect/>
          <a:stretch>
            <a:fillRect/>
          </a:stretch>
        </p:blipFill>
        <p:spPr bwMode="auto">
          <a:xfrm>
            <a:off x="0" y="1333500"/>
            <a:ext cx="9144000" cy="5524500"/>
          </a:xfrm>
          <a:prstGeom prst="rect">
            <a:avLst/>
          </a:prstGeom>
          <a:noFill/>
          <a:ln w="9525">
            <a:noFill/>
            <a:miter lim="800000"/>
            <a:headEnd/>
            <a:tailEnd/>
          </a:ln>
        </p:spPr>
      </p:pic>
      <p:sp>
        <p:nvSpPr>
          <p:cNvPr id="7" name="Right Brace 6"/>
          <p:cNvSpPr/>
          <p:nvPr/>
        </p:nvSpPr>
        <p:spPr>
          <a:xfrm rot="5400000">
            <a:off x="4107652" y="1464456"/>
            <a:ext cx="1285886" cy="6357982"/>
          </a:xfrm>
          <a:prstGeom prst="rightBrace">
            <a:avLst>
              <a:gd name="adj1" fmla="val 8333"/>
              <a:gd name="adj2" fmla="val 44823"/>
            </a:avLst>
          </a:prstGeom>
          <a:ln w="1047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1643042" y="5357826"/>
            <a:ext cx="6429420" cy="1071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The outcome of the first two steps yields a message that is an integer multiple of 1024 bits in length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39825"/>
          </a:xfrm>
        </p:spPr>
        <p:txBody>
          <a:bodyPr/>
          <a:lstStyle/>
          <a:p>
            <a:pPr eaLnBrk="1" hangingPunct="1">
              <a:defRPr/>
            </a:pPr>
            <a:r>
              <a:rPr lang="en-AU" dirty="0">
                <a:ea typeface="ＭＳ Ｐゴシック" pitchFamily="-107" charset="-128"/>
                <a:cs typeface="ＭＳ Ｐゴシック" pitchFamily="-107" charset="-128"/>
              </a:rPr>
              <a:t>SHA-512 Overview</a:t>
            </a:r>
          </a:p>
        </p:txBody>
      </p:sp>
      <p:pic>
        <p:nvPicPr>
          <p:cNvPr id="47107" name="Picture 3"/>
          <p:cNvPicPr>
            <a:picLocks noChangeAspect="1"/>
          </p:cNvPicPr>
          <p:nvPr/>
        </p:nvPicPr>
        <p:blipFill>
          <a:blip r:embed="rId3"/>
          <a:srcRect/>
          <a:stretch>
            <a:fillRect/>
          </a:stretch>
        </p:blipFill>
        <p:spPr bwMode="auto">
          <a:xfrm>
            <a:off x="0" y="1333500"/>
            <a:ext cx="9144000" cy="5524500"/>
          </a:xfrm>
          <a:prstGeom prst="rect">
            <a:avLst/>
          </a:prstGeom>
          <a:noFill/>
          <a:ln w="9525">
            <a:noFill/>
            <a:miter lim="800000"/>
            <a:headEnd/>
            <a:tailEnd/>
          </a:ln>
        </p:spPr>
      </p:pic>
      <p:sp>
        <p:nvSpPr>
          <p:cNvPr id="6" name="Rectangular Callout 5"/>
          <p:cNvSpPr/>
          <p:nvPr/>
        </p:nvSpPr>
        <p:spPr>
          <a:xfrm>
            <a:off x="571472" y="1428736"/>
            <a:ext cx="7786742" cy="3929090"/>
          </a:xfrm>
          <a:prstGeom prst="wedgeRectCallout">
            <a:avLst>
              <a:gd name="adj1" fmla="val -42693"/>
              <a:gd name="adj2" fmla="val 595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a:t>Initialize hash buffer.:</a:t>
            </a:r>
          </a:p>
          <a:p>
            <a:r>
              <a:rPr lang="en-US" sz="2400" dirty="0"/>
              <a:t>A 512-bit buffer is used to hold intermediate and final</a:t>
            </a:r>
          </a:p>
          <a:p>
            <a:r>
              <a:rPr lang="en-US" sz="2400" dirty="0"/>
              <a:t>results of the hash function. The buffer can be represented as eight 64-bit registers (a, b, c, d, e, f, g, h).These registers are initialized to the following 64-bit</a:t>
            </a:r>
          </a:p>
          <a:p>
            <a:r>
              <a:rPr lang="en-US" sz="2400" dirty="0"/>
              <a:t>integers (hexadecimal values):</a:t>
            </a:r>
          </a:p>
          <a:p>
            <a:endParaRPr lang="en-US" sz="2400" dirty="0"/>
          </a:p>
          <a:p>
            <a:r>
              <a:rPr lang="en-US" sz="2400" dirty="0"/>
              <a:t>a = 6A09E667F3BCC908     e = 510E527FADE682D1</a:t>
            </a:r>
          </a:p>
          <a:p>
            <a:r>
              <a:rPr lang="en-US" sz="2400" dirty="0"/>
              <a:t>b = BB67AE8584CAA73B    f = 9B05688C2B3E6C1F</a:t>
            </a:r>
          </a:p>
          <a:p>
            <a:r>
              <a:rPr lang="en-US" sz="2400" dirty="0"/>
              <a:t>c = 3C6EF372FE94F82B     g = 1F83D9ABFB41BD6B</a:t>
            </a:r>
          </a:p>
          <a:p>
            <a:r>
              <a:rPr lang="en-US" sz="2400" dirty="0"/>
              <a:t>d = A54FF53A5F1D36F1     h = 5BE0CD19137E2179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ea typeface="ＭＳ Ｐゴシック" pitchFamily="-107" charset="-128"/>
              </a:rPr>
              <a:t>Hash Functions</a:t>
            </a:r>
            <a:endParaRPr lang="en-AU">
              <a:ea typeface="ＭＳ Ｐゴシック" pitchFamily="-107" charset="-128"/>
            </a:endParaRPr>
          </a:p>
        </p:txBody>
      </p:sp>
      <p:sp>
        <p:nvSpPr>
          <p:cNvPr id="55299" name="Rectangle 3"/>
          <p:cNvSpPr>
            <a:spLocks noGrp="1" noChangeArrowheads="1"/>
          </p:cNvSpPr>
          <p:nvPr>
            <p:ph type="body" idx="1"/>
          </p:nvPr>
        </p:nvSpPr>
        <p:spPr>
          <a:xfrm>
            <a:off x="304800" y="1676400"/>
            <a:ext cx="8610600" cy="4876800"/>
          </a:xfrm>
        </p:spPr>
        <p:txBody>
          <a:bodyPr/>
          <a:lstStyle/>
          <a:p>
            <a:pPr eaLnBrk="1" hangingPunct="1">
              <a:defRPr/>
            </a:pPr>
            <a:r>
              <a:rPr lang="en-AU">
                <a:ea typeface="ＭＳ Ｐゴシック" pitchFamily="-107" charset="-128"/>
                <a:cs typeface="ＭＳ Ｐゴシック" pitchFamily="-107" charset="-128"/>
              </a:rPr>
              <a:t>condenses arbitrary message to fixed size</a:t>
            </a:r>
          </a:p>
          <a:p>
            <a:pPr lvl="1" eaLnBrk="1" hangingPunct="1">
              <a:buFont typeface="Wingdings" pitchFamily="-107" charset="2"/>
              <a:buNone/>
              <a:defRPr/>
            </a:pPr>
            <a:r>
              <a:rPr lang="en-US">
                <a:latin typeface="Courier New" pitchFamily="-107" charset="0"/>
              </a:rPr>
              <a:t>h = H(M)</a:t>
            </a:r>
            <a:r>
              <a:rPr lang="en-AU"/>
              <a:t> </a:t>
            </a:r>
          </a:p>
          <a:p>
            <a:pPr eaLnBrk="1" hangingPunct="1">
              <a:defRPr/>
            </a:pPr>
            <a:r>
              <a:rPr lang="en-AU">
                <a:ea typeface="ＭＳ Ｐゴシック" pitchFamily="-107" charset="-128"/>
                <a:cs typeface="ＭＳ Ｐゴシック" pitchFamily="-107" charset="-128"/>
              </a:rPr>
              <a:t>usually assume hash function is public</a:t>
            </a:r>
          </a:p>
          <a:p>
            <a:pPr eaLnBrk="1" hangingPunct="1">
              <a:defRPr/>
            </a:pPr>
            <a:r>
              <a:rPr lang="en-US">
                <a:ea typeface="ＭＳ Ｐゴシック" pitchFamily="-107" charset="-128"/>
                <a:cs typeface="ＭＳ Ｐゴシック" pitchFamily="-107" charset="-128"/>
              </a:rPr>
              <a:t>hash used to detect changes to message</a:t>
            </a:r>
          </a:p>
          <a:p>
            <a:pPr eaLnBrk="1" hangingPunct="1">
              <a:defRPr/>
            </a:pPr>
            <a:r>
              <a:rPr lang="en-US">
                <a:ea typeface="ＭＳ Ｐゴシック" pitchFamily="-107" charset="-128"/>
                <a:cs typeface="ＭＳ Ｐゴシック" pitchFamily="-107" charset="-128"/>
              </a:rPr>
              <a:t>want a cryptographic hash function</a:t>
            </a:r>
          </a:p>
          <a:p>
            <a:pPr lvl="1" eaLnBrk="1" hangingPunct="1">
              <a:defRPr/>
            </a:pPr>
            <a:r>
              <a:rPr lang="en-US"/>
              <a:t>computationally infeasible to find data mapping to specific hash (one-way property)</a:t>
            </a:r>
          </a:p>
          <a:p>
            <a:pPr lvl="1" eaLnBrk="1" hangingPunct="1">
              <a:defRPr/>
            </a:pPr>
            <a:r>
              <a:rPr lang="en-US"/>
              <a:t>computationally infeasible to find two data to same hash (collision-free property)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39825"/>
          </a:xfrm>
        </p:spPr>
        <p:txBody>
          <a:bodyPr/>
          <a:lstStyle/>
          <a:p>
            <a:pPr eaLnBrk="1" hangingPunct="1">
              <a:defRPr/>
            </a:pPr>
            <a:r>
              <a:rPr lang="en-AU" dirty="0">
                <a:ea typeface="ＭＳ Ｐゴシック" pitchFamily="-107" charset="-128"/>
                <a:cs typeface="ＭＳ Ｐゴシック" pitchFamily="-107" charset="-128"/>
              </a:rPr>
              <a:t>SHA-512 Overview</a:t>
            </a:r>
          </a:p>
        </p:txBody>
      </p:sp>
      <p:pic>
        <p:nvPicPr>
          <p:cNvPr id="47107" name="Picture 3"/>
          <p:cNvPicPr>
            <a:picLocks noChangeAspect="1"/>
          </p:cNvPicPr>
          <p:nvPr/>
        </p:nvPicPr>
        <p:blipFill>
          <a:blip r:embed="rId3"/>
          <a:srcRect/>
          <a:stretch>
            <a:fillRect/>
          </a:stretch>
        </p:blipFill>
        <p:spPr bwMode="auto">
          <a:xfrm>
            <a:off x="0" y="1333500"/>
            <a:ext cx="9144000" cy="55245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SHA-512 Compression Function</a:t>
            </a:r>
          </a:p>
        </p:txBody>
      </p:sp>
      <p:sp>
        <p:nvSpPr>
          <p:cNvPr id="62467" name="Rectangle 3"/>
          <p:cNvSpPr>
            <a:spLocks noGrp="1" noChangeArrowheads="1"/>
          </p:cNvSpPr>
          <p:nvPr>
            <p:ph type="body" idx="1"/>
          </p:nvPr>
        </p:nvSpPr>
        <p:spPr/>
        <p:txBody>
          <a:bodyPr/>
          <a:lstStyle/>
          <a:p>
            <a:pPr eaLnBrk="1" hangingPunct="1">
              <a:defRPr/>
            </a:pPr>
            <a:r>
              <a:rPr lang="en-AU">
                <a:ea typeface="ＭＳ Ｐゴシック" pitchFamily="-107" charset="-128"/>
                <a:cs typeface="ＭＳ Ｐゴシック" pitchFamily="-107" charset="-128"/>
              </a:rPr>
              <a:t>heart of the algorithm</a:t>
            </a:r>
          </a:p>
          <a:p>
            <a:pPr eaLnBrk="1" hangingPunct="1">
              <a:defRPr/>
            </a:pPr>
            <a:r>
              <a:rPr lang="en-US">
                <a:ea typeface="ＭＳ Ｐゴシック" pitchFamily="-107" charset="-128"/>
                <a:cs typeface="ＭＳ Ｐゴシック" pitchFamily="-107" charset="-128"/>
              </a:rPr>
              <a:t>processing message in 1024-bit blocks</a:t>
            </a:r>
            <a:endParaRPr lang="en-AU">
              <a:ea typeface="ＭＳ Ｐゴシック" pitchFamily="-107" charset="-128"/>
              <a:cs typeface="ＭＳ Ｐゴシック" pitchFamily="-107" charset="-128"/>
            </a:endParaRPr>
          </a:p>
          <a:p>
            <a:pPr eaLnBrk="1" hangingPunct="1">
              <a:defRPr/>
            </a:pPr>
            <a:r>
              <a:rPr lang="en-AU">
                <a:ea typeface="ＭＳ Ｐゴシック" pitchFamily="-107" charset="-128"/>
                <a:cs typeface="ＭＳ Ｐゴシック" pitchFamily="-107" charset="-128"/>
              </a:rPr>
              <a:t>consists of 80 rounds</a:t>
            </a:r>
          </a:p>
          <a:p>
            <a:pPr lvl="1" eaLnBrk="1" hangingPunct="1">
              <a:defRPr/>
            </a:pPr>
            <a:r>
              <a:rPr lang="en-AU"/>
              <a:t>updating a 512-bit buffer </a:t>
            </a:r>
          </a:p>
          <a:p>
            <a:pPr lvl="1" eaLnBrk="1" hangingPunct="1">
              <a:defRPr/>
            </a:pPr>
            <a:r>
              <a:rPr lang="en-AU"/>
              <a:t>using a 64-bit value Wt derived from the current message block</a:t>
            </a:r>
          </a:p>
          <a:p>
            <a:pPr lvl="1" eaLnBrk="1" hangingPunct="1">
              <a:defRPr/>
            </a:pPr>
            <a:r>
              <a:rPr lang="en-AU"/>
              <a:t>and a round constant based on cube root of first 80 prime numbers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5058" name="Picture 2"/>
          <p:cNvPicPr>
            <a:picLocks noChangeAspect="1" noChangeArrowheads="1"/>
          </p:cNvPicPr>
          <p:nvPr/>
        </p:nvPicPr>
        <p:blipFill>
          <a:blip r:embed="rId2"/>
          <a:srcRect/>
          <a:stretch>
            <a:fillRect/>
          </a:stretch>
        </p:blipFill>
        <p:spPr bwMode="auto">
          <a:xfrm>
            <a:off x="2143108" y="428604"/>
            <a:ext cx="4643470" cy="618479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a:ea typeface="ＭＳ Ｐゴシック" pitchFamily="-107" charset="-128"/>
                <a:cs typeface="ＭＳ Ｐゴシック" pitchFamily="-107" charset="-128"/>
              </a:rPr>
              <a:t>SHA-512 </a:t>
            </a:r>
            <a:r>
              <a:rPr lang="en-AU">
                <a:ea typeface="ＭＳ Ｐゴシック" pitchFamily="-107" charset="-128"/>
                <a:cs typeface="ＭＳ Ｐゴシック" pitchFamily="-107" charset="-128"/>
              </a:rPr>
              <a:t>Round Function</a:t>
            </a:r>
          </a:p>
        </p:txBody>
      </p:sp>
      <p:pic>
        <p:nvPicPr>
          <p:cNvPr id="53251" name="Picture 3"/>
          <p:cNvPicPr>
            <a:picLocks noChangeAspect="1"/>
          </p:cNvPicPr>
          <p:nvPr/>
        </p:nvPicPr>
        <p:blipFill>
          <a:blip r:embed="rId3"/>
          <a:srcRect/>
          <a:stretch>
            <a:fillRect/>
          </a:stretch>
        </p:blipFill>
        <p:spPr bwMode="auto">
          <a:xfrm>
            <a:off x="785786" y="1500174"/>
            <a:ext cx="7607300" cy="2908300"/>
          </a:xfrm>
          <a:prstGeom prst="rect">
            <a:avLst/>
          </a:prstGeom>
          <a:noFill/>
          <a:ln w="9525">
            <a:noFill/>
            <a:miter lim="800000"/>
            <a:headEnd/>
            <a:tailEnd/>
          </a:ln>
        </p:spPr>
      </p:pic>
      <p:pic>
        <p:nvPicPr>
          <p:cNvPr id="4" name="Picture 2"/>
          <p:cNvPicPr>
            <a:picLocks noChangeAspect="1" noChangeArrowheads="1"/>
          </p:cNvPicPr>
          <p:nvPr/>
        </p:nvPicPr>
        <p:blipFill>
          <a:blip r:embed="rId4"/>
          <a:srcRect/>
          <a:stretch>
            <a:fillRect/>
          </a:stretch>
        </p:blipFill>
        <p:spPr bwMode="auto">
          <a:xfrm>
            <a:off x="502860" y="4071942"/>
            <a:ext cx="8641140" cy="278605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6082" name="Picture 2"/>
          <p:cNvPicPr>
            <a:picLocks noChangeAspect="1" noChangeArrowheads="1"/>
          </p:cNvPicPr>
          <p:nvPr/>
        </p:nvPicPr>
        <p:blipFill>
          <a:blip r:embed="rId2"/>
          <a:srcRect/>
          <a:stretch>
            <a:fillRect/>
          </a:stretch>
        </p:blipFill>
        <p:spPr bwMode="auto">
          <a:xfrm>
            <a:off x="285720" y="910229"/>
            <a:ext cx="8715436" cy="575502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7106" name="Picture 2"/>
          <p:cNvPicPr>
            <a:picLocks noChangeAspect="1" noChangeArrowheads="1"/>
          </p:cNvPicPr>
          <p:nvPr/>
        </p:nvPicPr>
        <p:blipFill>
          <a:blip r:embed="rId2"/>
          <a:srcRect/>
          <a:stretch>
            <a:fillRect/>
          </a:stretch>
        </p:blipFill>
        <p:spPr bwMode="auto">
          <a:xfrm>
            <a:off x="428596" y="121146"/>
            <a:ext cx="8259615" cy="659400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152400"/>
            <a:ext cx="8229600" cy="1139825"/>
          </a:xfrm>
        </p:spPr>
        <p:txBody>
          <a:bodyPr/>
          <a:lstStyle/>
          <a:p>
            <a:pPr eaLnBrk="1" hangingPunct="1">
              <a:defRPr/>
            </a:pPr>
            <a:r>
              <a:rPr lang="en-AU">
                <a:ea typeface="ＭＳ Ｐゴシック" pitchFamily="-107" charset="-128"/>
                <a:cs typeface="ＭＳ Ｐゴシック" pitchFamily="-107" charset="-128"/>
              </a:rPr>
              <a:t>SHA-512 Round Function</a:t>
            </a:r>
          </a:p>
        </p:txBody>
      </p:sp>
      <p:pic>
        <p:nvPicPr>
          <p:cNvPr id="51203" name="Picture 3"/>
          <p:cNvPicPr>
            <a:picLocks noChangeAspect="1"/>
          </p:cNvPicPr>
          <p:nvPr/>
        </p:nvPicPr>
        <p:blipFill>
          <a:blip r:embed="rId3"/>
          <a:srcRect/>
          <a:stretch>
            <a:fillRect/>
          </a:stretch>
        </p:blipFill>
        <p:spPr bwMode="auto">
          <a:xfrm>
            <a:off x="990600" y="1219200"/>
            <a:ext cx="7188200" cy="5435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8130" name="Picture 2"/>
          <p:cNvPicPr>
            <a:picLocks noChangeAspect="1" noChangeArrowheads="1"/>
          </p:cNvPicPr>
          <p:nvPr/>
        </p:nvPicPr>
        <p:blipFill>
          <a:blip r:embed="rId2"/>
          <a:srcRect/>
          <a:stretch>
            <a:fillRect/>
          </a:stretch>
        </p:blipFill>
        <p:spPr bwMode="auto">
          <a:xfrm>
            <a:off x="500034" y="1693989"/>
            <a:ext cx="8263481" cy="352096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ea typeface="ＭＳ Ｐゴシック" pitchFamily="-107" charset="-128"/>
                <a:cs typeface="ＭＳ Ｐゴシック" pitchFamily="-107" charset="-128"/>
              </a:rPr>
              <a:t>SHA-3</a:t>
            </a:r>
          </a:p>
        </p:txBody>
      </p:sp>
      <p:sp>
        <p:nvSpPr>
          <p:cNvPr id="3" name="Content Placeholder 2"/>
          <p:cNvSpPr>
            <a:spLocks noGrp="1"/>
          </p:cNvSpPr>
          <p:nvPr>
            <p:ph idx="1"/>
          </p:nvPr>
        </p:nvSpPr>
        <p:spPr>
          <a:xfrm>
            <a:off x="457200" y="1676400"/>
            <a:ext cx="8229600" cy="4876800"/>
          </a:xfrm>
        </p:spPr>
        <p:txBody>
          <a:bodyPr/>
          <a:lstStyle/>
          <a:p>
            <a:r>
              <a:rPr lang="en-US">
                <a:ea typeface="ＭＳ Ｐゴシック" pitchFamily="-107" charset="-128"/>
              </a:rPr>
              <a:t>SHA-1 not yet "broken”</a:t>
            </a:r>
          </a:p>
          <a:p>
            <a:pPr lvl="1"/>
            <a:r>
              <a:rPr lang="en-US">
                <a:ea typeface="ＭＳ Ｐゴシック" pitchFamily="-107" charset="-128"/>
              </a:rPr>
              <a:t>but similar to broken MD5 &amp; SHA-0</a:t>
            </a:r>
          </a:p>
          <a:p>
            <a:pPr lvl="1"/>
            <a:r>
              <a:rPr lang="en-US">
                <a:ea typeface="ＭＳ Ｐゴシック" pitchFamily="-107" charset="-128"/>
              </a:rPr>
              <a:t>so considered insecure</a:t>
            </a:r>
          </a:p>
          <a:p>
            <a:r>
              <a:rPr lang="en-US">
                <a:ea typeface="ＭＳ Ｐゴシック" pitchFamily="-107" charset="-128"/>
              </a:rPr>
              <a:t>SHA-2 (esp. SHA-512) seems secure</a:t>
            </a:r>
          </a:p>
          <a:p>
            <a:pPr lvl="1"/>
            <a:r>
              <a:rPr lang="en-US">
                <a:ea typeface="ＭＳ Ｐゴシック" pitchFamily="-107" charset="-128"/>
              </a:rPr>
              <a:t>shares same structure and mathematical operations as predecessors so have concern</a:t>
            </a:r>
          </a:p>
          <a:p>
            <a:r>
              <a:rPr lang="en-US">
                <a:ea typeface="ＭＳ Ｐゴシック" pitchFamily="-107" charset="-128"/>
              </a:rPr>
              <a:t>NIST announced in 2007 a competition for the SHA-3 next gen NIST hash function</a:t>
            </a:r>
          </a:p>
          <a:p>
            <a:pPr lvl="1"/>
            <a:r>
              <a:rPr lang="en-US">
                <a:ea typeface="ＭＳ Ｐゴシック" pitchFamily="-107" charset="-128"/>
              </a:rPr>
              <a:t>goal to have in place by 2012 but not fixed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ea typeface="ＭＳ Ｐゴシック" pitchFamily="-107" charset="-128"/>
                <a:cs typeface="ＭＳ Ｐゴシック" pitchFamily="-107" charset="-128"/>
              </a:rPr>
              <a:t>SHA-3 Requirements</a:t>
            </a:r>
          </a:p>
        </p:txBody>
      </p:sp>
      <p:sp>
        <p:nvSpPr>
          <p:cNvPr id="3" name="Content Placeholder 2"/>
          <p:cNvSpPr>
            <a:spLocks noGrp="1"/>
          </p:cNvSpPr>
          <p:nvPr>
            <p:ph idx="1"/>
          </p:nvPr>
        </p:nvSpPr>
        <p:spPr>
          <a:xfrm>
            <a:off x="304800" y="1676400"/>
            <a:ext cx="8534400" cy="4454525"/>
          </a:xfrm>
        </p:spPr>
        <p:txBody>
          <a:bodyPr/>
          <a:lstStyle/>
          <a:p>
            <a:pPr>
              <a:defRPr/>
            </a:pPr>
            <a:r>
              <a:rPr lang="en-US">
                <a:ea typeface="ＭＳ Ｐゴシック" pitchFamily="-107" charset="-128"/>
                <a:cs typeface="ＭＳ Ｐゴシック" pitchFamily="-107" charset="-128"/>
              </a:rPr>
              <a:t>replace SHA-2 with SHA-3 in any use</a:t>
            </a:r>
          </a:p>
          <a:p>
            <a:pPr lvl="1">
              <a:defRPr/>
            </a:pPr>
            <a:r>
              <a:rPr lang="en-US"/>
              <a:t>so use same hash sizes</a:t>
            </a:r>
          </a:p>
          <a:p>
            <a:pPr>
              <a:defRPr/>
            </a:pPr>
            <a:r>
              <a:rPr lang="en-US">
                <a:ea typeface="ＭＳ Ｐゴシック" pitchFamily="-107" charset="-128"/>
                <a:cs typeface="ＭＳ Ｐゴシック" pitchFamily="-107" charset="-128"/>
              </a:rPr>
              <a:t>preserve the online nature of SHA-2</a:t>
            </a:r>
          </a:p>
          <a:p>
            <a:pPr lvl="1">
              <a:defRPr/>
            </a:pPr>
            <a:r>
              <a:rPr lang="en-US"/>
              <a:t>so </a:t>
            </a:r>
            <a:r>
              <a:rPr lang="en-US">
                <a:ea typeface="ＭＳ Ｐゴシック" pitchFamily="-107" charset="-128"/>
                <a:cs typeface="ＭＳ Ｐゴシック" pitchFamily="-107" charset="-128"/>
              </a:rPr>
              <a:t>must process small blocks (512 / 1024 bits)</a:t>
            </a:r>
          </a:p>
          <a:p>
            <a:pPr>
              <a:defRPr/>
            </a:pPr>
            <a:r>
              <a:rPr lang="en-US">
                <a:ea typeface="ＭＳ Ｐゴシック" pitchFamily="-107" charset="-128"/>
                <a:cs typeface="ＭＳ Ｐゴシック" pitchFamily="-107" charset="-128"/>
              </a:rPr>
              <a:t>evaluation criteria</a:t>
            </a:r>
          </a:p>
          <a:p>
            <a:pPr lvl="1">
              <a:defRPr/>
            </a:pPr>
            <a:r>
              <a:rPr lang="en-US">
                <a:ea typeface="ＭＳ Ｐゴシック" pitchFamily="-107" charset="-128"/>
                <a:cs typeface="ＭＳ Ｐゴシック" pitchFamily="-107" charset="-128"/>
              </a:rPr>
              <a:t>security close to theoretical max for hash sizes</a:t>
            </a:r>
          </a:p>
          <a:p>
            <a:pPr lvl="1">
              <a:defRPr/>
            </a:pPr>
            <a:r>
              <a:rPr lang="en-US">
                <a:ea typeface="ＭＳ Ｐゴシック" pitchFamily="-107" charset="-128"/>
                <a:cs typeface="ＭＳ Ｐゴシック" pitchFamily="-107" charset="-128"/>
              </a:rPr>
              <a:t>cost in time &amp; memory </a:t>
            </a:r>
          </a:p>
          <a:p>
            <a:pPr lvl="1">
              <a:defRPr/>
            </a:pPr>
            <a:r>
              <a:rPr lang="en-US">
                <a:ea typeface="ＭＳ Ｐゴシック" pitchFamily="-107" charset="-128"/>
                <a:cs typeface="ＭＳ Ｐゴシック" pitchFamily="-107" charset="-128"/>
              </a:rPr>
              <a:t>characteristics: such as flexibility &amp; </a:t>
            </a:r>
            <a:r>
              <a:rPr lang="en-US"/>
              <a:t>simplicity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a typeface="ＭＳ Ｐゴシック" pitchFamily="-107" charset="-128"/>
                <a:cs typeface="ＭＳ Ｐゴシック" pitchFamily="-107" charset="-128"/>
              </a:rPr>
              <a:t>Cryptographic Hash Function</a:t>
            </a:r>
          </a:p>
        </p:txBody>
      </p:sp>
      <p:pic>
        <p:nvPicPr>
          <p:cNvPr id="20483" name="Picture 3"/>
          <p:cNvPicPr>
            <a:picLocks noChangeAspect="1"/>
          </p:cNvPicPr>
          <p:nvPr/>
        </p:nvPicPr>
        <p:blipFill>
          <a:blip r:embed="rId3"/>
          <a:srcRect/>
          <a:stretch>
            <a:fillRect/>
          </a:stretch>
        </p:blipFill>
        <p:spPr bwMode="auto">
          <a:xfrm>
            <a:off x="2438400" y="1600200"/>
            <a:ext cx="4114800" cy="49149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ea typeface="ＭＳ Ｐゴシック" pitchFamily="-107" charset="-128"/>
              </a:rPr>
              <a:t>Summary</a:t>
            </a:r>
            <a:endParaRPr lang="en-AU">
              <a:ea typeface="ＭＳ Ｐゴシック" pitchFamily="-107" charset="-128"/>
            </a:endParaRPr>
          </a:p>
        </p:txBody>
      </p:sp>
      <p:sp>
        <p:nvSpPr>
          <p:cNvPr id="45059" name="Rectangle 3"/>
          <p:cNvSpPr>
            <a:spLocks noGrp="1" noChangeArrowheads="1"/>
          </p:cNvSpPr>
          <p:nvPr>
            <p:ph type="body" idx="1"/>
          </p:nvPr>
        </p:nvSpPr>
        <p:spPr/>
        <p:txBody>
          <a:bodyPr/>
          <a:lstStyle/>
          <a:p>
            <a:pPr eaLnBrk="1" hangingPunct="1"/>
            <a:r>
              <a:rPr lang="en-US">
                <a:ea typeface="ＭＳ Ｐゴシック" pitchFamily="-107" charset="-128"/>
              </a:rPr>
              <a:t>have considered:</a:t>
            </a:r>
          </a:p>
          <a:p>
            <a:pPr lvl="1" eaLnBrk="1" hangingPunct="1"/>
            <a:r>
              <a:rPr lang="en-US">
                <a:ea typeface="ＭＳ Ｐゴシック" pitchFamily="-107" charset="-128"/>
              </a:rPr>
              <a:t>hash functions</a:t>
            </a:r>
          </a:p>
          <a:p>
            <a:pPr lvl="2" eaLnBrk="1" hangingPunct="1"/>
            <a:r>
              <a:rPr lang="en-US">
                <a:ea typeface="ＭＳ Ｐゴシック" pitchFamily="-107" charset="-128"/>
              </a:rPr>
              <a:t>uses, requirements, security</a:t>
            </a:r>
          </a:p>
          <a:p>
            <a:pPr lvl="1" eaLnBrk="1" hangingPunct="1"/>
            <a:r>
              <a:rPr lang="en-US">
                <a:ea typeface="ＭＳ Ｐゴシック" pitchFamily="-107" charset="-128"/>
              </a:rPr>
              <a:t>hash functions based on block ciphers</a:t>
            </a:r>
          </a:p>
          <a:p>
            <a:pPr lvl="1" eaLnBrk="1" hangingPunct="1"/>
            <a:r>
              <a:rPr lang="en-US">
                <a:ea typeface="ＭＳ Ｐゴシック" pitchFamily="-107" charset="-128"/>
              </a:rPr>
              <a:t>SHA-1, SHA-2, SHA-3</a:t>
            </a:r>
          </a:p>
          <a:p>
            <a:pPr lvl="1" eaLnBrk="1" hangingPunct="1"/>
            <a:endParaRPr lang="en-US">
              <a:ea typeface="ＭＳ Ｐゴシック" pitchFamily="-107" charset="-128"/>
            </a:endParaRPr>
          </a:p>
          <a:p>
            <a:pPr lvl="1" eaLnBrk="1" hangingPunct="1"/>
            <a:endParaRPr lang="en-AU">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hash function:</a:t>
            </a:r>
          </a:p>
        </p:txBody>
      </p:sp>
      <p:sp>
        <p:nvSpPr>
          <p:cNvPr id="3" name="Content Placeholder 2"/>
          <p:cNvSpPr>
            <a:spLocks noGrp="1"/>
          </p:cNvSpPr>
          <p:nvPr>
            <p:ph idx="1"/>
          </p:nvPr>
        </p:nvSpPr>
        <p:spPr/>
        <p:txBody>
          <a:bodyPr/>
          <a:lstStyle/>
          <a:p>
            <a:r>
              <a:rPr lang="en-US" dirty="0">
                <a:ea typeface="ＭＳ Ｐゴシック" pitchFamily="-107" charset="-128"/>
              </a:rPr>
              <a:t>Message Authentication</a:t>
            </a:r>
          </a:p>
          <a:p>
            <a:r>
              <a:rPr lang="en-US" dirty="0">
                <a:ea typeface="ＭＳ Ｐゴシック" pitchFamily="-107" charset="-128"/>
              </a:rPr>
              <a:t>Digital Signatures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228600"/>
            <a:ext cx="3048000" cy="6400800"/>
          </a:xfrm>
        </p:spPr>
        <p:txBody>
          <a:bodyPr/>
          <a:lstStyle/>
          <a:p>
            <a:pPr eaLnBrk="1" hangingPunct="1"/>
            <a:r>
              <a:rPr lang="en-US" sz="4000" dirty="0">
                <a:ea typeface="ＭＳ Ｐゴシック" pitchFamily="-107" charset="-128"/>
              </a:rPr>
              <a:t>Hash Functions &amp; Message </a:t>
            </a:r>
            <a:r>
              <a:rPr lang="en-US" sz="4000" dirty="0" err="1">
                <a:ea typeface="ＭＳ Ｐゴシック" pitchFamily="-107" charset="-128"/>
              </a:rPr>
              <a:t>Authent-ication</a:t>
            </a:r>
            <a:endParaRPr lang="en-AU" sz="4000" dirty="0">
              <a:ea typeface="ＭＳ Ｐゴシック" pitchFamily="-107" charset="-128"/>
            </a:endParaRPr>
          </a:p>
        </p:txBody>
      </p:sp>
      <p:pic>
        <p:nvPicPr>
          <p:cNvPr id="22531" name="Picture 3"/>
          <p:cNvPicPr>
            <a:picLocks noChangeAspect="1"/>
          </p:cNvPicPr>
          <p:nvPr/>
        </p:nvPicPr>
        <p:blipFill>
          <a:blip r:embed="rId3"/>
          <a:srcRect/>
          <a:stretch>
            <a:fillRect/>
          </a:stretch>
        </p:blipFill>
        <p:spPr bwMode="auto">
          <a:xfrm>
            <a:off x="2879725" y="144463"/>
            <a:ext cx="6207125" cy="65849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4000" dirty="0">
                <a:ea typeface="ＭＳ Ｐゴシック" pitchFamily="-107" charset="-128"/>
              </a:rPr>
              <a:t>Hash Functions &amp; Digital Signatures</a:t>
            </a:r>
            <a:endParaRPr lang="en-AU" sz="4000" dirty="0">
              <a:ea typeface="ＭＳ Ｐゴシック" pitchFamily="-107" charset="-128"/>
            </a:endParaRPr>
          </a:p>
        </p:txBody>
      </p:sp>
      <p:pic>
        <p:nvPicPr>
          <p:cNvPr id="24579" name="Picture 3"/>
          <p:cNvPicPr>
            <a:picLocks noChangeAspect="1"/>
          </p:cNvPicPr>
          <p:nvPr/>
        </p:nvPicPr>
        <p:blipFill>
          <a:blip r:embed="rId3"/>
          <a:srcRect/>
          <a:stretch>
            <a:fillRect/>
          </a:stretch>
        </p:blipFill>
        <p:spPr bwMode="auto">
          <a:xfrm>
            <a:off x="990600" y="1752600"/>
            <a:ext cx="7315200" cy="4521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ea typeface="ＭＳ Ｐゴシック" pitchFamily="-107" charset="-128"/>
                <a:cs typeface="ＭＳ Ｐゴシック" pitchFamily="-107" charset="-128"/>
              </a:rPr>
              <a:t>Other Hash Function Uses</a:t>
            </a:r>
          </a:p>
        </p:txBody>
      </p:sp>
      <p:sp>
        <p:nvSpPr>
          <p:cNvPr id="3" name="Content Placeholder 2"/>
          <p:cNvSpPr>
            <a:spLocks noGrp="1"/>
          </p:cNvSpPr>
          <p:nvPr>
            <p:ph idx="1"/>
          </p:nvPr>
        </p:nvSpPr>
        <p:spPr/>
        <p:txBody>
          <a:bodyPr/>
          <a:lstStyle/>
          <a:p>
            <a:pPr eaLnBrk="1" hangingPunct="1"/>
            <a:r>
              <a:rPr lang="en-US">
                <a:ea typeface="ＭＳ Ｐゴシック" pitchFamily="-107" charset="-128"/>
              </a:rPr>
              <a:t>to create a one-way password file</a:t>
            </a:r>
          </a:p>
          <a:p>
            <a:pPr lvl="1" eaLnBrk="1" hangingPunct="1"/>
            <a:r>
              <a:rPr lang="en-US">
                <a:ea typeface="ＭＳ Ｐゴシック" pitchFamily="-107" charset="-128"/>
              </a:rPr>
              <a:t>store hash of password not actual </a:t>
            </a:r>
            <a:r>
              <a:rPr lang="en-US" sz="2400">
                <a:ea typeface="ＭＳ Ｐゴシック" pitchFamily="-107" charset="-128"/>
              </a:rPr>
              <a:t>password</a:t>
            </a:r>
          </a:p>
          <a:p>
            <a:pPr eaLnBrk="1" hangingPunct="1"/>
            <a:r>
              <a:rPr lang="en-US">
                <a:ea typeface="ＭＳ Ｐゴシック" pitchFamily="-107" charset="-128"/>
              </a:rPr>
              <a:t>for intrusion detection and virus detection</a:t>
            </a:r>
          </a:p>
          <a:p>
            <a:pPr lvl="1" eaLnBrk="1" hangingPunct="1"/>
            <a:r>
              <a:rPr lang="en-US">
                <a:ea typeface="ＭＳ Ｐゴシック" pitchFamily="-107" charset="-128"/>
              </a:rPr>
              <a:t>keep &amp; check hash of files on system</a:t>
            </a:r>
          </a:p>
          <a:p>
            <a:pPr eaLnBrk="1" hangingPunct="1"/>
            <a:r>
              <a:rPr lang="en-US">
                <a:ea typeface="ＭＳ Ｐゴシック" pitchFamily="-107" charset="-128"/>
              </a:rPr>
              <a:t>pseudorandom function (PRF) or pseudorandom number generator (PRNG)</a:t>
            </a:r>
          </a:p>
          <a:p>
            <a:pPr eaLnBrk="1" hangingPunct="1"/>
            <a:endParaRPr lang="en-US">
              <a:ea typeface="ＭＳ Ｐゴシック" pitchFamily="-107"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22388"/>
          </a:xfrm>
        </p:spPr>
        <p:txBody>
          <a:bodyPr/>
          <a:lstStyle/>
          <a:p>
            <a:pPr eaLnBrk="1" hangingPunct="1">
              <a:defRPr/>
            </a:pPr>
            <a:r>
              <a:rPr lang="en-US">
                <a:ea typeface="ＭＳ Ｐゴシック" pitchFamily="-107" charset="-128"/>
                <a:cs typeface="ＭＳ Ｐゴシック" pitchFamily="-107" charset="-128"/>
              </a:rPr>
              <a:t>Two Simple Insecure Hash Functions</a:t>
            </a:r>
          </a:p>
        </p:txBody>
      </p:sp>
      <p:sp>
        <p:nvSpPr>
          <p:cNvPr id="3" name="Content Placeholder 2"/>
          <p:cNvSpPr>
            <a:spLocks noGrp="1"/>
          </p:cNvSpPr>
          <p:nvPr>
            <p:ph idx="1"/>
          </p:nvPr>
        </p:nvSpPr>
        <p:spPr>
          <a:xfrm>
            <a:off x="228600" y="1752600"/>
            <a:ext cx="8686800" cy="4876800"/>
          </a:xfrm>
        </p:spPr>
        <p:txBody>
          <a:bodyPr/>
          <a:lstStyle/>
          <a:p>
            <a:pPr eaLnBrk="1" hangingPunct="1"/>
            <a:r>
              <a:rPr lang="en-US">
                <a:ea typeface="ＭＳ Ｐゴシック" pitchFamily="-107" charset="-128"/>
              </a:rPr>
              <a:t>consider two simple insecure hash functions</a:t>
            </a:r>
          </a:p>
          <a:p>
            <a:pPr eaLnBrk="1" hangingPunct="1"/>
            <a:r>
              <a:rPr lang="en-US">
                <a:ea typeface="ＭＳ Ｐゴシック" pitchFamily="-107" charset="-128"/>
              </a:rPr>
              <a:t>bit-by-bit exclusive-OR (XOR) of every block</a:t>
            </a:r>
          </a:p>
          <a:p>
            <a:pPr lvl="1" eaLnBrk="1" hangingPunct="1"/>
            <a:r>
              <a:rPr lang="en-US" i="1">
                <a:ea typeface="ＭＳ Ｐゴシック" pitchFamily="-107" charset="-128"/>
              </a:rPr>
              <a:t>C</a:t>
            </a:r>
            <a:r>
              <a:rPr lang="en-US" i="1" baseline="-25000">
                <a:ea typeface="ＭＳ Ｐゴシック" pitchFamily="-107" charset="-128"/>
              </a:rPr>
              <a:t>i</a:t>
            </a:r>
            <a:r>
              <a:rPr lang="en-US" i="1">
                <a:ea typeface="ＭＳ Ｐゴシック" pitchFamily="-107" charset="-128"/>
              </a:rPr>
              <a:t> = b</a:t>
            </a:r>
            <a:r>
              <a:rPr lang="en-US" i="1" baseline="-25000">
                <a:ea typeface="ＭＳ Ｐゴシック" pitchFamily="-107" charset="-128"/>
              </a:rPr>
              <a:t>i1</a:t>
            </a:r>
            <a:r>
              <a:rPr lang="en-US" i="1">
                <a:ea typeface="ＭＳ Ｐゴシック" pitchFamily="-107" charset="-128"/>
              </a:rPr>
              <a:t> xor b</a:t>
            </a:r>
            <a:r>
              <a:rPr lang="en-US" i="1" baseline="-25000">
                <a:ea typeface="ＭＳ Ｐゴシック" pitchFamily="-107" charset="-128"/>
              </a:rPr>
              <a:t>i2</a:t>
            </a:r>
            <a:r>
              <a:rPr lang="en-US" i="1">
                <a:ea typeface="ＭＳ Ｐゴシック" pitchFamily="-107" charset="-128"/>
              </a:rPr>
              <a:t> xor . . . xor b</a:t>
            </a:r>
            <a:r>
              <a:rPr lang="en-US" i="1" baseline="-25000">
                <a:ea typeface="ＭＳ Ｐゴシック" pitchFamily="-107" charset="-128"/>
              </a:rPr>
              <a:t>im</a:t>
            </a:r>
            <a:r>
              <a:rPr lang="en-US" i="1">
                <a:ea typeface="ＭＳ Ｐゴシック" pitchFamily="-107" charset="-128"/>
              </a:rPr>
              <a:t> </a:t>
            </a:r>
          </a:p>
          <a:p>
            <a:pPr lvl="1" eaLnBrk="1" hangingPunct="1"/>
            <a:r>
              <a:rPr lang="en-US">
                <a:ea typeface="ＭＳ Ｐゴシック" pitchFamily="-107" charset="-128"/>
              </a:rPr>
              <a:t>a longitudinal redundancy check</a:t>
            </a:r>
          </a:p>
          <a:p>
            <a:pPr lvl="1" eaLnBrk="1" hangingPunct="1"/>
            <a:r>
              <a:rPr lang="en-US">
                <a:ea typeface="ＭＳ Ｐゴシック" pitchFamily="-107" charset="-128"/>
              </a:rPr>
              <a:t>reasonably effective as data integrity check</a:t>
            </a:r>
            <a:endParaRPr lang="en-US" i="1">
              <a:ea typeface="ＭＳ Ｐゴシック" pitchFamily="-107" charset="-128"/>
            </a:endParaRPr>
          </a:p>
          <a:p>
            <a:pPr eaLnBrk="1" hangingPunct="1"/>
            <a:r>
              <a:rPr lang="en-US">
                <a:ea typeface="ＭＳ Ｐゴシック" pitchFamily="-107" charset="-128"/>
              </a:rPr>
              <a:t>one-bit circular shift on hash value</a:t>
            </a:r>
          </a:p>
          <a:p>
            <a:pPr lvl="1" eaLnBrk="1" hangingPunct="1"/>
            <a:r>
              <a:rPr lang="en-US">
                <a:ea typeface="ＭＳ Ｐゴシック" pitchFamily="-107" charset="-128"/>
              </a:rPr>
              <a:t>for each successive </a:t>
            </a:r>
            <a:r>
              <a:rPr lang="en-US" i="1">
                <a:ea typeface="ＭＳ Ｐゴシック" pitchFamily="-107" charset="-128"/>
              </a:rPr>
              <a:t>n-bit </a:t>
            </a:r>
            <a:r>
              <a:rPr lang="en-US">
                <a:ea typeface="ＭＳ Ｐゴシック" pitchFamily="-107" charset="-128"/>
              </a:rPr>
              <a:t>block</a:t>
            </a:r>
          </a:p>
          <a:p>
            <a:pPr lvl="2" eaLnBrk="1" hangingPunct="1"/>
            <a:r>
              <a:rPr lang="en-US">
                <a:ea typeface="ＭＳ Ｐゴシック" pitchFamily="-107" charset="-128"/>
              </a:rPr>
              <a:t>rotate current hash value to left by1bit and XOR block</a:t>
            </a:r>
          </a:p>
          <a:p>
            <a:pPr lvl="1" eaLnBrk="1" hangingPunct="1"/>
            <a:r>
              <a:rPr lang="en-US">
                <a:ea typeface="ＭＳ Ｐゴシック" pitchFamily="-107" charset="-128"/>
              </a:rPr>
              <a:t>good for data integrity but useless for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000">
                <a:ea typeface="ＭＳ Ｐゴシック" pitchFamily="-107" charset="-128"/>
              </a:rPr>
              <a:t>Hash Function Requirements</a:t>
            </a:r>
            <a:endParaRPr lang="en-AU" sz="4000">
              <a:ea typeface="ＭＳ Ｐゴシック" pitchFamily="-107" charset="-128"/>
            </a:endParaRPr>
          </a:p>
        </p:txBody>
      </p:sp>
      <p:graphicFrame>
        <p:nvGraphicFramePr>
          <p:cNvPr id="30722" name="Object 2"/>
          <p:cNvGraphicFramePr>
            <a:graphicFrameLocks noChangeAspect="1"/>
          </p:cNvGraphicFramePr>
          <p:nvPr/>
        </p:nvGraphicFramePr>
        <p:xfrm>
          <a:off x="1143000" y="1377950"/>
          <a:ext cx="6858000" cy="4102100"/>
        </p:xfrm>
        <a:graphic>
          <a:graphicData uri="http://schemas.openxmlformats.org/presentationml/2006/ole">
            <mc:AlternateContent xmlns:mc="http://schemas.openxmlformats.org/markup-compatibility/2006">
              <mc:Choice xmlns:v="urn:schemas-microsoft-com:vml" Requires="v">
                <p:oleObj spid="_x0000_s1025" name="Document" r:id="rId4" imgW="20576872" imgH="12308018" progId="Word.Document.12">
                  <p:link updateAutomatic="1"/>
                </p:oleObj>
              </mc:Choice>
              <mc:Fallback>
                <p:oleObj name="Document" r:id="rId4" imgW="20576872" imgH="12308018" progId="Word.Document.12">
                  <p:link updateAutomatic="1"/>
                  <p:pic>
                    <p:nvPicPr>
                      <p:cNvPr id="307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377950"/>
                        <a:ext cx="6858000" cy="41021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759</TotalTime>
  <Words>5694</Words>
  <Application>Microsoft Office PowerPoint</Application>
  <PresentationFormat>On-screen Show (4:3)</PresentationFormat>
  <Paragraphs>281</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ch01</vt:lpstr>
      <vt:lpstr>UNIT-5– Cryptographic Hash Functions</vt:lpstr>
      <vt:lpstr>Hash Functions</vt:lpstr>
      <vt:lpstr>Cryptographic Hash Function</vt:lpstr>
      <vt:lpstr>Application of hash function:</vt:lpstr>
      <vt:lpstr>Hash Functions &amp; Message Authent-ication</vt:lpstr>
      <vt:lpstr>Hash Functions &amp; Digital Signatures</vt:lpstr>
      <vt:lpstr>Other Hash Function Uses</vt:lpstr>
      <vt:lpstr>Two Simple Insecure Hash Functions</vt:lpstr>
      <vt:lpstr>Hash Function Requirements</vt:lpstr>
      <vt:lpstr>Attacks on Hash Functions</vt:lpstr>
      <vt:lpstr>Birthday Attacks</vt:lpstr>
      <vt:lpstr>Hash Function Cryptanalysis</vt:lpstr>
      <vt:lpstr>Block Ciphers as Hash Functions</vt:lpstr>
      <vt:lpstr>Secure Hash Algorithm</vt:lpstr>
      <vt:lpstr>Revised Secure Hash Standard</vt:lpstr>
      <vt:lpstr>SHA Versions</vt:lpstr>
      <vt:lpstr>SHA-512 Overview</vt:lpstr>
      <vt:lpstr>SHA-512 Overview</vt:lpstr>
      <vt:lpstr>SHA-512 Overview</vt:lpstr>
      <vt:lpstr>SHA-512 Overview</vt:lpstr>
      <vt:lpstr>SHA-512 Compression Function</vt:lpstr>
      <vt:lpstr>PowerPoint Presentation</vt:lpstr>
      <vt:lpstr>SHA-512 Round Function</vt:lpstr>
      <vt:lpstr>PowerPoint Presentation</vt:lpstr>
      <vt:lpstr>PowerPoint Presentation</vt:lpstr>
      <vt:lpstr>SHA-512 Round Function</vt:lpstr>
      <vt:lpstr>PowerPoint Presentation</vt:lpstr>
      <vt:lpstr>SHA-3</vt:lpstr>
      <vt:lpstr>SHA-3 Requirements</vt:lpstr>
      <vt:lpstr>Summary</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11</dc:subject>
  <dc:creator>Dr Lawrie Brown</dc:creator>
  <cp:lastModifiedBy>Unknown User</cp:lastModifiedBy>
  <cp:revision>47</cp:revision>
  <cp:lastPrinted>2009-08-28T04:22:45Z</cp:lastPrinted>
  <dcterms:created xsi:type="dcterms:W3CDTF">2009-08-28T03:17:07Z</dcterms:created>
  <dcterms:modified xsi:type="dcterms:W3CDTF">2021-07-27T17:55:38Z</dcterms:modified>
</cp:coreProperties>
</file>