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160">
          <p15:clr>
            <a:srgbClr val="000000"/>
          </p15:clr>
        </p15:guide>
        <p15:guide id="2" pos="288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0" roundtripDataSignature="AMtx7miQm6HiG82EDxeAF6Ecqk4nNmUM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 name="Google Shape;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3" name="Google Shape;283;p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p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p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3" name="Google Shape;333;p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3" name="Google Shape;343;p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3" name="Google Shape;363;p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3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9" name="Google Shape;19;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Google Shape;20;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1" name="Google Shape;21;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 name="Google Shape;22;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pic>
        <p:nvPicPr>
          <p:cNvPr id="33" name="Google Shape;33;p1" descr="C:\Users\parul\Desktop\temp.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35" name="Google Shape;35;p1"/>
          <p:cNvSpPr txBox="1"/>
          <p:nvPr/>
        </p:nvSpPr>
        <p:spPr>
          <a:xfrm>
            <a:off x="1527175" y="2854325"/>
            <a:ext cx="6089650" cy="7699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Calibri"/>
              <a:buNone/>
            </a:pPr>
            <a:r>
              <a:rPr lang="en-US" sz="2200" b="1" i="0" u="none" strike="noStrike" cap="none" dirty="0">
                <a:solidFill>
                  <a:srgbClr val="000000"/>
                </a:solidFill>
                <a:latin typeface="Calibri"/>
                <a:ea typeface="Calibri"/>
                <a:cs typeface="Calibri"/>
                <a:sym typeface="Calibri"/>
              </a:rPr>
              <a:t>Prof. Shaleen Shukla, </a:t>
            </a:r>
            <a:r>
              <a:rPr lang="en-US" sz="2200" b="0" i="0" u="none" strike="noStrike" cap="none" dirty="0">
                <a:solidFill>
                  <a:srgbClr val="000000"/>
                </a:solidFill>
                <a:latin typeface="Calibri"/>
                <a:ea typeface="Calibri"/>
                <a:cs typeface="Calibri"/>
                <a:sym typeface="Calibri"/>
              </a:rPr>
              <a:t>Assistant Professor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Calibri"/>
              <a:buNone/>
            </a:pPr>
            <a:r>
              <a:rPr lang="en-US" sz="2200" b="0" i="0" u="none" strike="noStrike" cap="none" dirty="0">
                <a:solidFill>
                  <a:srgbClr val="000000"/>
                </a:solidFill>
                <a:latin typeface="Calibri"/>
                <a:ea typeface="Calibri"/>
                <a:cs typeface="Calibri"/>
                <a:sym typeface="Calibri"/>
              </a:rPr>
              <a:t>Information Technology</a:t>
            </a:r>
            <a:endParaRPr sz="1400" b="0" i="0" u="none" strike="noStrike" cap="none" dirty="0">
              <a:solidFill>
                <a:srgbClr val="000000"/>
              </a:solidFill>
              <a:latin typeface="Arial"/>
              <a:ea typeface="Arial"/>
              <a:cs typeface="Arial"/>
              <a:sym typeface="Arial"/>
            </a:endParaRPr>
          </a:p>
        </p:txBody>
      </p:sp>
      <p:pic>
        <p:nvPicPr>
          <p:cNvPr id="36" name="Google Shape;36;p1" descr="C:\Users\parul\Desktop\Registered Logosd.png"/>
          <p:cNvPicPr preferRelativeResize="0"/>
          <p:nvPr/>
        </p:nvPicPr>
        <p:blipFill rotWithShape="1">
          <a:blip r:embed="rId4">
            <a:alphaModFix/>
          </a:blip>
          <a:srcRect/>
          <a:stretch/>
        </p:blipFill>
        <p:spPr>
          <a:xfrm>
            <a:off x="3381375" y="500062"/>
            <a:ext cx="2381250" cy="628650"/>
          </a:xfrm>
          <a:prstGeom prst="rect">
            <a:avLst/>
          </a:prstGeom>
          <a:noFill/>
          <a:ln>
            <a:noFill/>
          </a:ln>
        </p:spPr>
      </p:pic>
      <p:grpSp>
        <p:nvGrpSpPr>
          <p:cNvPr id="37" name="Google Shape;37;p1"/>
          <p:cNvGrpSpPr/>
          <p:nvPr/>
        </p:nvGrpSpPr>
        <p:grpSpPr>
          <a:xfrm>
            <a:off x="1417637" y="2692400"/>
            <a:ext cx="6308725" cy="93662"/>
            <a:chOff x="1428728" y="2571744"/>
            <a:chExt cx="6309404" cy="94298"/>
          </a:xfrm>
        </p:grpSpPr>
        <p:cxnSp>
          <p:nvCxnSpPr>
            <p:cNvPr id="38" name="Google Shape;38;p1"/>
            <p:cNvCxnSpPr/>
            <p:nvPr/>
          </p:nvCxnSpPr>
          <p:spPr>
            <a:xfrm>
              <a:off x="1428728" y="2618094"/>
              <a:ext cx="6287177" cy="1598"/>
            </a:xfrm>
            <a:prstGeom prst="straightConnector1">
              <a:avLst/>
            </a:prstGeom>
            <a:noFill/>
            <a:ln w="9525" cap="flat" cmpd="sng">
              <a:solidFill>
                <a:srgbClr val="000000"/>
              </a:solidFill>
              <a:prstDash val="solid"/>
              <a:miter lim="800000"/>
              <a:headEnd type="none" w="sm" len="sm"/>
              <a:tailEnd type="none" w="sm" len="sm"/>
            </a:ln>
          </p:spPr>
        </p:cxnSp>
        <p:sp>
          <p:nvSpPr>
            <p:cNvPr id="39" name="Google Shape;39;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Google Shape;40;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41" name="Google Shape;41;p1"/>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11" name="TextBox 4"/>
          <p:cNvSpPr>
            <a:spLocks noChangeArrowheads="1"/>
          </p:cNvSpPr>
          <p:nvPr/>
        </p:nvSpPr>
        <p:spPr bwMode="auto">
          <a:xfrm>
            <a:off x="1143000" y="1522412"/>
            <a:ext cx="6858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Object Oriented Concepts with UML 203105207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0"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36" name="Google Shape;136;p10"/>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10"/>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Layers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38" name="Google Shape;138;p10"/>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10"/>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0" name="Google Shape;140;p10"/>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41" name="Google Shape;141;p10"/>
          <p:cNvSpPr txBox="1"/>
          <p:nvPr/>
        </p:nvSpPr>
        <p:spPr>
          <a:xfrm>
            <a:off x="190500" y="2413000"/>
            <a:ext cx="8737600" cy="4002087"/>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layered system is an ordered set of virtual worlds, each built in terms of the ones below it and providing the basis of implementation for the ones above it.</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objects in each layer can be independent, having some interaction with other layers.</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subsystem knows about the layers below it, but has no knowledge of the layers above it.</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Layered architecture come in two forms: closed and open.</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85750" marR="0" lvl="0" indent="-17145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1"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47" name="Google Shape;147;p11"/>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11"/>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Layers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49" name="Google Shape;149;p11"/>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 name="Google Shape;150;p11"/>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51" name="Google Shape;151;p11"/>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52" name="Google Shape;152;p11"/>
          <p:cNvSpPr txBox="1"/>
          <p:nvPr/>
        </p:nvSpPr>
        <p:spPr>
          <a:xfrm>
            <a:off x="190500" y="2413000"/>
            <a:ext cx="8737600" cy="4062412"/>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 closed architecture, each layer is built only in terms of the immediate lower layer. This reduces the dependencies between layers and allows changes to be made most easily because a layer’s interface only affect the next layer.</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 an open architecture, a layer can use features of any lower layer to any depth. This reduces the need to redefine operations at each level, which can result in a more efficient and compact code.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Open architecture does not observe the principle of information hiding. Changes to a subsystem can affect any higher subsystem, so an open architecture is less robust than a closed architecture.</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2"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58" name="Google Shape;158;p12"/>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12"/>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Partition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60" name="Google Shape;160;p12"/>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2"/>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62" name="Google Shape;162;p12"/>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63" name="Google Shape;163;p12"/>
          <p:cNvSpPr txBox="1"/>
          <p:nvPr/>
        </p:nvSpPr>
        <p:spPr>
          <a:xfrm>
            <a:off x="190500" y="2413000"/>
            <a:ext cx="8737600" cy="2832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Partitions vertically divide a system into several independent or weakly-coupled subsystems, each providing one kind of service.</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subsystems may have some knowledge of each other, but this knowledge is not deep, so major design dependencies are not created.</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3"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69" name="Google Shape;169;p13"/>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 name="Google Shape;170;p13"/>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Identifying Concurrency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71" name="Google Shape;171;p13"/>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p13"/>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73" name="Google Shape;173;p13"/>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74" name="Google Shape;174;p13"/>
          <p:cNvSpPr txBox="1"/>
          <p:nvPr/>
        </p:nvSpPr>
        <p:spPr>
          <a:xfrm>
            <a:off x="190500" y="2413000"/>
            <a:ext cx="8737600" cy="37544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 the analysis model, as in the real world and in hardware, all objects are concurrent.</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An important goal of system design is to identify which objects must be active concurrently and which objects have activity that is mutually exclusive.</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dynamic model is the guide to identifying concurrency.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Two objects are inherently concurrent if they can receive events at the same time without interacting. </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4"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80" name="Google Shape;180;p14"/>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14"/>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Identifying Concurrency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82" name="Google Shape;182;p14"/>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14"/>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84" name="Google Shape;184;p14"/>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85" name="Google Shape;185;p14"/>
          <p:cNvSpPr txBox="1"/>
          <p:nvPr/>
        </p:nvSpPr>
        <p:spPr>
          <a:xfrm>
            <a:off x="190500" y="2413000"/>
            <a:ext cx="8737600" cy="221615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If the events are unsynchronized, the objects cannot be folded onto a single thread of control.</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Two  subsystems that are inherently concurrent need not necessarily be implemented as separate hardware units.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15"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91" name="Google Shape;191;p15"/>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15"/>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Defining Concurrent Tasks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93" name="Google Shape;193;p15"/>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15"/>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5" name="Google Shape;195;p15"/>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96" name="Google Shape;196;p15"/>
          <p:cNvSpPr txBox="1"/>
          <p:nvPr/>
        </p:nvSpPr>
        <p:spPr>
          <a:xfrm>
            <a:off x="190500" y="2413000"/>
            <a:ext cx="8737600" cy="37544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Although all objects are conceptually concurrent, in practice many objects in a system are interdependent.</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By examining the state diagrams of individual objects and the exchange of events among them, many objects can often be folded together onto a single thread of control.</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of control is a path through a set of state diagrams on which only a single object at a time is active.</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16"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202" name="Google Shape;202;p16"/>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16"/>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Defining Concurrent Tasks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04" name="Google Shape;204;p16"/>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16"/>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06" name="Google Shape;206;p16"/>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207" name="Google Shape;207;p16"/>
          <p:cNvSpPr txBox="1"/>
          <p:nvPr/>
        </p:nvSpPr>
        <p:spPr>
          <a:xfrm>
            <a:off x="190500" y="2413000"/>
            <a:ext cx="8737600" cy="4062412"/>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of control is a path through a set of state diagrams on which only a single object at a time is active.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remains within a state diagram until an object sends an event to another object and waits for another event.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thread passes to the receiver of the event until it eventually returns to the original object.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thread split if the objects sends an event and continues executing.</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17"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213" name="Google Shape;213;p17"/>
          <p:cNvSpPr txBox="1"/>
          <p:nvPr/>
        </p:nvSpPr>
        <p:spPr>
          <a:xfrm>
            <a:off x="0" y="155733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Google Shape;214;p17"/>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Allocating Subsystems to Processors and Tasks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15" name="Google Shape;215;p17"/>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Google Shape;216;p17"/>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17" name="Google Shape;217;p17"/>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218" name="Google Shape;218;p17"/>
          <p:cNvSpPr txBox="1"/>
          <p:nvPr/>
        </p:nvSpPr>
        <p:spPr>
          <a:xfrm>
            <a:off x="190500" y="2413000"/>
            <a:ext cx="8737600" cy="4062412"/>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of control is a path through a set of state diagrams on which only a single object at a time is active.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thread remains within a state diagram until an object sends an event to another object and waits for another event.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thread passes to the receiver of the event until it eventually returns to the original object.</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thread split if the objects sends an event and continues executing.</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8"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224" name="Google Shape;224;p18"/>
          <p:cNvSpPr txBox="1"/>
          <p:nvPr/>
        </p:nvSpPr>
        <p:spPr>
          <a:xfrm>
            <a:off x="0" y="155733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18"/>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Allocating Subsystems to Processors and Tasks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26" name="Google Shape;226;p18"/>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18"/>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28" name="Google Shape;228;p18"/>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229" name="Google Shape;229;p18"/>
          <p:cNvSpPr txBox="1"/>
          <p:nvPr/>
        </p:nvSpPr>
        <p:spPr>
          <a:xfrm>
            <a:off x="190500" y="2413000"/>
            <a:ext cx="8737600" cy="3754437"/>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Determine the connectivity of the physical units that implement the subsystem.</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decision to use multiple processors or hardware functional units is based on a need for higher performance than a single CPU can provide.</a:t>
            </a: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system designer must estimate the required CPU processing power by computing the steady state load as the product of the number of transactions per second and the time required to process a transaction.</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9"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235" name="Google Shape;235;p19"/>
          <p:cNvSpPr txBox="1"/>
          <p:nvPr/>
        </p:nvSpPr>
        <p:spPr>
          <a:xfrm>
            <a:off x="0" y="1557337"/>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19"/>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Management of Data Stores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237" name="Google Shape;237;p19"/>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 name="Google Shape;238;p19"/>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39" name="Google Shape;239;p19"/>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240" name="Google Shape;240;p19"/>
          <p:cNvSpPr txBox="1"/>
          <p:nvPr/>
        </p:nvSpPr>
        <p:spPr>
          <a:xfrm>
            <a:off x="190500" y="2413000"/>
            <a:ext cx="8737600" cy="46783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The following guidelines characterize the kind of data that belongs in a file and not in a relational database: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Data that is voluminous in quantity but difficult to structure within the confines of DBMS.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Data that is voluminous in quantity and of low information density.</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“Raw” data that is summarized in the database.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Volatile data that is kept a short time and then discarded.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2"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pic>
        <p:nvPicPr>
          <p:cNvPr id="47" name="Google Shape;47;p2" descr="C:\Users\parul\Desktop\Untitled-1.png"/>
          <p:cNvPicPr preferRelativeResize="0"/>
          <p:nvPr/>
        </p:nvPicPr>
        <p:blipFill rotWithShape="1">
          <a:blip r:embed="rId4">
            <a:alphaModFix/>
          </a:blip>
          <a:srcRect/>
          <a:stretch/>
        </p:blipFill>
        <p:spPr>
          <a:xfrm>
            <a:off x="1857375" y="2571750"/>
            <a:ext cx="5430837" cy="2803525"/>
          </a:xfrm>
          <a:prstGeom prst="rect">
            <a:avLst/>
          </a:prstGeom>
          <a:noFill/>
          <a:ln>
            <a:noFill/>
          </a:ln>
        </p:spPr>
      </p:pic>
      <p:sp>
        <p:nvSpPr>
          <p:cNvPr id="48" name="Google Shape;48;p2"/>
          <p:cNvSpPr txBox="1"/>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2"/>
          <p:cNvSpPr txBox="1"/>
          <p:nvPr/>
        </p:nvSpPr>
        <p:spPr>
          <a:xfrm>
            <a:off x="857250" y="3756025"/>
            <a:ext cx="7429500" cy="6318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0"/>
              <a:buFont typeface="Calibri"/>
              <a:buNone/>
            </a:pPr>
            <a:r>
              <a:rPr lang="en-US" sz="3500" b="1" i="0" u="none" strike="noStrike" cap="none">
                <a:solidFill>
                  <a:schemeClr val="lt1"/>
                </a:solidFill>
                <a:latin typeface="Calibri"/>
                <a:ea typeface="Calibri"/>
                <a:cs typeface="Calibri"/>
                <a:sym typeface="Calibri"/>
              </a:rPr>
              <a:t>System Design</a:t>
            </a:r>
            <a:endParaRPr sz="1400" b="0" i="0" u="none" strike="noStrike" cap="none">
              <a:solidFill>
                <a:srgbClr val="000000"/>
              </a:solidFill>
              <a:latin typeface="Arial"/>
              <a:ea typeface="Arial"/>
              <a:cs typeface="Arial"/>
              <a:sym typeface="Arial"/>
            </a:endParaRPr>
          </a:p>
        </p:txBody>
      </p:sp>
      <p:sp>
        <p:nvSpPr>
          <p:cNvPr id="50" name="Google Shape;50;p2"/>
          <p:cNvSpPr txBox="1"/>
          <p:nvPr/>
        </p:nvSpPr>
        <p:spPr>
          <a:xfrm>
            <a:off x="1714500" y="3071812"/>
            <a:ext cx="5715000" cy="6302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500"/>
              <a:buFont typeface="Calibri"/>
              <a:buNone/>
            </a:pPr>
            <a:r>
              <a:rPr lang="en-US" sz="3500" b="1" i="0" u="none" strike="noStrike" cap="none">
                <a:solidFill>
                  <a:schemeClr val="dk1"/>
                </a:solidFill>
                <a:latin typeface="Calibri"/>
                <a:ea typeface="Calibri"/>
                <a:cs typeface="Calibri"/>
                <a:sym typeface="Calibri"/>
              </a:rPr>
              <a:t>CHAPTER-5</a:t>
            </a:r>
            <a:endParaRPr sz="1400" b="0" i="0" u="none" strike="noStrike" cap="none">
              <a:solidFill>
                <a:srgbClr val="000000"/>
              </a:solidFill>
              <a:latin typeface="Arial"/>
              <a:ea typeface="Arial"/>
              <a:cs typeface="Arial"/>
              <a:sym typeface="Arial"/>
            </a:endParaRPr>
          </a:p>
        </p:txBody>
      </p:sp>
      <p:pic>
        <p:nvPicPr>
          <p:cNvPr id="51" name="Google Shape;51;p2"/>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0"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46" name="Google Shape;246;p20"/>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20"/>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Handling Global Resources</a:t>
            </a:r>
            <a:endParaRPr sz="3000" b="1" i="0" u="none" strike="noStrike" cap="none">
              <a:solidFill>
                <a:schemeClr val="lt1"/>
              </a:solidFill>
              <a:latin typeface="Calibri"/>
              <a:ea typeface="Calibri"/>
              <a:cs typeface="Calibri"/>
              <a:sym typeface="Calibri"/>
            </a:endParaRPr>
          </a:p>
        </p:txBody>
      </p:sp>
      <p:sp>
        <p:nvSpPr>
          <p:cNvPr id="248" name="Google Shape;248;p20"/>
          <p:cNvSpPr txBox="1"/>
          <p:nvPr/>
        </p:nvSpPr>
        <p:spPr>
          <a:xfrm>
            <a:off x="411149" y="2286000"/>
            <a:ext cx="83892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system designer must identify global resources and determine mechanisms for controlling access to them. Global resources include: physical units, such as processors, communication satellites; Disk space and databases.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If a resource is a physical object, then it can control itself by establishing a protocol for obtaining access within a concurrent system.</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If a resource is a logical entity, such as database, then there is danger of conflicting access in a shared environment.</a:t>
            </a:r>
            <a:endParaRPr sz="2000" b="1" i="0" u="none" strike="noStrike" cap="none">
              <a:solidFill>
                <a:schemeClr val="dk1"/>
              </a:solidFill>
              <a:latin typeface="Arial"/>
              <a:ea typeface="Arial"/>
              <a:cs typeface="Arial"/>
              <a:sym typeface="Arial"/>
            </a:endParaRPr>
          </a:p>
        </p:txBody>
      </p:sp>
      <p:sp>
        <p:nvSpPr>
          <p:cNvPr id="249" name="Google Shape;249;p20"/>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50" name="Google Shape;250;p20"/>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1"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56" name="Google Shape;256;p21"/>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 name="Google Shape;257;p21"/>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US" sz="3000" b="1" i="0" u="none" strike="noStrike" cap="none">
                <a:solidFill>
                  <a:schemeClr val="lt1"/>
                </a:solidFill>
                <a:latin typeface="Calibri"/>
                <a:ea typeface="Calibri"/>
                <a:cs typeface="Calibri"/>
                <a:sym typeface="Calibri"/>
              </a:rPr>
              <a:t>Handling Global Resources</a:t>
            </a:r>
            <a:endParaRPr sz="3000" b="1" i="0" u="none" strike="noStrike" cap="none">
              <a:solidFill>
                <a:schemeClr val="lt1"/>
              </a:solidFill>
              <a:latin typeface="Calibri"/>
              <a:ea typeface="Calibri"/>
              <a:cs typeface="Calibri"/>
              <a:sym typeface="Calibri"/>
            </a:endParaRPr>
          </a:p>
        </p:txBody>
      </p:sp>
      <p:sp>
        <p:nvSpPr>
          <p:cNvPr id="258" name="Google Shape;258;p21"/>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system designer must identify global resources and determine mechanisms for controlling access to them. Global resources include: physical units, such as processors, communication satellites; Disk space and databases.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If a resource is a physical object, then it can control itself by establishing a protocol for obtaining access within a concurrent system.</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If a resource is a logical entity, such as database, then ther</a:t>
            </a:r>
            <a:r>
              <a:rPr lang="en-US" sz="2000" b="0" i="0" u="none" strike="noStrike" cap="none">
                <a:solidFill>
                  <a:schemeClr val="dk1"/>
                </a:solidFill>
                <a:latin typeface="Arial"/>
                <a:ea typeface="Arial"/>
                <a:cs typeface="Arial"/>
                <a:sym typeface="Arial"/>
              </a:rPr>
              <a:t>e </a:t>
            </a:r>
            <a:r>
              <a:rPr lang="en-US" sz="2000" b="1" i="0" u="none" strike="noStrike" cap="none">
                <a:solidFill>
                  <a:schemeClr val="dk1"/>
                </a:solidFill>
                <a:latin typeface="Arial"/>
                <a:ea typeface="Arial"/>
                <a:cs typeface="Arial"/>
                <a:sym typeface="Arial"/>
              </a:rPr>
              <a:t>is danger of conflicting access in a shared environment.</a:t>
            </a:r>
            <a:endParaRPr sz="2000" b="1" i="0" u="none" strike="noStrike" cap="none">
              <a:solidFill>
                <a:schemeClr val="dk1"/>
              </a:solidFill>
              <a:latin typeface="Arial"/>
              <a:ea typeface="Arial"/>
              <a:cs typeface="Arial"/>
              <a:sym typeface="Arial"/>
            </a:endParaRPr>
          </a:p>
        </p:txBody>
      </p:sp>
      <p:sp>
        <p:nvSpPr>
          <p:cNvPr id="259" name="Google Shape;259;p21"/>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60" name="Google Shape;260;p2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2"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66" name="Google Shape;266;p22"/>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 name="Google Shape;267;p22"/>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External Control: Concurrent Systems</a:t>
            </a:r>
            <a:endParaRPr sz="3000" b="1" i="0" u="none" strike="noStrike" cap="none">
              <a:solidFill>
                <a:schemeClr val="lt1"/>
              </a:solidFill>
              <a:latin typeface="Calibri"/>
              <a:ea typeface="Calibri"/>
              <a:cs typeface="Calibri"/>
              <a:sym typeface="Calibri"/>
            </a:endParaRPr>
          </a:p>
        </p:txBody>
      </p:sp>
      <p:sp>
        <p:nvSpPr>
          <p:cNvPr id="268" name="Google Shape;268;p22"/>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In a concurrent system, control resides concurrent in several independent objects, each a separate task. Events are implemented directly as one way message between objects.</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One task can wait for input, but other tasks continue execution.</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OS usually supplies a queuing mechanism for events so that events are not lost if a task is executing when they arrive.</a:t>
            </a:r>
            <a:endParaRPr sz="2000" b="1" i="0" u="none" strike="noStrike" cap="none">
              <a:solidFill>
                <a:schemeClr val="dk1"/>
              </a:solidFill>
              <a:latin typeface="Arial"/>
              <a:ea typeface="Arial"/>
              <a:cs typeface="Arial"/>
              <a:sym typeface="Arial"/>
            </a:endParaRPr>
          </a:p>
        </p:txBody>
      </p:sp>
      <p:sp>
        <p:nvSpPr>
          <p:cNvPr id="269" name="Google Shape;269;p22"/>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70" name="Google Shape;270;p22"/>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3"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76" name="Google Shape;276;p23"/>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Google Shape;277;p23"/>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Batch Transformation</a:t>
            </a:r>
            <a:endParaRPr sz="3000" b="1" i="0" u="none" strike="noStrike" cap="none">
              <a:solidFill>
                <a:schemeClr val="lt1"/>
              </a:solidFill>
              <a:latin typeface="Calibri"/>
              <a:ea typeface="Calibri"/>
              <a:cs typeface="Calibri"/>
              <a:sym typeface="Calibri"/>
            </a:endParaRPr>
          </a:p>
        </p:txBody>
      </p:sp>
      <p:sp>
        <p:nvSpPr>
          <p:cNvPr id="278" name="Google Shape;278;p23"/>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batch transformation is a sequential input-to-output transformation, in which inputs are supplied at the start and the goal is to compute an answer.</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steps in designing a batch processing transformation are:</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a:p>
            <a:pPr marL="9144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Break the overall transformation into stages, each stage performing one part of the transformation.</a:t>
            </a:r>
            <a:endParaRPr sz="2000" b="1" i="0" u="none" strike="noStrike" cap="none">
              <a:solidFill>
                <a:schemeClr val="dk1"/>
              </a:solidFill>
              <a:latin typeface="Arial"/>
              <a:ea typeface="Arial"/>
              <a:cs typeface="Arial"/>
              <a:sym typeface="Arial"/>
            </a:endParaRPr>
          </a:p>
          <a:p>
            <a:pPr marL="9144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Define intermediate object classes for the data flows between each pair of successive stages.</a:t>
            </a:r>
            <a:endParaRPr sz="2000" b="1" i="0" u="none" strike="noStrike" cap="none">
              <a:solidFill>
                <a:schemeClr val="dk1"/>
              </a:solidFill>
              <a:latin typeface="Arial"/>
              <a:ea typeface="Arial"/>
              <a:cs typeface="Arial"/>
              <a:sym typeface="Arial"/>
            </a:endParaRPr>
          </a:p>
          <a:p>
            <a:pPr marL="9144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Expand each stage in turn until the operations are straightforward to implement.</a:t>
            </a:r>
            <a:endParaRPr sz="2000" b="1" i="0" u="none" strike="noStrike" cap="none">
              <a:solidFill>
                <a:schemeClr val="dk1"/>
              </a:solidFill>
              <a:latin typeface="Arial"/>
              <a:ea typeface="Arial"/>
              <a:cs typeface="Arial"/>
              <a:sym typeface="Arial"/>
            </a:endParaRPr>
          </a:p>
          <a:p>
            <a:pPr marL="9144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Restructure the final pipeline for optimization.</a:t>
            </a:r>
            <a:endParaRPr sz="2000" b="1" i="0" u="none" strike="noStrike" cap="none">
              <a:solidFill>
                <a:schemeClr val="dk1"/>
              </a:solidFill>
              <a:latin typeface="Arial"/>
              <a:ea typeface="Arial"/>
              <a:cs typeface="Arial"/>
              <a:sym typeface="Arial"/>
            </a:endParaRPr>
          </a:p>
        </p:txBody>
      </p:sp>
      <p:sp>
        <p:nvSpPr>
          <p:cNvPr id="279" name="Google Shape;279;p23"/>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80" name="Google Shape;280;p23"/>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24"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86" name="Google Shape;286;p24"/>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 name="Google Shape;287;p24"/>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Continuous Transformation</a:t>
            </a:r>
            <a:endParaRPr sz="3000" b="1" i="0" u="none" strike="noStrike" cap="none">
              <a:solidFill>
                <a:schemeClr val="lt1"/>
              </a:solidFill>
              <a:latin typeface="Calibri"/>
              <a:ea typeface="Calibri"/>
              <a:cs typeface="Calibri"/>
              <a:sym typeface="Calibri"/>
            </a:endParaRPr>
          </a:p>
        </p:txBody>
      </p:sp>
      <p:sp>
        <p:nvSpPr>
          <p:cNvPr id="288" name="Google Shape;288;p24"/>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continuous transformation is a system in which the outputs actively depend on changing inputs and must be periodically updated.</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since a complete re-computation is impossible for every input value change, an architecture for a continuous transformation must facilitate incremental computation. The transformation can be implemented as a pipeline of functions.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effect of each incremental change in an input value must be propagated through pipeline.</a:t>
            </a:r>
            <a:endParaRPr sz="2000" b="1" i="0" u="none" strike="noStrike" cap="none">
              <a:solidFill>
                <a:schemeClr val="dk1"/>
              </a:solidFill>
              <a:latin typeface="Arial"/>
              <a:ea typeface="Arial"/>
              <a:cs typeface="Arial"/>
              <a:sym typeface="Arial"/>
            </a:endParaRPr>
          </a:p>
        </p:txBody>
      </p:sp>
      <p:sp>
        <p:nvSpPr>
          <p:cNvPr id="289" name="Google Shape;289;p24"/>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90" name="Google Shape;290;p24"/>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25"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296" name="Google Shape;296;p25"/>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25"/>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Continuous Transformation</a:t>
            </a:r>
            <a:endParaRPr sz="3000" b="1" i="0" u="none" strike="noStrike" cap="none">
              <a:solidFill>
                <a:schemeClr val="lt1"/>
              </a:solidFill>
              <a:latin typeface="Calibri"/>
              <a:ea typeface="Calibri"/>
              <a:cs typeface="Calibri"/>
              <a:sym typeface="Calibri"/>
            </a:endParaRPr>
          </a:p>
        </p:txBody>
      </p:sp>
      <p:sp>
        <p:nvSpPr>
          <p:cNvPr id="298" name="Google Shape;298;p25"/>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Synchronization of values within the pipeline may be important for high-performance systems.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In such cases, operations are performed at well-defined times and the flow path of operations must be carefully balanced so that values arrive at the right place at the right time.</a:t>
            </a:r>
            <a:endParaRPr sz="2000" b="1" i="0" u="none" strike="noStrike" cap="none">
              <a:solidFill>
                <a:schemeClr val="dk1"/>
              </a:solidFill>
              <a:latin typeface="Arial"/>
              <a:ea typeface="Arial"/>
              <a:cs typeface="Arial"/>
              <a:sym typeface="Arial"/>
            </a:endParaRPr>
          </a:p>
        </p:txBody>
      </p:sp>
      <p:sp>
        <p:nvSpPr>
          <p:cNvPr id="299" name="Google Shape;299;p25"/>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00" name="Google Shape;300;p25"/>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26"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06" name="Google Shape;306;p26"/>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26"/>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Continuous Transformation</a:t>
            </a:r>
            <a:endParaRPr sz="3000" b="1" i="0" u="none" strike="noStrike" cap="none">
              <a:solidFill>
                <a:schemeClr val="lt1"/>
              </a:solidFill>
              <a:latin typeface="Calibri"/>
              <a:ea typeface="Calibri"/>
              <a:cs typeface="Calibri"/>
              <a:sym typeface="Calibri"/>
            </a:endParaRPr>
          </a:p>
        </p:txBody>
      </p:sp>
      <p:sp>
        <p:nvSpPr>
          <p:cNvPr id="308" name="Google Shape;308;p26"/>
          <p:cNvSpPr txBox="1"/>
          <p:nvPr/>
        </p:nvSpPr>
        <p:spPr>
          <a:xfrm>
            <a:off x="470637" y="2200225"/>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steps in designing a pipeline for a continuous transformation are:</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Draw a data flow diagram for the system</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Define intermediate objects between each pair of successive stages, as in the batch transformation. </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Differentiate each operation to obtain incremental changes to each stage. </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Add additional intermediate objects for optimization.</a:t>
            </a:r>
            <a:endParaRPr sz="2000" b="1" i="0" u="none" strike="noStrike" cap="none">
              <a:solidFill>
                <a:schemeClr val="dk1"/>
              </a:solidFill>
              <a:latin typeface="Arial"/>
              <a:ea typeface="Arial"/>
              <a:cs typeface="Arial"/>
              <a:sym typeface="Arial"/>
            </a:endParaRPr>
          </a:p>
        </p:txBody>
      </p:sp>
      <p:sp>
        <p:nvSpPr>
          <p:cNvPr id="309" name="Google Shape;309;p26"/>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10" name="Google Shape;310;p26"/>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27"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16" name="Google Shape;316;p27"/>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27"/>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Interactive Interface</a:t>
            </a:r>
            <a:endParaRPr sz="3000" b="1" i="0" u="none" strike="noStrike" cap="none">
              <a:solidFill>
                <a:schemeClr val="lt1"/>
              </a:solidFill>
              <a:latin typeface="Calibri"/>
              <a:ea typeface="Calibri"/>
              <a:cs typeface="Calibri"/>
              <a:sym typeface="Calibri"/>
            </a:endParaRPr>
          </a:p>
        </p:txBody>
      </p:sp>
      <p:sp>
        <p:nvSpPr>
          <p:cNvPr id="318" name="Google Shape;318;p27"/>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An interactive interface is a system that is dominated by interactions between the system and external agents, such as humans, devices or other programs.</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It usually includes part of an entire application which can often be handled independently from the computational part of the application.</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major concerns of an interactive interface are the communications protocol between the system and the external agents, the syntax of possible interactions, the presentation of output.</a:t>
            </a:r>
            <a:endParaRPr sz="2000" b="1" i="0" u="none" strike="noStrike" cap="none">
              <a:solidFill>
                <a:schemeClr val="dk1"/>
              </a:solidFill>
              <a:latin typeface="Arial"/>
              <a:ea typeface="Arial"/>
              <a:cs typeface="Arial"/>
              <a:sym typeface="Arial"/>
            </a:endParaRPr>
          </a:p>
        </p:txBody>
      </p:sp>
      <p:sp>
        <p:nvSpPr>
          <p:cNvPr id="319" name="Google Shape;319;p27"/>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20" name="Google Shape;320;p27"/>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28"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26" name="Google Shape;326;p28"/>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 name="Google Shape;327;p28"/>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Interactive Interface</a:t>
            </a:r>
            <a:endParaRPr sz="3000" b="1" i="0" u="none" strike="noStrike" cap="none">
              <a:solidFill>
                <a:schemeClr val="lt1"/>
              </a:solidFill>
              <a:latin typeface="Calibri"/>
              <a:ea typeface="Calibri"/>
              <a:cs typeface="Calibri"/>
              <a:sym typeface="Calibri"/>
            </a:endParaRPr>
          </a:p>
        </p:txBody>
      </p:sp>
      <p:sp>
        <p:nvSpPr>
          <p:cNvPr id="328" name="Google Shape;328;p28"/>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Interactive interfaces are dominated by the dynamic model. The steps in designing an interactive interface are: </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Isolate the objects that form the interface from the objects that define the semantics of the application. </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Use predefined objects to interact with external agents.</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Use the dynamic model as the structure of the program. Interactive interfaces are best implemented using concurrent control or event-driven control.</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Isolate physical events from logical events.</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Fully specify the application functions that are invoked by the interface. Make sure that the information to implement them is present.</a:t>
            </a:r>
            <a:endParaRPr sz="1800" b="0" i="0" u="none" strike="noStrike" cap="none">
              <a:solidFill>
                <a:schemeClr val="dk1"/>
              </a:solidFill>
              <a:latin typeface="Arial"/>
              <a:ea typeface="Arial"/>
              <a:cs typeface="Arial"/>
              <a:sym typeface="Arial"/>
            </a:endParaRPr>
          </a:p>
        </p:txBody>
      </p:sp>
      <p:sp>
        <p:nvSpPr>
          <p:cNvPr id="329" name="Google Shape;329;p28"/>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30" name="Google Shape;330;p28"/>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29"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36" name="Google Shape;336;p29"/>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29"/>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Dynamic Simulation</a:t>
            </a:r>
            <a:endParaRPr sz="3000" b="1" i="0" u="none" strike="noStrike" cap="none">
              <a:solidFill>
                <a:schemeClr val="lt1"/>
              </a:solidFill>
              <a:latin typeface="Calibri"/>
              <a:ea typeface="Calibri"/>
              <a:cs typeface="Calibri"/>
              <a:sym typeface="Calibri"/>
            </a:endParaRPr>
          </a:p>
        </p:txBody>
      </p:sp>
      <p:sp>
        <p:nvSpPr>
          <p:cNvPr id="338" name="Google Shape;338;p29"/>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dynamic simulation models or tracks objects in the real world.</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Traditional methodologies built on data flow diagrams are poor at representing these problems because simulations involve many distinct objects that constantly update themselves, rather than a single large transformation.</a:t>
            </a:r>
            <a:endParaRPr sz="2000" b="1" i="0" u="none" strike="noStrike" cap="none">
              <a:solidFill>
                <a:schemeClr val="dk1"/>
              </a:solidFill>
              <a:latin typeface="Arial"/>
              <a:ea typeface="Arial"/>
              <a:cs typeface="Arial"/>
              <a:sym typeface="Arial"/>
            </a:endParaRPr>
          </a:p>
        </p:txBody>
      </p:sp>
      <p:sp>
        <p:nvSpPr>
          <p:cNvPr id="339" name="Google Shape;339;p29"/>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40" name="Google Shape;340;p29"/>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3"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57" name="Google Shape;57;p3"/>
          <p:cNvSpPr txBox="1"/>
          <p:nvPr/>
        </p:nvSpPr>
        <p:spPr>
          <a:xfrm>
            <a:off x="190500" y="2286000"/>
            <a:ext cx="7429500" cy="5064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58;p3"/>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What is System Design?</a:t>
            </a:r>
            <a:endParaRPr sz="1400" b="0" i="0" u="none" strike="noStrike" cap="none">
              <a:solidFill>
                <a:srgbClr val="000000"/>
              </a:solidFill>
              <a:latin typeface="Arial"/>
              <a:ea typeface="Arial"/>
              <a:cs typeface="Arial"/>
              <a:sym typeface="Arial"/>
            </a:endParaRPr>
          </a:p>
        </p:txBody>
      </p:sp>
      <p:sp>
        <p:nvSpPr>
          <p:cNvPr id="60" name="Google Shape;60;p3"/>
          <p:cNvSpPr txBox="1"/>
          <p:nvPr/>
        </p:nvSpPr>
        <p:spPr>
          <a:xfrm>
            <a:off x="285750" y="2636837"/>
            <a:ext cx="8607425" cy="33512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System design is the high-level strategy for solving the problem and building a solution.</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It includes decisions about the organization of the system into subsystems, the allocation of subsystems to hardware and software components and major conceptual and policy decisions that form the framework for detailed design.</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During analysis, the focus is on </a:t>
            </a:r>
            <a:r>
              <a:rPr lang="en-US" sz="2000" b="0" i="0" u="none" strike="noStrike" cap="none">
                <a:solidFill>
                  <a:schemeClr val="hlink"/>
                </a:solidFill>
                <a:latin typeface="Calibri"/>
                <a:ea typeface="Calibri"/>
                <a:cs typeface="Calibri"/>
                <a:sym typeface="Calibri"/>
              </a:rPr>
              <a:t>what needs to be done</a:t>
            </a:r>
            <a:r>
              <a:rPr lang="en-US" sz="2000" b="0" i="0" u="none" strike="noStrike" cap="none">
                <a:solidFill>
                  <a:schemeClr val="dk1"/>
                </a:solidFill>
                <a:latin typeface="Calibri"/>
                <a:ea typeface="Calibri"/>
                <a:cs typeface="Calibri"/>
                <a:sym typeface="Calibri"/>
              </a:rPr>
              <a:t>, independent of </a:t>
            </a:r>
            <a:r>
              <a:rPr lang="en-US" sz="2000" b="0" i="0" u="none" strike="noStrike" cap="none">
                <a:solidFill>
                  <a:schemeClr val="hlink"/>
                </a:solidFill>
                <a:latin typeface="Calibri"/>
                <a:ea typeface="Calibri"/>
                <a:cs typeface="Calibri"/>
                <a:sym typeface="Calibri"/>
              </a:rPr>
              <a:t>how it is done</a:t>
            </a:r>
            <a:r>
              <a:rPr lang="en-US" sz="2000" b="0" i="0" u="none" strike="noStrike" cap="none">
                <a:solidFill>
                  <a:schemeClr val="dk1"/>
                </a:solidFill>
                <a:latin typeface="Calibri"/>
                <a:ea typeface="Calibri"/>
                <a:cs typeface="Calibri"/>
                <a:sym typeface="Calibri"/>
              </a:rPr>
              <a:t>. During design, decisions are made about how the problem will be solved, first at high level, then at increasingly detailed levels.</a:t>
            </a:r>
            <a:endParaRPr sz="1400" b="0" i="0" u="none" strike="noStrike" cap="none">
              <a:solidFill>
                <a:srgbClr val="000000"/>
              </a:solidFill>
              <a:latin typeface="Arial"/>
              <a:ea typeface="Arial"/>
              <a:cs typeface="Arial"/>
              <a:sym typeface="Arial"/>
            </a:endParaRPr>
          </a:p>
          <a:p>
            <a:pPr marL="342900" marR="0" lvl="0" indent="-222250" algn="just" rtl="0">
              <a:lnSpc>
                <a:spcPct val="100000"/>
              </a:lnSpc>
              <a:spcBef>
                <a:spcPts val="0"/>
              </a:spcBef>
              <a:spcAft>
                <a:spcPts val="0"/>
              </a:spcAft>
              <a:buClr>
                <a:schemeClr val="dk1"/>
              </a:buClr>
              <a:buSzPts val="1900"/>
              <a:buFont typeface="Arial"/>
              <a:buNone/>
            </a:pPr>
            <a:endParaRPr sz="19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61" name="Google Shape;61;p3"/>
          <p:cNvSpPr txBox="1"/>
          <p:nvPr/>
        </p:nvSpPr>
        <p:spPr>
          <a:xfrm>
            <a:off x="6643687" y="6073775"/>
            <a:ext cx="2500312"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 name="Google Shape;62;p3"/>
          <p:cNvSpPr txBox="1"/>
          <p:nvPr/>
        </p:nvSpPr>
        <p:spPr>
          <a:xfrm>
            <a:off x="6643687"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strike="noStrike" cap="none">
                <a:solidFill>
                  <a:schemeClr val="dk1"/>
                </a:solidFill>
                <a:latin typeface="Calibri"/>
                <a:ea typeface="Calibri"/>
                <a:cs typeface="Calibri"/>
                <a:sym typeface="Calibri"/>
              </a:rPr>
              <a:t>Image source : Google</a:t>
            </a:r>
            <a:endParaRPr sz="1400" b="0" i="0" u="none" strike="noStrike" cap="none">
              <a:solidFill>
                <a:srgbClr val="000000"/>
              </a:solidFill>
              <a:latin typeface="Arial"/>
              <a:ea typeface="Arial"/>
              <a:cs typeface="Arial"/>
              <a:sym typeface="Arial"/>
            </a:endParaRPr>
          </a:p>
        </p:txBody>
      </p:sp>
      <p:sp>
        <p:nvSpPr>
          <p:cNvPr id="63" name="Google Shape;63;p3"/>
          <p:cNvSpPr txBox="1"/>
          <p:nvPr/>
        </p:nvSpPr>
        <p:spPr>
          <a:xfrm flipH="1">
            <a:off x="6564312" y="6072187"/>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4" name="Google Shape;64;p3"/>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30"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46" name="Google Shape;346;p30"/>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 name="Google Shape;347;p30"/>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0"/>
              <a:buFont typeface="Arial"/>
              <a:buNone/>
            </a:pPr>
            <a:r>
              <a:rPr lang="en-US" sz="3000" b="1" i="0" u="none" strike="noStrike" cap="none">
                <a:solidFill>
                  <a:schemeClr val="lt1"/>
                </a:solidFill>
                <a:latin typeface="Calibri"/>
                <a:ea typeface="Calibri"/>
                <a:cs typeface="Calibri"/>
                <a:sym typeface="Calibri"/>
              </a:rPr>
              <a:t>Dynamic Simulation</a:t>
            </a:r>
            <a:endParaRPr sz="3000" b="1" i="0" u="none" strike="noStrike" cap="none">
              <a:solidFill>
                <a:schemeClr val="lt1"/>
              </a:solidFill>
              <a:latin typeface="Calibri"/>
              <a:ea typeface="Calibri"/>
              <a:cs typeface="Calibri"/>
              <a:sym typeface="Calibri"/>
            </a:endParaRPr>
          </a:p>
        </p:txBody>
      </p:sp>
      <p:sp>
        <p:nvSpPr>
          <p:cNvPr id="348" name="Google Shape;348;p30"/>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Arial"/>
                <a:ea typeface="Arial"/>
                <a:cs typeface="Arial"/>
                <a:sym typeface="Arial"/>
              </a:rPr>
              <a:t>The steps in designing a dynamic simulation are:</a:t>
            </a:r>
            <a:endParaRPr sz="2000" b="1" i="0" u="none" strike="noStrike" cap="none" dirty="0">
              <a:solidFill>
                <a:schemeClr val="dk1"/>
              </a:solidFill>
              <a:latin typeface="Arial"/>
              <a:ea typeface="Arial"/>
              <a:cs typeface="Arial"/>
              <a:sym typeface="Arial"/>
            </a:endParaRPr>
          </a:p>
          <a:p>
            <a:pPr marL="457200" marR="0" lvl="0" indent="-355600" algn="l" rtl="0">
              <a:lnSpc>
                <a:spcPct val="115000"/>
              </a:lnSpc>
              <a:spcBef>
                <a:spcPts val="0"/>
              </a:spcBef>
              <a:spcAft>
                <a:spcPts val="0"/>
              </a:spcAft>
              <a:buClr>
                <a:schemeClr val="dk1"/>
              </a:buClr>
              <a:buSzPts val="2000"/>
              <a:buFont typeface="Arial"/>
              <a:buChar char="●"/>
            </a:pPr>
            <a:r>
              <a:rPr lang="en-US" sz="2000" b="1" i="0" u="none" strike="noStrike" cap="none" dirty="0">
                <a:solidFill>
                  <a:schemeClr val="dk1"/>
                </a:solidFill>
                <a:latin typeface="Arial"/>
                <a:ea typeface="Arial"/>
                <a:cs typeface="Arial"/>
                <a:sym typeface="Arial"/>
              </a:rPr>
              <a:t>Identify actors, active real-world objects, from the object model</a:t>
            </a:r>
            <a:endParaRPr sz="2000" b="1"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Arial"/>
                <a:ea typeface="Arial"/>
                <a:cs typeface="Arial"/>
                <a:sym typeface="Arial"/>
              </a:rPr>
              <a:t>Identify discrete events.</a:t>
            </a:r>
            <a:endParaRPr sz="2000" b="1"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Arial"/>
                <a:ea typeface="Arial"/>
                <a:cs typeface="Arial"/>
                <a:sym typeface="Arial"/>
              </a:rPr>
              <a:t>Identify continuous dependencies.</a:t>
            </a:r>
            <a:endParaRPr sz="2000" b="1" i="0" u="none" strike="noStrike" cap="none"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Arial"/>
                <a:ea typeface="Arial"/>
                <a:cs typeface="Arial"/>
                <a:sym typeface="Arial"/>
              </a:rPr>
              <a:t>Generally a simulation is driven by a timing loop at a fine time scale.</a:t>
            </a:r>
            <a:endParaRPr sz="20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2000" b="1" i="0" u="none" strike="noStrike" cap="none" dirty="0">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Arial"/>
                <a:ea typeface="Arial"/>
                <a:cs typeface="Arial"/>
                <a:sym typeface="Arial"/>
              </a:rPr>
              <a:t>The hardest problem with simulation is usually providing adequate performance.</a:t>
            </a:r>
            <a:endParaRPr sz="2000" b="1" i="0" u="none" strike="noStrike" cap="none" dirty="0">
              <a:solidFill>
                <a:schemeClr val="dk1"/>
              </a:solidFill>
              <a:latin typeface="Arial"/>
              <a:ea typeface="Arial"/>
              <a:cs typeface="Arial"/>
              <a:sym typeface="Arial"/>
            </a:endParaRPr>
          </a:p>
        </p:txBody>
      </p:sp>
      <p:sp>
        <p:nvSpPr>
          <p:cNvPr id="349" name="Google Shape;349;p30"/>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50" name="Google Shape;350;p30"/>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31"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56" name="Google Shape;356;p31"/>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 name="Google Shape;357;p31"/>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Real time System</a:t>
            </a:r>
            <a:endParaRPr sz="3000" b="1" i="0" u="none" strike="noStrike" cap="none">
              <a:solidFill>
                <a:schemeClr val="lt1"/>
              </a:solidFill>
              <a:latin typeface="Calibri"/>
              <a:ea typeface="Calibri"/>
              <a:cs typeface="Calibri"/>
              <a:sym typeface="Calibri"/>
            </a:endParaRPr>
          </a:p>
        </p:txBody>
      </p:sp>
      <p:sp>
        <p:nvSpPr>
          <p:cNvPr id="358" name="Google Shape;358;p31"/>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real time system is an interactive system for which time constraints on actions are particularly tight or in which the slightest timing failure cannot be tolerated.</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For critical actions, the system must be guaranteed to respond within an absolute interval of time.</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Typical application include process control, data acquisition, communication devices etc.</a:t>
            </a:r>
            <a:endParaRPr sz="2000" b="1" i="0" u="none" strike="noStrike" cap="none">
              <a:solidFill>
                <a:schemeClr val="dk1"/>
              </a:solidFill>
              <a:latin typeface="Arial"/>
              <a:ea typeface="Arial"/>
              <a:cs typeface="Arial"/>
              <a:sym typeface="Arial"/>
            </a:endParaRPr>
          </a:p>
        </p:txBody>
      </p:sp>
      <p:sp>
        <p:nvSpPr>
          <p:cNvPr id="359" name="Google Shape;359;p31"/>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60" name="Google Shape;360;p31"/>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32" descr="C:\Users\parul\Desktop\Digital Learning Content.png"/>
          <p:cNvPicPr preferRelativeResize="0"/>
          <p:nvPr/>
        </p:nvPicPr>
        <p:blipFill rotWithShape="1">
          <a:blip r:embed="rId3">
            <a:alphaModFix/>
          </a:blip>
          <a:srcRect/>
          <a:stretch/>
        </p:blipFill>
        <p:spPr>
          <a:xfrm>
            <a:off x="0" y="0"/>
            <a:ext cx="9143999" cy="6900862"/>
          </a:xfrm>
          <a:prstGeom prst="rect">
            <a:avLst/>
          </a:prstGeom>
          <a:noFill/>
          <a:ln>
            <a:noFill/>
          </a:ln>
        </p:spPr>
      </p:pic>
      <p:sp>
        <p:nvSpPr>
          <p:cNvPr id="366" name="Google Shape;366;p32"/>
          <p:cNvSpPr txBox="1"/>
          <p:nvPr/>
        </p:nvSpPr>
        <p:spPr>
          <a:xfrm>
            <a:off x="0" y="1557337"/>
            <a:ext cx="9144000" cy="642900"/>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 name="Google Shape;367;p32"/>
          <p:cNvSpPr txBox="1"/>
          <p:nvPr/>
        </p:nvSpPr>
        <p:spPr>
          <a:xfrm>
            <a:off x="190500" y="1687512"/>
            <a:ext cx="87630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lt1"/>
                </a:solidFill>
                <a:latin typeface="Calibri"/>
                <a:ea typeface="Calibri"/>
                <a:cs typeface="Calibri"/>
                <a:sym typeface="Calibri"/>
              </a:rPr>
              <a:t>Transaction Manager</a:t>
            </a:r>
            <a:endParaRPr sz="3000" b="1" i="0" u="none" strike="noStrike" cap="none">
              <a:solidFill>
                <a:schemeClr val="lt1"/>
              </a:solidFill>
              <a:latin typeface="Calibri"/>
              <a:ea typeface="Calibri"/>
              <a:cs typeface="Calibri"/>
              <a:sym typeface="Calibri"/>
            </a:endParaRPr>
          </a:p>
        </p:txBody>
      </p:sp>
      <p:sp>
        <p:nvSpPr>
          <p:cNvPr id="368" name="Google Shape;368;p32"/>
          <p:cNvSpPr txBox="1"/>
          <p:nvPr/>
        </p:nvSpPr>
        <p:spPr>
          <a:xfrm>
            <a:off x="411162" y="2286000"/>
            <a:ext cx="7977300" cy="44991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A transaction manager is a database system whose main function is to store and access information. The information comes from the application domain.</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The steps in designing a transaction manager are:</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Map the object model directly into a database.</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Determine the units of concurrency.</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Determine the unit of transaction.</a:t>
            </a:r>
            <a:endParaRPr sz="2000" b="1" i="0" u="none" strike="noStrike" cap="none">
              <a:solidFill>
                <a:schemeClr val="dk1"/>
              </a:solidFill>
              <a:latin typeface="Arial"/>
              <a:ea typeface="Arial"/>
              <a:cs typeface="Arial"/>
              <a:sym typeface="Arial"/>
            </a:endParaRPr>
          </a:p>
          <a:p>
            <a:pPr marL="457200" marR="0" lvl="0" indent="-35560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Arial"/>
                <a:ea typeface="Arial"/>
                <a:cs typeface="Arial"/>
                <a:sym typeface="Arial"/>
              </a:rPr>
              <a:t>Design concurrency control for transactions.</a:t>
            </a:r>
            <a:endParaRPr sz="2000" b="1"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369" name="Google Shape;369;p32"/>
          <p:cNvSpPr txBox="1"/>
          <p:nvPr/>
        </p:nvSpPr>
        <p:spPr>
          <a:xfrm>
            <a:off x="4268787" y="2286000"/>
            <a:ext cx="3660900" cy="44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70" name="Google Shape;370;p32"/>
          <p:cNvPicPr preferRelativeResize="0"/>
          <p:nvPr/>
        </p:nvPicPr>
        <p:blipFill rotWithShape="1">
          <a:blip r:embed="rId4">
            <a:alphaModFix/>
          </a:blip>
          <a:srcRect/>
          <a:stretch/>
        </p:blipFill>
        <p:spPr>
          <a:xfrm>
            <a:off x="8318500" y="6032500"/>
            <a:ext cx="609600" cy="60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5"/>
          <p:cNvSpPr txBox="1"/>
          <p:nvPr/>
        </p:nvSpPr>
        <p:spPr>
          <a:xfrm>
            <a:off x="0" y="3214687"/>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76" name="Google Shape;376;p35"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377" name="Google Shape;377;p35" descr="C:\Users\parul\Desktop\2.png"/>
          <p:cNvPicPr preferRelativeResize="0"/>
          <p:nvPr/>
        </p:nvPicPr>
        <p:blipFill rotWithShape="1">
          <a:blip r:embed="rId4">
            <a:alphaModFix/>
          </a:blip>
          <a:srcRect/>
          <a:stretch/>
        </p:blipFill>
        <p:spPr>
          <a:xfrm>
            <a:off x="2433637" y="4000500"/>
            <a:ext cx="4276725" cy="571500"/>
          </a:xfrm>
          <a:prstGeom prst="rect">
            <a:avLst/>
          </a:prstGeom>
          <a:noFill/>
          <a:ln>
            <a:noFill/>
          </a:ln>
        </p:spPr>
      </p:pic>
      <p:pic>
        <p:nvPicPr>
          <p:cNvPr id="378" name="Google Shape;378;p35"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379" name="Google Shape;379;p35"/>
          <p:cNvSpPr txBox="1"/>
          <p:nvPr/>
        </p:nvSpPr>
        <p:spPr>
          <a:xfrm>
            <a:off x="0" y="6003925"/>
            <a:ext cx="9144000" cy="3571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Google Shape;380;p35"/>
          <p:cNvSpPr txBox="1"/>
          <p:nvPr/>
        </p:nvSpPr>
        <p:spPr>
          <a:xfrm>
            <a:off x="3249612" y="5997575"/>
            <a:ext cx="2644775" cy="369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1800"/>
              <a:buFont typeface="Calibri"/>
              <a:buNone/>
            </a:pPr>
            <a:r>
              <a:rPr lang="en-US" sz="1800" b="0" i="0" u="none" strike="noStrike" cap="none">
                <a:solidFill>
                  <a:schemeClr val="dk2"/>
                </a:solidFill>
                <a:latin typeface="Calibri"/>
                <a:ea typeface="Calibri"/>
                <a:cs typeface="Calibri"/>
                <a:sym typeface="Calibri"/>
              </a:rPr>
              <a:t>www.paruluniversity.ac.in</a:t>
            </a:r>
            <a:endParaRPr sz="1400" b="0" i="0" u="none" strike="noStrike" cap="none">
              <a:solidFill>
                <a:srgbClr val="000000"/>
              </a:solidFill>
              <a:latin typeface="Arial"/>
              <a:ea typeface="Arial"/>
              <a:cs typeface="Arial"/>
              <a:sym typeface="Arial"/>
            </a:endParaRPr>
          </a:p>
        </p:txBody>
      </p:sp>
      <p:pic>
        <p:nvPicPr>
          <p:cNvPr id="381" name="Google Shape;381;p35"/>
          <p:cNvPicPr preferRelativeResize="0"/>
          <p:nvPr/>
        </p:nvPicPr>
        <p:blipFill rotWithShape="1">
          <a:blip r:embed="rId6">
            <a:alphaModFix/>
          </a:blip>
          <a:srcRect/>
          <a:stretch/>
        </p:blipFill>
        <p:spPr>
          <a:xfrm>
            <a:off x="8318500" y="6032500"/>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4"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pic>
        <p:nvPicPr>
          <p:cNvPr id="70" name="Google Shape;70;p4" descr="C:\Users\parul\Desktop\Untitled-1.png"/>
          <p:cNvPicPr preferRelativeResize="0"/>
          <p:nvPr/>
        </p:nvPicPr>
        <p:blipFill rotWithShape="1">
          <a:blip r:embed="rId4">
            <a:alphaModFix/>
          </a:blip>
          <a:srcRect/>
          <a:stretch/>
        </p:blipFill>
        <p:spPr>
          <a:xfrm>
            <a:off x="1855787" y="3067050"/>
            <a:ext cx="5432425" cy="2803525"/>
          </a:xfrm>
          <a:prstGeom prst="rect">
            <a:avLst/>
          </a:prstGeom>
          <a:noFill/>
          <a:ln>
            <a:noFill/>
          </a:ln>
        </p:spPr>
      </p:pic>
      <p:sp>
        <p:nvSpPr>
          <p:cNvPr id="71" name="Google Shape;71;p4"/>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 name="Google Shape;72;p4"/>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What is System Design?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73" name="Google Shape;73;p4"/>
          <p:cNvSpPr txBox="1"/>
          <p:nvPr/>
        </p:nvSpPr>
        <p:spPr>
          <a:xfrm>
            <a:off x="249237" y="2439987"/>
            <a:ext cx="8645525" cy="359251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It is the first design stage in which the basic approach to solving the problem is selected.</a:t>
            </a:r>
          </a:p>
          <a:p>
            <a:pPr marL="0" marR="0" lvl="0" indent="0" algn="just" rtl="0">
              <a:lnSpc>
                <a:spcPct val="100000"/>
              </a:lnSpc>
              <a:spcBef>
                <a:spcPts val="0"/>
              </a:spcBef>
              <a:spcAft>
                <a:spcPts val="0"/>
              </a:spcAft>
              <a:buClr>
                <a:schemeClr val="dk1"/>
              </a:buClr>
              <a:buSzPts val="2000"/>
              <a:buFont typeface="Arial"/>
              <a:buChar char="•"/>
            </a:pPr>
            <a:endParaRPr lang="en-US" sz="2000" dirty="0">
              <a:solidFill>
                <a:schemeClr val="dk1"/>
              </a:solidFill>
              <a:latin typeface="Calibri"/>
              <a:ea typeface="Calibri"/>
              <a:cs typeface="Calibri"/>
              <a:sym typeface="Calibri"/>
            </a:endParaRPr>
          </a:p>
          <a:p>
            <a:pPr marL="0" marR="0" lvl="0" indent="0" algn="just" rtl="0">
              <a:lnSpc>
                <a:spcPct val="100000"/>
              </a:lnSpc>
              <a:spcBef>
                <a:spcPts val="400"/>
              </a:spcBef>
              <a:spcAft>
                <a:spcPts val="0"/>
              </a:spcAft>
              <a:buClr>
                <a:schemeClr val="dk1"/>
              </a:buClr>
              <a:buSzPts val="2000"/>
            </a:pPr>
            <a:r>
              <a:rPr lang="en-US" sz="2000" b="0" i="0" u="none" strike="noStrike" cap="none" dirty="0">
                <a:solidFill>
                  <a:schemeClr val="dk1"/>
                </a:solidFill>
                <a:latin typeface="Calibri"/>
                <a:ea typeface="Calibri"/>
                <a:cs typeface="Calibri"/>
                <a:sym typeface="Calibri"/>
              </a:rPr>
              <a:t>During system design, the overall structure and style are decided</a:t>
            </a:r>
            <a:endParaRPr lang="en-US"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The architecture provides the context in which more detailed decisions are made in later design stages.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The architecture provides the context in which more detailed decisions are made in later design stages.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40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5"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pic>
        <p:nvPicPr>
          <p:cNvPr id="80" name="Google Shape;80;p5" descr="C:\Users\parul\Desktop\Untitled-1.png"/>
          <p:cNvPicPr preferRelativeResize="0"/>
          <p:nvPr/>
        </p:nvPicPr>
        <p:blipFill rotWithShape="1">
          <a:blip r:embed="rId4">
            <a:alphaModFix/>
          </a:blip>
          <a:srcRect/>
          <a:stretch/>
        </p:blipFill>
        <p:spPr>
          <a:xfrm>
            <a:off x="1857375" y="3071812"/>
            <a:ext cx="5430837" cy="2803525"/>
          </a:xfrm>
          <a:prstGeom prst="rect">
            <a:avLst/>
          </a:prstGeom>
          <a:noFill/>
          <a:ln>
            <a:noFill/>
          </a:ln>
        </p:spPr>
      </p:pic>
      <p:sp>
        <p:nvSpPr>
          <p:cNvPr id="81" name="Google Shape;81;p5"/>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5"/>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What is System Design?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83" name="Google Shape;83;p5"/>
          <p:cNvSpPr txBox="1"/>
          <p:nvPr/>
        </p:nvSpPr>
        <p:spPr>
          <a:xfrm>
            <a:off x="249237" y="2357437"/>
            <a:ext cx="7429500" cy="464026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The system designer must make the following decisions: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Organize the system into subsystems.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Identify concurrency inherent to the problem.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Allocate subsystems to processors and tasks.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Choose an approach for management of data.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Handle access to global resources.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Choose the implementation of control in s/w</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Handle boundary conditions.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Set trade-off priorities.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84" name="Google Shape;84;p5"/>
          <p:cNvSpPr txBox="1"/>
          <p:nvPr/>
        </p:nvSpPr>
        <p:spPr>
          <a:xfrm>
            <a:off x="6643687" y="6357937"/>
            <a:ext cx="2500312"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5"/>
          <p:cNvSpPr txBox="1"/>
          <p:nvPr/>
        </p:nvSpPr>
        <p:spPr>
          <a:xfrm>
            <a:off x="6564312" y="6707187"/>
            <a:ext cx="1111250" cy="2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Calibri"/>
              <a:buNone/>
            </a:pPr>
            <a:r>
              <a:rPr lang="en-US" sz="800" b="0" i="0" u="none" strike="noStrike" cap="none">
                <a:solidFill>
                  <a:schemeClr val="dk1"/>
                </a:solidFill>
                <a:latin typeface="Calibri"/>
                <a:ea typeface="Calibri"/>
                <a:cs typeface="Calibri"/>
                <a:sym typeface="Calibri"/>
              </a:rPr>
              <a:t>Image source : Google</a:t>
            </a:r>
            <a:endParaRPr sz="1400" b="0" i="0" u="none" strike="noStrike" cap="none">
              <a:solidFill>
                <a:srgbClr val="000000"/>
              </a:solidFill>
              <a:latin typeface="Arial"/>
              <a:ea typeface="Arial"/>
              <a:cs typeface="Arial"/>
              <a:sym typeface="Arial"/>
            </a:endParaRPr>
          </a:p>
        </p:txBody>
      </p:sp>
      <p:sp>
        <p:nvSpPr>
          <p:cNvPr id="86" name="Google Shape;86;p5"/>
          <p:cNvSpPr txBox="1"/>
          <p:nvPr/>
        </p:nvSpPr>
        <p:spPr>
          <a:xfrm flipH="1">
            <a:off x="6564312" y="6354762"/>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7" name="Google Shape;87;p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6"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93" name="Google Shape;93;p6"/>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6"/>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Breaking a System Into Subsystems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95" name="Google Shape;95;p6"/>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6"/>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7" name="Google Shape;97;p6"/>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98" name="Google Shape;98;p6"/>
          <p:cNvSpPr txBox="1"/>
          <p:nvPr/>
        </p:nvSpPr>
        <p:spPr>
          <a:xfrm>
            <a:off x="190500" y="2413000"/>
            <a:ext cx="8737600" cy="28321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First step in system design is to divide the system into a small number of components.</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Each subsystem encompasses aspects of the system that share some common property: similar functionality, the same physical location or execution on the same kind of hardware</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7"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pic>
        <p:nvPicPr>
          <p:cNvPr id="104" name="Google Shape;104;p7" descr="C:\Users\parul\Desktop\Untitled-1.png"/>
          <p:cNvPicPr preferRelativeResize="0"/>
          <p:nvPr/>
        </p:nvPicPr>
        <p:blipFill rotWithShape="1">
          <a:blip r:embed="rId4">
            <a:alphaModFix/>
          </a:blip>
          <a:srcRect/>
          <a:stretch/>
        </p:blipFill>
        <p:spPr>
          <a:xfrm>
            <a:off x="1857375" y="3071812"/>
            <a:ext cx="5430837" cy="2803525"/>
          </a:xfrm>
          <a:prstGeom prst="rect">
            <a:avLst/>
          </a:prstGeom>
          <a:noFill/>
          <a:ln>
            <a:noFill/>
          </a:ln>
        </p:spPr>
      </p:pic>
      <p:sp>
        <p:nvSpPr>
          <p:cNvPr id="105" name="Google Shape;105;p7"/>
          <p:cNvSpPr txBox="1"/>
          <p:nvPr/>
        </p:nvSpPr>
        <p:spPr>
          <a:xfrm>
            <a:off x="0" y="162877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7"/>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Breaking a System Into Subsystems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07" name="Google Shape;107;p7"/>
          <p:cNvSpPr txBox="1"/>
          <p:nvPr/>
        </p:nvSpPr>
        <p:spPr>
          <a:xfrm>
            <a:off x="411162" y="2286000"/>
            <a:ext cx="8321675" cy="4660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subsystem is not an object nor a function but a package of classes, associations, operations, events and constraints that are interrelated and that have a reasonably well-defined and small interface with other subsystems.</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chemeClr val="hlink"/>
                </a:solidFill>
                <a:latin typeface="Calibri"/>
                <a:ea typeface="Calibri"/>
                <a:cs typeface="Calibri"/>
                <a:sym typeface="Calibri"/>
              </a:rPr>
              <a:t>subsystem</a:t>
            </a:r>
            <a:r>
              <a:rPr lang="en-US" sz="2000" b="0" i="0" u="none" strike="noStrike" cap="none">
                <a:solidFill>
                  <a:schemeClr val="dk1"/>
                </a:solidFill>
                <a:latin typeface="Calibri"/>
                <a:ea typeface="Calibri"/>
                <a:cs typeface="Calibri"/>
                <a:sym typeface="Calibri"/>
              </a:rPr>
              <a:t> is usually identified by the </a:t>
            </a:r>
            <a:r>
              <a:rPr lang="en-US" sz="2000" b="0" i="0" u="none" strike="noStrike" cap="none">
                <a:solidFill>
                  <a:schemeClr val="hlink"/>
                </a:solidFill>
                <a:latin typeface="Calibri"/>
                <a:ea typeface="Calibri"/>
                <a:cs typeface="Calibri"/>
                <a:sym typeface="Calibri"/>
              </a:rPr>
              <a:t>service</a:t>
            </a:r>
            <a:r>
              <a:rPr lang="en-US" sz="2000" b="0" i="0" u="none" strike="noStrike" cap="none">
                <a:solidFill>
                  <a:schemeClr val="dk1"/>
                </a:solidFill>
                <a:latin typeface="Calibri"/>
                <a:ea typeface="Calibri"/>
                <a:cs typeface="Calibri"/>
                <a:sym typeface="Calibri"/>
              </a:rPr>
              <a:t> it provides.</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A </a:t>
            </a:r>
            <a:r>
              <a:rPr lang="en-US" sz="2000" b="0" i="0" u="none" strike="noStrike" cap="none">
                <a:solidFill>
                  <a:schemeClr val="hlink"/>
                </a:solidFill>
                <a:latin typeface="Calibri"/>
                <a:ea typeface="Calibri"/>
                <a:cs typeface="Calibri"/>
                <a:sym typeface="Calibri"/>
              </a:rPr>
              <a:t>service</a:t>
            </a:r>
            <a:r>
              <a:rPr lang="en-US" sz="2000" b="0" i="0" u="none" strike="noStrike" cap="none">
                <a:solidFill>
                  <a:schemeClr val="dk1"/>
                </a:solidFill>
                <a:latin typeface="Calibri"/>
                <a:ea typeface="Calibri"/>
                <a:cs typeface="Calibri"/>
                <a:sym typeface="Calibri"/>
              </a:rPr>
              <a:t> is a group of related functions that share some common purpose, such as I/O processing, drawing pictures.</a:t>
            </a:r>
            <a:endParaRPr sz="1400" b="0" i="0" u="none" strike="noStrike" cap="none">
              <a:solidFill>
                <a:srgbClr val="000000"/>
              </a:solidFill>
              <a:latin typeface="Arial"/>
              <a:ea typeface="Arial"/>
              <a:cs typeface="Arial"/>
              <a:sym typeface="Arial"/>
            </a:endParaRPr>
          </a:p>
          <a:p>
            <a:pPr marL="342900" marR="0" lvl="0" indent="-215900" algn="just"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215900" algn="just" rtl="0">
              <a:lnSpc>
                <a:spcPct val="15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pic>
        <p:nvPicPr>
          <p:cNvPr id="108" name="Google Shape;108;p7"/>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8"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14" name="Google Shape;114;p8"/>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8"/>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Breaking a System Into Subsystems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16" name="Google Shape;116;p8"/>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8"/>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8" name="Google Shape;118;p8"/>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19" name="Google Shape;119;p8"/>
          <p:cNvSpPr txBox="1"/>
          <p:nvPr/>
        </p:nvSpPr>
        <p:spPr>
          <a:xfrm>
            <a:off x="190500" y="2413000"/>
            <a:ext cx="8737600" cy="372427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Each subsystem has a well defined interface to the rest of the system. The interface specifies the form of all interactions and the information flow across subsystem boundaries but does not specify how the subsystem is implemented internally.</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Subsystems should be defined in such a manner that it has more cohesion and less coupling.</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relationship between two subsystems can be client-supplier or peer-to-peer.</a:t>
            </a:r>
            <a:endParaRPr sz="1400" b="0" i="0" u="none" strike="noStrike" cap="none">
              <a:solidFill>
                <a:srgbClr val="000000"/>
              </a:solidFill>
              <a:latin typeface="Arial"/>
              <a:ea typeface="Arial"/>
              <a:cs typeface="Arial"/>
              <a:sym typeface="Arial"/>
            </a:endParaRPr>
          </a:p>
          <a:p>
            <a:pPr marL="342900" marR="0" lvl="0" indent="-22860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9" descr="C:\Users\parul\Desktop\Digital Learning Content.png"/>
          <p:cNvPicPr preferRelativeResize="0"/>
          <p:nvPr/>
        </p:nvPicPr>
        <p:blipFill rotWithShape="1">
          <a:blip r:embed="rId3">
            <a:alphaModFix/>
          </a:blip>
          <a:srcRect/>
          <a:stretch/>
        </p:blipFill>
        <p:spPr>
          <a:xfrm>
            <a:off x="0" y="0"/>
            <a:ext cx="9144000" cy="6900862"/>
          </a:xfrm>
          <a:prstGeom prst="rect">
            <a:avLst/>
          </a:prstGeom>
          <a:noFill/>
          <a:ln>
            <a:noFill/>
          </a:ln>
        </p:spPr>
      </p:pic>
      <p:sp>
        <p:nvSpPr>
          <p:cNvPr id="125" name="Google Shape;125;p9"/>
          <p:cNvSpPr txBox="1"/>
          <p:nvPr/>
        </p:nvSpPr>
        <p:spPr>
          <a:xfrm>
            <a:off x="0" y="164306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9"/>
          <p:cNvSpPr txBox="1"/>
          <p:nvPr/>
        </p:nvSpPr>
        <p:spPr>
          <a:xfrm>
            <a:off x="190500" y="168751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Calibri"/>
              <a:buNone/>
            </a:pPr>
            <a:r>
              <a:rPr lang="en-US" sz="3000" b="1" i="0" u="none" strike="noStrike" cap="none">
                <a:solidFill>
                  <a:schemeClr val="lt1"/>
                </a:solidFill>
                <a:latin typeface="Calibri"/>
                <a:ea typeface="Calibri"/>
                <a:cs typeface="Calibri"/>
                <a:sym typeface="Calibri"/>
              </a:rPr>
              <a:t>Breaking a System Into Subsystems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chemeClr val="lt1"/>
              </a:solidFill>
              <a:latin typeface="Calibri"/>
              <a:ea typeface="Calibri"/>
              <a:cs typeface="Calibri"/>
              <a:sym typeface="Calibri"/>
            </a:endParaRPr>
          </a:p>
        </p:txBody>
      </p:sp>
      <p:sp>
        <p:nvSpPr>
          <p:cNvPr id="127" name="Google Shape;127;p9"/>
          <p:cNvSpPr txBox="1"/>
          <p:nvPr/>
        </p:nvSpPr>
        <p:spPr>
          <a:xfrm>
            <a:off x="411162" y="2286000"/>
            <a:ext cx="7977187" cy="449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9"/>
          <p:cNvSpPr txBox="1"/>
          <p:nvPr/>
        </p:nvSpPr>
        <p:spPr>
          <a:xfrm>
            <a:off x="4268787" y="2286000"/>
            <a:ext cx="3660775" cy="4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29" name="Google Shape;129;p9"/>
          <p:cNvPicPr preferRelativeResize="0"/>
          <p:nvPr/>
        </p:nvPicPr>
        <p:blipFill rotWithShape="1">
          <a:blip r:embed="rId4">
            <a:alphaModFix/>
          </a:blip>
          <a:srcRect/>
          <a:stretch/>
        </p:blipFill>
        <p:spPr>
          <a:xfrm>
            <a:off x="8318500" y="6032500"/>
            <a:ext cx="609600" cy="609600"/>
          </a:xfrm>
          <a:prstGeom prst="rect">
            <a:avLst/>
          </a:prstGeom>
          <a:noFill/>
          <a:ln>
            <a:noFill/>
          </a:ln>
        </p:spPr>
      </p:pic>
      <p:sp>
        <p:nvSpPr>
          <p:cNvPr id="130" name="Google Shape;130;p9"/>
          <p:cNvSpPr txBox="1"/>
          <p:nvPr/>
        </p:nvSpPr>
        <p:spPr>
          <a:xfrm>
            <a:off x="190500" y="2413000"/>
            <a:ext cx="8737600" cy="1292225"/>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The decomposition of systems into subsystems may be organised as a sequence of horizontal layers or vertical partitions.</a:t>
            </a:r>
            <a:endParaRPr sz="1400" b="0" i="0" u="none" strike="noStrike" cap="none">
              <a:solidFill>
                <a:srgbClr val="000000"/>
              </a:solidFill>
              <a:latin typeface="Arial"/>
              <a:ea typeface="Arial"/>
              <a:cs typeface="Arial"/>
              <a:sym typeface="Arial"/>
            </a:endParaRPr>
          </a:p>
          <a:p>
            <a:pPr marL="285750" marR="0" lvl="0" indent="-15875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2152</Words>
  <Application>Microsoft Office PowerPoint</Application>
  <PresentationFormat>On-screen Show (4:3)</PresentationFormat>
  <Paragraphs>199</Paragraphs>
  <Slides>33</Slides>
  <Notes>33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33</vt:i4>
      </vt:variant>
    </vt:vector>
  </HeadingPairs>
  <TitlesOfParts>
    <vt:vector size="37" baseType="lpstr">
      <vt:lpstr>Arial</vt:lpstr>
      <vt:lpstr>Calibri</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Sahil Gandhi</cp:lastModifiedBy>
  <cp:revision>9</cp:revision>
  <dcterms:modified xsi:type="dcterms:W3CDTF">2021-10-10T07:18:51Z</dcterms:modified>
</cp:coreProperties>
</file>