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9144000" cy="6858000"/>
  <p:embeddedFontLst>
    <p:embeddedFont>
      <p:font typeface="Calibri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372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009AB-FBFB-4C1B-B4AE-A247DCCD0A29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CBB40-C591-45AF-9389-6C14A5AE6B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CBB40-C591-45AF-9389-6C14A5AE6B7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8097" y="1721053"/>
            <a:ext cx="860780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"/>
            <a:ext cx="9143631" cy="685763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7235" y="3071520"/>
            <a:ext cx="5430964" cy="280332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1643037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4000" y="0"/>
                </a:moveTo>
                <a:lnTo>
                  <a:pt x="0" y="0"/>
                </a:lnTo>
                <a:lnTo>
                  <a:pt x="0" y="642962"/>
                </a:lnTo>
                <a:lnTo>
                  <a:pt x="4572000" y="642962"/>
                </a:lnTo>
                <a:lnTo>
                  <a:pt x="9144000" y="642962"/>
                </a:lnTo>
                <a:lnTo>
                  <a:pt x="9144000" y="0"/>
                </a:lnTo>
                <a:close/>
              </a:path>
            </a:pathLst>
          </a:custGeom>
          <a:solidFill>
            <a:srgbClr val="1E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8398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8439">
            <a:solidFill>
              <a:srgbClr val="4371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508801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8439">
            <a:solidFill>
              <a:srgbClr val="4371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239" y="194767"/>
            <a:ext cx="872997" cy="47951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94000" y="2290317"/>
            <a:ext cx="4073398" cy="280367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6834" y="102971"/>
            <a:ext cx="1309674" cy="726833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76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2"/>
            <a:ext cx="9143631" cy="685763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1615" y="1721053"/>
            <a:ext cx="1780768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4584" y="1712138"/>
            <a:ext cx="8580755" cy="2129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"/>
            <a:ext cx="9143631" cy="685763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14815" y="1507223"/>
            <a:ext cx="331089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10" dirty="0">
                <a:latin typeface="Calibri"/>
                <a:cs typeface="Calibri"/>
              </a:rPr>
              <a:t>Operating</a:t>
            </a:r>
            <a:r>
              <a:rPr sz="3500" b="1" spc="-55" dirty="0">
                <a:latin typeface="Calibri"/>
                <a:cs typeface="Calibri"/>
              </a:rPr>
              <a:t> </a:t>
            </a:r>
            <a:r>
              <a:rPr sz="3500" b="1" spc="-5" dirty="0">
                <a:latin typeface="Calibri"/>
                <a:cs typeface="Calibri"/>
              </a:rPr>
              <a:t>System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4060" y="2888183"/>
            <a:ext cx="57391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Calibri"/>
                <a:cs typeface="Calibri"/>
              </a:rPr>
              <a:t>Prof. </a:t>
            </a:r>
            <a:r>
              <a:rPr sz="2200" b="1" spc="-10" dirty="0">
                <a:latin typeface="Calibri"/>
                <a:cs typeface="Calibri"/>
              </a:rPr>
              <a:t>Sumitra Menaria, </a:t>
            </a:r>
            <a:r>
              <a:rPr sz="2200" b="1" spc="-5" dirty="0">
                <a:latin typeface="Calibri"/>
                <a:cs typeface="Calibri"/>
              </a:rPr>
              <a:t>Prof. </a:t>
            </a:r>
            <a:r>
              <a:rPr sz="2200" b="1" spc="-10" dirty="0">
                <a:latin typeface="Calibri"/>
                <a:cs typeface="Calibri"/>
              </a:rPr>
              <a:t>Uma </a:t>
            </a:r>
            <a:r>
              <a:rPr sz="2200" b="1" spc="-20" dirty="0">
                <a:latin typeface="Calibri"/>
                <a:cs typeface="Calibri"/>
              </a:rPr>
              <a:t>Bhatt, </a:t>
            </a:r>
            <a:r>
              <a:rPr sz="2200" spc="-5" dirty="0">
                <a:latin typeface="Calibri"/>
                <a:cs typeface="Calibri"/>
              </a:rPr>
              <a:t>Assistant  Professor Information </a:t>
            </a:r>
            <a:r>
              <a:rPr sz="2200" spc="-10" dirty="0">
                <a:latin typeface="Calibri"/>
                <a:cs typeface="Calibri"/>
              </a:rPr>
              <a:t>Technology Department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12995" y="499681"/>
            <a:ext cx="7515225" cy="6142355"/>
            <a:chOff x="1412995" y="499681"/>
            <a:chExt cx="7515225" cy="614235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1476" y="499681"/>
              <a:ext cx="2381034" cy="6285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17675" y="2738513"/>
              <a:ext cx="6287135" cy="1905"/>
            </a:xfrm>
            <a:custGeom>
              <a:avLst/>
              <a:gdLst/>
              <a:ahLst/>
              <a:cxnLst/>
              <a:rect l="l" t="t" r="r" b="b"/>
              <a:pathLst>
                <a:path w="6287134" h="1905">
                  <a:moveTo>
                    <a:pt x="0" y="0"/>
                  </a:moveTo>
                  <a:lnTo>
                    <a:pt x="6286690" y="1447"/>
                  </a:lnTo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7320" y="2692082"/>
              <a:ext cx="93954" cy="9395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32357" y="2692082"/>
              <a:ext cx="93967" cy="9395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18525" y="6032156"/>
              <a:ext cx="609485" cy="6094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9144000" cy="6858000"/>
            <a:chOff x="0" y="12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235" y="3071520"/>
              <a:ext cx="5430964" cy="280332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3037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4000" y="0"/>
                  </a:moveTo>
                  <a:lnTo>
                    <a:pt x="0" y="0"/>
                  </a:lnTo>
                  <a:lnTo>
                    <a:pt x="0" y="642962"/>
                  </a:lnTo>
                  <a:lnTo>
                    <a:pt x="4572000" y="642962"/>
                  </a:lnTo>
                  <a:lnTo>
                    <a:pt x="9144000" y="64296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E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8097" y="1721053"/>
            <a:ext cx="11753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</a:t>
            </a:r>
            <a:r>
              <a:rPr spc="-5" dirty="0"/>
              <a:t>ontd</a:t>
            </a:r>
            <a:r>
              <a:rPr dirty="0"/>
              <a:t>..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25" y="6032156"/>
            <a:ext cx="609485" cy="60948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34416" y="2689809"/>
            <a:ext cx="7814309" cy="3380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04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58750" algn="l"/>
              </a:tabLst>
            </a:pPr>
            <a:r>
              <a:rPr sz="2000" dirty="0">
                <a:latin typeface="Calibri"/>
                <a:cs typeface="Calibri"/>
              </a:rPr>
              <a:t>The </a:t>
            </a:r>
            <a:r>
              <a:rPr sz="2000" b="1" dirty="0">
                <a:solidFill>
                  <a:srgbClr val="4E80BC"/>
                </a:solidFill>
                <a:latin typeface="Calibri"/>
                <a:cs typeface="Calibri"/>
              </a:rPr>
              <a:t>Text </a:t>
            </a:r>
            <a:r>
              <a:rPr sz="2000" b="1" spc="-5" dirty="0">
                <a:solidFill>
                  <a:srgbClr val="4E80BC"/>
                </a:solidFill>
                <a:latin typeface="Calibri"/>
                <a:cs typeface="Calibri"/>
              </a:rPr>
              <a:t>section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spc="25" dirty="0">
                <a:latin typeface="Calibri"/>
                <a:cs typeface="Calibri"/>
              </a:rPr>
              <a:t>madeup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compiled program </a:t>
            </a:r>
            <a:r>
              <a:rPr sz="2000" dirty="0">
                <a:latin typeface="Calibri"/>
                <a:cs typeface="Calibri"/>
              </a:rPr>
              <a:t>code , </a:t>
            </a:r>
            <a:r>
              <a:rPr sz="2000" spc="-5" dirty="0">
                <a:latin typeface="Calibri"/>
                <a:cs typeface="Calibri"/>
              </a:rPr>
              <a:t>read in from  non-volatile storage when </a:t>
            </a:r>
            <a:r>
              <a:rPr sz="2000" dirty="0">
                <a:latin typeface="Calibri"/>
                <a:cs typeface="Calibri"/>
              </a:rPr>
              <a:t>the program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launched.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Font typeface="Arial"/>
              <a:buChar char="•"/>
              <a:tabLst>
                <a:tab pos="158750" algn="l"/>
              </a:tabLst>
            </a:pPr>
            <a:r>
              <a:rPr sz="2000" dirty="0">
                <a:latin typeface="Calibri"/>
                <a:cs typeface="Calibri"/>
              </a:rPr>
              <a:t>The </a:t>
            </a:r>
            <a:r>
              <a:rPr sz="2000" b="1" spc="-5" dirty="0">
                <a:solidFill>
                  <a:srgbClr val="4E80BC"/>
                </a:solidFill>
                <a:latin typeface="Calibri"/>
                <a:cs typeface="Calibri"/>
              </a:rPr>
              <a:t>Data section </a:t>
            </a:r>
            <a:r>
              <a:rPr sz="2000" spc="-5" dirty="0">
                <a:latin typeface="Calibri"/>
                <a:cs typeface="Calibri"/>
              </a:rPr>
              <a:t>is made </a:t>
            </a:r>
            <a:r>
              <a:rPr sz="2000" dirty="0">
                <a:latin typeface="Calibri"/>
                <a:cs typeface="Calibri"/>
              </a:rPr>
              <a:t>up the global and </a:t>
            </a:r>
            <a:r>
              <a:rPr sz="2000" spc="-10" dirty="0">
                <a:latin typeface="Calibri"/>
                <a:cs typeface="Calibri"/>
              </a:rPr>
              <a:t>static </a:t>
            </a:r>
            <a:r>
              <a:rPr sz="2000" spc="-5" dirty="0">
                <a:latin typeface="Calibri"/>
                <a:cs typeface="Calibri"/>
              </a:rPr>
              <a:t>variables, </a:t>
            </a:r>
            <a:r>
              <a:rPr sz="2000" dirty="0">
                <a:latin typeface="Calibri"/>
                <a:cs typeface="Calibri"/>
              </a:rPr>
              <a:t>allocated and  </a:t>
            </a:r>
            <a:r>
              <a:rPr sz="2000" spc="-5" dirty="0">
                <a:latin typeface="Calibri"/>
                <a:cs typeface="Calibri"/>
              </a:rPr>
              <a:t>initialized prior to executing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main.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950">
              <a:latin typeface="Calibri"/>
              <a:cs typeface="Calibri"/>
            </a:endParaRPr>
          </a:p>
          <a:p>
            <a:pPr marL="12700" marR="6350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58750" algn="l"/>
              </a:tabLst>
            </a:pPr>
            <a:r>
              <a:rPr sz="2000" dirty="0">
                <a:latin typeface="Calibri"/>
                <a:cs typeface="Calibri"/>
              </a:rPr>
              <a:t>The </a:t>
            </a:r>
            <a:r>
              <a:rPr sz="2000" b="1" spc="-5" dirty="0">
                <a:solidFill>
                  <a:srgbClr val="4E80BC"/>
                </a:solidFill>
                <a:latin typeface="Calibri"/>
                <a:cs typeface="Calibri"/>
              </a:rPr>
              <a:t>Heap Section </a:t>
            </a:r>
            <a:r>
              <a:rPr sz="2000" spc="-5" dirty="0">
                <a:latin typeface="Calibri"/>
                <a:cs typeface="Calibri"/>
              </a:rPr>
              <a:t>is used </a:t>
            </a:r>
            <a:r>
              <a:rPr sz="2000" dirty="0">
                <a:latin typeface="Calibri"/>
                <a:cs typeface="Calibri"/>
              </a:rPr>
              <a:t>for the dynamic </a:t>
            </a:r>
            <a:r>
              <a:rPr sz="2000" spc="-5" dirty="0">
                <a:latin typeface="Calibri"/>
                <a:cs typeface="Calibri"/>
              </a:rPr>
              <a:t>memory allocation, and is  </a:t>
            </a:r>
            <a:r>
              <a:rPr sz="2000" dirty="0">
                <a:latin typeface="Calibri"/>
                <a:cs typeface="Calibri"/>
              </a:rPr>
              <a:t>managed </a:t>
            </a:r>
            <a:r>
              <a:rPr sz="2000" spc="-5" dirty="0">
                <a:latin typeface="Calibri"/>
                <a:cs typeface="Calibri"/>
              </a:rPr>
              <a:t>via calls to new, delete, malloc, free,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950">
              <a:latin typeface="Calibri"/>
              <a:cs typeface="Calibri"/>
            </a:endParaRPr>
          </a:p>
          <a:p>
            <a:pPr marL="12700" marR="364490">
              <a:lnSpc>
                <a:spcPct val="100000"/>
              </a:lnSpc>
              <a:buFont typeface="Arial"/>
              <a:buChar char="•"/>
              <a:tabLst>
                <a:tab pos="158750" algn="l"/>
              </a:tabLst>
            </a:pPr>
            <a:r>
              <a:rPr sz="2000" dirty="0">
                <a:latin typeface="Calibri"/>
                <a:cs typeface="Calibri"/>
              </a:rPr>
              <a:t>The </a:t>
            </a:r>
            <a:r>
              <a:rPr sz="2000" b="1" spc="-5" dirty="0">
                <a:solidFill>
                  <a:srgbClr val="4E80BC"/>
                </a:solidFill>
                <a:latin typeface="Calibri"/>
                <a:cs typeface="Calibri"/>
              </a:rPr>
              <a:t>Stack </a:t>
            </a:r>
            <a:r>
              <a:rPr sz="2000" spc="-5" dirty="0">
                <a:latin typeface="Calibri"/>
                <a:cs typeface="Calibri"/>
              </a:rPr>
              <a:t>is used for </a:t>
            </a:r>
            <a:r>
              <a:rPr sz="2000" dirty="0">
                <a:latin typeface="Calibri"/>
                <a:cs typeface="Calibri"/>
              </a:rPr>
              <a:t>local </a:t>
            </a:r>
            <a:r>
              <a:rPr sz="2000" spc="-5" dirty="0">
                <a:latin typeface="Calibri"/>
                <a:cs typeface="Calibri"/>
              </a:rPr>
              <a:t>variables. </a:t>
            </a:r>
            <a:r>
              <a:rPr sz="2000" dirty="0">
                <a:latin typeface="Calibri"/>
                <a:cs typeface="Calibri"/>
              </a:rPr>
              <a:t>Space on the </a:t>
            </a:r>
            <a:r>
              <a:rPr sz="2000" spc="-5" dirty="0">
                <a:latin typeface="Calibri"/>
                <a:cs typeface="Calibri"/>
              </a:rPr>
              <a:t>stack is reserved for  </a:t>
            </a:r>
            <a:r>
              <a:rPr sz="2000" dirty="0">
                <a:latin typeface="Calibri"/>
                <a:cs typeface="Calibri"/>
              </a:rPr>
              <a:t>local </a:t>
            </a:r>
            <a:r>
              <a:rPr sz="2000" spc="-5" dirty="0">
                <a:latin typeface="Calibri"/>
                <a:cs typeface="Calibri"/>
              </a:rPr>
              <a:t>variables when </a:t>
            </a:r>
            <a:r>
              <a:rPr sz="2000" dirty="0">
                <a:latin typeface="Calibri"/>
                <a:cs typeface="Calibri"/>
              </a:rPr>
              <a:t>they </a:t>
            </a:r>
            <a:r>
              <a:rPr sz="2000" spc="-5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declared.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5137" y="1721053"/>
            <a:ext cx="32308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Process </a:t>
            </a:r>
            <a:r>
              <a:rPr dirty="0"/>
              <a:t>Vs.</a:t>
            </a:r>
            <a:r>
              <a:rPr spc="-70" dirty="0"/>
              <a:t> </a:t>
            </a:r>
            <a:r>
              <a:rPr spc="-5" dirty="0"/>
              <a:t>Program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3000" y="2338205"/>
            <a:ext cx="9029065" cy="4467860"/>
            <a:chOff x="63000" y="2338205"/>
            <a:chExt cx="9029065" cy="44678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18525" y="6032157"/>
              <a:ext cx="609485" cy="60948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80" y="2357297"/>
              <a:ext cx="8990266" cy="442906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2080" y="2357285"/>
              <a:ext cx="8990330" cy="4429760"/>
            </a:xfrm>
            <a:custGeom>
              <a:avLst/>
              <a:gdLst/>
              <a:ahLst/>
              <a:cxnLst/>
              <a:rect l="l" t="t" r="r" b="b"/>
              <a:pathLst>
                <a:path w="8990330" h="4429759">
                  <a:moveTo>
                    <a:pt x="4495317" y="4429429"/>
                  </a:moveTo>
                  <a:lnTo>
                    <a:pt x="0" y="4429429"/>
                  </a:lnTo>
                  <a:lnTo>
                    <a:pt x="0" y="0"/>
                  </a:lnTo>
                  <a:lnTo>
                    <a:pt x="8990279" y="0"/>
                  </a:lnTo>
                  <a:lnTo>
                    <a:pt x="8990279" y="4429429"/>
                  </a:lnTo>
                  <a:lnTo>
                    <a:pt x="4495317" y="4429429"/>
                  </a:lnTo>
                  <a:close/>
                </a:path>
              </a:pathLst>
            </a:custGeom>
            <a:ln w="38159">
              <a:solidFill>
                <a:srgbClr val="1E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9144000" cy="6858000"/>
            <a:chOff x="0" y="12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235" y="3071520"/>
              <a:ext cx="5430964" cy="280332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3037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4000" y="0"/>
                  </a:moveTo>
                  <a:lnTo>
                    <a:pt x="0" y="0"/>
                  </a:lnTo>
                  <a:lnTo>
                    <a:pt x="0" y="642962"/>
                  </a:lnTo>
                  <a:lnTo>
                    <a:pt x="4572000" y="642962"/>
                  </a:lnTo>
                  <a:lnTo>
                    <a:pt x="9144000" y="64296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E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03777" y="1721053"/>
            <a:ext cx="21329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Process</a:t>
            </a:r>
            <a:r>
              <a:rPr spc="-65" dirty="0"/>
              <a:t> </a:t>
            </a:r>
            <a:r>
              <a:rPr spc="-5" dirty="0"/>
              <a:t>State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25" y="6032156"/>
            <a:ext cx="609485" cy="60948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54114" y="2235136"/>
            <a:ext cx="8582660" cy="4383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indent="-203200">
              <a:lnSpc>
                <a:spcPct val="100000"/>
              </a:lnSpc>
              <a:spcBef>
                <a:spcPts val="100"/>
              </a:spcBef>
              <a:buSzPct val="90909"/>
              <a:buFont typeface="Arial"/>
              <a:buChar char="•"/>
              <a:tabLst>
                <a:tab pos="254000" algn="l"/>
              </a:tabLst>
            </a:pPr>
            <a:r>
              <a:rPr sz="2200" dirty="0">
                <a:latin typeface="Calibri"/>
                <a:cs typeface="Calibri"/>
              </a:rPr>
              <a:t>As a </a:t>
            </a:r>
            <a:r>
              <a:rPr sz="2200" spc="-5" dirty="0">
                <a:latin typeface="Calibri"/>
                <a:cs typeface="Calibri"/>
              </a:rPr>
              <a:t>process </a:t>
            </a:r>
            <a:r>
              <a:rPr sz="2200" spc="-10" dirty="0">
                <a:latin typeface="Calibri"/>
                <a:cs typeface="Calibri"/>
              </a:rPr>
              <a:t>executes, </a:t>
            </a:r>
            <a:r>
              <a:rPr sz="2200" spc="-5" dirty="0">
                <a:latin typeface="Calibri"/>
                <a:cs typeface="Calibri"/>
              </a:rPr>
              <a:t>it </a:t>
            </a:r>
            <a:r>
              <a:rPr sz="2200" spc="-10" dirty="0">
                <a:latin typeface="Calibri"/>
                <a:cs typeface="Calibri"/>
              </a:rPr>
              <a:t>changes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state.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2150">
              <a:latin typeface="Calibri"/>
              <a:cs typeface="Calibri"/>
            </a:endParaRPr>
          </a:p>
          <a:p>
            <a:pPr marL="50800" marR="548640">
              <a:lnSpc>
                <a:spcPct val="100000"/>
              </a:lnSpc>
              <a:buFont typeface="Arial"/>
              <a:buChar char="•"/>
              <a:tabLst>
                <a:tab pos="210185" algn="l"/>
              </a:tabLst>
            </a:pPr>
            <a:r>
              <a:rPr sz="2200" spc="-5" dirty="0">
                <a:latin typeface="Calibri"/>
                <a:cs typeface="Calibri"/>
              </a:rPr>
              <a:t>The state of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process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defined </a:t>
            </a:r>
            <a:r>
              <a:rPr sz="2200" spc="-5" dirty="0">
                <a:latin typeface="Calibri"/>
                <a:cs typeface="Calibri"/>
              </a:rPr>
              <a:t>in part by </a:t>
            </a:r>
            <a:r>
              <a:rPr sz="2200" spc="-10" dirty="0">
                <a:latin typeface="Calibri"/>
                <a:cs typeface="Calibri"/>
              </a:rPr>
              <a:t>the current activity </a:t>
            </a:r>
            <a:r>
              <a:rPr sz="2200" spc="-5" dirty="0">
                <a:latin typeface="Calibri"/>
                <a:cs typeface="Calibri"/>
              </a:rPr>
              <a:t>of that  process. The Process state is an </a:t>
            </a:r>
            <a:r>
              <a:rPr sz="2200" spc="-10" dirty="0">
                <a:latin typeface="Calibri"/>
                <a:cs typeface="Calibri"/>
              </a:rPr>
              <a:t>indicator </a:t>
            </a:r>
            <a:r>
              <a:rPr sz="2200" spc="-5" dirty="0">
                <a:latin typeface="Calibri"/>
                <a:cs typeface="Calibri"/>
              </a:rPr>
              <a:t>of the nature of the current  </a:t>
            </a:r>
            <a:r>
              <a:rPr sz="2200" spc="-10" dirty="0">
                <a:latin typeface="Calibri"/>
                <a:cs typeface="Calibri"/>
              </a:rPr>
              <a:t>activity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Process.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2150">
              <a:latin typeface="Calibri"/>
              <a:cs typeface="Calibri"/>
            </a:endParaRPr>
          </a:p>
          <a:p>
            <a:pPr marL="149225" indent="-99060">
              <a:lnSpc>
                <a:spcPct val="100000"/>
              </a:lnSpc>
              <a:buSzPct val="95454"/>
              <a:buFont typeface="Arial"/>
              <a:buChar char="•"/>
              <a:tabLst>
                <a:tab pos="149860" algn="l"/>
              </a:tabLst>
            </a:pPr>
            <a:r>
              <a:rPr sz="2200" spc="-5" dirty="0">
                <a:latin typeface="Calibri"/>
                <a:cs typeface="Calibri"/>
              </a:rPr>
              <a:t>Processes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operating </a:t>
            </a:r>
            <a:r>
              <a:rPr sz="2200" spc="-5" dirty="0">
                <a:latin typeface="Calibri"/>
                <a:cs typeface="Calibri"/>
              </a:rPr>
              <a:t>system can be in any of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following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states:</a:t>
            </a:r>
            <a:endParaRPr sz="2200">
              <a:latin typeface="Calibri"/>
              <a:cs typeface="Calibri"/>
            </a:endParaRPr>
          </a:p>
          <a:p>
            <a:pPr marL="965200">
              <a:lnSpc>
                <a:spcPts val="2635"/>
              </a:lnSpc>
            </a:pPr>
            <a:r>
              <a:rPr sz="3300" spc="37" baseline="8838">
                <a:latin typeface="Symbol"/>
                <a:cs typeface="Symbol"/>
              </a:rPr>
              <a:t></a:t>
            </a:r>
            <a:r>
              <a:rPr sz="2200" spc="25" smtClean="0">
                <a:latin typeface="Calibri"/>
                <a:cs typeface="Calibri"/>
              </a:rPr>
              <a:t>NEW-</a:t>
            </a:r>
            <a:r>
              <a:rPr lang="en-US" sz="2200" spc="25" dirty="0" smtClean="0">
                <a:latin typeface="Calibri"/>
                <a:cs typeface="Calibri"/>
              </a:rPr>
              <a:t> </a:t>
            </a:r>
            <a:r>
              <a:rPr sz="2200" spc="25" smtClean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process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being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created.</a:t>
            </a:r>
            <a:endParaRPr sz="2200">
              <a:latin typeface="Calibri"/>
              <a:cs typeface="Calibri"/>
            </a:endParaRPr>
          </a:p>
          <a:p>
            <a:pPr marL="965200">
              <a:lnSpc>
                <a:spcPts val="2635"/>
              </a:lnSpc>
            </a:pPr>
            <a:r>
              <a:rPr sz="3300" spc="30" baseline="8838" dirty="0">
                <a:latin typeface="Symbol"/>
                <a:cs typeface="Symbol"/>
              </a:rPr>
              <a:t></a:t>
            </a:r>
            <a:r>
              <a:rPr sz="2200" spc="20">
                <a:latin typeface="Calibri"/>
                <a:cs typeface="Calibri"/>
              </a:rPr>
              <a:t>READY- </a:t>
            </a:r>
            <a:r>
              <a:rPr lang="en-US" sz="2200" spc="20" dirty="0" smtClean="0">
                <a:latin typeface="Calibri"/>
                <a:cs typeface="Calibri"/>
              </a:rPr>
              <a:t> </a:t>
            </a:r>
            <a:r>
              <a:rPr sz="2200" spc="-5" smtClean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process is </a:t>
            </a:r>
            <a:r>
              <a:rPr sz="2200" spc="-10" dirty="0">
                <a:latin typeface="Calibri"/>
                <a:cs typeface="Calibri"/>
              </a:rPr>
              <a:t>waiting </a:t>
            </a:r>
            <a:r>
              <a:rPr sz="2200" spc="-5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be </a:t>
            </a:r>
            <a:r>
              <a:rPr sz="2200" spc="-5" dirty="0">
                <a:latin typeface="Calibri"/>
                <a:cs typeface="Calibri"/>
              </a:rPr>
              <a:t>assigned to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processor.</a:t>
            </a:r>
            <a:endParaRPr sz="2200">
              <a:latin typeface="Calibri"/>
              <a:cs typeface="Calibri"/>
            </a:endParaRPr>
          </a:p>
          <a:p>
            <a:pPr marL="965200">
              <a:lnSpc>
                <a:spcPct val="100000"/>
              </a:lnSpc>
              <a:spcBef>
                <a:spcPts val="5"/>
              </a:spcBef>
            </a:pPr>
            <a:r>
              <a:rPr sz="3300" spc="15" baseline="8838">
                <a:latin typeface="Symbol"/>
                <a:cs typeface="Symbol"/>
              </a:rPr>
              <a:t></a:t>
            </a:r>
            <a:r>
              <a:rPr sz="2200" spc="10" smtClean="0">
                <a:latin typeface="Calibri"/>
                <a:cs typeface="Calibri"/>
              </a:rPr>
              <a:t>RUNNING-</a:t>
            </a:r>
            <a:r>
              <a:rPr lang="en-US" sz="2200" spc="10" dirty="0" smtClean="0">
                <a:latin typeface="Calibri"/>
                <a:cs typeface="Calibri"/>
              </a:rPr>
              <a:t> </a:t>
            </a:r>
            <a:r>
              <a:rPr sz="2200" spc="10" smtClean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Instructions </a:t>
            </a:r>
            <a:r>
              <a:rPr sz="2200" spc="-5" dirty="0">
                <a:latin typeface="Calibri"/>
                <a:cs typeface="Calibri"/>
              </a:rPr>
              <a:t>are </a:t>
            </a:r>
            <a:r>
              <a:rPr sz="2200" spc="-10" dirty="0">
                <a:latin typeface="Calibri"/>
                <a:cs typeface="Calibri"/>
              </a:rPr>
              <a:t>being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executed.</a:t>
            </a:r>
            <a:endParaRPr sz="2200">
              <a:latin typeface="Calibri"/>
              <a:cs typeface="Calibri"/>
            </a:endParaRPr>
          </a:p>
          <a:p>
            <a:pPr marL="965200" marR="43180">
              <a:lnSpc>
                <a:spcPct val="100000"/>
              </a:lnSpc>
            </a:pPr>
            <a:r>
              <a:rPr sz="3300" spc="15" baseline="8838" dirty="0">
                <a:latin typeface="Symbol"/>
                <a:cs typeface="Symbol"/>
              </a:rPr>
              <a:t></a:t>
            </a:r>
            <a:r>
              <a:rPr sz="2200" spc="10">
                <a:latin typeface="Calibri"/>
                <a:cs typeface="Calibri"/>
              </a:rPr>
              <a:t>WAITING- </a:t>
            </a:r>
            <a:r>
              <a:rPr lang="en-US" sz="2200" spc="10" dirty="0" smtClean="0">
                <a:latin typeface="Calibri"/>
                <a:cs typeface="Calibri"/>
              </a:rPr>
              <a:t> </a:t>
            </a:r>
            <a:r>
              <a:rPr sz="2200" spc="-5" smtClean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process is </a:t>
            </a:r>
            <a:r>
              <a:rPr sz="2200" spc="-10" dirty="0">
                <a:latin typeface="Calibri"/>
                <a:cs typeface="Calibri"/>
              </a:rPr>
              <a:t>waiting </a:t>
            </a:r>
            <a:r>
              <a:rPr sz="220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some event to occur(such </a:t>
            </a:r>
            <a:r>
              <a:rPr sz="2200" dirty="0">
                <a:latin typeface="Calibri"/>
                <a:cs typeface="Calibri"/>
              </a:rPr>
              <a:t>as  </a:t>
            </a:r>
            <a:r>
              <a:rPr sz="2200" spc="-5" dirty="0">
                <a:latin typeface="Calibri"/>
                <a:cs typeface="Calibri"/>
              </a:rPr>
              <a:t>an I/O </a:t>
            </a:r>
            <a:r>
              <a:rPr sz="2200" spc="-10" dirty="0">
                <a:latin typeface="Calibri"/>
                <a:cs typeface="Calibri"/>
              </a:rPr>
              <a:t>completion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10" dirty="0">
                <a:latin typeface="Calibri"/>
                <a:cs typeface="Calibri"/>
              </a:rPr>
              <a:t>reception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signal).</a:t>
            </a:r>
            <a:endParaRPr sz="2200">
              <a:latin typeface="Calibri"/>
              <a:cs typeface="Calibri"/>
            </a:endParaRPr>
          </a:p>
          <a:p>
            <a:pPr marL="965200">
              <a:lnSpc>
                <a:spcPct val="100000"/>
              </a:lnSpc>
            </a:pPr>
            <a:r>
              <a:rPr sz="3300" spc="7" baseline="8838" dirty="0">
                <a:latin typeface="Symbol"/>
                <a:cs typeface="Symbol"/>
              </a:rPr>
              <a:t></a:t>
            </a:r>
            <a:r>
              <a:rPr sz="2200" spc="5" dirty="0">
                <a:latin typeface="Calibri"/>
                <a:cs typeface="Calibri"/>
              </a:rPr>
              <a:t>TERMINATED- </a:t>
            </a:r>
            <a:r>
              <a:rPr sz="2200" spc="-5" dirty="0">
                <a:latin typeface="Calibri"/>
                <a:cs typeface="Calibri"/>
              </a:rPr>
              <a:t>The process has </a:t>
            </a:r>
            <a:r>
              <a:rPr sz="2200" spc="-10" dirty="0">
                <a:latin typeface="Calibri"/>
                <a:cs typeface="Calibri"/>
              </a:rPr>
              <a:t>finished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execution.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9144000" cy="6858000"/>
            <a:chOff x="0" y="12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235" y="3071520"/>
              <a:ext cx="5430964" cy="280332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3037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4000" y="0"/>
                  </a:moveTo>
                  <a:lnTo>
                    <a:pt x="0" y="0"/>
                  </a:lnTo>
                  <a:lnTo>
                    <a:pt x="0" y="642962"/>
                  </a:lnTo>
                  <a:lnTo>
                    <a:pt x="4572000" y="642962"/>
                  </a:lnTo>
                  <a:lnTo>
                    <a:pt x="9144000" y="64296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E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78786" y="1721053"/>
            <a:ext cx="43815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Process State </a:t>
            </a:r>
            <a:r>
              <a:rPr dirty="0"/>
              <a:t>&amp;</a:t>
            </a:r>
            <a:r>
              <a:rPr spc="-65" dirty="0"/>
              <a:t> </a:t>
            </a:r>
            <a:r>
              <a:rPr spc="-5" dirty="0"/>
              <a:t>Description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25" y="6032156"/>
            <a:ext cx="609485" cy="60948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05345" y="2663177"/>
            <a:ext cx="7873365" cy="3377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0" dirty="0">
                <a:solidFill>
                  <a:srgbClr val="1E487C"/>
                </a:solidFill>
                <a:latin typeface="Calibri"/>
                <a:cs typeface="Calibri"/>
              </a:rPr>
              <a:t>Start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This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the initial </a:t>
            </a:r>
            <a:r>
              <a:rPr sz="2200" spc="-5" dirty="0">
                <a:latin typeface="Calibri"/>
                <a:cs typeface="Calibri"/>
              </a:rPr>
              <a:t>state </a:t>
            </a:r>
            <a:r>
              <a:rPr sz="2200" spc="-10" dirty="0">
                <a:latin typeface="Calibri"/>
                <a:cs typeface="Calibri"/>
              </a:rPr>
              <a:t>when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process is first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started/created.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1E487C"/>
                </a:solidFill>
                <a:latin typeface="Calibri"/>
                <a:cs typeface="Calibri"/>
              </a:rPr>
              <a:t>Ready</a:t>
            </a:r>
            <a:endParaRPr sz="22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The process is </a:t>
            </a:r>
            <a:r>
              <a:rPr sz="2200" spc="-10" dirty="0">
                <a:latin typeface="Calibri"/>
                <a:cs typeface="Calibri"/>
              </a:rPr>
              <a:t>waiting </a:t>
            </a:r>
            <a:r>
              <a:rPr sz="2200" spc="-5" dirty="0">
                <a:latin typeface="Calibri"/>
                <a:cs typeface="Calibri"/>
              </a:rPr>
              <a:t>to be assigned </a:t>
            </a:r>
            <a:r>
              <a:rPr sz="2200" dirty="0">
                <a:latin typeface="Calibri"/>
                <a:cs typeface="Calibri"/>
              </a:rPr>
              <a:t>to a </a:t>
            </a:r>
            <a:r>
              <a:rPr sz="2200" spc="-5" dirty="0">
                <a:latin typeface="Calibri"/>
                <a:cs typeface="Calibri"/>
              </a:rPr>
              <a:t>processor. Ready processes  </a:t>
            </a:r>
            <a:r>
              <a:rPr sz="2200" dirty="0">
                <a:latin typeface="Calibri"/>
                <a:cs typeface="Calibri"/>
              </a:rPr>
              <a:t>are </a:t>
            </a:r>
            <a:r>
              <a:rPr sz="2200" spc="-10" dirty="0">
                <a:latin typeface="Calibri"/>
                <a:cs typeface="Calibri"/>
              </a:rPr>
              <a:t>waiting </a:t>
            </a:r>
            <a:r>
              <a:rPr sz="2200" dirty="0">
                <a:latin typeface="Calibri"/>
                <a:cs typeface="Calibri"/>
              </a:rPr>
              <a:t>to have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processor </a:t>
            </a:r>
            <a:r>
              <a:rPr sz="2200" spc="-10" dirty="0">
                <a:latin typeface="Calibri"/>
                <a:cs typeface="Calibri"/>
              </a:rPr>
              <a:t>allocated </a:t>
            </a:r>
            <a:r>
              <a:rPr sz="2200" spc="-5" dirty="0">
                <a:latin typeface="Calibri"/>
                <a:cs typeface="Calibri"/>
              </a:rPr>
              <a:t>to them by </a:t>
            </a:r>
            <a:r>
              <a:rPr sz="2200" spc="-10" dirty="0">
                <a:latin typeface="Calibri"/>
                <a:cs typeface="Calibri"/>
              </a:rPr>
              <a:t>the operating  </a:t>
            </a:r>
            <a:r>
              <a:rPr sz="2200" spc="-5" dirty="0">
                <a:latin typeface="Calibri"/>
                <a:cs typeface="Calibri"/>
              </a:rPr>
              <a:t>system so that they </a:t>
            </a:r>
            <a:r>
              <a:rPr sz="2200" spc="-10" dirty="0">
                <a:latin typeface="Calibri"/>
                <a:cs typeface="Calibri"/>
              </a:rPr>
              <a:t>can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run.</a:t>
            </a:r>
            <a:endParaRPr sz="2200">
              <a:latin typeface="Calibri"/>
              <a:cs typeface="Calibri"/>
            </a:endParaRPr>
          </a:p>
          <a:p>
            <a:pPr marL="12700" marR="151765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Process may come into </a:t>
            </a:r>
            <a:r>
              <a:rPr sz="2200" spc="-10" dirty="0">
                <a:latin typeface="Calibri"/>
                <a:cs typeface="Calibri"/>
              </a:rPr>
              <a:t>this </a:t>
            </a:r>
            <a:r>
              <a:rPr sz="2200" spc="-5" dirty="0">
                <a:latin typeface="Calibri"/>
                <a:cs typeface="Calibri"/>
              </a:rPr>
              <a:t>state </a:t>
            </a:r>
            <a:r>
              <a:rPr sz="2200" spc="-15" dirty="0">
                <a:latin typeface="Calibri"/>
                <a:cs typeface="Calibri"/>
              </a:rPr>
              <a:t>after </a:t>
            </a:r>
            <a:r>
              <a:rPr sz="2200" spc="-5" dirty="0">
                <a:latin typeface="Calibri"/>
                <a:cs typeface="Calibri"/>
              </a:rPr>
              <a:t>Start state or while </a:t>
            </a:r>
            <a:r>
              <a:rPr sz="2200" spc="-10" dirty="0">
                <a:latin typeface="Calibri"/>
                <a:cs typeface="Calibri"/>
              </a:rPr>
              <a:t>running </a:t>
            </a:r>
            <a:r>
              <a:rPr sz="2200" dirty="0">
                <a:latin typeface="Calibri"/>
                <a:cs typeface="Calibri"/>
              </a:rPr>
              <a:t>it  by </a:t>
            </a:r>
            <a:r>
              <a:rPr sz="2200" spc="-5" dirty="0">
                <a:latin typeface="Calibri"/>
                <a:cs typeface="Calibri"/>
              </a:rPr>
              <a:t>but </a:t>
            </a:r>
            <a:r>
              <a:rPr sz="2200" spc="-10" dirty="0">
                <a:latin typeface="Calibri"/>
                <a:cs typeface="Calibri"/>
              </a:rPr>
              <a:t>interrupted </a:t>
            </a:r>
            <a:r>
              <a:rPr sz="2200" spc="-5" dirty="0">
                <a:latin typeface="Calibri"/>
                <a:cs typeface="Calibri"/>
              </a:rPr>
              <a:t>by the </a:t>
            </a:r>
            <a:r>
              <a:rPr sz="2200" spc="-10" dirty="0">
                <a:latin typeface="Calibri"/>
                <a:cs typeface="Calibri"/>
              </a:rPr>
              <a:t>scheduler </a:t>
            </a:r>
            <a:r>
              <a:rPr sz="2200" spc="-5" dirty="0">
                <a:latin typeface="Calibri"/>
                <a:cs typeface="Calibri"/>
              </a:rPr>
              <a:t>to assign </a:t>
            </a:r>
            <a:r>
              <a:rPr sz="2200" dirty="0">
                <a:latin typeface="Calibri"/>
                <a:cs typeface="Calibri"/>
              </a:rPr>
              <a:t>CPU </a:t>
            </a:r>
            <a:r>
              <a:rPr sz="2200" spc="-5" dirty="0">
                <a:latin typeface="Calibri"/>
                <a:cs typeface="Calibri"/>
              </a:rPr>
              <a:t>to some other  process.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9144000" cy="6858000"/>
            <a:chOff x="0" y="12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235" y="3071520"/>
              <a:ext cx="5430964" cy="280332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3037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4000" y="0"/>
                  </a:moveTo>
                  <a:lnTo>
                    <a:pt x="0" y="0"/>
                  </a:lnTo>
                  <a:lnTo>
                    <a:pt x="0" y="642962"/>
                  </a:lnTo>
                  <a:lnTo>
                    <a:pt x="4572000" y="642962"/>
                  </a:lnTo>
                  <a:lnTo>
                    <a:pt x="9144000" y="64296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E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8097" y="1721053"/>
            <a:ext cx="12420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Contd…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25" y="6032156"/>
            <a:ext cx="609485" cy="60948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20255" y="2533573"/>
            <a:ext cx="7914005" cy="404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0" dirty="0">
                <a:solidFill>
                  <a:srgbClr val="1E487C"/>
                </a:solidFill>
                <a:latin typeface="Calibri"/>
                <a:cs typeface="Calibri"/>
              </a:rPr>
              <a:t>Running</a:t>
            </a:r>
            <a:endParaRPr sz="2200">
              <a:latin typeface="Calibri"/>
              <a:cs typeface="Calibri"/>
            </a:endParaRPr>
          </a:p>
          <a:p>
            <a:pPr marL="12700" marR="673735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Once </a:t>
            </a:r>
            <a:r>
              <a:rPr sz="2200" spc="-5" dirty="0">
                <a:latin typeface="Calibri"/>
                <a:cs typeface="Calibri"/>
              </a:rPr>
              <a:t>the process has been assigned to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processor by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OS  </a:t>
            </a:r>
            <a:r>
              <a:rPr sz="2200" spc="-10" dirty="0">
                <a:latin typeface="Calibri"/>
                <a:cs typeface="Calibri"/>
              </a:rPr>
              <a:t>scheduler, </a:t>
            </a:r>
            <a:r>
              <a:rPr sz="2200" spc="-5" dirty="0">
                <a:latin typeface="Calibri"/>
                <a:cs typeface="Calibri"/>
              </a:rPr>
              <a:t>the process state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set </a:t>
            </a:r>
            <a:r>
              <a:rPr sz="220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running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processor  </a:t>
            </a:r>
            <a:r>
              <a:rPr sz="2200" spc="-10" dirty="0">
                <a:latin typeface="Calibri"/>
                <a:cs typeface="Calibri"/>
              </a:rPr>
              <a:t>executes its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instructions.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L="12700">
              <a:lnSpc>
                <a:spcPts val="2640"/>
              </a:lnSpc>
            </a:pPr>
            <a:r>
              <a:rPr sz="2200" b="1" spc="-10" dirty="0">
                <a:solidFill>
                  <a:srgbClr val="1E487C"/>
                </a:solidFill>
                <a:latin typeface="Calibri"/>
                <a:cs typeface="Calibri"/>
              </a:rPr>
              <a:t>Waiting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99800"/>
              </a:lnSpc>
              <a:spcBef>
                <a:spcPts val="5"/>
              </a:spcBef>
            </a:pPr>
            <a:r>
              <a:rPr sz="2200" spc="-5" dirty="0">
                <a:latin typeface="Calibri"/>
                <a:cs typeface="Calibri"/>
              </a:rPr>
              <a:t>Process moves into the </a:t>
            </a:r>
            <a:r>
              <a:rPr sz="2200" spc="-10" dirty="0">
                <a:latin typeface="Calibri"/>
                <a:cs typeface="Calibri"/>
              </a:rPr>
              <a:t>waiting </a:t>
            </a:r>
            <a:r>
              <a:rPr sz="2200" spc="-5" dirty="0">
                <a:latin typeface="Calibri"/>
                <a:cs typeface="Calibri"/>
              </a:rPr>
              <a:t>state </a:t>
            </a:r>
            <a:r>
              <a:rPr sz="2200" dirty="0">
                <a:latin typeface="Calibri"/>
                <a:cs typeface="Calibri"/>
              </a:rPr>
              <a:t>if </a:t>
            </a:r>
            <a:r>
              <a:rPr sz="2200" spc="-5" dirty="0">
                <a:latin typeface="Calibri"/>
                <a:cs typeface="Calibri"/>
              </a:rPr>
              <a:t>it </a:t>
            </a:r>
            <a:r>
              <a:rPr sz="2200" spc="-10" dirty="0">
                <a:latin typeface="Calibri"/>
                <a:cs typeface="Calibri"/>
              </a:rPr>
              <a:t>needs </a:t>
            </a:r>
            <a:r>
              <a:rPr sz="2200" spc="-5" dirty="0">
                <a:latin typeface="Calibri"/>
                <a:cs typeface="Calibri"/>
              </a:rPr>
              <a:t>to wait for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resource,  such as </a:t>
            </a:r>
            <a:r>
              <a:rPr sz="2200" spc="-10" dirty="0">
                <a:latin typeface="Calibri"/>
                <a:cs typeface="Calibri"/>
              </a:rPr>
              <a:t>waiting </a:t>
            </a:r>
            <a:r>
              <a:rPr sz="220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user input,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10" dirty="0">
                <a:latin typeface="Calibri"/>
                <a:cs typeface="Calibri"/>
              </a:rPr>
              <a:t>waiting </a:t>
            </a:r>
            <a:r>
              <a:rPr sz="2200" spc="-5" dirty="0">
                <a:latin typeface="Calibri"/>
                <a:cs typeface="Calibri"/>
              </a:rPr>
              <a:t>for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file </a:t>
            </a:r>
            <a:r>
              <a:rPr sz="220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become  </a:t>
            </a:r>
            <a:r>
              <a:rPr sz="2200" spc="-5" dirty="0">
                <a:latin typeface="Calibri"/>
                <a:cs typeface="Calibri"/>
              </a:rPr>
              <a:t>available.</a:t>
            </a:r>
            <a:endParaRPr sz="2200">
              <a:latin typeface="Calibri"/>
              <a:cs typeface="Calibri"/>
            </a:endParaRPr>
          </a:p>
          <a:p>
            <a:pPr marL="12700" marR="262255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For example the process may </a:t>
            </a:r>
            <a:r>
              <a:rPr sz="2200" dirty="0">
                <a:latin typeface="Calibri"/>
                <a:cs typeface="Calibri"/>
              </a:rPr>
              <a:t>be </a:t>
            </a:r>
            <a:r>
              <a:rPr sz="2200" spc="-10" dirty="0">
                <a:latin typeface="Calibri"/>
                <a:cs typeface="Calibri"/>
              </a:rPr>
              <a:t>waiting </a:t>
            </a:r>
            <a:r>
              <a:rPr sz="220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keyboard </a:t>
            </a:r>
            <a:r>
              <a:rPr sz="2200" spc="-10" dirty="0">
                <a:latin typeface="Calibri"/>
                <a:cs typeface="Calibri"/>
              </a:rPr>
              <a:t>input, </a:t>
            </a:r>
            <a:r>
              <a:rPr sz="2200" spc="-5" dirty="0">
                <a:latin typeface="Calibri"/>
                <a:cs typeface="Calibri"/>
              </a:rPr>
              <a:t>disk  </a:t>
            </a:r>
            <a:r>
              <a:rPr sz="2200" spc="-10" dirty="0">
                <a:latin typeface="Calibri"/>
                <a:cs typeface="Calibri"/>
              </a:rPr>
              <a:t>access </a:t>
            </a:r>
            <a:r>
              <a:rPr sz="2200" spc="-5" dirty="0">
                <a:latin typeface="Calibri"/>
                <a:cs typeface="Calibri"/>
              </a:rPr>
              <a:t>request, </a:t>
            </a:r>
            <a:r>
              <a:rPr sz="2200" spc="-10" dirty="0">
                <a:latin typeface="Calibri"/>
                <a:cs typeface="Calibri"/>
              </a:rPr>
              <a:t>inter-process </a:t>
            </a:r>
            <a:r>
              <a:rPr sz="2200" spc="-5" dirty="0">
                <a:latin typeface="Calibri"/>
                <a:cs typeface="Calibri"/>
              </a:rPr>
              <a:t>messages,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timer </a:t>
            </a:r>
            <a:r>
              <a:rPr sz="2200" spc="-5" dirty="0">
                <a:latin typeface="Calibri"/>
                <a:cs typeface="Calibri"/>
              </a:rPr>
              <a:t>to go </a:t>
            </a:r>
            <a:r>
              <a:rPr sz="2200" spc="-20" dirty="0">
                <a:latin typeface="Calibri"/>
                <a:cs typeface="Calibri"/>
              </a:rPr>
              <a:t>off, </a:t>
            </a:r>
            <a:r>
              <a:rPr sz="2200" spc="-5" dirty="0">
                <a:latin typeface="Calibri"/>
                <a:cs typeface="Calibri"/>
              </a:rPr>
              <a:t>or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child  </a:t>
            </a:r>
            <a:r>
              <a:rPr sz="2200" spc="-5" dirty="0">
                <a:latin typeface="Calibri"/>
                <a:cs typeface="Calibri"/>
              </a:rPr>
              <a:t>process to</a:t>
            </a:r>
            <a:r>
              <a:rPr sz="2200" spc="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finish.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9144000" cy="6858000"/>
            <a:chOff x="0" y="12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235" y="3071520"/>
              <a:ext cx="5430964" cy="280332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3037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4000" y="0"/>
                  </a:moveTo>
                  <a:lnTo>
                    <a:pt x="0" y="0"/>
                  </a:lnTo>
                  <a:lnTo>
                    <a:pt x="0" y="642962"/>
                  </a:lnTo>
                  <a:lnTo>
                    <a:pt x="4572000" y="642962"/>
                  </a:lnTo>
                  <a:lnTo>
                    <a:pt x="9144000" y="64296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E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8097" y="1721053"/>
            <a:ext cx="11753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</a:t>
            </a:r>
            <a:r>
              <a:rPr spc="-5" dirty="0"/>
              <a:t>ontd</a:t>
            </a:r>
            <a:r>
              <a:rPr dirty="0"/>
              <a:t>..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25" y="6032156"/>
            <a:ext cx="609485" cy="60948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05345" y="2748495"/>
            <a:ext cx="7788909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0" dirty="0">
                <a:solidFill>
                  <a:srgbClr val="1E487C"/>
                </a:solidFill>
                <a:latin typeface="Calibri"/>
                <a:cs typeface="Calibri"/>
              </a:rPr>
              <a:t>Terminated </a:t>
            </a:r>
            <a:r>
              <a:rPr sz="2200" b="1" spc="-5" dirty="0">
                <a:solidFill>
                  <a:srgbClr val="1E487C"/>
                </a:solidFill>
                <a:latin typeface="Calibri"/>
                <a:cs typeface="Calibri"/>
              </a:rPr>
              <a:t>or</a:t>
            </a:r>
            <a:r>
              <a:rPr sz="2200" b="1" spc="-15" dirty="0">
                <a:solidFill>
                  <a:srgbClr val="1E487C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1E487C"/>
                </a:solidFill>
                <a:latin typeface="Calibri"/>
                <a:cs typeface="Calibri"/>
              </a:rPr>
              <a:t>Exit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Once the </a:t>
            </a:r>
            <a:r>
              <a:rPr sz="2200" spc="-5" dirty="0">
                <a:latin typeface="Calibri"/>
                <a:cs typeface="Calibri"/>
              </a:rPr>
              <a:t>process </a:t>
            </a:r>
            <a:r>
              <a:rPr sz="2200" spc="-10" dirty="0">
                <a:latin typeface="Calibri"/>
                <a:cs typeface="Calibri"/>
              </a:rPr>
              <a:t>finishes </a:t>
            </a:r>
            <a:r>
              <a:rPr sz="2200" spc="-5" dirty="0">
                <a:latin typeface="Calibri"/>
                <a:cs typeface="Calibri"/>
              </a:rPr>
              <a:t>its </a:t>
            </a:r>
            <a:r>
              <a:rPr sz="2200" spc="-10" dirty="0">
                <a:latin typeface="Calibri"/>
                <a:cs typeface="Calibri"/>
              </a:rPr>
              <a:t>execution,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5" dirty="0">
                <a:latin typeface="Calibri"/>
                <a:cs typeface="Calibri"/>
              </a:rPr>
              <a:t>it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terminated </a:t>
            </a:r>
            <a:r>
              <a:rPr sz="2200" spc="-5" dirty="0">
                <a:latin typeface="Calibri"/>
                <a:cs typeface="Calibri"/>
              </a:rPr>
              <a:t>by </a:t>
            </a:r>
            <a:r>
              <a:rPr sz="2200" spc="-10" dirty="0">
                <a:latin typeface="Calibri"/>
                <a:cs typeface="Calibri"/>
              </a:rPr>
              <a:t>the  operating </a:t>
            </a:r>
            <a:r>
              <a:rPr sz="2200" spc="-5" dirty="0">
                <a:latin typeface="Calibri"/>
                <a:cs typeface="Calibri"/>
              </a:rPr>
              <a:t>system, </a:t>
            </a:r>
            <a:r>
              <a:rPr sz="2200" dirty="0">
                <a:latin typeface="Calibri"/>
                <a:cs typeface="Calibri"/>
              </a:rPr>
              <a:t>it </a:t>
            </a:r>
            <a:r>
              <a:rPr sz="2200" spc="-5" dirty="0">
                <a:latin typeface="Calibri"/>
                <a:cs typeface="Calibri"/>
              </a:rPr>
              <a:t>is moved to </a:t>
            </a:r>
            <a:r>
              <a:rPr sz="2200" spc="-10" dirty="0">
                <a:latin typeface="Calibri"/>
                <a:cs typeface="Calibri"/>
              </a:rPr>
              <a:t>the terminated </a:t>
            </a:r>
            <a:r>
              <a:rPr sz="2200" spc="-5" dirty="0">
                <a:latin typeface="Calibri"/>
                <a:cs typeface="Calibri"/>
              </a:rPr>
              <a:t>state where </a:t>
            </a:r>
            <a:r>
              <a:rPr sz="2200" dirty="0">
                <a:latin typeface="Calibri"/>
                <a:cs typeface="Calibri"/>
              </a:rPr>
              <a:t>it </a:t>
            </a:r>
            <a:r>
              <a:rPr sz="2200" spc="-5" dirty="0">
                <a:latin typeface="Calibri"/>
                <a:cs typeface="Calibri"/>
              </a:rPr>
              <a:t>waits  </a:t>
            </a:r>
            <a:r>
              <a:rPr sz="2200" dirty="0">
                <a:latin typeface="Calibri"/>
                <a:cs typeface="Calibri"/>
              </a:rPr>
              <a:t>to be </a:t>
            </a:r>
            <a:r>
              <a:rPr sz="2200" spc="-5" dirty="0">
                <a:latin typeface="Calibri"/>
                <a:cs typeface="Calibri"/>
              </a:rPr>
              <a:t>removed from main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memory.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298" y="1721053"/>
            <a:ext cx="396112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Process State</a:t>
            </a:r>
            <a:r>
              <a:rPr spc="-35" dirty="0"/>
              <a:t> </a:t>
            </a:r>
            <a:r>
              <a:rPr spc="-10" dirty="0"/>
              <a:t>Transitions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2715896"/>
            <a:ext cx="9144000" cy="4142104"/>
            <a:chOff x="0" y="2499842"/>
            <a:chExt cx="9144000" cy="414210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18525" y="6032157"/>
              <a:ext cx="609485" cy="60948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499842"/>
              <a:ext cx="9144000" cy="342863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172102" y="6034951"/>
            <a:ext cx="10858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Process </a:t>
            </a:r>
            <a:r>
              <a:rPr sz="1100" spc="-5" dirty="0">
                <a:latin typeface="Arial"/>
                <a:cs typeface="Arial"/>
              </a:rPr>
              <a:t>State</a:t>
            </a:r>
            <a:r>
              <a:rPr sz="975" spc="-7" baseline="29914" dirty="0">
                <a:latin typeface="Arial"/>
                <a:cs typeface="Arial"/>
              </a:rPr>
              <a:t>[ </a:t>
            </a:r>
            <a:r>
              <a:rPr sz="975" spc="-15" baseline="29914" dirty="0">
                <a:latin typeface="Arial"/>
                <a:cs typeface="Arial"/>
              </a:rPr>
              <a:t>1</a:t>
            </a:r>
            <a:r>
              <a:rPr sz="975" spc="-75" baseline="29914" dirty="0">
                <a:latin typeface="Arial"/>
                <a:cs typeface="Arial"/>
              </a:rPr>
              <a:t> </a:t>
            </a:r>
            <a:r>
              <a:rPr sz="975" spc="-7" baseline="29914" dirty="0">
                <a:latin typeface="Arial"/>
                <a:cs typeface="Arial"/>
              </a:rPr>
              <a:t>]</a:t>
            </a:r>
            <a:endParaRPr sz="975" baseline="2991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9144000" cy="6858000"/>
            <a:chOff x="0" y="12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235" y="3071520"/>
              <a:ext cx="5430964" cy="280332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3037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4000" y="0"/>
                  </a:moveTo>
                  <a:lnTo>
                    <a:pt x="0" y="0"/>
                  </a:lnTo>
                  <a:lnTo>
                    <a:pt x="0" y="642962"/>
                  </a:lnTo>
                  <a:lnTo>
                    <a:pt x="4572000" y="642962"/>
                  </a:lnTo>
                  <a:lnTo>
                    <a:pt x="9144000" y="64296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E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4063" y="1721053"/>
            <a:ext cx="30518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Process</a:t>
            </a:r>
            <a:r>
              <a:rPr spc="-40" dirty="0"/>
              <a:t> </a:t>
            </a:r>
            <a:r>
              <a:rPr spc="-10" dirty="0"/>
              <a:t>Transitions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25" y="6032156"/>
            <a:ext cx="609485" cy="60948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05345" y="2605938"/>
            <a:ext cx="7980680" cy="203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1E487C"/>
                </a:solidFill>
                <a:latin typeface="Calibri"/>
                <a:cs typeface="Calibri"/>
              </a:rPr>
              <a:t>Ready --&gt;</a:t>
            </a:r>
            <a:r>
              <a:rPr sz="2200" b="1" spc="-25" dirty="0">
                <a:solidFill>
                  <a:srgbClr val="1E487C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1E487C"/>
                </a:solidFill>
                <a:latin typeface="Calibri"/>
                <a:cs typeface="Calibri"/>
              </a:rPr>
              <a:t>Running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When it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time, the dispatcher selects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new process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run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Calibri"/>
              <a:cs typeface="Calibri"/>
            </a:endParaRPr>
          </a:p>
          <a:p>
            <a:pPr marL="12700">
              <a:lnSpc>
                <a:spcPts val="2640"/>
              </a:lnSpc>
            </a:pPr>
            <a:r>
              <a:rPr sz="2200" b="1" spc="-10" dirty="0">
                <a:solidFill>
                  <a:srgbClr val="1E487C"/>
                </a:solidFill>
                <a:latin typeface="Calibri"/>
                <a:cs typeface="Calibri"/>
              </a:rPr>
              <a:t>Running </a:t>
            </a:r>
            <a:r>
              <a:rPr sz="2200" b="1" spc="-5" dirty="0">
                <a:solidFill>
                  <a:srgbClr val="1E487C"/>
                </a:solidFill>
                <a:latin typeface="Calibri"/>
                <a:cs typeface="Calibri"/>
              </a:rPr>
              <a:t>--&gt;</a:t>
            </a:r>
            <a:r>
              <a:rPr sz="2200" b="1" spc="-10" dirty="0">
                <a:solidFill>
                  <a:srgbClr val="1E487C"/>
                </a:solidFill>
                <a:latin typeface="Calibri"/>
                <a:cs typeface="Calibri"/>
              </a:rPr>
              <a:t> Ready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running </a:t>
            </a:r>
            <a:r>
              <a:rPr sz="2200" spc="-5" dirty="0">
                <a:latin typeface="Calibri"/>
                <a:cs typeface="Calibri"/>
              </a:rPr>
              <a:t>process has </a:t>
            </a:r>
            <a:r>
              <a:rPr sz="2200" spc="-10" dirty="0">
                <a:latin typeface="Calibri"/>
                <a:cs typeface="Calibri"/>
              </a:rPr>
              <a:t>expired his time </a:t>
            </a:r>
            <a:r>
              <a:rPr sz="2200" spc="-5" dirty="0">
                <a:latin typeface="Calibri"/>
                <a:cs typeface="Calibri"/>
              </a:rPr>
              <a:t>slot </a:t>
            </a:r>
            <a:r>
              <a:rPr sz="2200" spc="-10" dirty="0">
                <a:latin typeface="Calibri"/>
                <a:cs typeface="Calibri"/>
              </a:rPr>
              <a:t>the running </a:t>
            </a:r>
            <a:r>
              <a:rPr sz="2200" spc="-5" dirty="0">
                <a:latin typeface="Calibri"/>
                <a:cs typeface="Calibri"/>
              </a:rPr>
              <a:t>process gets  </a:t>
            </a:r>
            <a:r>
              <a:rPr sz="2200" spc="-10" dirty="0">
                <a:latin typeface="Calibri"/>
                <a:cs typeface="Calibri"/>
              </a:rPr>
              <a:t>interrupted because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higher </a:t>
            </a:r>
            <a:r>
              <a:rPr sz="2200" spc="-5" dirty="0">
                <a:latin typeface="Calibri"/>
                <a:cs typeface="Calibri"/>
              </a:rPr>
              <a:t>priority process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in the ready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state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9144000" cy="6858000"/>
            <a:chOff x="0" y="12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"/>
              <a:ext cx="9143631" cy="68576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7235" y="3071520"/>
              <a:ext cx="5430964" cy="280332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643037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4000" y="0"/>
                  </a:moveTo>
                  <a:lnTo>
                    <a:pt x="0" y="0"/>
                  </a:lnTo>
                  <a:lnTo>
                    <a:pt x="0" y="642962"/>
                  </a:lnTo>
                  <a:lnTo>
                    <a:pt x="4572000" y="642962"/>
                  </a:lnTo>
                  <a:lnTo>
                    <a:pt x="9144000" y="64296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E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8097" y="1721053"/>
            <a:ext cx="12420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Contd…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18525" y="6032156"/>
            <a:ext cx="609485" cy="60948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63143" y="2734462"/>
            <a:ext cx="8602980" cy="304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0" dirty="0">
                <a:solidFill>
                  <a:srgbClr val="1E487C"/>
                </a:solidFill>
                <a:latin typeface="Calibri"/>
                <a:cs typeface="Calibri"/>
              </a:rPr>
              <a:t>Running </a:t>
            </a:r>
            <a:r>
              <a:rPr sz="2200" b="1" spc="-5" dirty="0">
                <a:solidFill>
                  <a:srgbClr val="1E487C"/>
                </a:solidFill>
                <a:latin typeface="Calibri"/>
                <a:cs typeface="Calibri"/>
              </a:rPr>
              <a:t>--&gt;</a:t>
            </a:r>
            <a:r>
              <a:rPr sz="2200" b="1" spc="-15" dirty="0">
                <a:solidFill>
                  <a:srgbClr val="1E487C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1E487C"/>
                </a:solidFill>
                <a:latin typeface="Calibri"/>
                <a:cs typeface="Calibri"/>
              </a:rPr>
              <a:t>Blocked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When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process requests </a:t>
            </a:r>
            <a:r>
              <a:rPr sz="2200" spc="-10" dirty="0">
                <a:latin typeface="Calibri"/>
                <a:cs typeface="Calibri"/>
              </a:rPr>
              <a:t>something </a:t>
            </a:r>
            <a:r>
              <a:rPr sz="2200" spc="-5" dirty="0">
                <a:latin typeface="Calibri"/>
                <a:cs typeface="Calibri"/>
              </a:rPr>
              <a:t>for </a:t>
            </a:r>
            <a:r>
              <a:rPr sz="2200" spc="-10" dirty="0">
                <a:latin typeface="Calibri"/>
                <a:cs typeface="Calibri"/>
              </a:rPr>
              <a:t>which </a:t>
            </a:r>
            <a:r>
              <a:rPr sz="2200" spc="-5" dirty="0">
                <a:latin typeface="Calibri"/>
                <a:cs typeface="Calibri"/>
              </a:rPr>
              <a:t>it must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wait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service that the OS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not ready to perform an access </a:t>
            </a:r>
            <a:r>
              <a:rPr sz="2200" dirty="0">
                <a:latin typeface="Calibri"/>
                <a:cs typeface="Calibri"/>
              </a:rPr>
              <a:t>to a </a:t>
            </a:r>
            <a:r>
              <a:rPr sz="2200" spc="-5" dirty="0">
                <a:latin typeface="Calibri"/>
                <a:cs typeface="Calibri"/>
              </a:rPr>
              <a:t>resource not </a:t>
            </a:r>
            <a:r>
              <a:rPr sz="2200" spc="-10" dirty="0">
                <a:latin typeface="Calibri"/>
                <a:cs typeface="Calibri"/>
              </a:rPr>
              <a:t>yet  </a:t>
            </a:r>
            <a:r>
              <a:rPr sz="2200" spc="-5" dirty="0">
                <a:latin typeface="Calibri"/>
                <a:cs typeface="Calibri"/>
              </a:rPr>
              <a:t>available </a:t>
            </a:r>
            <a:r>
              <a:rPr sz="2200" spc="-10" dirty="0">
                <a:latin typeface="Calibri"/>
                <a:cs typeface="Calibri"/>
              </a:rPr>
              <a:t>initiates </a:t>
            </a:r>
            <a:r>
              <a:rPr sz="2200" dirty="0">
                <a:latin typeface="Calibri"/>
                <a:cs typeface="Calibri"/>
              </a:rPr>
              <a:t>I/O </a:t>
            </a:r>
            <a:r>
              <a:rPr sz="2200" spc="-5" dirty="0">
                <a:latin typeface="Calibri"/>
                <a:cs typeface="Calibri"/>
              </a:rPr>
              <a:t>and must wait for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result </a:t>
            </a:r>
            <a:r>
              <a:rPr sz="2200" spc="-10" dirty="0">
                <a:latin typeface="Calibri"/>
                <a:cs typeface="Calibri"/>
              </a:rPr>
              <a:t>waiting </a:t>
            </a:r>
            <a:r>
              <a:rPr sz="2200" dirty="0">
                <a:latin typeface="Calibri"/>
                <a:cs typeface="Calibri"/>
              </a:rPr>
              <a:t>for a </a:t>
            </a:r>
            <a:r>
              <a:rPr sz="2200" spc="-5" dirty="0">
                <a:latin typeface="Calibri"/>
                <a:cs typeface="Calibri"/>
              </a:rPr>
              <a:t>process </a:t>
            </a:r>
            <a:r>
              <a:rPr sz="2200" dirty="0">
                <a:latin typeface="Calibri"/>
                <a:cs typeface="Calibri"/>
              </a:rPr>
              <a:t>to  </a:t>
            </a:r>
            <a:r>
              <a:rPr sz="2200" spc="-5" dirty="0">
                <a:latin typeface="Calibri"/>
                <a:cs typeface="Calibri"/>
              </a:rPr>
              <a:t>provide </a:t>
            </a:r>
            <a:r>
              <a:rPr sz="2200" spc="-10" dirty="0">
                <a:latin typeface="Calibri"/>
                <a:cs typeface="Calibri"/>
              </a:rPr>
              <a:t>input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(IPC).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1E487C"/>
                </a:solidFill>
                <a:latin typeface="Calibri"/>
                <a:cs typeface="Calibri"/>
              </a:rPr>
              <a:t>Blocked --&gt;</a:t>
            </a:r>
            <a:r>
              <a:rPr sz="2200" b="1" spc="-25" dirty="0">
                <a:solidFill>
                  <a:srgbClr val="1E487C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1E487C"/>
                </a:solidFill>
                <a:latin typeface="Calibri"/>
                <a:cs typeface="Calibri"/>
              </a:rPr>
              <a:t>Ready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When the event for which it was </a:t>
            </a:r>
            <a:r>
              <a:rPr sz="2200" spc="-10" dirty="0">
                <a:latin typeface="Calibri"/>
                <a:cs typeface="Calibri"/>
              </a:rPr>
              <a:t>waiting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occurs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9144000" cy="6858000"/>
            <a:chOff x="0" y="12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235" y="2571483"/>
              <a:ext cx="5430964" cy="280332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3714839"/>
              <a:ext cx="9144000" cy="714375"/>
            </a:xfrm>
            <a:custGeom>
              <a:avLst/>
              <a:gdLst/>
              <a:ahLst/>
              <a:cxnLst/>
              <a:rect l="l" t="t" r="r" b="b"/>
              <a:pathLst>
                <a:path w="9144000" h="714375">
                  <a:moveTo>
                    <a:pt x="9144000" y="0"/>
                  </a:moveTo>
                  <a:lnTo>
                    <a:pt x="0" y="0"/>
                  </a:lnTo>
                  <a:lnTo>
                    <a:pt x="0" y="714235"/>
                  </a:lnTo>
                  <a:lnTo>
                    <a:pt x="4572000" y="714235"/>
                  </a:lnTo>
                  <a:lnTo>
                    <a:pt x="9144000" y="71423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E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20343" y="3789616"/>
            <a:ext cx="7353934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5" dirty="0">
                <a:solidFill>
                  <a:srgbClr val="FFFFFF"/>
                </a:solidFill>
                <a:latin typeface="Calibri"/>
                <a:cs typeface="Calibri"/>
              </a:rPr>
              <a:t>Processes, Thread </a:t>
            </a:r>
            <a:r>
              <a:rPr sz="3500" b="1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3500" b="1" spc="-5" dirty="0">
                <a:solidFill>
                  <a:srgbClr val="FFFFFF"/>
                </a:solidFill>
                <a:latin typeface="Calibri"/>
                <a:cs typeface="Calibri"/>
              </a:rPr>
              <a:t>Process</a:t>
            </a:r>
            <a:r>
              <a:rPr sz="35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-5" dirty="0">
                <a:solidFill>
                  <a:srgbClr val="FFFFFF"/>
                </a:solidFill>
                <a:latin typeface="Calibri"/>
                <a:cs typeface="Calibri"/>
              </a:rPr>
              <a:t>Scheduling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22865" y="3106343"/>
            <a:ext cx="2094864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dirty="0">
                <a:latin typeface="Calibri"/>
                <a:cs typeface="Calibri"/>
              </a:rPr>
              <a:t>C</a:t>
            </a:r>
            <a:r>
              <a:rPr sz="3500" b="1" spc="-5" dirty="0">
                <a:latin typeface="Calibri"/>
                <a:cs typeface="Calibri"/>
              </a:rPr>
              <a:t>H</a:t>
            </a:r>
            <a:r>
              <a:rPr sz="3500" b="1" spc="5" dirty="0">
                <a:latin typeface="Calibri"/>
                <a:cs typeface="Calibri"/>
              </a:rPr>
              <a:t>A</a:t>
            </a:r>
            <a:r>
              <a:rPr sz="3500" b="1" spc="-5" dirty="0">
                <a:latin typeface="Calibri"/>
                <a:cs typeface="Calibri"/>
              </a:rPr>
              <a:t>P</a:t>
            </a:r>
            <a:r>
              <a:rPr sz="3500" b="1" dirty="0">
                <a:latin typeface="Calibri"/>
                <a:cs typeface="Calibri"/>
              </a:rPr>
              <a:t>T</a:t>
            </a:r>
            <a:r>
              <a:rPr sz="3500" b="1" spc="-10" dirty="0">
                <a:latin typeface="Calibri"/>
                <a:cs typeface="Calibri"/>
              </a:rPr>
              <a:t>E</a:t>
            </a:r>
            <a:r>
              <a:rPr sz="3500" b="1" spc="-5" dirty="0">
                <a:latin typeface="Calibri"/>
                <a:cs typeface="Calibri"/>
              </a:rPr>
              <a:t>R-2</a:t>
            </a:r>
            <a:endParaRPr sz="35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25" y="6032156"/>
            <a:ext cx="609485" cy="6094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097" y="1721053"/>
            <a:ext cx="13176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Syllabus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9518" y="2566803"/>
            <a:ext cx="8934450" cy="4075429"/>
            <a:chOff x="209518" y="2566803"/>
            <a:chExt cx="8934450" cy="4075429"/>
          </a:xfrm>
        </p:grpSpPr>
        <p:sp>
          <p:nvSpPr>
            <p:cNvPr id="4" name="object 4"/>
            <p:cNvSpPr/>
            <p:nvPr/>
          </p:nvSpPr>
          <p:spPr>
            <a:xfrm>
              <a:off x="6564236" y="6072123"/>
              <a:ext cx="2580005" cy="215900"/>
            </a:xfrm>
            <a:custGeom>
              <a:avLst/>
              <a:gdLst/>
              <a:ahLst/>
              <a:cxnLst/>
              <a:rect l="l" t="t" r="r" b="b"/>
              <a:pathLst>
                <a:path w="2580004" h="215900">
                  <a:moveTo>
                    <a:pt x="46088" y="0"/>
                  </a:moveTo>
                  <a:lnTo>
                    <a:pt x="0" y="0"/>
                  </a:lnTo>
                  <a:lnTo>
                    <a:pt x="0" y="214553"/>
                  </a:lnTo>
                  <a:lnTo>
                    <a:pt x="23037" y="214553"/>
                  </a:lnTo>
                  <a:lnTo>
                    <a:pt x="46088" y="214553"/>
                  </a:lnTo>
                  <a:lnTo>
                    <a:pt x="46088" y="0"/>
                  </a:lnTo>
                  <a:close/>
                </a:path>
                <a:path w="2580004" h="215900">
                  <a:moveTo>
                    <a:pt x="2579408" y="1435"/>
                  </a:moveTo>
                  <a:lnTo>
                    <a:pt x="79209" y="1435"/>
                  </a:lnTo>
                  <a:lnTo>
                    <a:pt x="79209" y="215633"/>
                  </a:lnTo>
                  <a:lnTo>
                    <a:pt x="1329486" y="215633"/>
                  </a:lnTo>
                  <a:lnTo>
                    <a:pt x="2579408" y="215633"/>
                  </a:lnTo>
                  <a:lnTo>
                    <a:pt x="2579408" y="143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18525" y="6032156"/>
              <a:ext cx="609485" cy="60948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198" y="3086303"/>
              <a:ext cx="8715590" cy="29141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14198" y="3086277"/>
              <a:ext cx="8716010" cy="2914650"/>
            </a:xfrm>
            <a:custGeom>
              <a:avLst/>
              <a:gdLst/>
              <a:ahLst/>
              <a:cxnLst/>
              <a:rect l="l" t="t" r="r" b="b"/>
              <a:pathLst>
                <a:path w="8716010" h="2914650">
                  <a:moveTo>
                    <a:pt x="4357801" y="2914561"/>
                  </a:moveTo>
                  <a:lnTo>
                    <a:pt x="0" y="2914561"/>
                  </a:lnTo>
                  <a:lnTo>
                    <a:pt x="0" y="0"/>
                  </a:lnTo>
                  <a:lnTo>
                    <a:pt x="8715603" y="0"/>
                  </a:lnTo>
                  <a:lnTo>
                    <a:pt x="8715603" y="2914561"/>
                  </a:lnTo>
                  <a:lnTo>
                    <a:pt x="4357801" y="2914561"/>
                  </a:lnTo>
                  <a:close/>
                </a:path>
              </a:pathLst>
            </a:custGeom>
            <a:ln w="9359">
              <a:solidFill>
                <a:srgbClr val="1E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4198" y="2571495"/>
              <a:ext cx="8715590" cy="57094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14198" y="2571483"/>
              <a:ext cx="8716010" cy="571500"/>
            </a:xfrm>
            <a:custGeom>
              <a:avLst/>
              <a:gdLst/>
              <a:ahLst/>
              <a:cxnLst/>
              <a:rect l="l" t="t" r="r" b="b"/>
              <a:pathLst>
                <a:path w="8716010" h="571500">
                  <a:moveTo>
                    <a:pt x="4357801" y="571322"/>
                  </a:moveTo>
                  <a:lnTo>
                    <a:pt x="0" y="571322"/>
                  </a:lnTo>
                  <a:lnTo>
                    <a:pt x="0" y="0"/>
                  </a:lnTo>
                  <a:lnTo>
                    <a:pt x="8715603" y="0"/>
                  </a:lnTo>
                  <a:lnTo>
                    <a:pt x="8715603" y="571322"/>
                  </a:lnTo>
                  <a:lnTo>
                    <a:pt x="4357801" y="571322"/>
                  </a:lnTo>
                  <a:close/>
                </a:path>
              </a:pathLst>
            </a:custGeom>
            <a:ln w="9359">
              <a:solidFill>
                <a:srgbClr val="4E80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9144000" cy="6858000"/>
            <a:chOff x="0" y="12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235" y="3071520"/>
              <a:ext cx="5430964" cy="280332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3037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4000" y="0"/>
                  </a:moveTo>
                  <a:lnTo>
                    <a:pt x="0" y="0"/>
                  </a:lnTo>
                  <a:lnTo>
                    <a:pt x="0" y="642962"/>
                  </a:lnTo>
                  <a:lnTo>
                    <a:pt x="4572000" y="642962"/>
                  </a:lnTo>
                  <a:lnTo>
                    <a:pt x="9144000" y="64296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E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59898" y="1721053"/>
            <a:ext cx="12230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</a:t>
            </a:r>
            <a:r>
              <a:rPr dirty="0"/>
              <a:t>r</a:t>
            </a:r>
            <a:r>
              <a:rPr spc="-5" dirty="0"/>
              <a:t>o</a:t>
            </a:r>
            <a:r>
              <a:rPr dirty="0"/>
              <a:t>c</a:t>
            </a:r>
            <a:r>
              <a:rPr spc="-5" dirty="0"/>
              <a:t>e</a:t>
            </a:r>
            <a:r>
              <a:rPr dirty="0"/>
              <a:t>ss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25" y="6032156"/>
            <a:ext cx="609485" cy="60948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18299" y="2590949"/>
            <a:ext cx="7896859" cy="223647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87325" indent="-175260" algn="just">
              <a:lnSpc>
                <a:spcPct val="100000"/>
              </a:lnSpc>
              <a:spcBef>
                <a:spcPts val="1110"/>
              </a:spcBef>
              <a:buFont typeface="Arial"/>
              <a:buChar char="•"/>
              <a:tabLst>
                <a:tab pos="187960" algn="l"/>
              </a:tabLst>
            </a:pPr>
            <a:r>
              <a:rPr sz="2400" b="1" dirty="0">
                <a:solidFill>
                  <a:srgbClr val="1E487C"/>
                </a:solidFill>
                <a:latin typeface="Calibri"/>
                <a:cs typeface="Calibri"/>
              </a:rPr>
              <a:t>A </a:t>
            </a:r>
            <a:r>
              <a:rPr sz="2400" b="1" spc="-5" dirty="0">
                <a:solidFill>
                  <a:srgbClr val="1E487C"/>
                </a:solidFill>
                <a:latin typeface="Calibri"/>
                <a:cs typeface="Calibri"/>
              </a:rPr>
              <a:t>process is </a:t>
            </a:r>
            <a:r>
              <a:rPr sz="2400" b="1" dirty="0">
                <a:solidFill>
                  <a:srgbClr val="1E487C"/>
                </a:solidFill>
                <a:latin typeface="Calibri"/>
                <a:cs typeface="Calibri"/>
              </a:rPr>
              <a:t>a </a:t>
            </a:r>
            <a:r>
              <a:rPr sz="2400" b="1" spc="-5" dirty="0">
                <a:solidFill>
                  <a:srgbClr val="1E487C"/>
                </a:solidFill>
                <a:latin typeface="Calibri"/>
                <a:cs typeface="Calibri"/>
              </a:rPr>
              <a:t>program in</a:t>
            </a:r>
            <a:r>
              <a:rPr sz="2400" b="1" spc="-20" dirty="0">
                <a:solidFill>
                  <a:srgbClr val="1E487C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1E487C"/>
                </a:solidFill>
                <a:latin typeface="Calibri"/>
                <a:cs typeface="Calibri"/>
              </a:rPr>
              <a:t>execution</a:t>
            </a:r>
            <a:r>
              <a:rPr sz="2400" b="1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87325" indent="-175260" algn="just">
              <a:lnSpc>
                <a:spcPct val="100000"/>
              </a:lnSpc>
              <a:spcBef>
                <a:spcPts val="1005"/>
              </a:spcBef>
              <a:buFont typeface="Arial"/>
              <a:buChar char="•"/>
              <a:tabLst>
                <a:tab pos="187960" algn="l"/>
              </a:tabLst>
            </a:pPr>
            <a:r>
              <a:rPr sz="2400" spc="-5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same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program code but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lot more than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it.</a:t>
            </a:r>
            <a:endParaRPr sz="2400">
              <a:latin typeface="Calibri"/>
              <a:cs typeface="Calibri"/>
            </a:endParaRPr>
          </a:p>
          <a:p>
            <a:pPr marL="187325" marR="5080" indent="-175260" algn="just">
              <a:lnSpc>
                <a:spcPct val="100000"/>
              </a:lnSpc>
              <a:spcBef>
                <a:spcPts val="990"/>
              </a:spcBef>
              <a:buFont typeface="Arial"/>
              <a:buChar char="•"/>
              <a:tabLst>
                <a:tab pos="18796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process is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'active' entity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opposed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program which is  considered to be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'passive' </a:t>
            </a:r>
            <a:r>
              <a:rPr sz="2400" spc="-10" dirty="0">
                <a:latin typeface="Calibri"/>
                <a:cs typeface="Calibri"/>
              </a:rPr>
              <a:t>entity. </a:t>
            </a:r>
            <a:r>
              <a:rPr sz="2400" spc="-15" dirty="0">
                <a:latin typeface="Calibri"/>
                <a:cs typeface="Calibri"/>
              </a:rPr>
              <a:t>Attributes </a:t>
            </a:r>
            <a:r>
              <a:rPr sz="2400" spc="-5" dirty="0">
                <a:latin typeface="Calibri"/>
                <a:cs typeface="Calibri"/>
              </a:rPr>
              <a:t>held by process  include hardware state, memory, CPU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9144000" cy="6858000"/>
            <a:chOff x="0" y="12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7235" y="3071520"/>
              <a:ext cx="5430964" cy="280332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3037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4000" y="0"/>
                  </a:moveTo>
                  <a:lnTo>
                    <a:pt x="0" y="0"/>
                  </a:lnTo>
                  <a:lnTo>
                    <a:pt x="0" y="642962"/>
                  </a:lnTo>
                  <a:lnTo>
                    <a:pt x="4572000" y="642962"/>
                  </a:lnTo>
                  <a:lnTo>
                    <a:pt x="9144000" y="64296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E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67737" y="1721053"/>
            <a:ext cx="49142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Main OS Process Related</a:t>
            </a:r>
            <a:r>
              <a:rPr spc="-50" dirty="0"/>
              <a:t> </a:t>
            </a:r>
            <a:r>
              <a:rPr spc="-10" dirty="0"/>
              <a:t>Goals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564236" y="6032156"/>
            <a:ext cx="2580005" cy="609600"/>
            <a:chOff x="6564236" y="6032156"/>
            <a:chExt cx="2580005" cy="609600"/>
          </a:xfrm>
        </p:grpSpPr>
        <p:sp>
          <p:nvSpPr>
            <p:cNvPr id="7" name="object 7"/>
            <p:cNvSpPr/>
            <p:nvPr/>
          </p:nvSpPr>
          <p:spPr>
            <a:xfrm>
              <a:off x="6564236" y="6354355"/>
              <a:ext cx="2580005" cy="217804"/>
            </a:xfrm>
            <a:custGeom>
              <a:avLst/>
              <a:gdLst/>
              <a:ahLst/>
              <a:cxnLst/>
              <a:rect l="l" t="t" r="r" b="b"/>
              <a:pathLst>
                <a:path w="2580004" h="217804">
                  <a:moveTo>
                    <a:pt x="46088" y="0"/>
                  </a:moveTo>
                  <a:lnTo>
                    <a:pt x="0" y="0"/>
                  </a:lnTo>
                  <a:lnTo>
                    <a:pt x="0" y="214198"/>
                  </a:lnTo>
                  <a:lnTo>
                    <a:pt x="23037" y="214198"/>
                  </a:lnTo>
                  <a:lnTo>
                    <a:pt x="46088" y="214198"/>
                  </a:lnTo>
                  <a:lnTo>
                    <a:pt x="46088" y="0"/>
                  </a:lnTo>
                  <a:close/>
                </a:path>
                <a:path w="2580004" h="217804">
                  <a:moveTo>
                    <a:pt x="2579408" y="3238"/>
                  </a:moveTo>
                  <a:lnTo>
                    <a:pt x="79209" y="3238"/>
                  </a:lnTo>
                  <a:lnTo>
                    <a:pt x="79209" y="217449"/>
                  </a:lnTo>
                  <a:lnTo>
                    <a:pt x="1329486" y="217449"/>
                  </a:lnTo>
                  <a:lnTo>
                    <a:pt x="2579408" y="217449"/>
                  </a:lnTo>
                  <a:lnTo>
                    <a:pt x="2579408" y="323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18525" y="6032156"/>
              <a:ext cx="609485" cy="60948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75437" y="2448623"/>
            <a:ext cx="7673340" cy="251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725" marR="231775" indent="-187960">
              <a:lnSpc>
                <a:spcPct val="100000"/>
              </a:lnSpc>
              <a:spcBef>
                <a:spcPts val="100"/>
              </a:spcBef>
              <a:buSzPct val="79166"/>
              <a:buFont typeface="Arial"/>
              <a:buChar char="•"/>
              <a:tabLst>
                <a:tab pos="213360" algn="l"/>
              </a:tabLst>
            </a:pPr>
            <a:r>
              <a:rPr sz="2400" spc="-5" dirty="0">
                <a:latin typeface="Calibri"/>
                <a:cs typeface="Calibri"/>
              </a:rPr>
              <a:t>Interleave the </a:t>
            </a:r>
            <a:r>
              <a:rPr sz="2400" spc="-10" dirty="0">
                <a:latin typeface="Calibri"/>
                <a:cs typeface="Calibri"/>
              </a:rPr>
              <a:t>execution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existing </a:t>
            </a:r>
            <a:r>
              <a:rPr sz="2400" spc="-5" dirty="0">
                <a:latin typeface="Calibri"/>
                <a:cs typeface="Calibri"/>
              </a:rPr>
              <a:t>processes to maximize  processor</a:t>
            </a:r>
            <a:r>
              <a:rPr sz="2400" spc="-10" dirty="0">
                <a:latin typeface="Calibri"/>
                <a:cs typeface="Calibri"/>
              </a:rPr>
              <a:t> utilization</a:t>
            </a:r>
            <a:endParaRPr sz="2400">
              <a:latin typeface="Calibri"/>
              <a:cs typeface="Calibri"/>
            </a:endParaRPr>
          </a:p>
          <a:p>
            <a:pPr marL="212725" indent="-187960">
              <a:lnSpc>
                <a:spcPct val="100000"/>
              </a:lnSpc>
              <a:spcBef>
                <a:spcPts val="595"/>
              </a:spcBef>
              <a:buSzPct val="79166"/>
              <a:buFont typeface="Arial"/>
              <a:buChar char="•"/>
              <a:tabLst>
                <a:tab pos="213360" algn="l"/>
              </a:tabLst>
            </a:pPr>
            <a:r>
              <a:rPr sz="2400" spc="-10" dirty="0">
                <a:latin typeface="Calibri"/>
                <a:cs typeface="Calibri"/>
              </a:rPr>
              <a:t>Provide </a:t>
            </a:r>
            <a:r>
              <a:rPr sz="2400" spc="-5" dirty="0">
                <a:latin typeface="Calibri"/>
                <a:cs typeface="Calibri"/>
              </a:rPr>
              <a:t>reasonable response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 marL="212725" indent="-187960">
              <a:lnSpc>
                <a:spcPct val="100000"/>
              </a:lnSpc>
              <a:spcBef>
                <a:spcPts val="695"/>
              </a:spcBef>
              <a:buSzPct val="79166"/>
              <a:buFont typeface="Arial"/>
              <a:buChar char="•"/>
              <a:tabLst>
                <a:tab pos="213360" algn="l"/>
              </a:tabLst>
            </a:pPr>
            <a:r>
              <a:rPr sz="2400" spc="-5" dirty="0">
                <a:latin typeface="Calibri"/>
                <a:cs typeface="Calibri"/>
              </a:rPr>
              <a:t>Allocate resources 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processes</a:t>
            </a:r>
            <a:endParaRPr sz="2400">
              <a:latin typeface="Calibri"/>
              <a:cs typeface="Calibri"/>
            </a:endParaRPr>
          </a:p>
          <a:p>
            <a:pPr marL="212725" marR="17780" indent="-187960">
              <a:lnSpc>
                <a:spcPct val="100000"/>
              </a:lnSpc>
              <a:spcBef>
                <a:spcPts val="1035"/>
              </a:spcBef>
              <a:buSzPct val="79166"/>
              <a:buFont typeface="Arial"/>
              <a:buChar char="•"/>
              <a:tabLst>
                <a:tab pos="214629" algn="l"/>
                <a:tab pos="1421765" algn="l"/>
              </a:tabLst>
            </a:pPr>
            <a:r>
              <a:rPr sz="2400" spc="-5" dirty="0">
                <a:latin typeface="Calibri"/>
                <a:cs typeface="Calibri"/>
              </a:rPr>
              <a:t>Support inter-process communication (and </a:t>
            </a:r>
            <a:r>
              <a:rPr sz="2400" spc="-10" dirty="0">
                <a:latin typeface="Calibri"/>
                <a:cs typeface="Calibri"/>
              </a:rPr>
              <a:t>synchronization) 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user	creation 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processes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9144000" cy="6858000"/>
            <a:chOff x="0" y="12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235" y="3071520"/>
              <a:ext cx="5430964" cy="280332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3037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4000" y="0"/>
                  </a:moveTo>
                  <a:lnTo>
                    <a:pt x="0" y="0"/>
                  </a:lnTo>
                  <a:lnTo>
                    <a:pt x="0" y="642962"/>
                  </a:lnTo>
                  <a:lnTo>
                    <a:pt x="4572000" y="642962"/>
                  </a:lnTo>
                  <a:lnTo>
                    <a:pt x="9144000" y="64296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E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80336" y="1721053"/>
            <a:ext cx="49752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are these goals </a:t>
            </a:r>
            <a:r>
              <a:rPr spc="-10" dirty="0"/>
              <a:t>achieved</a:t>
            </a:r>
            <a:r>
              <a:rPr spc="-20" dirty="0"/>
              <a:t> </a:t>
            </a:r>
            <a:r>
              <a:rPr dirty="0"/>
              <a:t>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1099" y="2441927"/>
            <a:ext cx="8224520" cy="261429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25425" indent="-187960">
              <a:lnSpc>
                <a:spcPct val="100000"/>
              </a:lnSpc>
              <a:spcBef>
                <a:spcPts val="830"/>
              </a:spcBef>
              <a:buSzPct val="79166"/>
              <a:buFont typeface="Arial"/>
              <a:buChar char="•"/>
              <a:tabLst>
                <a:tab pos="226060" algn="l"/>
              </a:tabLst>
            </a:pPr>
            <a:r>
              <a:rPr sz="2400" spc="-5" dirty="0">
                <a:latin typeface="Calibri"/>
                <a:cs typeface="Calibri"/>
              </a:rPr>
              <a:t>Schedule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dispatch processes for </a:t>
            </a:r>
            <a:r>
              <a:rPr sz="2400" spc="-10" dirty="0">
                <a:latin typeface="Calibri"/>
                <a:cs typeface="Calibri"/>
              </a:rPr>
              <a:t>execution </a:t>
            </a:r>
            <a:r>
              <a:rPr sz="2400" spc="-5" dirty="0">
                <a:latin typeface="Calibri"/>
                <a:cs typeface="Calibri"/>
              </a:rPr>
              <a:t>by 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processor</a:t>
            </a:r>
            <a:endParaRPr sz="2400">
              <a:latin typeface="Calibri"/>
              <a:cs typeface="Calibri"/>
            </a:endParaRPr>
          </a:p>
          <a:p>
            <a:pPr marL="225425" marR="758825" indent="-187960">
              <a:lnSpc>
                <a:spcPct val="100000"/>
              </a:lnSpc>
              <a:spcBef>
                <a:spcPts val="730"/>
              </a:spcBef>
              <a:buSzPct val="79166"/>
              <a:buFont typeface="Arial"/>
              <a:buChar char="•"/>
              <a:tabLst>
                <a:tab pos="226060" algn="l"/>
                <a:tab pos="1722120" algn="l"/>
              </a:tabLst>
            </a:pPr>
            <a:r>
              <a:rPr sz="2400" spc="-5" dirty="0">
                <a:latin typeface="Calibri"/>
                <a:cs typeface="Calibri"/>
              </a:rPr>
              <a:t>Implement	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safe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fair policy for resource allocation to  processes</a:t>
            </a:r>
            <a:endParaRPr sz="2400">
              <a:latin typeface="Calibri"/>
              <a:cs typeface="Calibri"/>
            </a:endParaRPr>
          </a:p>
          <a:p>
            <a:pPr marL="225425" indent="-187960">
              <a:lnSpc>
                <a:spcPct val="100000"/>
              </a:lnSpc>
              <a:spcBef>
                <a:spcPts val="590"/>
              </a:spcBef>
              <a:buSzPct val="79166"/>
              <a:buFont typeface="Arial"/>
              <a:buChar char="•"/>
              <a:tabLst>
                <a:tab pos="226060" algn="l"/>
              </a:tabLst>
            </a:pPr>
            <a:r>
              <a:rPr sz="2400" spc="-5" dirty="0">
                <a:latin typeface="Calibri"/>
                <a:cs typeface="Calibri"/>
              </a:rPr>
              <a:t>Respond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requests by user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programs</a:t>
            </a:r>
            <a:endParaRPr sz="2400">
              <a:latin typeface="Calibri"/>
              <a:cs typeface="Calibri"/>
            </a:endParaRPr>
          </a:p>
          <a:p>
            <a:pPr marL="225425" marR="30480" indent="-187960">
              <a:lnSpc>
                <a:spcPct val="100000"/>
              </a:lnSpc>
              <a:spcBef>
                <a:spcPts val="1050"/>
              </a:spcBef>
              <a:buSzPct val="79166"/>
              <a:buFont typeface="Arial"/>
              <a:buChar char="•"/>
              <a:tabLst>
                <a:tab pos="226060" algn="l"/>
                <a:tab pos="3267710" algn="l"/>
              </a:tabLst>
            </a:pPr>
            <a:r>
              <a:rPr sz="2400" spc="-5" dirty="0">
                <a:latin typeface="Calibri"/>
                <a:cs typeface="Calibri"/>
              </a:rPr>
              <a:t>Construct</a:t>
            </a:r>
            <a:r>
              <a:rPr sz="2400" dirty="0">
                <a:latin typeface="Calibri"/>
                <a:cs typeface="Calibri"/>
              </a:rPr>
              <a:t> and maintain	</a:t>
            </a:r>
            <a:r>
              <a:rPr sz="2400" spc="-5" dirty="0">
                <a:latin typeface="Calibri"/>
                <a:cs typeface="Calibri"/>
              </a:rPr>
              <a:t>tables for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5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managed </a:t>
            </a:r>
            <a:r>
              <a:rPr sz="2400" spc="-5" dirty="0">
                <a:latin typeface="Calibri"/>
                <a:cs typeface="Calibri"/>
              </a:rPr>
              <a:t>by the  </a:t>
            </a:r>
            <a:r>
              <a:rPr sz="2400" spc="-10" dirty="0">
                <a:latin typeface="Calibri"/>
                <a:cs typeface="Calibri"/>
              </a:rPr>
              <a:t>operating </a:t>
            </a:r>
            <a:r>
              <a:rPr sz="2400" spc="-5" dirty="0"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25" y="6032156"/>
            <a:ext cx="609485" cy="6094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9144000" cy="6858000"/>
            <a:chOff x="0" y="12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235" y="3071520"/>
              <a:ext cx="5430964" cy="280332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3037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4000" y="0"/>
                  </a:moveTo>
                  <a:lnTo>
                    <a:pt x="0" y="0"/>
                  </a:lnTo>
                  <a:lnTo>
                    <a:pt x="0" y="642962"/>
                  </a:lnTo>
                  <a:lnTo>
                    <a:pt x="4572000" y="642962"/>
                  </a:lnTo>
                  <a:lnTo>
                    <a:pt x="9144000" y="64296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E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42424" y="1721053"/>
            <a:ext cx="26562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Process</a:t>
            </a:r>
            <a:r>
              <a:rPr spc="-60" dirty="0"/>
              <a:t> </a:t>
            </a:r>
            <a:r>
              <a:rPr spc="-10" dirty="0"/>
              <a:t>Creation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25" y="6032156"/>
            <a:ext cx="609485" cy="60948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25856" y="2534665"/>
            <a:ext cx="8107045" cy="2282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E487C"/>
                </a:solidFill>
                <a:latin typeface="Calibri"/>
                <a:cs typeface="Calibri"/>
              </a:rPr>
              <a:t>?When is </a:t>
            </a:r>
            <a:r>
              <a:rPr sz="2400" b="1" dirty="0">
                <a:solidFill>
                  <a:srgbClr val="1E487C"/>
                </a:solidFill>
                <a:latin typeface="Calibri"/>
                <a:cs typeface="Calibri"/>
              </a:rPr>
              <a:t>a </a:t>
            </a:r>
            <a:r>
              <a:rPr sz="2400" b="1" spc="-5" dirty="0">
                <a:solidFill>
                  <a:srgbClr val="1E487C"/>
                </a:solidFill>
                <a:latin typeface="Calibri"/>
                <a:cs typeface="Calibri"/>
              </a:rPr>
              <a:t>new process</a:t>
            </a:r>
            <a:r>
              <a:rPr sz="2400" b="1" spc="-20" dirty="0">
                <a:solidFill>
                  <a:srgbClr val="1E487C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1E487C"/>
                </a:solidFill>
                <a:latin typeface="Calibri"/>
                <a:cs typeface="Calibri"/>
              </a:rPr>
              <a:t>created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Calibri"/>
              <a:cs typeface="Calibri"/>
            </a:endParaRPr>
          </a:p>
          <a:p>
            <a:pPr marL="187960" indent="-17589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8595" algn="l"/>
              </a:tabLst>
            </a:pPr>
            <a:r>
              <a:rPr sz="2400" spc="-5" dirty="0">
                <a:latin typeface="Calibri"/>
                <a:cs typeface="Calibri"/>
              </a:rPr>
              <a:t>System </a:t>
            </a:r>
            <a:r>
              <a:rPr sz="2400" spc="-10" dirty="0">
                <a:latin typeface="Calibri"/>
                <a:cs typeface="Calibri"/>
              </a:rPr>
              <a:t>initialization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(Daemons)</a:t>
            </a:r>
            <a:endParaRPr sz="2400">
              <a:latin typeface="Calibri"/>
              <a:cs typeface="Calibri"/>
            </a:endParaRPr>
          </a:p>
          <a:p>
            <a:pPr marL="187960" indent="-1758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8595" algn="l"/>
              </a:tabLst>
            </a:pPr>
            <a:r>
              <a:rPr sz="2400" spc="-10" dirty="0">
                <a:latin typeface="Calibri"/>
                <a:cs typeface="Calibri"/>
              </a:rPr>
              <a:t>Execution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process creation system </a:t>
            </a:r>
            <a:r>
              <a:rPr sz="2400" dirty="0">
                <a:latin typeface="Calibri"/>
                <a:cs typeface="Calibri"/>
              </a:rPr>
              <a:t>call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running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process</a:t>
            </a:r>
            <a:endParaRPr sz="2400">
              <a:latin typeface="Calibri"/>
              <a:cs typeface="Calibri"/>
            </a:endParaRPr>
          </a:p>
          <a:p>
            <a:pPr marL="187960" indent="-1758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8595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user request to </a:t>
            </a:r>
            <a:r>
              <a:rPr sz="2400" dirty="0">
                <a:latin typeface="Calibri"/>
                <a:cs typeface="Calibri"/>
              </a:rPr>
              <a:t>create 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process</a:t>
            </a:r>
            <a:endParaRPr sz="2400">
              <a:latin typeface="Calibri"/>
              <a:cs typeface="Calibri"/>
            </a:endParaRPr>
          </a:p>
          <a:p>
            <a:pPr marL="187960" indent="-1758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8595" algn="l"/>
              </a:tabLst>
            </a:pPr>
            <a:r>
              <a:rPr sz="2400" spc="-10" dirty="0">
                <a:latin typeface="Calibri"/>
                <a:cs typeface="Calibri"/>
              </a:rPr>
              <a:t>Initiation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batch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job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9144000" cy="6858000"/>
            <a:chOff x="0" y="12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235" y="3071520"/>
              <a:ext cx="5430964" cy="280332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3037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4000" y="0"/>
                  </a:moveTo>
                  <a:lnTo>
                    <a:pt x="0" y="0"/>
                  </a:lnTo>
                  <a:lnTo>
                    <a:pt x="0" y="642962"/>
                  </a:lnTo>
                  <a:lnTo>
                    <a:pt x="4572000" y="642962"/>
                  </a:lnTo>
                  <a:lnTo>
                    <a:pt x="9144000" y="64296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E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45053" y="1721053"/>
            <a:ext cx="32492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Process</a:t>
            </a:r>
            <a:r>
              <a:rPr spc="-55" dirty="0"/>
              <a:t> </a:t>
            </a:r>
            <a:r>
              <a:rPr spc="-10" dirty="0"/>
              <a:t>Termination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25" y="6032156"/>
            <a:ext cx="609485" cy="60948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11695" y="2627541"/>
            <a:ext cx="4982845" cy="228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E487C"/>
                </a:solidFill>
                <a:latin typeface="Calibri"/>
                <a:cs typeface="Calibri"/>
              </a:rPr>
              <a:t>?When does </a:t>
            </a:r>
            <a:r>
              <a:rPr sz="2400" b="1" dirty="0">
                <a:solidFill>
                  <a:srgbClr val="1E487C"/>
                </a:solidFill>
                <a:latin typeface="Calibri"/>
                <a:cs typeface="Calibri"/>
              </a:rPr>
              <a:t>a </a:t>
            </a:r>
            <a:r>
              <a:rPr sz="2400" b="1" spc="-5" dirty="0">
                <a:solidFill>
                  <a:srgbClr val="1E487C"/>
                </a:solidFill>
                <a:latin typeface="Calibri"/>
                <a:cs typeface="Calibri"/>
              </a:rPr>
              <a:t>process</a:t>
            </a:r>
            <a:r>
              <a:rPr sz="2400" b="1" spc="-20" dirty="0">
                <a:solidFill>
                  <a:srgbClr val="1E487C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1E487C"/>
                </a:solidFill>
                <a:latin typeface="Calibri"/>
                <a:cs typeface="Calibri"/>
              </a:rPr>
              <a:t>terminate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Calibri"/>
              <a:cs typeface="Calibri"/>
            </a:endParaRPr>
          </a:p>
          <a:p>
            <a:pPr marL="187325" indent="-175260">
              <a:lnSpc>
                <a:spcPct val="100000"/>
              </a:lnSpc>
              <a:buFont typeface="Arial"/>
              <a:buChar char="•"/>
              <a:tabLst>
                <a:tab pos="187960" algn="l"/>
              </a:tabLst>
            </a:pPr>
            <a:r>
              <a:rPr sz="2400" spc="-5" dirty="0">
                <a:latin typeface="Calibri"/>
                <a:cs typeface="Calibri"/>
              </a:rPr>
              <a:t>Normal </a:t>
            </a:r>
            <a:r>
              <a:rPr sz="2400" dirty="0">
                <a:latin typeface="Calibri"/>
                <a:cs typeface="Calibri"/>
              </a:rPr>
              <a:t>exit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(voluntary)</a:t>
            </a:r>
            <a:endParaRPr sz="2400">
              <a:latin typeface="Calibri"/>
              <a:cs typeface="Calibri"/>
            </a:endParaRPr>
          </a:p>
          <a:p>
            <a:pPr marL="187325" indent="-17526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7960" algn="l"/>
              </a:tabLst>
            </a:pPr>
            <a:r>
              <a:rPr sz="2400" spc="-5" dirty="0">
                <a:latin typeface="Calibri"/>
                <a:cs typeface="Calibri"/>
              </a:rPr>
              <a:t>Error exit (voluntary)</a:t>
            </a:r>
            <a:endParaRPr sz="2400">
              <a:latin typeface="Calibri"/>
              <a:cs typeface="Calibri"/>
            </a:endParaRPr>
          </a:p>
          <a:p>
            <a:pPr marL="187325" indent="-17526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87960" algn="l"/>
              </a:tabLst>
            </a:pPr>
            <a:r>
              <a:rPr sz="2400" spc="-5" dirty="0">
                <a:latin typeface="Calibri"/>
                <a:cs typeface="Calibri"/>
              </a:rPr>
              <a:t>Fatal error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(involuntary)</a:t>
            </a:r>
            <a:endParaRPr sz="2400">
              <a:latin typeface="Calibri"/>
              <a:cs typeface="Calibri"/>
            </a:endParaRPr>
          </a:p>
          <a:p>
            <a:pPr marL="187325" indent="-1752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7960" algn="l"/>
              </a:tabLst>
            </a:pPr>
            <a:r>
              <a:rPr sz="2400" spc="-5" dirty="0">
                <a:latin typeface="Calibri"/>
                <a:cs typeface="Calibri"/>
              </a:rPr>
              <a:t>Killed by another process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(involuntary)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9144000" cy="6858000"/>
            <a:chOff x="0" y="12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235" y="3071520"/>
              <a:ext cx="5430964" cy="280332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3037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4000" y="0"/>
                  </a:moveTo>
                  <a:lnTo>
                    <a:pt x="0" y="0"/>
                  </a:lnTo>
                  <a:lnTo>
                    <a:pt x="0" y="642962"/>
                  </a:lnTo>
                  <a:lnTo>
                    <a:pt x="4572000" y="642962"/>
                  </a:lnTo>
                  <a:lnTo>
                    <a:pt x="9144000" y="64296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E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8097" y="1721053"/>
            <a:ext cx="12420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Contd…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424555" y="2396877"/>
            <a:ext cx="2557780" cy="4244975"/>
            <a:chOff x="6424555" y="2396877"/>
            <a:chExt cx="2557780" cy="42449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8525" y="6032156"/>
              <a:ext cx="609485" cy="60948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9235" y="2401582"/>
              <a:ext cx="2548077" cy="402694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429235" y="2401557"/>
              <a:ext cx="2548255" cy="4027804"/>
            </a:xfrm>
            <a:custGeom>
              <a:avLst/>
              <a:gdLst/>
              <a:ahLst/>
              <a:cxnLst/>
              <a:rect l="l" t="t" r="r" b="b"/>
              <a:pathLst>
                <a:path w="2548254" h="4027804">
                  <a:moveTo>
                    <a:pt x="1274038" y="4027322"/>
                  </a:moveTo>
                  <a:lnTo>
                    <a:pt x="0" y="4027322"/>
                  </a:lnTo>
                  <a:lnTo>
                    <a:pt x="0" y="0"/>
                  </a:lnTo>
                  <a:lnTo>
                    <a:pt x="2548089" y="0"/>
                  </a:lnTo>
                  <a:lnTo>
                    <a:pt x="2548089" y="4027322"/>
                  </a:lnTo>
                  <a:lnTo>
                    <a:pt x="1274038" y="4027322"/>
                  </a:lnTo>
                  <a:close/>
                </a:path>
              </a:pathLst>
            </a:custGeom>
            <a:ln w="9359">
              <a:solidFill>
                <a:srgbClr val="1E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90779" y="2462657"/>
            <a:ext cx="5699760" cy="3712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45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73355" algn="l"/>
              </a:tabLst>
            </a:pPr>
            <a:r>
              <a:rPr sz="2200" spc="-5" dirty="0">
                <a:latin typeface="Calibri"/>
                <a:cs typeface="Calibri"/>
              </a:rPr>
              <a:t>Programs are </a:t>
            </a:r>
            <a:r>
              <a:rPr sz="2200" spc="-10" dirty="0">
                <a:latin typeface="Calibri"/>
                <a:cs typeface="Calibri"/>
              </a:rPr>
              <a:t>executable(.exe) </a:t>
            </a:r>
            <a:r>
              <a:rPr sz="2200" spc="-5" dirty="0">
                <a:latin typeface="Calibri"/>
                <a:cs typeface="Calibri"/>
              </a:rPr>
              <a:t>files generally  stored in Secondary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Memory.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1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Font typeface="Arial"/>
              <a:buChar char="•"/>
              <a:tabLst>
                <a:tab pos="173355" algn="l"/>
              </a:tabLst>
            </a:pPr>
            <a:r>
              <a:rPr sz="2200" spc="-5" dirty="0">
                <a:latin typeface="Calibri"/>
                <a:cs typeface="Calibri"/>
              </a:rPr>
              <a:t>In order </a:t>
            </a:r>
            <a:r>
              <a:rPr sz="220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execute </a:t>
            </a:r>
            <a:r>
              <a:rPr sz="2200" spc="-5" dirty="0">
                <a:latin typeface="Calibri"/>
                <a:cs typeface="Calibri"/>
              </a:rPr>
              <a:t>program it </a:t>
            </a:r>
            <a:r>
              <a:rPr sz="2200" spc="-10" dirty="0">
                <a:latin typeface="Calibri"/>
                <a:cs typeface="Calibri"/>
              </a:rPr>
              <a:t>must </a:t>
            </a:r>
            <a:r>
              <a:rPr sz="2200" spc="-5" dirty="0">
                <a:latin typeface="Calibri"/>
                <a:cs typeface="Calibri"/>
              </a:rPr>
              <a:t>be loaded in  main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memory.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150">
              <a:latin typeface="Calibri"/>
              <a:cs typeface="Calibri"/>
            </a:endParaRPr>
          </a:p>
          <a:p>
            <a:pPr marL="12700" marR="56515">
              <a:lnSpc>
                <a:spcPct val="100000"/>
              </a:lnSpc>
              <a:buFont typeface="Arial"/>
              <a:buChar char="•"/>
              <a:tabLst>
                <a:tab pos="173355" algn="l"/>
              </a:tabLst>
            </a:pPr>
            <a:r>
              <a:rPr sz="2200" spc="-5" dirty="0">
                <a:latin typeface="Calibri"/>
                <a:cs typeface="Calibri"/>
              </a:rPr>
              <a:t>When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program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loaded </a:t>
            </a:r>
            <a:r>
              <a:rPr sz="2200" spc="-10" dirty="0">
                <a:latin typeface="Calibri"/>
                <a:cs typeface="Calibri"/>
              </a:rPr>
              <a:t>into the </a:t>
            </a:r>
            <a:r>
              <a:rPr sz="2200" spc="-5" dirty="0">
                <a:latin typeface="Calibri"/>
                <a:cs typeface="Calibri"/>
              </a:rPr>
              <a:t>memory and  </a:t>
            </a:r>
            <a:r>
              <a:rPr sz="2200" dirty="0">
                <a:latin typeface="Calibri"/>
                <a:cs typeface="Calibri"/>
              </a:rPr>
              <a:t>it </a:t>
            </a:r>
            <a:r>
              <a:rPr sz="2200" spc="-10" dirty="0">
                <a:latin typeface="Calibri"/>
                <a:cs typeface="Calibri"/>
              </a:rPr>
              <a:t>becomes</a:t>
            </a:r>
            <a:r>
              <a:rPr sz="2200" spc="459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process.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150">
              <a:latin typeface="Calibri"/>
              <a:cs typeface="Calibri"/>
            </a:endParaRPr>
          </a:p>
          <a:p>
            <a:pPr marL="12700" marR="253365">
              <a:lnSpc>
                <a:spcPct val="100000"/>
              </a:lnSpc>
              <a:buFont typeface="Arial"/>
              <a:buChar char="•"/>
              <a:tabLst>
                <a:tab pos="173355" algn="l"/>
              </a:tabLst>
            </a:pPr>
            <a:r>
              <a:rPr sz="2200" spc="-10" dirty="0">
                <a:latin typeface="Calibri"/>
                <a:cs typeface="Calibri"/>
              </a:rPr>
              <a:t>Then </a:t>
            </a:r>
            <a:r>
              <a:rPr sz="2200" spc="-5" dirty="0">
                <a:latin typeface="Calibri"/>
                <a:cs typeface="Calibri"/>
              </a:rPr>
              <a:t>process memory can be divided into four  </a:t>
            </a:r>
            <a:r>
              <a:rPr sz="2200" spc="-10" dirty="0">
                <a:latin typeface="Calibri"/>
                <a:cs typeface="Calibri"/>
              </a:rPr>
              <a:t>sections </a:t>
            </a:r>
            <a:r>
              <a:rPr sz="2200" dirty="0">
                <a:latin typeface="Calibri"/>
                <a:cs typeface="Calibri"/>
              </a:rPr>
              <a:t>─ </a:t>
            </a:r>
            <a:r>
              <a:rPr sz="2200" spc="-5" dirty="0">
                <a:latin typeface="Calibri"/>
                <a:cs typeface="Calibri"/>
              </a:rPr>
              <a:t>stack, heap, </a:t>
            </a:r>
            <a:r>
              <a:rPr sz="2200" spc="-10" dirty="0">
                <a:latin typeface="Calibri"/>
                <a:cs typeface="Calibri"/>
              </a:rPr>
              <a:t>text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data.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77862" y="6461899"/>
            <a:ext cx="106743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Process Stack</a:t>
            </a:r>
            <a:r>
              <a:rPr sz="800" spc="-5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:Google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800</Words>
  <Application>Microsoft Office PowerPoint</Application>
  <PresentationFormat>On-screen Show (4:3)</PresentationFormat>
  <Paragraphs>96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Symbol</vt:lpstr>
      <vt:lpstr>Office Theme</vt:lpstr>
      <vt:lpstr>Slide 1</vt:lpstr>
      <vt:lpstr>Slide 2</vt:lpstr>
      <vt:lpstr>Syllabus</vt:lpstr>
      <vt:lpstr>Process</vt:lpstr>
      <vt:lpstr>Main OS Process Related Goals</vt:lpstr>
      <vt:lpstr>How are these goals achieved ?</vt:lpstr>
      <vt:lpstr>Process Creation</vt:lpstr>
      <vt:lpstr>Process Termination</vt:lpstr>
      <vt:lpstr>Contd…</vt:lpstr>
      <vt:lpstr>Contd..</vt:lpstr>
      <vt:lpstr>Process Vs. Program</vt:lpstr>
      <vt:lpstr>Process State</vt:lpstr>
      <vt:lpstr>Process State &amp; Description</vt:lpstr>
      <vt:lpstr>Contd…</vt:lpstr>
      <vt:lpstr>Contd..</vt:lpstr>
      <vt:lpstr>Process State Transitions</vt:lpstr>
      <vt:lpstr>Process Transitions</vt:lpstr>
      <vt:lpstr>Contd…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parul</dc:creator>
  <cp:lastModifiedBy>DEVANSH</cp:lastModifiedBy>
  <cp:revision>2</cp:revision>
  <dcterms:created xsi:type="dcterms:W3CDTF">2020-06-04T19:44:35Z</dcterms:created>
  <dcterms:modified xsi:type="dcterms:W3CDTF">2020-06-18T10:12:19Z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2020-05-30T00:00:00Z</vt:filetime>
  </property>
  <property fmtid="{D5CDD505-2E9C-101B-9397-08002B2CF9AE}" pid="3" name="Creator">
    <vt:lpwstr>Impress</vt:lpwstr>
  </property>
  <property fmtid="{D5CDD505-2E9C-101B-9397-08002B2CF9AE}" pid="4" name="LastSaved">
    <vt:filetime>2020-05-30T00:00:00Z</vt:filetime>
  </property>
</Properties>
</file>