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1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56" r:id="rId20"/>
  </p:sldIdLst>
  <p:sldSz cx="9144000" cy="6858000" type="screen4x3"/>
  <p:notesSz cx="9144000" cy="6858000"/>
  <p:embeddedFontLst>
    <p:embeddedFont>
      <p:font typeface="Calibri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37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009AB-FBFB-4C1B-B4AE-A247DCCD0A2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CBB40-C591-45AF-9389-6C14A5AE6B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8097" y="1721053"/>
            <a:ext cx="860780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"/>
            <a:ext cx="9143631" cy="685763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7235" y="3071520"/>
            <a:ext cx="5430964" cy="280332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643037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4000" y="0"/>
                </a:moveTo>
                <a:lnTo>
                  <a:pt x="0" y="0"/>
                </a:lnTo>
                <a:lnTo>
                  <a:pt x="0" y="642962"/>
                </a:lnTo>
                <a:lnTo>
                  <a:pt x="4572000" y="642962"/>
                </a:lnTo>
                <a:lnTo>
                  <a:pt x="9144000" y="642962"/>
                </a:lnTo>
                <a:lnTo>
                  <a:pt x="9144000" y="0"/>
                </a:lnTo>
                <a:close/>
              </a:path>
            </a:pathLst>
          </a:custGeom>
          <a:solidFill>
            <a:srgbClr val="1E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8398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8439">
            <a:solidFill>
              <a:srgbClr val="4371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50880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8439">
            <a:solidFill>
              <a:srgbClr val="4371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239" y="194767"/>
            <a:ext cx="872997" cy="47951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94000" y="2290317"/>
            <a:ext cx="4073398" cy="280367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6834" y="102971"/>
            <a:ext cx="1309674" cy="726833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76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2"/>
            <a:ext cx="9143631" cy="68576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1615" y="1721053"/>
            <a:ext cx="1780768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4584" y="1712138"/>
            <a:ext cx="8580755" cy="2129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paruluniversity.ac.in/" TargetMode="Externa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"/>
            <a:ext cx="9143631" cy="68576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14815" y="1507223"/>
            <a:ext cx="331089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10" dirty="0">
                <a:latin typeface="Calibri"/>
                <a:cs typeface="Calibri"/>
              </a:rPr>
              <a:t>Operating</a:t>
            </a:r>
            <a:r>
              <a:rPr sz="3500" b="1" spc="-55" dirty="0">
                <a:latin typeface="Calibri"/>
                <a:cs typeface="Calibri"/>
              </a:rPr>
              <a:t> </a:t>
            </a:r>
            <a:r>
              <a:rPr sz="3500" b="1" spc="-5" dirty="0">
                <a:latin typeface="Calibri"/>
                <a:cs typeface="Calibri"/>
              </a:rPr>
              <a:t>System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4060" y="2888183"/>
            <a:ext cx="57391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Calibri"/>
                <a:cs typeface="Calibri"/>
              </a:rPr>
              <a:t>Prof. </a:t>
            </a:r>
            <a:r>
              <a:rPr sz="2200" b="1" spc="-10" dirty="0">
                <a:latin typeface="Calibri"/>
                <a:cs typeface="Calibri"/>
              </a:rPr>
              <a:t>Sumitra Menaria, </a:t>
            </a:r>
            <a:r>
              <a:rPr sz="2200" b="1" spc="-5" dirty="0">
                <a:latin typeface="Calibri"/>
                <a:cs typeface="Calibri"/>
              </a:rPr>
              <a:t>Prof. </a:t>
            </a:r>
            <a:r>
              <a:rPr sz="2200" b="1" spc="-10" dirty="0">
                <a:latin typeface="Calibri"/>
                <a:cs typeface="Calibri"/>
              </a:rPr>
              <a:t>Uma </a:t>
            </a:r>
            <a:r>
              <a:rPr sz="2200" b="1" spc="-20" dirty="0">
                <a:latin typeface="Calibri"/>
                <a:cs typeface="Calibri"/>
              </a:rPr>
              <a:t>Bhatt, </a:t>
            </a:r>
            <a:r>
              <a:rPr sz="2200" spc="-5" dirty="0">
                <a:latin typeface="Calibri"/>
                <a:cs typeface="Calibri"/>
              </a:rPr>
              <a:t>Assistant  Professor Information </a:t>
            </a:r>
            <a:r>
              <a:rPr sz="2200" spc="-10" dirty="0">
                <a:latin typeface="Calibri"/>
                <a:cs typeface="Calibri"/>
              </a:rPr>
              <a:t>Technology Department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12995" y="499681"/>
            <a:ext cx="7515225" cy="6142355"/>
            <a:chOff x="1412995" y="499681"/>
            <a:chExt cx="7515225" cy="614235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1476" y="499681"/>
              <a:ext cx="2381034" cy="6285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17675" y="2738513"/>
              <a:ext cx="6287135" cy="1905"/>
            </a:xfrm>
            <a:custGeom>
              <a:avLst/>
              <a:gdLst/>
              <a:ahLst/>
              <a:cxnLst/>
              <a:rect l="l" t="t" r="r" b="b"/>
              <a:pathLst>
                <a:path w="6287134" h="1905">
                  <a:moveTo>
                    <a:pt x="0" y="0"/>
                  </a:moveTo>
                  <a:lnTo>
                    <a:pt x="6286690" y="1447"/>
                  </a:lnTo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7320" y="2692082"/>
              <a:ext cx="93954" cy="9395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32357" y="2692082"/>
              <a:ext cx="93967" cy="9395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18525" y="6032156"/>
              <a:ext cx="609485" cy="6094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9144000" cy="6858000"/>
            <a:chOff x="0" y="12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235" y="3071520"/>
              <a:ext cx="5430964" cy="280332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37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4000" y="0"/>
                  </a:moveTo>
                  <a:lnTo>
                    <a:pt x="0" y="0"/>
                  </a:lnTo>
                  <a:lnTo>
                    <a:pt x="0" y="642962"/>
                  </a:lnTo>
                  <a:lnTo>
                    <a:pt x="4572000" y="642962"/>
                  </a:lnTo>
                  <a:lnTo>
                    <a:pt x="9144000" y="64296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E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94736" y="1721053"/>
            <a:ext cx="31502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Kernel Level</a:t>
            </a:r>
            <a:r>
              <a:rPr spc="-75" dirty="0"/>
              <a:t> </a:t>
            </a:r>
            <a:r>
              <a:rPr spc="-5" dirty="0"/>
              <a:t>Thread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25" y="6032156"/>
            <a:ext cx="609485" cy="60948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91184" y="2605938"/>
            <a:ext cx="7719695" cy="2707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 indent="-16065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73355" algn="l"/>
              </a:tabLst>
            </a:pP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this </a:t>
            </a:r>
            <a:r>
              <a:rPr sz="2200" spc="-5" dirty="0">
                <a:latin typeface="Calibri"/>
                <a:cs typeface="Calibri"/>
              </a:rPr>
              <a:t>case, thread </a:t>
            </a:r>
            <a:r>
              <a:rPr sz="2200" b="1" spc="-10" dirty="0">
                <a:solidFill>
                  <a:srgbClr val="1E487C"/>
                </a:solidFill>
                <a:latin typeface="Calibri"/>
                <a:cs typeface="Calibri"/>
              </a:rPr>
              <a:t>management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done by 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1E487C"/>
                </a:solidFill>
                <a:latin typeface="Calibri"/>
                <a:cs typeface="Calibri"/>
              </a:rPr>
              <a:t>Kernel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150">
              <a:latin typeface="Calibri"/>
              <a:cs typeface="Calibri"/>
            </a:endParaRPr>
          </a:p>
          <a:p>
            <a:pPr marL="172720" indent="-160655">
              <a:lnSpc>
                <a:spcPct val="100000"/>
              </a:lnSpc>
              <a:buFont typeface="Arial"/>
              <a:buChar char="•"/>
              <a:tabLst>
                <a:tab pos="173355" algn="l"/>
              </a:tabLst>
            </a:pPr>
            <a:r>
              <a:rPr sz="2200" spc="-5" dirty="0">
                <a:latin typeface="Calibri"/>
                <a:cs typeface="Calibri"/>
              </a:rPr>
              <a:t>There </a:t>
            </a:r>
            <a:r>
              <a:rPr sz="2200" dirty="0">
                <a:latin typeface="Calibri"/>
                <a:cs typeface="Calibri"/>
              </a:rPr>
              <a:t>is no </a:t>
            </a:r>
            <a:r>
              <a:rPr sz="2200" spc="-5" dirty="0">
                <a:latin typeface="Calibri"/>
                <a:cs typeface="Calibri"/>
              </a:rPr>
              <a:t>thread </a:t>
            </a:r>
            <a:r>
              <a:rPr sz="2200" spc="-10" dirty="0">
                <a:latin typeface="Calibri"/>
                <a:cs typeface="Calibri"/>
              </a:rPr>
              <a:t>management </a:t>
            </a:r>
            <a:r>
              <a:rPr sz="2200" spc="-5" dirty="0">
                <a:latin typeface="Calibri"/>
                <a:cs typeface="Calibri"/>
              </a:rPr>
              <a:t>code in </a:t>
            </a:r>
            <a:r>
              <a:rPr sz="2200" spc="-10" dirty="0">
                <a:latin typeface="Calibri"/>
                <a:cs typeface="Calibri"/>
              </a:rPr>
              <a:t>the application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area.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150">
              <a:latin typeface="Calibri"/>
              <a:cs typeface="Calibri"/>
            </a:endParaRPr>
          </a:p>
          <a:p>
            <a:pPr marL="172720" indent="-160655">
              <a:lnSpc>
                <a:spcPct val="100000"/>
              </a:lnSpc>
              <a:buFont typeface="Arial"/>
              <a:buChar char="•"/>
              <a:tabLst>
                <a:tab pos="173355" algn="l"/>
              </a:tabLst>
            </a:pPr>
            <a:r>
              <a:rPr sz="2200" spc="-5" dirty="0">
                <a:latin typeface="Calibri"/>
                <a:cs typeface="Calibri"/>
              </a:rPr>
              <a:t>Kernel </a:t>
            </a:r>
            <a:r>
              <a:rPr sz="2200" spc="-10" dirty="0">
                <a:latin typeface="Calibri"/>
                <a:cs typeface="Calibri"/>
              </a:rPr>
              <a:t>threads </a:t>
            </a:r>
            <a:r>
              <a:rPr sz="2200" spc="-5" dirty="0">
                <a:latin typeface="Calibri"/>
                <a:cs typeface="Calibri"/>
              </a:rPr>
              <a:t>are </a:t>
            </a:r>
            <a:r>
              <a:rPr sz="2200" b="1" spc="-10" dirty="0">
                <a:solidFill>
                  <a:srgbClr val="1E487C"/>
                </a:solidFill>
                <a:latin typeface="Calibri"/>
                <a:cs typeface="Calibri"/>
              </a:rPr>
              <a:t>supported directly </a:t>
            </a:r>
            <a:r>
              <a:rPr sz="2200" b="1" spc="-5" dirty="0">
                <a:solidFill>
                  <a:srgbClr val="1E487C"/>
                </a:solidFill>
                <a:latin typeface="Calibri"/>
                <a:cs typeface="Calibri"/>
              </a:rPr>
              <a:t>by the </a:t>
            </a:r>
            <a:r>
              <a:rPr sz="2200" b="1" spc="-10" dirty="0">
                <a:solidFill>
                  <a:srgbClr val="1E487C"/>
                </a:solidFill>
                <a:latin typeface="Calibri"/>
                <a:cs typeface="Calibri"/>
              </a:rPr>
              <a:t>operating</a:t>
            </a:r>
            <a:r>
              <a:rPr sz="2200" b="1" spc="5" dirty="0">
                <a:solidFill>
                  <a:srgbClr val="1E487C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E487C"/>
                </a:solidFill>
                <a:latin typeface="Calibri"/>
                <a:cs typeface="Calibri"/>
              </a:rPr>
              <a:t>system</a:t>
            </a:r>
            <a:r>
              <a:rPr sz="220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1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Font typeface="Arial"/>
              <a:buChar char="•"/>
              <a:tabLst>
                <a:tab pos="173355" algn="l"/>
              </a:tabLst>
            </a:pP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Kernel </a:t>
            </a:r>
            <a:r>
              <a:rPr sz="2200" spc="-5" dirty="0">
                <a:latin typeface="Calibri"/>
                <a:cs typeface="Calibri"/>
              </a:rPr>
              <a:t>performs thread </a:t>
            </a:r>
            <a:r>
              <a:rPr sz="2200" spc="-10" dirty="0">
                <a:latin typeface="Calibri"/>
                <a:cs typeface="Calibri"/>
              </a:rPr>
              <a:t>creation, scheduling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management 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Kernel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space.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9144000" cy="6858000"/>
            <a:chOff x="0" y="12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235" y="3071520"/>
              <a:ext cx="5430964" cy="280332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37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4000" y="0"/>
                  </a:moveTo>
                  <a:lnTo>
                    <a:pt x="0" y="0"/>
                  </a:lnTo>
                  <a:lnTo>
                    <a:pt x="0" y="642962"/>
                  </a:lnTo>
                  <a:lnTo>
                    <a:pt x="4572000" y="642962"/>
                  </a:lnTo>
                  <a:lnTo>
                    <a:pt x="9144000" y="64296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E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33380" y="1721053"/>
            <a:ext cx="18745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Advantages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25" y="6032156"/>
            <a:ext cx="609485" cy="60948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91184" y="2677223"/>
            <a:ext cx="7376795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73355" algn="l"/>
              </a:tabLst>
            </a:pPr>
            <a:r>
              <a:rPr sz="2200" spc="-10" dirty="0">
                <a:latin typeface="Calibri"/>
                <a:cs typeface="Calibri"/>
              </a:rPr>
              <a:t>Kernel </a:t>
            </a:r>
            <a:r>
              <a:rPr sz="2200" spc="-5" dirty="0">
                <a:latin typeface="Calibri"/>
                <a:cs typeface="Calibri"/>
              </a:rPr>
              <a:t>can </a:t>
            </a:r>
            <a:r>
              <a:rPr sz="2200" b="1" spc="-10" dirty="0">
                <a:solidFill>
                  <a:srgbClr val="1E487C"/>
                </a:solidFill>
                <a:latin typeface="Calibri"/>
                <a:cs typeface="Calibri"/>
              </a:rPr>
              <a:t>simultaneously </a:t>
            </a:r>
            <a:r>
              <a:rPr sz="2200" b="1" spc="-5" dirty="0">
                <a:solidFill>
                  <a:srgbClr val="1E487C"/>
                </a:solidFill>
                <a:latin typeface="Calibri"/>
                <a:cs typeface="Calibri"/>
              </a:rPr>
              <a:t>schedule </a:t>
            </a:r>
            <a:r>
              <a:rPr sz="2200" b="1" spc="-10" dirty="0">
                <a:solidFill>
                  <a:srgbClr val="1E487C"/>
                </a:solidFill>
                <a:latin typeface="Calibri"/>
                <a:cs typeface="Calibri"/>
              </a:rPr>
              <a:t>multiple threads </a:t>
            </a:r>
            <a:r>
              <a:rPr sz="2200" dirty="0">
                <a:latin typeface="Calibri"/>
                <a:cs typeface="Calibri"/>
              </a:rPr>
              <a:t>from </a:t>
            </a:r>
            <a:r>
              <a:rPr sz="2200" spc="-10" dirty="0">
                <a:latin typeface="Calibri"/>
                <a:cs typeface="Calibri"/>
              </a:rPr>
              <a:t>the  </a:t>
            </a:r>
            <a:r>
              <a:rPr sz="2200" spc="-5" dirty="0">
                <a:latin typeface="Calibri"/>
                <a:cs typeface="Calibri"/>
              </a:rPr>
              <a:t>same process on </a:t>
            </a:r>
            <a:r>
              <a:rPr sz="2200" spc="-10" dirty="0">
                <a:latin typeface="Calibri"/>
                <a:cs typeface="Calibri"/>
              </a:rPr>
              <a:t>multiple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processes.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150">
              <a:latin typeface="Calibri"/>
              <a:cs typeface="Calibri"/>
            </a:endParaRPr>
          </a:p>
          <a:p>
            <a:pPr marL="12700" marR="315595">
              <a:lnSpc>
                <a:spcPct val="100000"/>
              </a:lnSpc>
              <a:buFont typeface="Arial"/>
              <a:buChar char="•"/>
              <a:tabLst>
                <a:tab pos="173355" algn="l"/>
              </a:tabLst>
            </a:pPr>
            <a:r>
              <a:rPr sz="2200" spc="-5" dirty="0">
                <a:latin typeface="Calibri"/>
                <a:cs typeface="Calibri"/>
              </a:rPr>
              <a:t>If one thread in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process is </a:t>
            </a:r>
            <a:r>
              <a:rPr sz="2200" spc="-10" dirty="0">
                <a:latin typeface="Calibri"/>
                <a:cs typeface="Calibri"/>
              </a:rPr>
              <a:t>blocked,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Kernel </a:t>
            </a:r>
            <a:r>
              <a:rPr sz="2200" spc="-5" dirty="0">
                <a:latin typeface="Calibri"/>
                <a:cs typeface="Calibri"/>
              </a:rPr>
              <a:t>can </a:t>
            </a:r>
            <a:r>
              <a:rPr sz="2200" spc="-10" dirty="0">
                <a:latin typeface="Calibri"/>
                <a:cs typeface="Calibri"/>
              </a:rPr>
              <a:t>schedule  </a:t>
            </a:r>
            <a:r>
              <a:rPr sz="2200" spc="-5" dirty="0">
                <a:latin typeface="Calibri"/>
                <a:cs typeface="Calibri"/>
              </a:rPr>
              <a:t>another thread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 same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process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9144000" cy="6858000"/>
            <a:chOff x="0" y="12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235" y="3071520"/>
              <a:ext cx="5430964" cy="280332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37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4000" y="0"/>
                  </a:moveTo>
                  <a:lnTo>
                    <a:pt x="0" y="0"/>
                  </a:lnTo>
                  <a:lnTo>
                    <a:pt x="0" y="642962"/>
                  </a:lnTo>
                  <a:lnTo>
                    <a:pt x="4572000" y="642962"/>
                  </a:lnTo>
                  <a:lnTo>
                    <a:pt x="9144000" y="64296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E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12337" y="1721053"/>
            <a:ext cx="23171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Disadvantages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25" y="6032156"/>
            <a:ext cx="609485" cy="60948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77023" y="2533573"/>
            <a:ext cx="6759575" cy="1702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72720" algn="l"/>
              </a:tabLst>
            </a:pPr>
            <a:r>
              <a:rPr sz="2200" spc="-10" dirty="0">
                <a:latin typeface="Calibri"/>
                <a:cs typeface="Calibri"/>
              </a:rPr>
              <a:t>Kernel threads </a:t>
            </a:r>
            <a:r>
              <a:rPr sz="2200" spc="-5" dirty="0">
                <a:latin typeface="Calibri"/>
                <a:cs typeface="Calibri"/>
              </a:rPr>
              <a:t>are </a:t>
            </a:r>
            <a:r>
              <a:rPr sz="2200" spc="-10" dirty="0">
                <a:latin typeface="Calibri"/>
                <a:cs typeface="Calibri"/>
              </a:rPr>
              <a:t>generally </a:t>
            </a:r>
            <a:r>
              <a:rPr sz="2200" b="1" spc="-10" dirty="0">
                <a:solidFill>
                  <a:srgbClr val="1E487C"/>
                </a:solidFill>
                <a:latin typeface="Calibri"/>
                <a:cs typeface="Calibri"/>
              </a:rPr>
              <a:t>slower </a:t>
            </a:r>
            <a:r>
              <a:rPr sz="2200" spc="-5" dirty="0">
                <a:latin typeface="Calibri"/>
                <a:cs typeface="Calibri"/>
              </a:rPr>
              <a:t>to create and manage  than the user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threads.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150">
              <a:latin typeface="Calibri"/>
              <a:cs typeface="Calibri"/>
            </a:endParaRPr>
          </a:p>
          <a:p>
            <a:pPr marL="12700" marR="52069">
              <a:lnSpc>
                <a:spcPct val="100000"/>
              </a:lnSpc>
              <a:buFont typeface="Arial"/>
              <a:buChar char="•"/>
              <a:tabLst>
                <a:tab pos="172720" algn="l"/>
              </a:tabLst>
            </a:pPr>
            <a:r>
              <a:rPr sz="2200" spc="-5" dirty="0">
                <a:latin typeface="Calibri"/>
                <a:cs typeface="Calibri"/>
              </a:rPr>
              <a:t>Transfer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control from one thread to another </a:t>
            </a:r>
            <a:r>
              <a:rPr sz="2200" spc="-10" dirty="0">
                <a:latin typeface="Calibri"/>
                <a:cs typeface="Calibri"/>
              </a:rPr>
              <a:t>within </a:t>
            </a:r>
            <a:r>
              <a:rPr sz="2200" spc="-5" dirty="0">
                <a:latin typeface="Calibri"/>
                <a:cs typeface="Calibri"/>
              </a:rPr>
              <a:t>the  same process </a:t>
            </a:r>
            <a:r>
              <a:rPr sz="2200" b="1" spc="-10" dirty="0">
                <a:solidFill>
                  <a:srgbClr val="1E487C"/>
                </a:solidFill>
                <a:latin typeface="Calibri"/>
                <a:cs typeface="Calibri"/>
              </a:rPr>
              <a:t>requires </a:t>
            </a:r>
            <a:r>
              <a:rPr sz="2200" b="1" dirty="0">
                <a:solidFill>
                  <a:srgbClr val="1E487C"/>
                </a:solidFill>
                <a:latin typeface="Calibri"/>
                <a:cs typeface="Calibri"/>
              </a:rPr>
              <a:t>a </a:t>
            </a:r>
            <a:r>
              <a:rPr sz="2200" b="1" spc="-5" dirty="0">
                <a:solidFill>
                  <a:srgbClr val="1E487C"/>
                </a:solidFill>
                <a:latin typeface="Calibri"/>
                <a:cs typeface="Calibri"/>
              </a:rPr>
              <a:t>mode switch to </a:t>
            </a:r>
            <a:r>
              <a:rPr sz="2200" b="1" spc="-10" dirty="0">
                <a:solidFill>
                  <a:srgbClr val="1E487C"/>
                </a:solidFill>
                <a:latin typeface="Calibri"/>
                <a:cs typeface="Calibri"/>
              </a:rPr>
              <a:t>the</a:t>
            </a:r>
            <a:r>
              <a:rPr sz="2200" b="1" spc="-60" dirty="0">
                <a:solidFill>
                  <a:srgbClr val="1E487C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1E487C"/>
                </a:solidFill>
                <a:latin typeface="Calibri"/>
                <a:cs typeface="Calibri"/>
              </a:rPr>
              <a:t>Kernel.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9144000" cy="6858000"/>
            <a:chOff x="0" y="12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235" y="2999879"/>
              <a:ext cx="5430964" cy="280367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37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4000" y="0"/>
                  </a:moveTo>
                  <a:lnTo>
                    <a:pt x="0" y="0"/>
                  </a:lnTo>
                  <a:lnTo>
                    <a:pt x="0" y="642962"/>
                  </a:lnTo>
                  <a:lnTo>
                    <a:pt x="4572000" y="642962"/>
                  </a:lnTo>
                  <a:lnTo>
                    <a:pt x="9144000" y="64296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E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65537" y="1721053"/>
            <a:ext cx="24091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Multithreading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25" y="6032156"/>
            <a:ext cx="609485" cy="60948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91184" y="2819425"/>
            <a:ext cx="781558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8595" algn="l"/>
              </a:tabLst>
            </a:pPr>
            <a:r>
              <a:rPr sz="2400" spc="-5" dirty="0">
                <a:latin typeface="Calibri"/>
                <a:cs typeface="Calibri"/>
              </a:rPr>
              <a:t>Ability of operating system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execute </a:t>
            </a:r>
            <a:r>
              <a:rPr sz="2400" spc="-10" dirty="0">
                <a:latin typeface="Calibri"/>
                <a:cs typeface="Calibri"/>
              </a:rPr>
              <a:t>multiple </a:t>
            </a:r>
            <a:r>
              <a:rPr sz="2400" spc="-5" dirty="0">
                <a:latin typeface="Calibri"/>
                <a:cs typeface="Calibri"/>
              </a:rPr>
              <a:t>threads.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Font typeface="Arial"/>
              <a:buChar char="•"/>
              <a:tabLst>
                <a:tab pos="188595" algn="l"/>
                <a:tab pos="615950" algn="l"/>
              </a:tabLst>
            </a:pPr>
            <a:r>
              <a:rPr sz="2400" spc="-5" dirty="0">
                <a:latin typeface="Calibri"/>
                <a:cs typeface="Calibri"/>
              </a:rPr>
              <a:t>Some operating system provide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1E487C"/>
                </a:solidFill>
                <a:latin typeface="Calibri"/>
                <a:cs typeface="Calibri"/>
              </a:rPr>
              <a:t>combined </a:t>
            </a:r>
            <a:r>
              <a:rPr sz="2400" spc="-5" dirty="0">
                <a:latin typeface="Calibri"/>
                <a:cs typeface="Calibri"/>
              </a:rPr>
              <a:t>user level thread  </a:t>
            </a:r>
            <a:r>
              <a:rPr sz="2400" dirty="0">
                <a:latin typeface="Calibri"/>
                <a:cs typeface="Calibri"/>
              </a:rPr>
              <a:t>and	</a:t>
            </a:r>
            <a:r>
              <a:rPr sz="2400" spc="-5" dirty="0">
                <a:latin typeface="Calibri"/>
                <a:cs typeface="Calibri"/>
              </a:rPr>
              <a:t>Kernel level thread facility.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>
              <a:latin typeface="Calibri"/>
              <a:cs typeface="Calibri"/>
            </a:endParaRPr>
          </a:p>
          <a:p>
            <a:pPr marL="187960" indent="-175895">
              <a:lnSpc>
                <a:spcPct val="100000"/>
              </a:lnSpc>
              <a:buFont typeface="Arial"/>
              <a:buChar char="•"/>
              <a:tabLst>
                <a:tab pos="188595" algn="l"/>
              </a:tabLst>
            </a:pPr>
            <a:r>
              <a:rPr sz="2400" spc="-5" dirty="0">
                <a:latin typeface="Calibri"/>
                <a:cs typeface="Calibri"/>
              </a:rPr>
              <a:t>Multithreading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Models</a:t>
            </a:r>
            <a:endParaRPr sz="240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400" spc="-5" dirty="0">
                <a:latin typeface="Calibri"/>
                <a:cs typeface="Calibri"/>
              </a:rPr>
              <a:t>Many to One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400" spc="-5" dirty="0">
                <a:latin typeface="Calibri"/>
                <a:cs typeface="Calibri"/>
              </a:rPr>
              <a:t>Many to Many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9144000" cy="6858000"/>
            <a:chOff x="0" y="12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235" y="3071520"/>
              <a:ext cx="5430964" cy="280332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37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4000" y="0"/>
                  </a:moveTo>
                  <a:lnTo>
                    <a:pt x="0" y="0"/>
                  </a:lnTo>
                  <a:lnTo>
                    <a:pt x="0" y="642962"/>
                  </a:lnTo>
                  <a:lnTo>
                    <a:pt x="4572000" y="642962"/>
                  </a:lnTo>
                  <a:lnTo>
                    <a:pt x="9144000" y="64296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E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94736" y="1721053"/>
            <a:ext cx="31502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Many to </a:t>
            </a:r>
            <a:r>
              <a:rPr spc="-10" dirty="0"/>
              <a:t>one</a:t>
            </a:r>
            <a:r>
              <a:rPr spc="-75" dirty="0"/>
              <a:t> </a:t>
            </a:r>
            <a:r>
              <a:rPr spc="-5" dirty="0"/>
              <a:t>Model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25" y="6032156"/>
            <a:ext cx="609485" cy="60948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34416" y="2391384"/>
            <a:ext cx="757491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495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  <a:tab pos="1172210" algn="l"/>
              </a:tabLst>
            </a:pPr>
            <a:r>
              <a:rPr sz="2400" spc="-5" dirty="0">
                <a:latin typeface="Calibri"/>
                <a:cs typeface="Calibri"/>
              </a:rPr>
              <a:t>In the </a:t>
            </a:r>
            <a:r>
              <a:rPr sz="2400" b="1" spc="-5" dirty="0">
                <a:solidFill>
                  <a:srgbClr val="1E487C"/>
                </a:solidFill>
                <a:latin typeface="Calibri"/>
                <a:cs typeface="Calibri"/>
              </a:rPr>
              <a:t>many to one </a:t>
            </a:r>
            <a:r>
              <a:rPr sz="2400" b="1" dirty="0">
                <a:solidFill>
                  <a:srgbClr val="1E487C"/>
                </a:solidFill>
                <a:latin typeface="Calibri"/>
                <a:cs typeface="Calibri"/>
              </a:rPr>
              <a:t>model</a:t>
            </a:r>
            <a:r>
              <a:rPr sz="2400" dirty="0">
                <a:latin typeface="Calibri"/>
                <a:cs typeface="Calibri"/>
              </a:rPr>
              <a:t>, many </a:t>
            </a:r>
            <a:r>
              <a:rPr sz="2400" spc="-5" dirty="0">
                <a:latin typeface="Calibri"/>
                <a:cs typeface="Calibri"/>
              </a:rPr>
              <a:t>user-level threads </a:t>
            </a:r>
            <a:r>
              <a:rPr sz="2400" dirty="0">
                <a:latin typeface="Calibri"/>
                <a:cs typeface="Calibri"/>
              </a:rPr>
              <a:t>are all  mapped	</a:t>
            </a:r>
            <a:r>
              <a:rPr sz="2400" spc="-5" dirty="0">
                <a:latin typeface="Calibri"/>
                <a:cs typeface="Calibri"/>
              </a:rPr>
              <a:t>onto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single </a:t>
            </a:r>
            <a:r>
              <a:rPr sz="2400" dirty="0">
                <a:latin typeface="Calibri"/>
                <a:cs typeface="Calibri"/>
              </a:rPr>
              <a:t>kernel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thread.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  <a:tab pos="931544" algn="l"/>
              </a:tabLst>
            </a:pPr>
            <a:r>
              <a:rPr sz="2400" spc="-5" dirty="0">
                <a:latin typeface="Calibri"/>
                <a:cs typeface="Calibri"/>
              </a:rPr>
              <a:t>Thread management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handled by the thread library in user  space,	which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efficient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nature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35181" y="3577593"/>
            <a:ext cx="7747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80"/>
              </a:lnSpc>
            </a:pP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42916" y="3499929"/>
            <a:ext cx="4211637" cy="307150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391859" y="6392062"/>
            <a:ext cx="14312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Many to One </a:t>
            </a:r>
            <a:r>
              <a:rPr sz="1100" spc="-5" dirty="0">
                <a:latin typeface="Arial"/>
                <a:cs typeface="Arial"/>
              </a:rPr>
              <a:t>Model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975" spc="-15" baseline="29914" dirty="0">
                <a:latin typeface="Arial"/>
                <a:cs typeface="Arial"/>
              </a:rPr>
              <a:t>[1]</a:t>
            </a:r>
            <a:endParaRPr sz="975" baseline="2991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9144000" cy="6858000"/>
            <a:chOff x="0" y="12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235" y="3071520"/>
              <a:ext cx="5430964" cy="280332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37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4000" y="0"/>
                  </a:moveTo>
                  <a:lnTo>
                    <a:pt x="0" y="0"/>
                  </a:lnTo>
                  <a:lnTo>
                    <a:pt x="0" y="642962"/>
                  </a:lnTo>
                  <a:lnTo>
                    <a:pt x="4572000" y="642962"/>
                  </a:lnTo>
                  <a:lnTo>
                    <a:pt x="9144000" y="64296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E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93745" y="1721053"/>
            <a:ext cx="29527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One to One</a:t>
            </a:r>
            <a:r>
              <a:rPr spc="-70" dirty="0"/>
              <a:t> </a:t>
            </a:r>
            <a:r>
              <a:rPr spc="-5" dirty="0"/>
              <a:t>Model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25" y="6032156"/>
            <a:ext cx="609485" cy="60948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76618" y="2416568"/>
            <a:ext cx="7614920" cy="185991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156845">
              <a:lnSpc>
                <a:spcPct val="101699"/>
              </a:lnSpc>
              <a:spcBef>
                <a:spcPts val="60"/>
              </a:spcBef>
              <a:buSzPct val="110000"/>
              <a:buFont typeface="Arial"/>
              <a:buChar char="•"/>
              <a:tabLst>
                <a:tab pos="172720" algn="l"/>
              </a:tabLst>
            </a:pP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one to one </a:t>
            </a:r>
            <a:r>
              <a:rPr sz="2000" dirty="0">
                <a:latin typeface="Calibri"/>
                <a:cs typeface="Calibri"/>
              </a:rPr>
              <a:t>model </a:t>
            </a:r>
            <a:r>
              <a:rPr sz="2000" spc="-5" dirty="0">
                <a:latin typeface="Calibri"/>
                <a:cs typeface="Calibri"/>
              </a:rPr>
              <a:t>creates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separate kernel thread to </a:t>
            </a:r>
            <a:r>
              <a:rPr sz="2000" dirty="0">
                <a:latin typeface="Calibri"/>
                <a:cs typeface="Calibri"/>
              </a:rPr>
              <a:t>handle </a:t>
            </a:r>
            <a:r>
              <a:rPr sz="2000" spc="-5" dirty="0">
                <a:latin typeface="Calibri"/>
                <a:cs typeface="Calibri"/>
              </a:rPr>
              <a:t>each 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every user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thread.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Font typeface="Arial"/>
              <a:buChar char="•"/>
              <a:tabLst>
                <a:tab pos="159385" algn="l"/>
              </a:tabLst>
            </a:pPr>
            <a:r>
              <a:rPr sz="2000" dirty="0">
                <a:latin typeface="Calibri"/>
                <a:cs typeface="Calibri"/>
              </a:rPr>
              <a:t>Most </a:t>
            </a:r>
            <a:r>
              <a:rPr sz="2000" spc="-5" dirty="0">
                <a:latin typeface="Calibri"/>
                <a:cs typeface="Calibri"/>
              </a:rPr>
              <a:t>implementations of this model place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limit </a:t>
            </a:r>
            <a:r>
              <a:rPr sz="2000" dirty="0">
                <a:latin typeface="Calibri"/>
                <a:cs typeface="Calibri"/>
              </a:rPr>
              <a:t>on how </a:t>
            </a:r>
            <a:r>
              <a:rPr sz="2000" spc="-5" dirty="0">
                <a:latin typeface="Calibri"/>
                <a:cs typeface="Calibri"/>
              </a:rPr>
              <a:t>many threads 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created.</a:t>
            </a:r>
            <a:endParaRPr sz="2000">
              <a:latin typeface="Calibri"/>
              <a:cs typeface="Calibri"/>
            </a:endParaRPr>
          </a:p>
          <a:p>
            <a:pPr marL="12700" marR="19050">
              <a:lnSpc>
                <a:spcPct val="100000"/>
              </a:lnSpc>
              <a:buFont typeface="Arial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Linux </a:t>
            </a:r>
            <a:r>
              <a:rPr sz="2000" dirty="0">
                <a:latin typeface="Calibri"/>
                <a:cs typeface="Calibri"/>
              </a:rPr>
              <a:t>and Windows </a:t>
            </a: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95 </a:t>
            </a:r>
            <a:r>
              <a:rPr sz="2000" spc="-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XP </a:t>
            </a:r>
            <a:r>
              <a:rPr sz="2000" spc="-5" dirty="0">
                <a:latin typeface="Calibri"/>
                <a:cs typeface="Calibri"/>
              </a:rPr>
              <a:t>implement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one-to-one model for  threads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28805" y="3929049"/>
            <a:ext cx="3357702" cy="246203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28054" y="6392062"/>
            <a:ext cx="13538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One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One Model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975" spc="-15" baseline="29914" dirty="0">
                <a:latin typeface="Arial"/>
                <a:cs typeface="Arial"/>
              </a:rPr>
              <a:t>[1]</a:t>
            </a:r>
            <a:endParaRPr sz="975" baseline="2991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9144000" cy="6858000"/>
            <a:chOff x="0" y="12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235" y="3071520"/>
              <a:ext cx="5430964" cy="280332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37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4000" y="0"/>
                  </a:moveTo>
                  <a:lnTo>
                    <a:pt x="0" y="0"/>
                  </a:lnTo>
                  <a:lnTo>
                    <a:pt x="0" y="642962"/>
                  </a:lnTo>
                  <a:lnTo>
                    <a:pt x="4572000" y="642962"/>
                  </a:lnTo>
                  <a:lnTo>
                    <a:pt x="9144000" y="64296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E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42094" y="1721053"/>
            <a:ext cx="3455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Many to Many</a:t>
            </a:r>
            <a:r>
              <a:rPr spc="-80" dirty="0"/>
              <a:t> </a:t>
            </a:r>
            <a:r>
              <a:rPr spc="-5" dirty="0"/>
              <a:t>Model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25" y="6032156"/>
            <a:ext cx="609485" cy="60948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48982" y="2462288"/>
            <a:ext cx="7900670" cy="1856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9385" marR="5080" indent="-159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The many to </a:t>
            </a:r>
            <a:r>
              <a:rPr sz="2000" dirty="0">
                <a:latin typeface="Calibri"/>
                <a:cs typeface="Calibri"/>
              </a:rPr>
              <a:t>many model </a:t>
            </a:r>
            <a:r>
              <a:rPr sz="2000" spc="-5" dirty="0">
                <a:latin typeface="Calibri"/>
                <a:cs typeface="Calibri"/>
              </a:rPr>
              <a:t>multiplexes </a:t>
            </a:r>
            <a:r>
              <a:rPr sz="2000" dirty="0">
                <a:latin typeface="Calibri"/>
                <a:cs typeface="Calibri"/>
              </a:rPr>
              <a:t>any </a:t>
            </a:r>
            <a:r>
              <a:rPr sz="2000" spc="-5" dirty="0">
                <a:latin typeface="Calibri"/>
                <a:cs typeface="Calibri"/>
              </a:rPr>
              <a:t>number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-5" dirty="0">
                <a:latin typeface="Calibri"/>
                <a:cs typeface="Calibri"/>
              </a:rPr>
              <a:t>user threads onto </a:t>
            </a:r>
            <a:r>
              <a:rPr sz="2000" dirty="0">
                <a:latin typeface="Calibri"/>
                <a:cs typeface="Calibri"/>
              </a:rPr>
              <a:t>an  equal or </a:t>
            </a:r>
            <a:r>
              <a:rPr sz="2000" spc="-5" dirty="0">
                <a:latin typeface="Calibri"/>
                <a:cs typeface="Calibri"/>
              </a:rPr>
              <a:t>smaller number of kernel threads, </a:t>
            </a:r>
            <a:r>
              <a:rPr sz="2000" dirty="0">
                <a:latin typeface="Calibri"/>
                <a:cs typeface="Calibri"/>
              </a:rPr>
              <a:t>combining the best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features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one-to-one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many-to-one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models.</a:t>
            </a: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ts val="2400"/>
              </a:lnSpc>
              <a:spcBef>
                <a:spcPts val="10"/>
              </a:spcBef>
              <a:buFont typeface="Arial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Users </a:t>
            </a:r>
            <a:r>
              <a:rPr sz="2000" dirty="0">
                <a:latin typeface="Calibri"/>
                <a:cs typeface="Calibri"/>
              </a:rPr>
              <a:t>can create any </a:t>
            </a:r>
            <a:r>
              <a:rPr sz="2000" spc="-5" dirty="0">
                <a:latin typeface="Calibri"/>
                <a:cs typeface="Calibri"/>
              </a:rPr>
              <a:t>number 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threads.</a:t>
            </a: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buFont typeface="Arial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Blocking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kernel system </a:t>
            </a:r>
            <a:r>
              <a:rPr sz="2000" dirty="0">
                <a:latin typeface="Calibri"/>
                <a:cs typeface="Calibri"/>
              </a:rPr>
              <a:t>calls does </a:t>
            </a:r>
            <a:r>
              <a:rPr sz="2000" spc="-5" dirty="0">
                <a:latin typeface="Calibri"/>
                <a:cs typeface="Calibri"/>
              </a:rPr>
              <a:t>not block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entire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process.</a:t>
            </a: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buFont typeface="Arial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Processes </a:t>
            </a:r>
            <a:r>
              <a:rPr sz="2000" dirty="0">
                <a:latin typeface="Calibri"/>
                <a:cs typeface="Calibri"/>
              </a:rPr>
              <a:t>can be </a:t>
            </a:r>
            <a:r>
              <a:rPr sz="2000" spc="-5" dirty="0">
                <a:latin typeface="Calibri"/>
                <a:cs typeface="Calibri"/>
              </a:rPr>
              <a:t>split across multiple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processors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77921" y="4286161"/>
            <a:ext cx="3879697" cy="22856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301337" y="6629310"/>
            <a:ext cx="14693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Many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dirty="0">
                <a:latin typeface="Arial"/>
                <a:cs typeface="Arial"/>
              </a:rPr>
              <a:t>Many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Model</a:t>
            </a:r>
            <a:r>
              <a:rPr sz="975" spc="-7" baseline="25641" dirty="0">
                <a:latin typeface="Arial"/>
                <a:cs typeface="Arial"/>
              </a:rPr>
              <a:t>[1]</a:t>
            </a:r>
            <a:endParaRPr sz="975" baseline="2564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9144000" cy="6858000"/>
            <a:chOff x="0" y="12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235" y="3071520"/>
              <a:ext cx="5430964" cy="280332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37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4000" y="0"/>
                  </a:moveTo>
                  <a:lnTo>
                    <a:pt x="0" y="0"/>
                  </a:lnTo>
                  <a:lnTo>
                    <a:pt x="0" y="642962"/>
                  </a:lnTo>
                  <a:lnTo>
                    <a:pt x="4572000" y="642962"/>
                  </a:lnTo>
                  <a:lnTo>
                    <a:pt x="9144000" y="64296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E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67698" y="1721053"/>
            <a:ext cx="42030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Benefits </a:t>
            </a:r>
            <a:r>
              <a:rPr spc="-5" dirty="0"/>
              <a:t>of </a:t>
            </a:r>
            <a:r>
              <a:rPr spc="-10" dirty="0"/>
              <a:t>Multithreading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25" y="6032156"/>
            <a:ext cx="609485" cy="60948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62457" y="2462657"/>
            <a:ext cx="7682865" cy="404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085" indent="-160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72720" algn="l"/>
              </a:tabLst>
            </a:pPr>
            <a:r>
              <a:rPr sz="2200" spc="-5" dirty="0">
                <a:latin typeface="Calibri"/>
                <a:cs typeface="Calibri"/>
              </a:rPr>
              <a:t>Responsiveness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150">
              <a:latin typeface="Calibri"/>
              <a:cs typeface="Calibri"/>
            </a:endParaRPr>
          </a:p>
          <a:p>
            <a:pPr marL="172085" indent="-160020">
              <a:lnSpc>
                <a:spcPct val="100000"/>
              </a:lnSpc>
              <a:buFont typeface="Arial"/>
              <a:buChar char="•"/>
              <a:tabLst>
                <a:tab pos="172720" algn="l"/>
              </a:tabLst>
            </a:pPr>
            <a:r>
              <a:rPr sz="2200" spc="-5" dirty="0">
                <a:latin typeface="Calibri"/>
                <a:cs typeface="Calibri"/>
              </a:rPr>
              <a:t>Resource sharing, </a:t>
            </a:r>
            <a:r>
              <a:rPr sz="2200" spc="-10" dirty="0">
                <a:latin typeface="Calibri"/>
                <a:cs typeface="Calibri"/>
              </a:rPr>
              <a:t>hence </a:t>
            </a:r>
            <a:r>
              <a:rPr sz="2200" spc="-5" dirty="0">
                <a:latin typeface="Calibri"/>
                <a:cs typeface="Calibri"/>
              </a:rPr>
              <a:t>allowing </a:t>
            </a:r>
            <a:r>
              <a:rPr sz="2200" spc="-20" dirty="0">
                <a:latin typeface="Calibri"/>
                <a:cs typeface="Calibri"/>
              </a:rPr>
              <a:t>better </a:t>
            </a:r>
            <a:r>
              <a:rPr sz="2200" spc="-10" dirty="0">
                <a:latin typeface="Calibri"/>
                <a:cs typeface="Calibri"/>
              </a:rPr>
              <a:t>utilization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resources.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150">
              <a:latin typeface="Calibri"/>
              <a:cs typeface="Calibri"/>
            </a:endParaRPr>
          </a:p>
          <a:p>
            <a:pPr marL="172085" indent="-160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72720" algn="l"/>
              </a:tabLst>
            </a:pPr>
            <a:r>
              <a:rPr sz="2200" spc="-5" dirty="0">
                <a:latin typeface="Calibri"/>
                <a:cs typeface="Calibri"/>
              </a:rPr>
              <a:t>Economy: </a:t>
            </a:r>
            <a:r>
              <a:rPr sz="2200" spc="-10" dirty="0">
                <a:latin typeface="Calibri"/>
                <a:cs typeface="Calibri"/>
              </a:rPr>
              <a:t>Creating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managing </a:t>
            </a:r>
            <a:r>
              <a:rPr sz="2200" spc="-5" dirty="0">
                <a:latin typeface="Calibri"/>
                <a:cs typeface="Calibri"/>
              </a:rPr>
              <a:t>threads </a:t>
            </a:r>
            <a:r>
              <a:rPr sz="2200" spc="-10" dirty="0">
                <a:latin typeface="Calibri"/>
                <a:cs typeface="Calibri"/>
              </a:rPr>
              <a:t>becomes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easier.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1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Font typeface="Arial"/>
              <a:buChar char="•"/>
              <a:tabLst>
                <a:tab pos="172720" algn="l"/>
              </a:tabLst>
            </a:pPr>
            <a:r>
              <a:rPr sz="2200" spc="-10" dirty="0">
                <a:latin typeface="Calibri"/>
                <a:cs typeface="Calibri"/>
              </a:rPr>
              <a:t>Scalability: </a:t>
            </a:r>
            <a:r>
              <a:rPr sz="2200" spc="-5" dirty="0">
                <a:latin typeface="Calibri"/>
                <a:cs typeface="Calibri"/>
              </a:rPr>
              <a:t>One thread runs </a:t>
            </a:r>
            <a:r>
              <a:rPr sz="2200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one CPU. In </a:t>
            </a:r>
            <a:r>
              <a:rPr sz="2200" spc="-10" dirty="0">
                <a:latin typeface="Calibri"/>
                <a:cs typeface="Calibri"/>
              </a:rPr>
              <a:t>Multithreaded  </a:t>
            </a:r>
            <a:r>
              <a:rPr sz="2200" spc="-5" dirty="0">
                <a:latin typeface="Calibri"/>
                <a:cs typeface="Calibri"/>
              </a:rPr>
              <a:t>processes, threads can be </a:t>
            </a:r>
            <a:r>
              <a:rPr sz="2200" spc="-10" dirty="0">
                <a:latin typeface="Calibri"/>
                <a:cs typeface="Calibri"/>
              </a:rPr>
              <a:t>distributed </a:t>
            </a:r>
            <a:r>
              <a:rPr sz="2200" spc="-5" dirty="0">
                <a:latin typeface="Calibri"/>
                <a:cs typeface="Calibri"/>
              </a:rPr>
              <a:t>over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series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processors to  scale.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150">
              <a:latin typeface="Calibri"/>
              <a:cs typeface="Calibri"/>
            </a:endParaRPr>
          </a:p>
          <a:p>
            <a:pPr marL="12700" marR="408940">
              <a:lnSpc>
                <a:spcPct val="100000"/>
              </a:lnSpc>
              <a:buFont typeface="Arial"/>
              <a:buChar char="•"/>
              <a:tabLst>
                <a:tab pos="172720" algn="l"/>
              </a:tabLst>
            </a:pPr>
            <a:r>
              <a:rPr sz="2200" spc="-5" dirty="0">
                <a:latin typeface="Calibri"/>
                <a:cs typeface="Calibri"/>
              </a:rPr>
              <a:t>Context </a:t>
            </a:r>
            <a:r>
              <a:rPr sz="2200" spc="-10" dirty="0">
                <a:latin typeface="Calibri"/>
                <a:cs typeface="Calibri"/>
              </a:rPr>
              <a:t>Switching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smooth. Context switching refers to </a:t>
            </a:r>
            <a:r>
              <a:rPr sz="2200" spc="-10" dirty="0">
                <a:latin typeface="Calibri"/>
                <a:cs typeface="Calibri"/>
              </a:rPr>
              <a:t>the  </a:t>
            </a:r>
            <a:r>
              <a:rPr sz="2200" spc="-5" dirty="0">
                <a:latin typeface="Calibri"/>
                <a:cs typeface="Calibri"/>
              </a:rPr>
              <a:t>procedure followed </a:t>
            </a:r>
            <a:r>
              <a:rPr sz="2200" dirty="0">
                <a:latin typeface="Calibri"/>
                <a:cs typeface="Calibri"/>
              </a:rPr>
              <a:t>by </a:t>
            </a:r>
            <a:r>
              <a:rPr sz="2200" spc="-5" dirty="0">
                <a:latin typeface="Calibri"/>
                <a:cs typeface="Calibri"/>
              </a:rPr>
              <a:t>CPU to </a:t>
            </a:r>
            <a:r>
              <a:rPr sz="2200" spc="-10" dirty="0">
                <a:latin typeface="Calibri"/>
                <a:cs typeface="Calibri"/>
              </a:rPr>
              <a:t>change </a:t>
            </a:r>
            <a:r>
              <a:rPr sz="2200" spc="-5" dirty="0">
                <a:latin typeface="Calibri"/>
                <a:cs typeface="Calibri"/>
              </a:rPr>
              <a:t>from one </a:t>
            </a:r>
            <a:r>
              <a:rPr sz="2200" dirty="0">
                <a:latin typeface="Calibri"/>
                <a:cs typeface="Calibri"/>
              </a:rPr>
              <a:t>task to</a:t>
            </a:r>
            <a:r>
              <a:rPr sz="2200" spc="-1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another.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0899" y="1721053"/>
            <a:ext cx="66306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User Level Thread </a:t>
            </a:r>
            <a:r>
              <a:rPr dirty="0"/>
              <a:t>Vs. </a:t>
            </a:r>
            <a:r>
              <a:rPr spc="-5" dirty="0"/>
              <a:t>Kernel Level</a:t>
            </a:r>
            <a:r>
              <a:rPr spc="-45" dirty="0"/>
              <a:t> </a:t>
            </a:r>
            <a:r>
              <a:rPr spc="-5" dirty="0"/>
              <a:t>Thread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6904" y="2533501"/>
            <a:ext cx="8531225" cy="4124325"/>
            <a:chOff x="396904" y="2533501"/>
            <a:chExt cx="8531225" cy="41243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8525" y="6032157"/>
              <a:ext cx="609485" cy="60948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124" y="2547734"/>
              <a:ext cx="8089900" cy="40953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11124" y="2547721"/>
              <a:ext cx="8090534" cy="4095750"/>
            </a:xfrm>
            <a:custGeom>
              <a:avLst/>
              <a:gdLst/>
              <a:ahLst/>
              <a:cxnLst/>
              <a:rect l="l" t="t" r="r" b="b"/>
              <a:pathLst>
                <a:path w="8090534" h="4095750">
                  <a:moveTo>
                    <a:pt x="4044950" y="4095724"/>
                  </a:moveTo>
                  <a:lnTo>
                    <a:pt x="0" y="4095724"/>
                  </a:lnTo>
                  <a:lnTo>
                    <a:pt x="0" y="0"/>
                  </a:lnTo>
                  <a:lnTo>
                    <a:pt x="8089912" y="0"/>
                  </a:lnTo>
                  <a:lnTo>
                    <a:pt x="8089912" y="4095724"/>
                  </a:lnTo>
                  <a:lnTo>
                    <a:pt x="4044950" y="4095724"/>
                  </a:lnTo>
                  <a:close/>
                </a:path>
              </a:pathLst>
            </a:custGeom>
            <a:ln w="284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3214801"/>
              <a:ext cx="9144000" cy="3643629"/>
            </a:xfrm>
            <a:custGeom>
              <a:avLst/>
              <a:gdLst/>
              <a:ahLst/>
              <a:cxnLst/>
              <a:rect l="l" t="t" r="r" b="b"/>
              <a:pathLst>
                <a:path w="9144000" h="3643629">
                  <a:moveTo>
                    <a:pt x="9144000" y="0"/>
                  </a:moveTo>
                  <a:lnTo>
                    <a:pt x="0" y="0"/>
                  </a:lnTo>
                  <a:lnTo>
                    <a:pt x="0" y="3643198"/>
                  </a:lnTo>
                  <a:lnTo>
                    <a:pt x="4572000" y="3643198"/>
                  </a:lnTo>
                  <a:lnTo>
                    <a:pt x="9144000" y="364319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E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314" y="361441"/>
              <a:ext cx="6705358" cy="28576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3599" y="4000322"/>
              <a:ext cx="4276801" cy="57132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38398" y="4946408"/>
              <a:ext cx="3067202" cy="26027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6004077"/>
              <a:ext cx="9144000" cy="357505"/>
            </a:xfrm>
            <a:custGeom>
              <a:avLst/>
              <a:gdLst/>
              <a:ahLst/>
              <a:cxnLst/>
              <a:rect l="l" t="t" r="r" b="b"/>
              <a:pathLst>
                <a:path w="9144000" h="357504">
                  <a:moveTo>
                    <a:pt x="9144000" y="0"/>
                  </a:moveTo>
                  <a:lnTo>
                    <a:pt x="0" y="0"/>
                  </a:lnTo>
                  <a:lnTo>
                    <a:pt x="0" y="357123"/>
                  </a:lnTo>
                  <a:lnTo>
                    <a:pt x="4572000" y="357123"/>
                  </a:lnTo>
                  <a:lnTo>
                    <a:pt x="9144000" y="357123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42500" y="6031344"/>
            <a:ext cx="2456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35369"/>
                </a:solidFill>
                <a:latin typeface="Calibri"/>
                <a:cs typeface="Calibri"/>
                <a:hlinkClick r:id="rId5"/>
              </a:rPr>
              <a:t>www.paruluniversity.ac.in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9144000" cy="6858000"/>
            <a:chOff x="0" y="12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235" y="3071520"/>
              <a:ext cx="5430964" cy="280332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37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4000" y="0"/>
                  </a:moveTo>
                  <a:lnTo>
                    <a:pt x="0" y="0"/>
                  </a:lnTo>
                  <a:lnTo>
                    <a:pt x="0" y="642962"/>
                  </a:lnTo>
                  <a:lnTo>
                    <a:pt x="4572000" y="642962"/>
                  </a:lnTo>
                  <a:lnTo>
                    <a:pt x="9144000" y="64296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E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03103" y="1721053"/>
            <a:ext cx="11366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</a:t>
            </a:r>
            <a:r>
              <a:rPr spc="-5" dirty="0"/>
              <a:t>h</a:t>
            </a:r>
            <a:r>
              <a:rPr spc="-10" dirty="0"/>
              <a:t>r</a:t>
            </a:r>
            <a:r>
              <a:rPr spc="5" dirty="0"/>
              <a:t>e</a:t>
            </a:r>
            <a:r>
              <a:rPr spc="-15" dirty="0"/>
              <a:t>a</a:t>
            </a:r>
            <a:r>
              <a:rPr dirty="0"/>
              <a:t>d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25" y="6032156"/>
            <a:ext cx="609485" cy="60948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77697" y="2416568"/>
            <a:ext cx="8249284" cy="4299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0" indent="-159385">
              <a:lnSpc>
                <a:spcPct val="100000"/>
              </a:lnSpc>
              <a:spcBef>
                <a:spcPts val="100"/>
              </a:spcBef>
              <a:buSzPct val="110000"/>
              <a:buFont typeface="Arial"/>
              <a:buChar char="•"/>
              <a:tabLst>
                <a:tab pos="172085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thread is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single </a:t>
            </a:r>
            <a:r>
              <a:rPr sz="2000" dirty="0">
                <a:latin typeface="Calibri"/>
                <a:cs typeface="Calibri"/>
              </a:rPr>
              <a:t>sequence </a:t>
            </a:r>
            <a:r>
              <a:rPr sz="2000" spc="-5" dirty="0">
                <a:latin typeface="Calibri"/>
                <a:cs typeface="Calibri"/>
              </a:rPr>
              <a:t>stream within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har char="•"/>
            </a:pP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buFont typeface="Arial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They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sometimes called lightweight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195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buFont typeface="Arial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process, threads allow multiple executions of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streams.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1950">
              <a:latin typeface="Calibri"/>
              <a:cs typeface="Calibri"/>
            </a:endParaRPr>
          </a:p>
          <a:p>
            <a:pPr marL="12700" marR="588645">
              <a:lnSpc>
                <a:spcPct val="100000"/>
              </a:lnSpc>
              <a:buFont typeface="Arial"/>
              <a:buChar char="•"/>
              <a:tabLst>
                <a:tab pos="159385" algn="l"/>
              </a:tabLst>
            </a:pPr>
            <a:r>
              <a:rPr sz="2000" b="1" spc="-5" dirty="0">
                <a:latin typeface="Calibri"/>
                <a:cs typeface="Calibri"/>
              </a:rPr>
              <a:t>Thread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execution unit which consists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-5" dirty="0">
                <a:latin typeface="Calibri"/>
                <a:cs typeface="Calibri"/>
              </a:rPr>
              <a:t>its own program counter, </a:t>
            </a:r>
            <a:r>
              <a:rPr sz="2000" dirty="0">
                <a:latin typeface="Calibri"/>
                <a:cs typeface="Calibri"/>
              </a:rPr>
              <a:t>a  </a:t>
            </a:r>
            <a:r>
              <a:rPr sz="2000" spc="-5" dirty="0">
                <a:latin typeface="Calibri"/>
                <a:cs typeface="Calibri"/>
              </a:rPr>
              <a:t>stack, </a:t>
            </a:r>
            <a:r>
              <a:rPr sz="2000" dirty="0">
                <a:latin typeface="Calibri"/>
                <a:cs typeface="Calibri"/>
              </a:rPr>
              <a:t>and a </a:t>
            </a:r>
            <a:r>
              <a:rPr sz="2000" spc="-5" dirty="0">
                <a:latin typeface="Calibri"/>
                <a:cs typeface="Calibri"/>
              </a:rPr>
              <a:t>set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registers.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950">
              <a:latin typeface="Calibri"/>
              <a:cs typeface="Calibri"/>
            </a:endParaRPr>
          </a:p>
          <a:p>
            <a:pPr marL="12700" marR="202565">
              <a:lnSpc>
                <a:spcPct val="100499"/>
              </a:lnSpc>
              <a:buFont typeface="Arial"/>
              <a:buChar char="•"/>
              <a:tabLst>
                <a:tab pos="159385" algn="l"/>
              </a:tabLst>
            </a:pP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each thread has its own independent resource </a:t>
            </a:r>
            <a:r>
              <a:rPr sz="2000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process execution,  multiple processes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be executed parallel </a:t>
            </a:r>
            <a:r>
              <a:rPr sz="2000" dirty="0">
                <a:latin typeface="Calibri"/>
                <a:cs typeface="Calibri"/>
              </a:rPr>
              <a:t>by </a:t>
            </a:r>
            <a:r>
              <a:rPr sz="2000" spc="-5" dirty="0">
                <a:latin typeface="Calibri"/>
                <a:cs typeface="Calibri"/>
              </a:rPr>
              <a:t>increasing number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threads.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Font typeface="Arial"/>
              <a:buChar char="•"/>
              <a:tabLst>
                <a:tab pos="159385" algn="l"/>
              </a:tabLst>
            </a:pPr>
            <a:r>
              <a:rPr sz="2000" dirty="0">
                <a:latin typeface="Calibri"/>
                <a:cs typeface="Calibri"/>
              </a:rPr>
              <a:t>Each </a:t>
            </a:r>
            <a:r>
              <a:rPr sz="2000" spc="-5" dirty="0">
                <a:latin typeface="Calibri"/>
                <a:cs typeface="Calibri"/>
              </a:rPr>
              <a:t>thread belongs to exactly one process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b="1" dirty="0">
                <a:solidFill>
                  <a:srgbClr val="1E487C"/>
                </a:solidFill>
                <a:latin typeface="Calibri"/>
                <a:cs typeface="Calibri"/>
              </a:rPr>
              <a:t>no </a:t>
            </a:r>
            <a:r>
              <a:rPr sz="2000" b="1" spc="-5" dirty="0">
                <a:solidFill>
                  <a:srgbClr val="1E487C"/>
                </a:solidFill>
                <a:latin typeface="Calibri"/>
                <a:cs typeface="Calibri"/>
              </a:rPr>
              <a:t>thread can exist outside </a:t>
            </a:r>
            <a:r>
              <a:rPr sz="2000" b="1" dirty="0">
                <a:solidFill>
                  <a:srgbClr val="1E487C"/>
                </a:solidFill>
                <a:latin typeface="Calibri"/>
                <a:cs typeface="Calibri"/>
              </a:rPr>
              <a:t>a  </a:t>
            </a:r>
            <a:r>
              <a:rPr sz="2000" b="1" spc="-5" dirty="0">
                <a:solidFill>
                  <a:srgbClr val="1E487C"/>
                </a:solidFill>
                <a:latin typeface="Calibri"/>
                <a:cs typeface="Calibri"/>
              </a:rPr>
              <a:t>process.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6776" y="1721053"/>
            <a:ext cx="12884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</a:t>
            </a:r>
            <a:r>
              <a:rPr spc="-15" dirty="0"/>
              <a:t>h</a:t>
            </a:r>
            <a:r>
              <a:rPr dirty="0"/>
              <a:t>r</a:t>
            </a:r>
            <a:r>
              <a:rPr spc="-5" dirty="0"/>
              <a:t>eads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0037" y="2356929"/>
            <a:ext cx="8430260" cy="4284980"/>
            <a:chOff x="500037" y="2356929"/>
            <a:chExt cx="8430260" cy="42849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8525" y="6032157"/>
              <a:ext cx="609485" cy="60948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037" y="2356929"/>
              <a:ext cx="8429752" cy="392902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169856" y="6320790"/>
            <a:ext cx="24472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Single and Multithreaded Processes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975" spc="-15" baseline="29914" dirty="0">
                <a:latin typeface="Arial"/>
                <a:cs typeface="Arial"/>
              </a:rPr>
              <a:t>[1]</a:t>
            </a:r>
            <a:endParaRPr sz="975" baseline="2991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9144000" cy="6858000"/>
            <a:chOff x="0" y="12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235" y="3071520"/>
              <a:ext cx="5430964" cy="280332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37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4000" y="0"/>
                  </a:moveTo>
                  <a:lnTo>
                    <a:pt x="0" y="0"/>
                  </a:lnTo>
                  <a:lnTo>
                    <a:pt x="0" y="642962"/>
                  </a:lnTo>
                  <a:lnTo>
                    <a:pt x="4572000" y="642962"/>
                  </a:lnTo>
                  <a:lnTo>
                    <a:pt x="9144000" y="64296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E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28417" y="1721053"/>
            <a:ext cx="34823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Advantages </a:t>
            </a:r>
            <a:r>
              <a:rPr spc="-5" dirty="0"/>
              <a:t>of</a:t>
            </a:r>
            <a:r>
              <a:rPr spc="-40" dirty="0"/>
              <a:t> </a:t>
            </a:r>
            <a:r>
              <a:rPr spc="-5" dirty="0"/>
              <a:t>Thread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25" y="6032156"/>
            <a:ext cx="609485" cy="60948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20255" y="2533586"/>
            <a:ext cx="7167245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752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7960" algn="l"/>
              </a:tabLst>
            </a:pPr>
            <a:r>
              <a:rPr sz="2400" spc="-5" dirty="0">
                <a:latin typeface="Calibri"/>
                <a:cs typeface="Calibri"/>
              </a:rPr>
              <a:t>Threads </a:t>
            </a:r>
            <a:r>
              <a:rPr sz="2400" b="1" spc="-5" dirty="0">
                <a:solidFill>
                  <a:srgbClr val="1E487C"/>
                </a:solidFill>
                <a:latin typeface="Calibri"/>
                <a:cs typeface="Calibri"/>
              </a:rPr>
              <a:t>minimize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b="1" spc="-5" dirty="0">
                <a:solidFill>
                  <a:srgbClr val="1E487C"/>
                </a:solidFill>
                <a:latin typeface="Calibri"/>
                <a:cs typeface="Calibri"/>
              </a:rPr>
              <a:t>context switching</a:t>
            </a:r>
            <a:r>
              <a:rPr sz="2400" b="1" spc="5" dirty="0">
                <a:solidFill>
                  <a:srgbClr val="1E487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time.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>
              <a:latin typeface="Calibri"/>
              <a:cs typeface="Calibri"/>
            </a:endParaRPr>
          </a:p>
          <a:p>
            <a:pPr marL="187325" indent="-175260">
              <a:lnSpc>
                <a:spcPct val="100000"/>
              </a:lnSpc>
              <a:buFont typeface="Arial"/>
              <a:buChar char="•"/>
              <a:tabLst>
                <a:tab pos="187960" algn="l"/>
              </a:tabLst>
            </a:pPr>
            <a:r>
              <a:rPr sz="2400" spc="-10" dirty="0">
                <a:latin typeface="Calibri"/>
                <a:cs typeface="Calibri"/>
              </a:rPr>
              <a:t>Use </a:t>
            </a:r>
            <a:r>
              <a:rPr sz="2400" spc="-5" dirty="0">
                <a:latin typeface="Calibri"/>
                <a:cs typeface="Calibri"/>
              </a:rPr>
              <a:t>of threads provides </a:t>
            </a:r>
            <a:r>
              <a:rPr sz="2400" b="1" spc="-5" dirty="0">
                <a:solidFill>
                  <a:srgbClr val="1E487C"/>
                </a:solidFill>
                <a:latin typeface="Calibri"/>
                <a:cs typeface="Calibri"/>
              </a:rPr>
              <a:t>concurrency </a:t>
            </a:r>
            <a:r>
              <a:rPr sz="2400" spc="-5" dirty="0">
                <a:latin typeface="Calibri"/>
                <a:cs typeface="Calibri"/>
              </a:rPr>
              <a:t>within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>
              <a:latin typeface="Calibri"/>
              <a:cs typeface="Calibri"/>
            </a:endParaRPr>
          </a:p>
          <a:p>
            <a:pPr marL="187325" indent="-175260">
              <a:lnSpc>
                <a:spcPct val="100000"/>
              </a:lnSpc>
              <a:buFont typeface="Arial"/>
              <a:buChar char="•"/>
              <a:tabLst>
                <a:tab pos="187960" algn="l"/>
              </a:tabLst>
            </a:pPr>
            <a:r>
              <a:rPr sz="2400" spc="-15" dirty="0">
                <a:latin typeface="Calibri"/>
                <a:cs typeface="Calibri"/>
              </a:rPr>
              <a:t>Efficient </a:t>
            </a:r>
            <a:r>
              <a:rPr sz="2400" spc="-5" dirty="0">
                <a:latin typeface="Calibri"/>
                <a:cs typeface="Calibri"/>
              </a:rPr>
              <a:t>communication.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>
              <a:latin typeface="Calibri"/>
              <a:cs typeface="Calibri"/>
            </a:endParaRPr>
          </a:p>
          <a:p>
            <a:pPr marL="12700" marR="67500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7960" algn="l"/>
              </a:tabLst>
            </a:pPr>
            <a:r>
              <a:rPr sz="2400" spc="-5" dirty="0">
                <a:latin typeface="Calibri"/>
                <a:cs typeface="Calibri"/>
              </a:rPr>
              <a:t>It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b="1" spc="-5" dirty="0">
                <a:solidFill>
                  <a:srgbClr val="1E487C"/>
                </a:solidFill>
                <a:latin typeface="Calibri"/>
                <a:cs typeface="Calibri"/>
              </a:rPr>
              <a:t>more economical </a:t>
            </a:r>
            <a:r>
              <a:rPr sz="2400" dirty="0">
                <a:latin typeface="Calibri"/>
                <a:cs typeface="Calibri"/>
              </a:rPr>
              <a:t>to create and </a:t>
            </a:r>
            <a:r>
              <a:rPr sz="2400" spc="-5" dirty="0">
                <a:latin typeface="Calibri"/>
                <a:cs typeface="Calibri"/>
              </a:rPr>
              <a:t>context switch  threads.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>
              <a:latin typeface="Calibri"/>
              <a:cs typeface="Calibri"/>
            </a:endParaRPr>
          </a:p>
          <a:p>
            <a:pPr marL="81280" marR="5080" indent="-69215">
              <a:lnSpc>
                <a:spcPct val="100000"/>
              </a:lnSpc>
              <a:buFont typeface="Arial"/>
              <a:buChar char="•"/>
              <a:tabLst>
                <a:tab pos="187960" algn="l"/>
                <a:tab pos="1671955" algn="l"/>
              </a:tabLst>
            </a:pPr>
            <a:r>
              <a:rPr sz="2400" spc="-5" dirty="0">
                <a:latin typeface="Calibri"/>
                <a:cs typeface="Calibri"/>
              </a:rPr>
              <a:t>Threads allow </a:t>
            </a:r>
            <a:r>
              <a:rPr sz="2400" spc="-10" dirty="0">
                <a:latin typeface="Calibri"/>
                <a:cs typeface="Calibri"/>
              </a:rPr>
              <a:t>utilization </a:t>
            </a:r>
            <a:r>
              <a:rPr sz="2400" spc="-5" dirty="0">
                <a:latin typeface="Calibri"/>
                <a:cs typeface="Calibri"/>
              </a:rPr>
              <a:t>of multiprocessor architectures  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greater	scale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efficiency</a:t>
            </a:r>
            <a:r>
              <a:rPr sz="1800" spc="-1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6105" y="1721053"/>
            <a:ext cx="29876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Process </a:t>
            </a:r>
            <a:r>
              <a:rPr dirty="0"/>
              <a:t>Vs.</a:t>
            </a:r>
            <a:r>
              <a:rPr spc="-70" dirty="0"/>
              <a:t> </a:t>
            </a:r>
            <a:r>
              <a:rPr spc="-5" dirty="0"/>
              <a:t>Thread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14544" y="2342697"/>
            <a:ext cx="8529955" cy="4315460"/>
            <a:chOff x="414544" y="2342697"/>
            <a:chExt cx="8529955" cy="43154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8525" y="6032157"/>
              <a:ext cx="609485" cy="60948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764" y="2356929"/>
              <a:ext cx="8501024" cy="42861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28764" y="2356916"/>
              <a:ext cx="8501380" cy="4286885"/>
            </a:xfrm>
            <a:custGeom>
              <a:avLst/>
              <a:gdLst/>
              <a:ahLst/>
              <a:cxnLst/>
              <a:rect l="l" t="t" r="r" b="b"/>
              <a:pathLst>
                <a:path w="8501380" h="4286884">
                  <a:moveTo>
                    <a:pt x="4250512" y="4286529"/>
                  </a:moveTo>
                  <a:lnTo>
                    <a:pt x="0" y="4286529"/>
                  </a:lnTo>
                  <a:lnTo>
                    <a:pt x="0" y="0"/>
                  </a:lnTo>
                  <a:lnTo>
                    <a:pt x="8501037" y="0"/>
                  </a:lnTo>
                  <a:lnTo>
                    <a:pt x="8501037" y="4286529"/>
                  </a:lnTo>
                  <a:lnTo>
                    <a:pt x="4250512" y="4286529"/>
                  </a:lnTo>
                  <a:close/>
                </a:path>
              </a:pathLst>
            </a:custGeom>
            <a:ln w="28439">
              <a:solidFill>
                <a:srgbClr val="1E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9144000" cy="6858000"/>
            <a:chOff x="0" y="12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235" y="3071520"/>
              <a:ext cx="5430964" cy="280332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37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4000" y="0"/>
                  </a:moveTo>
                  <a:lnTo>
                    <a:pt x="0" y="0"/>
                  </a:lnTo>
                  <a:lnTo>
                    <a:pt x="0" y="642962"/>
                  </a:lnTo>
                  <a:lnTo>
                    <a:pt x="4572000" y="642962"/>
                  </a:lnTo>
                  <a:lnTo>
                    <a:pt x="9144000" y="64296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E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95700" y="1721053"/>
            <a:ext cx="25501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Types </a:t>
            </a:r>
            <a:r>
              <a:rPr spc="-10" dirty="0"/>
              <a:t>of</a:t>
            </a:r>
            <a:r>
              <a:rPr spc="-75" dirty="0"/>
              <a:t> </a:t>
            </a:r>
            <a:r>
              <a:rPr spc="-5" dirty="0"/>
              <a:t>Thread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25" y="6032156"/>
            <a:ext cx="609485" cy="60948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05738" y="2677223"/>
            <a:ext cx="653923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188595" algn="l"/>
              </a:tabLst>
            </a:pPr>
            <a:r>
              <a:rPr sz="2400" b="1" spc="-5" dirty="0">
                <a:solidFill>
                  <a:srgbClr val="1E487C"/>
                </a:solidFill>
                <a:latin typeface="Calibri"/>
                <a:cs typeface="Calibri"/>
              </a:rPr>
              <a:t>User Level Threads </a:t>
            </a:r>
            <a:r>
              <a:rPr sz="2400" dirty="0">
                <a:latin typeface="Calibri"/>
                <a:cs typeface="Calibri"/>
              </a:rPr>
              <a:t>− </a:t>
            </a:r>
            <a:r>
              <a:rPr sz="2400" spc="-5" dirty="0">
                <a:latin typeface="Calibri"/>
                <a:cs typeface="Calibri"/>
              </a:rPr>
              <a:t>User </a:t>
            </a:r>
            <a:r>
              <a:rPr sz="2400" dirty="0">
                <a:latin typeface="Calibri"/>
                <a:cs typeface="Calibri"/>
              </a:rPr>
              <a:t>managed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threads.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188595" algn="l"/>
                <a:tab pos="1912620" algn="l"/>
              </a:tabLst>
            </a:pPr>
            <a:r>
              <a:rPr sz="2400" b="1" spc="-5" dirty="0">
                <a:solidFill>
                  <a:srgbClr val="1E487C"/>
                </a:solidFill>
                <a:latin typeface="Calibri"/>
                <a:cs typeface="Calibri"/>
              </a:rPr>
              <a:t>Kernel Level Threads </a:t>
            </a:r>
            <a:r>
              <a:rPr sz="2400" dirty="0">
                <a:latin typeface="Calibri"/>
                <a:cs typeface="Calibri"/>
              </a:rPr>
              <a:t>− </a:t>
            </a:r>
            <a:r>
              <a:rPr sz="2400" spc="-5" dirty="0">
                <a:latin typeface="Calibri"/>
                <a:cs typeface="Calibri"/>
              </a:rPr>
              <a:t>Operating System </a:t>
            </a:r>
            <a:r>
              <a:rPr sz="2400" dirty="0">
                <a:latin typeface="Calibri"/>
                <a:cs typeface="Calibri"/>
              </a:rPr>
              <a:t>managed  </a:t>
            </a:r>
            <a:r>
              <a:rPr sz="2400" spc="-5" dirty="0">
                <a:latin typeface="Calibri"/>
                <a:cs typeface="Calibri"/>
              </a:rPr>
              <a:t>threads acting	</a:t>
            </a:r>
            <a:r>
              <a:rPr sz="2400" spc="-10" dirty="0">
                <a:latin typeface="Calibri"/>
                <a:cs typeface="Calibri"/>
              </a:rPr>
              <a:t>on </a:t>
            </a:r>
            <a:r>
              <a:rPr sz="2400" spc="-5" dirty="0">
                <a:latin typeface="Calibri"/>
                <a:cs typeface="Calibri"/>
              </a:rPr>
              <a:t>kernel,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operating system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core.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9144000" cy="6858000"/>
            <a:chOff x="0" y="12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235" y="3071520"/>
              <a:ext cx="5430964" cy="280332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37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4000" y="0"/>
                  </a:moveTo>
                  <a:lnTo>
                    <a:pt x="0" y="0"/>
                  </a:lnTo>
                  <a:lnTo>
                    <a:pt x="0" y="642962"/>
                  </a:lnTo>
                  <a:lnTo>
                    <a:pt x="4572000" y="642962"/>
                  </a:lnTo>
                  <a:lnTo>
                    <a:pt x="9144000" y="64296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E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43415" y="1721053"/>
            <a:ext cx="28536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User Level</a:t>
            </a:r>
            <a:r>
              <a:rPr spc="-70" dirty="0"/>
              <a:t> </a:t>
            </a:r>
            <a:r>
              <a:rPr spc="-5" dirty="0"/>
              <a:t>Thread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25" y="6032156"/>
            <a:ext cx="609485" cy="60948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03783" y="2636532"/>
            <a:ext cx="123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3584" y="2605651"/>
            <a:ext cx="752284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7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In this case, the thread </a:t>
            </a:r>
            <a:r>
              <a:rPr sz="2200" spc="-10" dirty="0">
                <a:latin typeface="Calibri"/>
                <a:cs typeface="Calibri"/>
              </a:rPr>
              <a:t>management </a:t>
            </a:r>
            <a:r>
              <a:rPr sz="2200" b="1" spc="-5" dirty="0">
                <a:solidFill>
                  <a:srgbClr val="1E487C"/>
                </a:solidFill>
                <a:latin typeface="Calibri"/>
                <a:cs typeface="Calibri"/>
              </a:rPr>
              <a:t>kernel is </a:t>
            </a:r>
            <a:r>
              <a:rPr sz="2200" b="1" spc="-10" dirty="0">
                <a:solidFill>
                  <a:srgbClr val="1E487C"/>
                </a:solidFill>
                <a:latin typeface="Calibri"/>
                <a:cs typeface="Calibri"/>
              </a:rPr>
              <a:t>not </a:t>
            </a:r>
            <a:r>
              <a:rPr sz="2200" b="1" spc="-5" dirty="0">
                <a:solidFill>
                  <a:srgbClr val="1E487C"/>
                </a:solidFill>
                <a:latin typeface="Calibri"/>
                <a:cs typeface="Calibri"/>
              </a:rPr>
              <a:t>aware </a:t>
            </a:r>
            <a:r>
              <a:rPr sz="2200" spc="-5" dirty="0">
                <a:latin typeface="Calibri"/>
                <a:cs typeface="Calibri"/>
              </a:rPr>
              <a:t>of the  </a:t>
            </a:r>
            <a:r>
              <a:rPr sz="2200" spc="-10" dirty="0">
                <a:latin typeface="Calibri"/>
                <a:cs typeface="Calibri"/>
              </a:rPr>
              <a:t>existence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threads.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3783" y="3657498"/>
            <a:ext cx="123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3584" y="3669017"/>
            <a:ext cx="76136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6105" algn="l"/>
                <a:tab pos="1511300" algn="l"/>
                <a:tab pos="2418715" algn="l"/>
                <a:tab pos="3550285" algn="l"/>
                <a:tab pos="4262755" algn="l"/>
                <a:tab pos="4745990" algn="l"/>
                <a:tab pos="5821045" algn="l"/>
                <a:tab pos="6400800" algn="l"/>
              </a:tabLst>
            </a:pP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e	</a:t>
            </a:r>
            <a:r>
              <a:rPr sz="2200" b="1" spc="-5" dirty="0">
                <a:solidFill>
                  <a:srgbClr val="1E487C"/>
                </a:solidFill>
                <a:latin typeface="Calibri"/>
                <a:cs typeface="Calibri"/>
              </a:rPr>
              <a:t>th</a:t>
            </a:r>
            <a:r>
              <a:rPr sz="2200" b="1" spc="-15" dirty="0">
                <a:solidFill>
                  <a:srgbClr val="1E487C"/>
                </a:solidFill>
                <a:latin typeface="Calibri"/>
                <a:cs typeface="Calibri"/>
              </a:rPr>
              <a:t>r</a:t>
            </a:r>
            <a:r>
              <a:rPr sz="2200" b="1" dirty="0">
                <a:solidFill>
                  <a:srgbClr val="1E487C"/>
                </a:solidFill>
                <a:latin typeface="Calibri"/>
                <a:cs typeface="Calibri"/>
              </a:rPr>
              <a:t>e</a:t>
            </a:r>
            <a:r>
              <a:rPr sz="2200" b="1" spc="-10" dirty="0">
                <a:solidFill>
                  <a:srgbClr val="1E487C"/>
                </a:solidFill>
                <a:latin typeface="Calibri"/>
                <a:cs typeface="Calibri"/>
              </a:rPr>
              <a:t>a</a:t>
            </a:r>
            <a:r>
              <a:rPr sz="2200" b="1" dirty="0">
                <a:solidFill>
                  <a:srgbClr val="1E487C"/>
                </a:solidFill>
                <a:latin typeface="Calibri"/>
                <a:cs typeface="Calibri"/>
              </a:rPr>
              <a:t>d	</a:t>
            </a:r>
            <a:r>
              <a:rPr sz="2200" b="1" spc="-5" dirty="0">
                <a:solidFill>
                  <a:srgbClr val="1E487C"/>
                </a:solidFill>
                <a:latin typeface="Calibri"/>
                <a:cs typeface="Calibri"/>
              </a:rPr>
              <a:t>libr</a:t>
            </a:r>
            <a:r>
              <a:rPr sz="2200" b="1" spc="-10" dirty="0">
                <a:solidFill>
                  <a:srgbClr val="1E487C"/>
                </a:solidFill>
                <a:latin typeface="Calibri"/>
                <a:cs typeface="Calibri"/>
              </a:rPr>
              <a:t>a</a:t>
            </a:r>
            <a:r>
              <a:rPr sz="2200" b="1" spc="-5" dirty="0">
                <a:solidFill>
                  <a:srgbClr val="1E487C"/>
                </a:solidFill>
                <a:latin typeface="Calibri"/>
                <a:cs typeface="Calibri"/>
              </a:rPr>
              <a:t>r</a:t>
            </a:r>
            <a:r>
              <a:rPr sz="2200" b="1" dirty="0">
                <a:solidFill>
                  <a:srgbClr val="1E487C"/>
                </a:solidFill>
                <a:latin typeface="Calibri"/>
                <a:cs typeface="Calibri"/>
              </a:rPr>
              <a:t>y	</a:t>
            </a:r>
            <a:r>
              <a:rPr sz="2200" b="1" spc="5" dirty="0">
                <a:solidFill>
                  <a:srgbClr val="1E487C"/>
                </a:solidFill>
                <a:latin typeface="Calibri"/>
                <a:cs typeface="Calibri"/>
              </a:rPr>
              <a:t>c</a:t>
            </a:r>
            <a:r>
              <a:rPr sz="2200" b="1" spc="-15" dirty="0">
                <a:solidFill>
                  <a:srgbClr val="1E487C"/>
                </a:solidFill>
                <a:latin typeface="Calibri"/>
                <a:cs typeface="Calibri"/>
              </a:rPr>
              <a:t>o</a:t>
            </a:r>
            <a:r>
              <a:rPr sz="2200" b="1" spc="-5" dirty="0">
                <a:solidFill>
                  <a:srgbClr val="1E487C"/>
                </a:solidFill>
                <a:latin typeface="Calibri"/>
                <a:cs typeface="Calibri"/>
              </a:rPr>
              <a:t>n</a:t>
            </a:r>
            <a:r>
              <a:rPr sz="2200" b="1" spc="-15" dirty="0">
                <a:solidFill>
                  <a:srgbClr val="1E487C"/>
                </a:solidFill>
                <a:latin typeface="Calibri"/>
                <a:cs typeface="Calibri"/>
              </a:rPr>
              <a:t>t</a:t>
            </a:r>
            <a:r>
              <a:rPr sz="2200" b="1" spc="-10" dirty="0">
                <a:solidFill>
                  <a:srgbClr val="1E487C"/>
                </a:solidFill>
                <a:latin typeface="Calibri"/>
                <a:cs typeface="Calibri"/>
              </a:rPr>
              <a:t>a</a:t>
            </a:r>
            <a:r>
              <a:rPr sz="2200" b="1" spc="-5" dirty="0">
                <a:solidFill>
                  <a:srgbClr val="1E487C"/>
                </a:solidFill>
                <a:latin typeface="Calibri"/>
                <a:cs typeface="Calibri"/>
              </a:rPr>
              <a:t>in</a:t>
            </a:r>
            <a:r>
              <a:rPr sz="2200" b="1" dirty="0">
                <a:solidFill>
                  <a:srgbClr val="1E487C"/>
                </a:solidFill>
                <a:latin typeface="Calibri"/>
                <a:cs typeface="Calibri"/>
              </a:rPr>
              <a:t>s	</a:t>
            </a:r>
            <a:r>
              <a:rPr sz="2200" b="1" spc="-5" dirty="0">
                <a:solidFill>
                  <a:srgbClr val="1E487C"/>
                </a:solidFill>
                <a:latin typeface="Calibri"/>
                <a:cs typeface="Calibri"/>
              </a:rPr>
              <a:t>co</a:t>
            </a:r>
            <a:r>
              <a:rPr sz="2200" b="1" spc="-15" dirty="0">
                <a:solidFill>
                  <a:srgbClr val="1E487C"/>
                </a:solidFill>
                <a:latin typeface="Calibri"/>
                <a:cs typeface="Calibri"/>
              </a:rPr>
              <a:t>d</a:t>
            </a:r>
            <a:r>
              <a:rPr sz="2200" b="1" dirty="0">
                <a:solidFill>
                  <a:srgbClr val="1E487C"/>
                </a:solidFill>
                <a:latin typeface="Calibri"/>
                <a:cs typeface="Calibri"/>
              </a:rPr>
              <a:t>e	</a:t>
            </a:r>
            <a:r>
              <a:rPr sz="2200" spc="-5" dirty="0">
                <a:latin typeface="Calibri"/>
                <a:cs typeface="Calibri"/>
              </a:rPr>
              <a:t>f</a:t>
            </a:r>
            <a:r>
              <a:rPr sz="2200" spc="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r	</a:t>
            </a:r>
            <a:r>
              <a:rPr sz="2200" spc="-5" dirty="0">
                <a:latin typeface="Calibri"/>
                <a:cs typeface="Calibri"/>
              </a:rPr>
              <a:t>c</a:t>
            </a:r>
            <a:r>
              <a:rPr sz="220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g	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	</a:t>
            </a:r>
            <a:r>
              <a:rPr sz="2200" spc="-10" dirty="0">
                <a:latin typeface="Calibri"/>
                <a:cs typeface="Calibri"/>
              </a:rPr>
              <a:t>de</a:t>
            </a:r>
            <a:r>
              <a:rPr sz="2200" spc="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tr</a:t>
            </a:r>
            <a:r>
              <a:rPr sz="2200" spc="5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g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3584" y="3969981"/>
            <a:ext cx="7609205" cy="9626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 algn="just">
              <a:lnSpc>
                <a:spcPts val="2370"/>
              </a:lnSpc>
              <a:spcBef>
                <a:spcPts val="400"/>
              </a:spcBef>
            </a:pPr>
            <a:r>
              <a:rPr sz="2200" spc="-5" dirty="0">
                <a:latin typeface="Calibri"/>
                <a:cs typeface="Calibri"/>
              </a:rPr>
              <a:t>threads, </a:t>
            </a:r>
            <a:r>
              <a:rPr sz="220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passing message and data </a:t>
            </a:r>
            <a:r>
              <a:rPr sz="2200" spc="-10" dirty="0">
                <a:latin typeface="Calibri"/>
                <a:cs typeface="Calibri"/>
              </a:rPr>
              <a:t>between threads, </a:t>
            </a:r>
            <a:r>
              <a:rPr sz="2200" spc="-5" dirty="0">
                <a:latin typeface="Calibri"/>
                <a:cs typeface="Calibri"/>
              </a:rPr>
              <a:t>for  </a:t>
            </a:r>
            <a:r>
              <a:rPr sz="2200" spc="-10" dirty="0">
                <a:latin typeface="Calibri"/>
                <a:cs typeface="Calibri"/>
              </a:rPr>
              <a:t>scheduling </a:t>
            </a:r>
            <a:r>
              <a:rPr sz="2200" spc="-5" dirty="0">
                <a:latin typeface="Calibri"/>
                <a:cs typeface="Calibri"/>
              </a:rPr>
              <a:t>thread </a:t>
            </a:r>
            <a:r>
              <a:rPr sz="2200" spc="-10" dirty="0">
                <a:latin typeface="Calibri"/>
                <a:cs typeface="Calibri"/>
              </a:rPr>
              <a:t>execution </a:t>
            </a:r>
            <a:r>
              <a:rPr sz="2200" spc="-5" dirty="0">
                <a:latin typeface="Calibri"/>
                <a:cs typeface="Calibri"/>
              </a:rPr>
              <a:t>and for saving and restoring thread  </a:t>
            </a:r>
            <a:r>
              <a:rPr sz="2200" spc="-10" dirty="0">
                <a:latin typeface="Calibri"/>
                <a:cs typeface="Calibri"/>
              </a:rPr>
              <a:t>contexts.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3783" y="5235016"/>
            <a:ext cx="123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3584" y="5250141"/>
            <a:ext cx="48171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Calibri"/>
                <a:cs typeface="Calibri"/>
              </a:rPr>
              <a:t>The application </a:t>
            </a:r>
            <a:r>
              <a:rPr sz="2200" spc="-5" dirty="0">
                <a:latin typeface="Calibri"/>
                <a:cs typeface="Calibri"/>
              </a:rPr>
              <a:t>starts with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single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thread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097" y="1721053"/>
            <a:ext cx="12420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Contd…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1322" y="2356929"/>
            <a:ext cx="8357234" cy="4284980"/>
            <a:chOff x="571322" y="2356929"/>
            <a:chExt cx="8357234" cy="42849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8525" y="6032157"/>
              <a:ext cx="609485" cy="60948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322" y="2356929"/>
              <a:ext cx="8000987" cy="392902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646335" y="6392062"/>
            <a:ext cx="170751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User </a:t>
            </a:r>
            <a:r>
              <a:rPr sz="1100" spc="-5" dirty="0">
                <a:latin typeface="Arial"/>
                <a:cs typeface="Arial"/>
              </a:rPr>
              <a:t>Level </a:t>
            </a:r>
            <a:r>
              <a:rPr sz="1100" dirty="0">
                <a:latin typeface="Arial"/>
                <a:cs typeface="Arial"/>
              </a:rPr>
              <a:t>Thread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:Google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9144000" cy="6858000"/>
            <a:chOff x="0" y="12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235" y="3071520"/>
              <a:ext cx="5430964" cy="280332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37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4000" y="0"/>
                  </a:moveTo>
                  <a:lnTo>
                    <a:pt x="0" y="0"/>
                  </a:lnTo>
                  <a:lnTo>
                    <a:pt x="0" y="642962"/>
                  </a:lnTo>
                  <a:lnTo>
                    <a:pt x="4572000" y="642962"/>
                  </a:lnTo>
                  <a:lnTo>
                    <a:pt x="9144000" y="64296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E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1938" y="1721053"/>
            <a:ext cx="49333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Advantages and</a:t>
            </a:r>
            <a:r>
              <a:rPr spc="-30" dirty="0"/>
              <a:t> </a:t>
            </a:r>
            <a:r>
              <a:rPr spc="-5" dirty="0"/>
              <a:t>Disadvantages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25" y="6032156"/>
            <a:ext cx="609485" cy="60948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00696" y="2462301"/>
            <a:ext cx="15068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E487C"/>
                </a:solidFill>
                <a:latin typeface="Calibri"/>
                <a:cs typeface="Calibri"/>
              </a:rPr>
              <a:t>A</a:t>
            </a:r>
            <a:r>
              <a:rPr sz="2400" b="1" spc="-10" dirty="0">
                <a:solidFill>
                  <a:srgbClr val="1E487C"/>
                </a:solidFill>
                <a:latin typeface="Calibri"/>
                <a:cs typeface="Calibri"/>
              </a:rPr>
              <a:t>d</a:t>
            </a:r>
            <a:r>
              <a:rPr sz="2400" b="1" dirty="0">
                <a:solidFill>
                  <a:srgbClr val="1E487C"/>
                </a:solidFill>
                <a:latin typeface="Calibri"/>
                <a:cs typeface="Calibri"/>
              </a:rPr>
              <a:t>van</a:t>
            </a:r>
            <a:r>
              <a:rPr sz="2400" b="1" spc="-5" dirty="0">
                <a:solidFill>
                  <a:srgbClr val="1E487C"/>
                </a:solidFill>
                <a:latin typeface="Calibri"/>
                <a:cs typeface="Calibri"/>
              </a:rPr>
              <a:t>tages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0696" y="2826707"/>
            <a:ext cx="123825" cy="1701164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200" dirty="0">
                <a:solidFill>
                  <a:srgbClr val="1E487C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9062" y="2842544"/>
            <a:ext cx="7032625" cy="170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9575">
              <a:lnSpc>
                <a:spcPct val="1238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Thread switching does </a:t>
            </a:r>
            <a:r>
              <a:rPr sz="2200" spc="-5" dirty="0">
                <a:solidFill>
                  <a:srgbClr val="1E487C"/>
                </a:solidFill>
                <a:latin typeface="Calibri"/>
                <a:cs typeface="Calibri"/>
              </a:rPr>
              <a:t>not </a:t>
            </a:r>
            <a:r>
              <a:rPr sz="2200" spc="-10" dirty="0">
                <a:solidFill>
                  <a:srgbClr val="1E487C"/>
                </a:solidFill>
                <a:latin typeface="Calibri"/>
                <a:cs typeface="Calibri"/>
              </a:rPr>
              <a:t>require </a:t>
            </a:r>
            <a:r>
              <a:rPr sz="2200" spc="-5" dirty="0">
                <a:solidFill>
                  <a:srgbClr val="1E487C"/>
                </a:solidFill>
                <a:latin typeface="Calibri"/>
                <a:cs typeface="Calibri"/>
              </a:rPr>
              <a:t>Kernel </a:t>
            </a:r>
            <a:r>
              <a:rPr sz="2200" spc="-10" dirty="0">
                <a:latin typeface="Calibri"/>
                <a:cs typeface="Calibri"/>
              </a:rPr>
              <a:t>mode </a:t>
            </a:r>
            <a:r>
              <a:rPr sz="2200" spc="-5" dirty="0">
                <a:solidFill>
                  <a:srgbClr val="1E487C"/>
                </a:solidFill>
                <a:latin typeface="Calibri"/>
                <a:cs typeface="Calibri"/>
              </a:rPr>
              <a:t>privileges</a:t>
            </a:r>
            <a:r>
              <a:rPr sz="2200" spc="-5" dirty="0">
                <a:latin typeface="Calibri"/>
                <a:cs typeface="Calibri"/>
              </a:rPr>
              <a:t>.  User level thread can </a:t>
            </a:r>
            <a:r>
              <a:rPr sz="2200" spc="-5" dirty="0">
                <a:solidFill>
                  <a:srgbClr val="1E487C"/>
                </a:solidFill>
                <a:latin typeface="Calibri"/>
                <a:cs typeface="Calibri"/>
              </a:rPr>
              <a:t>run on any </a:t>
            </a:r>
            <a:r>
              <a:rPr sz="2200" spc="-10" dirty="0">
                <a:solidFill>
                  <a:srgbClr val="1E487C"/>
                </a:solidFill>
                <a:latin typeface="Calibri"/>
                <a:cs typeface="Calibri"/>
              </a:rPr>
              <a:t>operating</a:t>
            </a:r>
            <a:r>
              <a:rPr sz="2200" spc="-50" dirty="0">
                <a:solidFill>
                  <a:srgbClr val="1E487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E487C"/>
                </a:solidFill>
                <a:latin typeface="Calibri"/>
                <a:cs typeface="Calibri"/>
              </a:rPr>
              <a:t>system.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25699"/>
              </a:lnSpc>
              <a:spcBef>
                <a:spcPts val="10"/>
              </a:spcBef>
            </a:pPr>
            <a:r>
              <a:rPr sz="2200" spc="-10" dirty="0">
                <a:solidFill>
                  <a:srgbClr val="1E487C"/>
                </a:solidFill>
                <a:latin typeface="Calibri"/>
                <a:cs typeface="Calibri"/>
              </a:rPr>
              <a:t>Scheduling </a:t>
            </a:r>
            <a:r>
              <a:rPr sz="2200" spc="-5" dirty="0">
                <a:solidFill>
                  <a:srgbClr val="1E487C"/>
                </a:solidFill>
                <a:latin typeface="Calibri"/>
                <a:cs typeface="Calibri"/>
              </a:rPr>
              <a:t>can be </a:t>
            </a:r>
            <a:r>
              <a:rPr sz="2200" spc="-10" dirty="0">
                <a:solidFill>
                  <a:srgbClr val="1E487C"/>
                </a:solidFill>
                <a:latin typeface="Calibri"/>
                <a:cs typeface="Calibri"/>
              </a:rPr>
              <a:t>application specific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the user level </a:t>
            </a:r>
            <a:r>
              <a:rPr sz="2200" spc="-10" dirty="0">
                <a:latin typeface="Calibri"/>
                <a:cs typeface="Calibri"/>
              </a:rPr>
              <a:t>thread.  </a:t>
            </a:r>
            <a:r>
              <a:rPr sz="2200" spc="-5" dirty="0">
                <a:latin typeface="Calibri"/>
                <a:cs typeface="Calibri"/>
              </a:rPr>
              <a:t>User level threads are </a:t>
            </a:r>
            <a:r>
              <a:rPr sz="2200" spc="-5" dirty="0">
                <a:solidFill>
                  <a:srgbClr val="1E487C"/>
                </a:solidFill>
                <a:latin typeface="Calibri"/>
                <a:cs typeface="Calibri"/>
              </a:rPr>
              <a:t>fast </a:t>
            </a:r>
            <a:r>
              <a:rPr sz="2200" spc="-5" dirty="0">
                <a:latin typeface="Calibri"/>
                <a:cs typeface="Calibri"/>
              </a:rPr>
              <a:t>to create and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manage.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0696" y="4771886"/>
            <a:ext cx="6215380" cy="125095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400" b="1" spc="-5" dirty="0">
                <a:solidFill>
                  <a:srgbClr val="1E487C"/>
                </a:solidFill>
                <a:latin typeface="Calibri"/>
                <a:cs typeface="Calibri"/>
              </a:rPr>
              <a:t>Disadvantages</a:t>
            </a:r>
            <a:endParaRPr sz="2400">
              <a:latin typeface="Calibri"/>
              <a:cs typeface="Calibri"/>
            </a:endParaRPr>
          </a:p>
          <a:p>
            <a:pPr marL="300990" marR="5080" indent="-28892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sz="2200" spc="-10" dirty="0">
                <a:latin typeface="Calibri"/>
                <a:cs typeface="Calibri"/>
              </a:rPr>
              <a:t>Multithreaded application </a:t>
            </a:r>
            <a:r>
              <a:rPr sz="2200" spc="-5" dirty="0">
                <a:latin typeface="Calibri"/>
                <a:cs typeface="Calibri"/>
              </a:rPr>
              <a:t>cannot take advantage of  </a:t>
            </a:r>
            <a:r>
              <a:rPr sz="2200" spc="-10" dirty="0">
                <a:latin typeface="Calibri"/>
                <a:cs typeface="Calibri"/>
              </a:rPr>
              <a:t>multiprocessing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671</Words>
  <Application>Microsoft Office PowerPoint</Application>
  <PresentationFormat>On-screen Show (4:3)</PresentationFormat>
  <Paragraphs>105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Office Theme</vt:lpstr>
      <vt:lpstr>Slide 1</vt:lpstr>
      <vt:lpstr>Thread</vt:lpstr>
      <vt:lpstr>Threads</vt:lpstr>
      <vt:lpstr>Advantages of Thread</vt:lpstr>
      <vt:lpstr>Process Vs. Thread</vt:lpstr>
      <vt:lpstr>Types of Thread</vt:lpstr>
      <vt:lpstr>User Level Thread</vt:lpstr>
      <vt:lpstr>Contd…</vt:lpstr>
      <vt:lpstr>Advantages and Disadvantages</vt:lpstr>
      <vt:lpstr>Kernel Level Thread</vt:lpstr>
      <vt:lpstr>Advantages</vt:lpstr>
      <vt:lpstr>Disadvantages</vt:lpstr>
      <vt:lpstr>Multithreading</vt:lpstr>
      <vt:lpstr>Many to one Model</vt:lpstr>
      <vt:lpstr>One to One Model</vt:lpstr>
      <vt:lpstr>Many to Many Model</vt:lpstr>
      <vt:lpstr>Benefits of Multithreading</vt:lpstr>
      <vt:lpstr>User Level Thread Vs. Kernel Level Thread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parul</dc:creator>
  <cp:lastModifiedBy>DEVANSH</cp:lastModifiedBy>
  <cp:revision>4</cp:revision>
  <dcterms:created xsi:type="dcterms:W3CDTF">2020-06-04T19:44:35Z</dcterms:created>
  <dcterms:modified xsi:type="dcterms:W3CDTF">2020-06-22T10:30:25Z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2020-05-30T00:00:00Z</vt:filetime>
  </property>
  <property fmtid="{D5CDD505-2E9C-101B-9397-08002B2CF9AE}" pid="3" name="Creator">
    <vt:lpwstr>Impress</vt:lpwstr>
  </property>
  <property fmtid="{D5CDD505-2E9C-101B-9397-08002B2CF9AE}" pid="4" name="LastSaved">
    <vt:filetime>2020-05-30T00:00:00Z</vt:filetime>
  </property>
</Properties>
</file>