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5" name="Shape 11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Calibri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5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0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2352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924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496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6068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640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java.io" TargetMode="External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C:\Users\parul\Desktop\temp.png" descr="C:\Users\parul\Desktop\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900863"/>
          </a:xfrm>
          <a:prstGeom prst="rect">
            <a:avLst/>
          </a:prstGeom>
          <a:ln w="12700">
            <a:miter lim="400000"/>
          </a:ln>
        </p:spPr>
      </p:pic>
      <p:sp>
        <p:nvSpPr>
          <p:cNvPr id="118" name="Generics Programming"/>
          <p:cNvSpPr txBox="1"/>
          <p:nvPr/>
        </p:nvSpPr>
        <p:spPr>
          <a:xfrm>
            <a:off x="1143000" y="1473200"/>
            <a:ext cx="6858000" cy="1132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3500" b="1"/>
            </a:pPr>
            <a:endParaRPr/>
          </a:p>
          <a:p>
            <a:pPr algn="ctr">
              <a:defRPr sz="3500" b="1"/>
            </a:pPr>
            <a:r>
              <a:t>Generics Programming</a:t>
            </a:r>
          </a:p>
        </p:txBody>
      </p:sp>
      <p:sp>
        <p:nvSpPr>
          <p:cNvPr id="119" name="Prof. Priya Pati, Assistant Professor…"/>
          <p:cNvSpPr txBox="1"/>
          <p:nvPr/>
        </p:nvSpPr>
        <p:spPr>
          <a:xfrm>
            <a:off x="1527175" y="2854325"/>
            <a:ext cx="6089650" cy="75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200" b="1"/>
            </a:pPr>
            <a:r>
              <a:t>Prof. Priya Pati, </a:t>
            </a:r>
            <a:r>
              <a:rPr b="0"/>
              <a:t>Assistant Professor</a:t>
            </a:r>
          </a:p>
          <a:p>
            <a:pPr algn="ctr">
              <a:defRPr sz="2200"/>
            </a:pPr>
            <a:r>
              <a:t>Computer Science &amp; Engineering</a:t>
            </a:r>
          </a:p>
        </p:txBody>
      </p:sp>
      <p:pic>
        <p:nvPicPr>
          <p:cNvPr id="120" name="C:\Users\parul\Desktop\Registered Logosd.png" descr="C:\Users\parul\Desktop\Registered Logos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375" y="500062"/>
            <a:ext cx="2381250" cy="6286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4" name="Group"/>
          <p:cNvGrpSpPr/>
          <p:nvPr/>
        </p:nvGrpSpPr>
        <p:grpSpPr>
          <a:xfrm>
            <a:off x="1417637" y="2692399"/>
            <a:ext cx="6308726" cy="93664"/>
            <a:chOff x="0" y="0"/>
            <a:chExt cx="6308724" cy="93662"/>
          </a:xfrm>
        </p:grpSpPr>
        <p:sp>
          <p:nvSpPr>
            <p:cNvPr id="121" name="Line"/>
            <p:cNvSpPr/>
            <p:nvPr/>
          </p:nvSpPr>
          <p:spPr>
            <a:xfrm>
              <a:off x="0" y="46037"/>
              <a:ext cx="6286501" cy="158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2" name="Circle"/>
            <p:cNvSpPr/>
            <p:nvPr/>
          </p:nvSpPr>
          <p:spPr>
            <a:xfrm rot="10800000">
              <a:off x="0" y="0"/>
              <a:ext cx="93662" cy="93663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3" name="Circle"/>
            <p:cNvSpPr/>
            <p:nvPr/>
          </p:nvSpPr>
          <p:spPr>
            <a:xfrm rot="10800000">
              <a:off x="6215062" y="0"/>
              <a:ext cx="93663" cy="93663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25" name="image.png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C:\Users\parul\Desktop\Digital Learning Content.png" descr="C:\Users\parul\Desktop\Digital Learning 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9008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C:\Users\parul\Desktop\Untitled-1.png" descr="C:\Users\parul\Desktop\Untitled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75" y="3071812"/>
            <a:ext cx="5430838" cy="2803526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Rectangle"/>
          <p:cNvSpPr/>
          <p:nvPr/>
        </p:nvSpPr>
        <p:spPr>
          <a:xfrm>
            <a:off x="-1" y="1643062"/>
            <a:ext cx="9144002" cy="828676"/>
          </a:xfrm>
          <a:prstGeom prst="rect">
            <a:avLst/>
          </a:prstGeom>
          <a:solidFill>
            <a:srgbClr val="1F497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93" name="Java Generic Method"/>
          <p:cNvSpPr txBox="1"/>
          <p:nvPr/>
        </p:nvSpPr>
        <p:spPr>
          <a:xfrm>
            <a:off x="190499" y="1687512"/>
            <a:ext cx="8763002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solidFill>
                  <a:srgbClr val="FFFFFF"/>
                </a:solidFill>
              </a:defRPr>
            </a:lvl1pPr>
          </a:lstStyle>
          <a:p>
            <a:r>
              <a:t>Java Generic Method</a:t>
            </a:r>
          </a:p>
        </p:txBody>
      </p:sp>
      <p:sp>
        <p:nvSpPr>
          <p:cNvPr id="194" name="Rectangle"/>
          <p:cNvSpPr/>
          <p:nvPr/>
        </p:nvSpPr>
        <p:spPr>
          <a:xfrm flipH="1">
            <a:off x="6564312" y="6072187"/>
            <a:ext cx="46039" cy="21431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195" name="image.png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Public class GenMethod {…"/>
          <p:cNvSpPr txBox="1"/>
          <p:nvPr/>
        </p:nvSpPr>
        <p:spPr>
          <a:xfrm>
            <a:off x="-2560" y="2479010"/>
            <a:ext cx="8953501" cy="827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just">
              <a:lnSpc>
                <a:spcPct val="150000"/>
              </a:lnSpc>
              <a:defRPr sz="2000" b="1"/>
            </a:pPr>
            <a:r>
              <a:t>Public class GenMethod {</a:t>
            </a:r>
          </a:p>
          <a:p>
            <a:pPr algn="just">
              <a:lnSpc>
                <a:spcPct val="150000"/>
              </a:lnSpc>
              <a:defRPr sz="2000" b="1"/>
            </a:pPr>
            <a:r>
              <a:t>public static &lt;T&gt; boolean isEqual(GenericsType&lt;T&gt; s, GenericsType&lt;T&gt; ss){return s.get().equals(ss.get());}</a:t>
            </a:r>
          </a:p>
          <a:p>
            <a:pPr algn="just">
              <a:lnSpc>
                <a:spcPct val="150000"/>
              </a:lnSpc>
              <a:defRPr sz="2000" b="1"/>
            </a:pPr>
            <a:r>
              <a:t>	public static void main(String args[]){</a:t>
            </a:r>
          </a:p>
          <a:p>
            <a:pPr algn="just">
              <a:lnSpc>
                <a:spcPct val="150000"/>
              </a:lnSpc>
              <a:defRPr sz="2000" b="1"/>
            </a:pPr>
            <a:r>
              <a:t>		GenericsType&lt;String&gt; s = new GenericsType&lt;&gt;();</a:t>
            </a:r>
          </a:p>
          <a:p>
            <a:pPr algn="just">
              <a:lnSpc>
                <a:spcPct val="150000"/>
              </a:lnSpc>
              <a:defRPr sz="2000" b="1"/>
            </a:pPr>
            <a:r>
              <a:t>		s.set("Hello");</a:t>
            </a:r>
          </a:p>
          <a:p>
            <a:pPr algn="just">
              <a:lnSpc>
                <a:spcPct val="150000"/>
              </a:lnSpc>
              <a:defRPr sz="2000" b="1"/>
            </a:pPr>
            <a:r>
              <a:t>		GenericsType&lt;String&gt; ss = new GenericsType&lt;&gt;();</a:t>
            </a:r>
          </a:p>
          <a:p>
            <a:pPr algn="just">
              <a:lnSpc>
                <a:spcPct val="150000"/>
              </a:lnSpc>
              <a:defRPr sz="2000" b="1"/>
            </a:pPr>
            <a:r>
              <a:t>		ss.set("Hello");</a:t>
            </a:r>
          </a:p>
          <a:p>
            <a:pPr algn="just">
              <a:lnSpc>
                <a:spcPct val="150000"/>
              </a:lnSpc>
              <a:defRPr sz="2000" b="1"/>
            </a:pPr>
            <a:r>
              <a:t>		boolean isEqual = GenericsMethods.&lt;String&gt;isEqual(s,ss);</a:t>
            </a:r>
          </a:p>
          <a:p>
            <a:pPr algn="just">
              <a:lnSpc>
                <a:spcPct val="150000"/>
              </a:lnSpc>
              <a:defRPr sz="2000" b="1"/>
            </a:pPr>
            <a:r>
              <a:t>		//above statement can be written simply as</a:t>
            </a:r>
          </a:p>
          <a:p>
            <a:pPr algn="just">
              <a:lnSpc>
                <a:spcPct val="150000"/>
              </a:lnSpc>
              <a:defRPr sz="2000" b="1"/>
            </a:pPr>
            <a:r>
              <a:t>		</a:t>
            </a:r>
          </a:p>
          <a:p>
            <a:pPr algn="just">
              <a:lnSpc>
                <a:spcPct val="150000"/>
              </a:lnSpc>
              <a:defRPr sz="2000" b="1"/>
            </a:pPr>
            <a:r>
              <a:t>		//This feature, known as type inference, allows you to invoke a generic method as an ordinary method, without specifying a type between angle brackets.</a:t>
            </a:r>
          </a:p>
          <a:p>
            <a:pPr algn="just">
              <a:lnSpc>
                <a:spcPct val="150000"/>
              </a:lnSpc>
              <a:defRPr sz="2000" b="1"/>
            </a:pPr>
            <a:r>
              <a:t>		//Compiler will infer the type that is needed</a:t>
            </a:r>
          </a:p>
          <a:p>
            <a:pPr algn="just">
              <a:lnSpc>
                <a:spcPct val="150000"/>
              </a:lnSpc>
              <a:defRPr sz="2000" b="1"/>
            </a:pPr>
            <a:r>
              <a:t>	}</a:t>
            </a:r>
          </a:p>
          <a:p>
            <a:pPr algn="just">
              <a:lnSpc>
                <a:spcPct val="150000"/>
              </a:lnSpc>
              <a:defRPr sz="2000" b="1"/>
            </a:pPr>
            <a:r>
              <a:t>}</a:t>
            </a:r>
          </a:p>
          <a:p>
            <a:pPr algn="just">
              <a:lnSpc>
                <a:spcPct val="150000"/>
              </a:lnSpc>
              <a:defRPr sz="2000" b="1"/>
            </a:pPr>
            <a:r>
              <a:t> 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C:\Users\parul\Desktop\Digital Learning Content.png" descr="C:\Users\parul\Desktop\Digital Learning 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9008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C:\Users\parul\Desktop\Untitled-1.png" descr="C:\Users\parul\Desktop\Untitled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75" y="3071812"/>
            <a:ext cx="5430838" cy="2803526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Rectangle"/>
          <p:cNvSpPr/>
          <p:nvPr/>
        </p:nvSpPr>
        <p:spPr>
          <a:xfrm>
            <a:off x="-1" y="1643062"/>
            <a:ext cx="9144002" cy="828676"/>
          </a:xfrm>
          <a:prstGeom prst="rect">
            <a:avLst/>
          </a:prstGeom>
          <a:solidFill>
            <a:srgbClr val="1F497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01" name="Java Generics Method"/>
          <p:cNvSpPr txBox="1"/>
          <p:nvPr/>
        </p:nvSpPr>
        <p:spPr>
          <a:xfrm>
            <a:off x="190499" y="1687512"/>
            <a:ext cx="8763002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solidFill>
                  <a:srgbClr val="FFFFFF"/>
                </a:solidFill>
              </a:defRPr>
            </a:lvl1pPr>
          </a:lstStyle>
          <a:p>
            <a:r>
              <a:t>Java Generics Method</a:t>
            </a:r>
          </a:p>
        </p:txBody>
      </p:sp>
      <p:sp>
        <p:nvSpPr>
          <p:cNvPr id="202" name="Rectangle"/>
          <p:cNvSpPr/>
          <p:nvPr/>
        </p:nvSpPr>
        <p:spPr>
          <a:xfrm flipH="1">
            <a:off x="6564312" y="6072187"/>
            <a:ext cx="46039" cy="21431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203" name="image.png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isEqual = GenericsMethods.isEqual(s, ss);…"/>
          <p:cNvSpPr txBox="1"/>
          <p:nvPr/>
        </p:nvSpPr>
        <p:spPr>
          <a:xfrm>
            <a:off x="190500" y="2768600"/>
            <a:ext cx="8953500" cy="3450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just">
              <a:lnSpc>
                <a:spcPct val="150000"/>
              </a:lnSpc>
              <a:defRPr sz="2000" b="1"/>
            </a:pPr>
            <a:r>
              <a:t>isEqual = GenericsMethods.isEqual(s, ss);  </a:t>
            </a:r>
          </a:p>
          <a:p>
            <a:pPr algn="just">
              <a:lnSpc>
                <a:spcPct val="150000"/>
              </a:lnSpc>
              <a:defRPr sz="2000" b="1"/>
            </a:pPr>
            <a:r>
              <a:t> //type inferencing is done.</a:t>
            </a:r>
          </a:p>
          <a:p>
            <a:pPr algn="just">
              <a:lnSpc>
                <a:spcPct val="150000"/>
              </a:lnSpc>
              <a:defRPr sz="2000" b="1"/>
            </a:pPr>
            <a:r>
              <a:t>}</a:t>
            </a:r>
          </a:p>
          <a:p>
            <a:pPr marL="200526" indent="-200526" algn="just">
              <a:lnSpc>
                <a:spcPct val="150000"/>
              </a:lnSpc>
              <a:buSzPct val="100000"/>
              <a:buChar char="•"/>
              <a:defRPr sz="2000" b="1"/>
            </a:pPr>
            <a:r>
              <a:t>If whole class is not to be parameterized,only method can be created.</a:t>
            </a:r>
          </a:p>
          <a:p>
            <a:pPr marL="200526" indent="-200526" algn="just">
              <a:lnSpc>
                <a:spcPct val="150000"/>
              </a:lnSpc>
              <a:buSzPct val="100000"/>
              <a:buChar char="•"/>
              <a:defRPr sz="2000" b="1"/>
            </a:pPr>
            <a:r>
              <a:t>Generics type constructor can also be created.</a:t>
            </a:r>
          </a:p>
          <a:p>
            <a:pPr marL="200526" indent="-200526" algn="just">
              <a:lnSpc>
                <a:spcPct val="150000"/>
              </a:lnSpc>
              <a:buSzPct val="100000"/>
              <a:buChar char="•"/>
              <a:defRPr sz="2000" b="1"/>
            </a:pPr>
            <a:r>
              <a:t>Declaration of generic method that is enclosed within a non generic class.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C:\Users\parul\Desktop\Digital Learning Content.png" descr="C:\Users\parul\Desktop\Digital Learning 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9008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C:\Users\parul\Desktop\Untitled-1.png" descr="C:\Users\parul\Desktop\Untitled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75" y="3071812"/>
            <a:ext cx="5430838" cy="2803526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Rectangle"/>
          <p:cNvSpPr/>
          <p:nvPr/>
        </p:nvSpPr>
        <p:spPr>
          <a:xfrm>
            <a:off x="-1" y="1643062"/>
            <a:ext cx="9144002" cy="828676"/>
          </a:xfrm>
          <a:prstGeom prst="rect">
            <a:avLst/>
          </a:prstGeom>
          <a:solidFill>
            <a:srgbClr val="1F497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09" name="Generic Code and Virtual Machine"/>
          <p:cNvSpPr txBox="1"/>
          <p:nvPr/>
        </p:nvSpPr>
        <p:spPr>
          <a:xfrm>
            <a:off x="190499" y="1687512"/>
            <a:ext cx="8763002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solidFill>
                  <a:srgbClr val="FFFFFF"/>
                </a:solidFill>
              </a:defRPr>
            </a:lvl1pPr>
          </a:lstStyle>
          <a:p>
            <a:r>
              <a:t>Generic Code and Virtual Machine</a:t>
            </a:r>
          </a:p>
        </p:txBody>
      </p:sp>
      <p:sp>
        <p:nvSpPr>
          <p:cNvPr id="210" name="Rectangle"/>
          <p:cNvSpPr/>
          <p:nvPr/>
        </p:nvSpPr>
        <p:spPr>
          <a:xfrm flipH="1">
            <a:off x="6564312" y="6072187"/>
            <a:ext cx="46039" cy="21431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211" name="image.png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Java virtual machine has no concept of generic types or methods.…"/>
          <p:cNvSpPr txBox="1"/>
          <p:nvPr/>
        </p:nvSpPr>
        <p:spPr>
          <a:xfrm>
            <a:off x="190500" y="2768600"/>
            <a:ext cx="8953500" cy="81368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200526" indent="-200526" algn="just">
              <a:lnSpc>
                <a:spcPct val="150000"/>
              </a:lnSpc>
              <a:buSzPct val="100000"/>
              <a:buChar char="•"/>
              <a:defRPr sz="2000" b="1"/>
            </a:pPr>
            <a:r>
              <a:t>Java virtual machine has no concept of generic types or methods.</a:t>
            </a:r>
          </a:p>
          <a:p>
            <a:pPr marL="200526" indent="-200526" algn="just">
              <a:lnSpc>
                <a:spcPct val="150000"/>
              </a:lnSpc>
              <a:buSzPct val="100000"/>
              <a:buChar char="•"/>
              <a:defRPr sz="2000" b="1"/>
            </a:pPr>
            <a:r>
              <a:t>Generic classes and methods turn into ordinary classes and methods by erasing the type variables.</a:t>
            </a:r>
          </a:p>
          <a:p>
            <a:pPr marL="200526" indent="-200526" algn="just">
              <a:lnSpc>
                <a:spcPct val="150000"/>
              </a:lnSpc>
              <a:buSzPct val="100000"/>
              <a:buChar char="•"/>
              <a:defRPr sz="2000" b="1"/>
            </a:pPr>
            <a:r>
              <a:t>Type variables are erased ,producing a raw type.</a:t>
            </a:r>
          </a:p>
          <a:p>
            <a:pPr algn="just">
              <a:lnSpc>
                <a:spcPct val="150000"/>
              </a:lnSpc>
              <a:defRPr sz="2000" b="1"/>
            </a:pPr>
            <a:r>
              <a:t>Example:</a:t>
            </a:r>
            <a:br/>
            <a:r>
              <a:t>The raw type for Pair&lt;T&gt; is reflected this way:  </a:t>
            </a:r>
            <a:endParaRPr sz="1200"/>
          </a:p>
          <a:p>
            <a:pPr defTabSz="457200">
              <a:lnSpc>
                <a:spcPts val="4400"/>
              </a:lnSpc>
              <a:defRPr sz="1466">
                <a:latin typeface="Arial"/>
                <a:ea typeface="Arial"/>
                <a:cs typeface="Arial"/>
                <a:sym typeface="Arial"/>
              </a:defRPr>
            </a:pPr>
            <a:r>
              <a:rPr sz="1200">
                <a:latin typeface="Times"/>
                <a:ea typeface="Times"/>
                <a:cs typeface="Times"/>
                <a:sym typeface="Times"/>
              </a:rPr>
              <a:t>  </a:t>
            </a:r>
            <a:r>
              <a:rPr sz="2066">
                <a:latin typeface="+mj-lt"/>
                <a:ea typeface="+mj-ea"/>
                <a:cs typeface="+mj-cs"/>
                <a:sym typeface="Calibri"/>
              </a:rPr>
              <a:t>public class Pair</a:t>
            </a:r>
          </a:p>
          <a:p>
            <a:pPr defTabSz="457200">
              <a:lnSpc>
                <a:spcPts val="4400"/>
              </a:lnSpc>
              <a:defRPr sz="2066"/>
            </a:pPr>
            <a:r>
              <a:t>  {</a:t>
            </a:r>
          </a:p>
          <a:p>
            <a:pPr defTabSz="457200">
              <a:lnSpc>
                <a:spcPts val="4400"/>
              </a:lnSpc>
              <a:defRPr sz="2066"/>
            </a:pPr>
            <a:r>
              <a:t>  public Pair(Object first, Object second)</a:t>
            </a:r>
          </a:p>
          <a:p>
            <a:pPr defTabSz="457200">
              <a:lnSpc>
                <a:spcPts val="4400"/>
              </a:lnSpc>
              <a:defRPr sz="2066"/>
            </a:pPr>
            <a:r>
              <a:t>  {</a:t>
            </a:r>
          </a:p>
          <a:p>
            <a:pPr defTabSz="457200">
              <a:lnSpc>
                <a:spcPts val="4400"/>
              </a:lnSpc>
              <a:defRPr sz="2066"/>
            </a:pPr>
            <a:r>
              <a:t>  </a:t>
            </a:r>
          </a:p>
          <a:p>
            <a:pPr defTabSz="457200">
              <a:lnSpc>
                <a:spcPts val="3700"/>
              </a:lnSpc>
              <a:defRPr sz="1466"/>
            </a:pPr>
            <a:r>
              <a:t> </a:t>
            </a:r>
            <a:endParaRPr sz="1200"/>
          </a:p>
          <a:p>
            <a:pPr defTabSz="457200">
              <a:lnSpc>
                <a:spcPts val="3700"/>
              </a:lnSpc>
              <a:defRPr sz="1466">
                <a:latin typeface="Arial"/>
                <a:ea typeface="Arial"/>
                <a:cs typeface="Arial"/>
                <a:sym typeface="Arial"/>
              </a:defRPr>
            </a:pPr>
            <a:r>
              <a:t>  }</a:t>
            </a:r>
            <a:endParaRPr sz="1200">
              <a:latin typeface="Times"/>
              <a:ea typeface="Times"/>
              <a:cs typeface="Times"/>
              <a:sym typeface="Times"/>
            </a:endParaRPr>
          </a:p>
          <a:p>
            <a:pPr defTabSz="457200">
              <a:lnSpc>
                <a:spcPts val="3700"/>
              </a:lnSpc>
              <a:defRPr sz="1466">
                <a:latin typeface="Arial"/>
                <a:ea typeface="Arial"/>
                <a:cs typeface="Arial"/>
                <a:sym typeface="Arial"/>
              </a:defRPr>
            </a:pPr>
            <a:r>
              <a:t>  publicObject getFirst() {  return first; }</a:t>
            </a:r>
            <a:endParaRPr sz="1200">
              <a:latin typeface="Times"/>
              <a:ea typeface="Times"/>
              <a:cs typeface="Times"/>
              <a:sym typeface="Times"/>
            </a:endParaRPr>
          </a:p>
          <a:p>
            <a:pPr defTabSz="457200">
              <a:lnSpc>
                <a:spcPts val="3700"/>
              </a:lnSpc>
              <a:defRPr sz="1466">
                <a:latin typeface="Arial"/>
                <a:ea typeface="Arial"/>
                <a:cs typeface="Arial"/>
                <a:sym typeface="Arial"/>
              </a:defRPr>
            </a:pPr>
            <a:r>
              <a:t>  publicObject getSecond() {  return second; }</a:t>
            </a:r>
            <a:endParaRPr sz="1200">
              <a:latin typeface="Times"/>
              <a:ea typeface="Times"/>
              <a:cs typeface="Times"/>
              <a:sym typeface="Times"/>
            </a:endParaRPr>
          </a:p>
          <a:p>
            <a:pPr defTabSz="457200">
              <a:lnSpc>
                <a:spcPts val="3700"/>
              </a:lnSpc>
              <a:defRPr sz="1466">
                <a:latin typeface="Arial"/>
                <a:ea typeface="Arial"/>
                <a:cs typeface="Arial"/>
                <a:sym typeface="Arial"/>
              </a:defRPr>
            </a:pPr>
            <a:r>
              <a:t>  public void setFirst(Object newValue)  { first = newValue; }</a:t>
            </a:r>
            <a:endParaRPr sz="1200">
              <a:latin typeface="Times"/>
              <a:ea typeface="Times"/>
              <a:cs typeface="Times"/>
              <a:sym typeface="Times"/>
            </a:endParaRPr>
          </a:p>
          <a:p>
            <a:pPr defTabSz="457200">
              <a:lnSpc>
                <a:spcPts val="3700"/>
              </a:lnSpc>
              <a:defRPr sz="1466">
                <a:latin typeface="Arial"/>
                <a:ea typeface="Arial"/>
                <a:cs typeface="Arial"/>
                <a:sym typeface="Arial"/>
              </a:defRPr>
            </a:pPr>
            <a:r>
              <a:t>  public void setSecond(Object newValue)  { second = newValue; }</a:t>
            </a:r>
            <a:endParaRPr sz="1200">
              <a:latin typeface="Times"/>
              <a:ea typeface="Times"/>
              <a:cs typeface="Times"/>
              <a:sym typeface="Times"/>
            </a:endParaRPr>
          </a:p>
          <a:p>
            <a:pPr defTabSz="457200">
              <a:lnSpc>
                <a:spcPts val="3700"/>
              </a:lnSpc>
              <a:defRPr sz="1466">
                <a:latin typeface="Arial"/>
                <a:ea typeface="Arial"/>
                <a:cs typeface="Arial"/>
                <a:sym typeface="Arial"/>
              </a:defRPr>
            </a:pPr>
            <a:r>
              <a:t>  privateObject first;</a:t>
            </a:r>
            <a:endParaRPr sz="1200">
              <a:latin typeface="Times"/>
              <a:ea typeface="Times"/>
              <a:cs typeface="Times"/>
              <a:sym typeface="Times"/>
            </a:endParaRPr>
          </a:p>
          <a:p>
            <a:pPr defTabSz="457200">
              <a:lnSpc>
                <a:spcPts val="3700"/>
              </a:lnSpc>
              <a:defRPr sz="1466">
                <a:latin typeface="Arial"/>
                <a:ea typeface="Arial"/>
                <a:cs typeface="Arial"/>
                <a:sym typeface="Arial"/>
              </a:defRPr>
            </a:pPr>
            <a:r>
              <a:t>  privateObject second;</a:t>
            </a:r>
            <a:endParaRPr sz="1200">
              <a:latin typeface="Times"/>
              <a:ea typeface="Times"/>
              <a:cs typeface="Times"/>
              <a:sym typeface="Times"/>
            </a:endParaRPr>
          </a:p>
          <a:p>
            <a:pPr defTabSz="457200">
              <a:lnSpc>
                <a:spcPts val="3700"/>
              </a:lnSpc>
              <a:defRPr sz="1466">
                <a:latin typeface="Arial"/>
                <a:ea typeface="Arial"/>
                <a:cs typeface="Arial"/>
                <a:sym typeface="Arial"/>
              </a:defRPr>
            </a:pPr>
            <a:r>
              <a:t>  }</a:t>
            </a:r>
            <a:endParaRPr sz="1200">
              <a:latin typeface="Times"/>
              <a:ea typeface="Times"/>
              <a:cs typeface="Times"/>
              <a:sym typeface="Times"/>
            </a:endParaRPr>
          </a:p>
          <a:p>
            <a:pPr algn="just">
              <a:lnSpc>
                <a:spcPct val="150000"/>
              </a:lnSpc>
              <a:defRPr sz="2000" b="1"/>
            </a:pPr>
            <a:endParaRPr sz="1200">
              <a:latin typeface="Times"/>
              <a:ea typeface="Times"/>
              <a:cs typeface="Times"/>
              <a:sym typeface="Times"/>
            </a:endParaRPr>
          </a:p>
          <a:p>
            <a:pPr algn="just">
              <a:lnSpc>
                <a:spcPct val="150000"/>
              </a:lnSpc>
              <a:defRPr sz="2000" b="1"/>
            </a:pPr>
            <a:endParaRPr sz="1200">
              <a:latin typeface="Times"/>
              <a:ea typeface="Times"/>
              <a:cs typeface="Times"/>
              <a:sym typeface="Times"/>
            </a:endParaRPr>
          </a:p>
          <a:p>
            <a:pPr marL="200526" indent="-200526" algn="just">
              <a:lnSpc>
                <a:spcPct val="150000"/>
              </a:lnSpc>
              <a:buSzPct val="100000"/>
              <a:buChar char="•"/>
              <a:defRPr sz="2000" b="1"/>
            </a:pPr>
            <a:endParaRPr sz="12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C:\Users\parul\Desktop\Digital Learning Content.png" descr="C:\Users\parul\Desktop\Digital Learning 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9008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15" name="C:\Users\parul\Desktop\Untitled-1.png" descr="C:\Users\parul\Desktop\Untitled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75" y="3071812"/>
            <a:ext cx="5430838" cy="2803526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Rectangle"/>
          <p:cNvSpPr/>
          <p:nvPr/>
        </p:nvSpPr>
        <p:spPr>
          <a:xfrm>
            <a:off x="-1" y="1643062"/>
            <a:ext cx="9144002" cy="828676"/>
          </a:xfrm>
          <a:prstGeom prst="rect">
            <a:avLst/>
          </a:prstGeom>
          <a:solidFill>
            <a:srgbClr val="1F497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17" name="Text"/>
          <p:cNvSpPr txBox="1"/>
          <p:nvPr/>
        </p:nvSpPr>
        <p:spPr>
          <a:xfrm>
            <a:off x="190499" y="1687512"/>
            <a:ext cx="8763002" cy="5359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30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8" name="Rectangle"/>
          <p:cNvSpPr/>
          <p:nvPr/>
        </p:nvSpPr>
        <p:spPr>
          <a:xfrm flipH="1">
            <a:off x="6564312" y="6072187"/>
            <a:ext cx="46039" cy="21431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219" name="image.png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  <a:ln w="12700">
            <a:miter lim="400000"/>
          </a:ln>
        </p:spPr>
      </p:pic>
      <p:sp>
        <p:nvSpPr>
          <p:cNvPr id="220" name="this.first = first;…"/>
          <p:cNvSpPr txBox="1"/>
          <p:nvPr/>
        </p:nvSpPr>
        <p:spPr>
          <a:xfrm>
            <a:off x="87754" y="2768309"/>
            <a:ext cx="9144001" cy="3715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lnSpc>
                <a:spcPts val="4400"/>
              </a:lnSpc>
              <a:defRPr sz="2066"/>
            </a:pPr>
            <a:r>
              <a:t>this.first = first;</a:t>
            </a:r>
          </a:p>
          <a:p>
            <a:pPr defTabSz="457200">
              <a:lnSpc>
                <a:spcPts val="4400"/>
              </a:lnSpc>
              <a:defRPr sz="2066"/>
            </a:pPr>
            <a:r>
              <a:t>this.second = second;</a:t>
            </a:r>
          </a:p>
          <a:p>
            <a:pPr defTabSz="457200">
              <a:lnSpc>
                <a:spcPts val="4400"/>
              </a:lnSpc>
              <a:defRPr sz="2066"/>
            </a:pPr>
            <a:r>
              <a:t>  }</a:t>
            </a:r>
          </a:p>
          <a:p>
            <a:pPr defTabSz="457200">
              <a:lnSpc>
                <a:spcPts val="4400"/>
              </a:lnSpc>
              <a:defRPr sz="2066"/>
            </a:pPr>
            <a:r>
              <a:t>  publicObject getFirst() {  return first; }</a:t>
            </a:r>
          </a:p>
          <a:p>
            <a:pPr defTabSz="457200">
              <a:lnSpc>
                <a:spcPts val="4400"/>
              </a:lnSpc>
              <a:defRPr sz="2066"/>
            </a:pPr>
            <a:r>
              <a:t>  publicObject getSecond() {  return second; }</a:t>
            </a:r>
          </a:p>
          <a:p>
            <a:pPr defTabSz="457200">
              <a:lnSpc>
                <a:spcPts val="4400"/>
              </a:lnSpc>
              <a:defRPr sz="2066"/>
            </a:pPr>
            <a:r>
              <a:t>  public void setFirst(Object newValue)  { first = newValue; }</a:t>
            </a:r>
          </a:p>
          <a:p>
            <a:pPr defTabSz="457200">
              <a:lnSpc>
                <a:spcPts val="4400"/>
              </a:lnSpc>
              <a:defRPr sz="2066"/>
            </a:pPr>
            <a:r>
              <a:t>  public void setSecond(Object newValue)  { second = newValue; }</a:t>
            </a:r>
          </a:p>
          <a:p>
            <a:pPr defTabSz="457200">
              <a:lnSpc>
                <a:spcPts val="4400"/>
              </a:lnSpc>
              <a:defRPr sz="2066"/>
            </a:pPr>
            <a:r>
              <a:t>  privateObject first;</a:t>
            </a:r>
          </a:p>
          <a:p>
            <a:pPr defTabSz="457200">
              <a:lnSpc>
                <a:spcPts val="4400"/>
              </a:lnSpc>
              <a:defRPr sz="2066"/>
            </a:pPr>
            <a:r>
              <a:t>  privateObject second;</a:t>
            </a:r>
          </a:p>
          <a:p>
            <a:pPr defTabSz="457200">
              <a:lnSpc>
                <a:spcPts val="4400"/>
              </a:lnSpc>
              <a:defRPr sz="2066"/>
            </a:pPr>
            <a:r>
              <a:t>  }</a:t>
            </a:r>
            <a:endParaRPr sz="1200"/>
          </a:p>
          <a:p>
            <a:pPr defTabSz="457200">
              <a:lnSpc>
                <a:spcPts val="3700"/>
              </a:lnSpc>
              <a:defRPr sz="1466">
                <a:latin typeface="Arial"/>
                <a:ea typeface="Arial"/>
                <a:cs typeface="Arial"/>
                <a:sym typeface="Arial"/>
              </a:defRPr>
            </a:pPr>
            <a:endParaRPr sz="2000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C:\Users\parul\Desktop\Digital Learning Content.png" descr="C:\Users\parul\Desktop\Digital Learning 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9008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C:\Users\parul\Desktop\Untitled-1.png" descr="C:\Users\parul\Desktop\Untitled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75" y="3071812"/>
            <a:ext cx="5430838" cy="2803526"/>
          </a:xfrm>
          <a:prstGeom prst="rect">
            <a:avLst/>
          </a:prstGeom>
          <a:ln w="12700">
            <a:miter lim="400000"/>
          </a:ln>
        </p:spPr>
      </p:pic>
      <p:sp>
        <p:nvSpPr>
          <p:cNvPr id="224" name="Rectangle"/>
          <p:cNvSpPr/>
          <p:nvPr/>
        </p:nvSpPr>
        <p:spPr>
          <a:xfrm>
            <a:off x="-1" y="1643062"/>
            <a:ext cx="9144002" cy="1055688"/>
          </a:xfrm>
          <a:prstGeom prst="rect">
            <a:avLst/>
          </a:prstGeom>
          <a:solidFill>
            <a:srgbClr val="1F497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25" name="Generics"/>
          <p:cNvSpPr txBox="1"/>
          <p:nvPr/>
        </p:nvSpPr>
        <p:spPr>
          <a:xfrm>
            <a:off x="190499" y="1687512"/>
            <a:ext cx="8763002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solidFill>
                  <a:srgbClr val="FFFFFF"/>
                </a:solidFill>
              </a:defRPr>
            </a:lvl1pPr>
          </a:lstStyle>
          <a:p>
            <a:r>
              <a:t>Generics </a:t>
            </a:r>
          </a:p>
        </p:txBody>
      </p:sp>
      <p:sp>
        <p:nvSpPr>
          <p:cNvPr id="226" name="Rectangle"/>
          <p:cNvSpPr/>
          <p:nvPr/>
        </p:nvSpPr>
        <p:spPr>
          <a:xfrm flipH="1">
            <a:off x="6564312" y="6072187"/>
            <a:ext cx="46039" cy="21431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227" name="image.png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  <a:ln w="12700">
            <a:miter lim="400000"/>
          </a:ln>
        </p:spPr>
      </p:pic>
      <p:sp>
        <p:nvSpPr>
          <p:cNvPr id="228" name="Generics are powerful extension to Java.…"/>
          <p:cNvSpPr txBox="1"/>
          <p:nvPr/>
        </p:nvSpPr>
        <p:spPr>
          <a:xfrm>
            <a:off x="190500" y="2768600"/>
            <a:ext cx="8953500" cy="2574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200526" indent="-200526" algn="just">
              <a:lnSpc>
                <a:spcPct val="150000"/>
              </a:lnSpc>
              <a:buSzPct val="100000"/>
              <a:buChar char="•"/>
              <a:defRPr sz="2000" b="1"/>
            </a:pPr>
            <a:r>
              <a:t>Generics are powerful extension to Java.</a:t>
            </a:r>
          </a:p>
          <a:p>
            <a:pPr marL="200526" indent="-200526" algn="just">
              <a:lnSpc>
                <a:spcPct val="150000"/>
              </a:lnSpc>
              <a:buSzPct val="100000"/>
              <a:buChar char="•"/>
              <a:defRPr sz="2000" b="1"/>
            </a:pPr>
            <a:r>
              <a:t>Creates type safe and reusable code.</a:t>
            </a:r>
          </a:p>
          <a:p>
            <a:pPr marL="200526" indent="-200526" algn="just">
              <a:lnSpc>
                <a:spcPct val="150000"/>
              </a:lnSpc>
              <a:buSzPct val="100000"/>
              <a:buChar char="•"/>
              <a:defRPr sz="2000" b="1"/>
            </a:pPr>
            <a:r>
              <a:t>Generic exception classes is not created hence it cannot extend Throwable.</a:t>
            </a:r>
          </a:p>
          <a:p>
            <a:pPr marL="200526" indent="-200526" algn="just">
              <a:lnSpc>
                <a:spcPct val="150000"/>
              </a:lnSpc>
              <a:buSzPct val="100000"/>
              <a:buChar char="•"/>
              <a:defRPr sz="2000" b="1"/>
            </a:pPr>
            <a:r>
              <a:t>Static generic methods can be declared.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C:\Users\parul\Desktop\Digital Learning Content.png" descr="C:\Users\parul\Desktop\Digital Learning 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9008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31" name="C:\Users\parul\Desktop\Untitled-1.png" descr="C:\Users\parul\Desktop\Untitled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75" y="2571750"/>
            <a:ext cx="5430838" cy="2803525"/>
          </a:xfrm>
          <a:prstGeom prst="rect">
            <a:avLst/>
          </a:prstGeom>
          <a:ln w="12700">
            <a:miter lim="400000"/>
          </a:ln>
        </p:spPr>
      </p:pic>
      <p:sp>
        <p:nvSpPr>
          <p:cNvPr id="232" name="Rectangle"/>
          <p:cNvSpPr/>
          <p:nvPr/>
        </p:nvSpPr>
        <p:spPr>
          <a:xfrm>
            <a:off x="-1" y="3714750"/>
            <a:ext cx="9144002" cy="714375"/>
          </a:xfrm>
          <a:prstGeom prst="rect">
            <a:avLst/>
          </a:prstGeom>
          <a:solidFill>
            <a:srgbClr val="1F497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3" name="Exception Handling"/>
          <p:cNvSpPr txBox="1"/>
          <p:nvPr/>
        </p:nvSpPr>
        <p:spPr>
          <a:xfrm>
            <a:off x="857250" y="3756025"/>
            <a:ext cx="7429500" cy="612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3500" b="1">
                <a:solidFill>
                  <a:srgbClr val="FFFFFF"/>
                </a:solidFill>
              </a:defRPr>
            </a:lvl1pPr>
          </a:lstStyle>
          <a:p>
            <a:r>
              <a:t>Exception Handling</a:t>
            </a:r>
          </a:p>
        </p:txBody>
      </p:sp>
      <p:sp>
        <p:nvSpPr>
          <p:cNvPr id="234" name="Text"/>
          <p:cNvSpPr txBox="1"/>
          <p:nvPr/>
        </p:nvSpPr>
        <p:spPr>
          <a:xfrm>
            <a:off x="1714500" y="3071812"/>
            <a:ext cx="5715000" cy="6121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 sz="3500" b="1"/>
            </a:pPr>
            <a:endParaRPr/>
          </a:p>
        </p:txBody>
      </p:sp>
      <p:pic>
        <p:nvPicPr>
          <p:cNvPr id="235" name="image.png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C:\Users\parul\Desktop\Digital Learning Content.png" descr="C:\Users\parul\Desktop\Digital Learning 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9008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38" name="C:\Users\parul\Desktop\Untitled-1.png" descr="C:\Users\parul\Desktop\Untitled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75" y="3071812"/>
            <a:ext cx="5430838" cy="2803526"/>
          </a:xfrm>
          <a:prstGeom prst="rect">
            <a:avLst/>
          </a:prstGeom>
          <a:ln w="12700">
            <a:miter lim="400000"/>
          </a:ln>
        </p:spPr>
      </p:pic>
      <p:sp>
        <p:nvSpPr>
          <p:cNvPr id="239" name="Rectangle"/>
          <p:cNvSpPr/>
          <p:nvPr/>
        </p:nvSpPr>
        <p:spPr>
          <a:xfrm>
            <a:off x="-1" y="1643062"/>
            <a:ext cx="9144002" cy="1055688"/>
          </a:xfrm>
          <a:prstGeom prst="rect">
            <a:avLst/>
          </a:prstGeom>
          <a:solidFill>
            <a:srgbClr val="1F497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40" name="What are Exceptions?"/>
          <p:cNvSpPr txBox="1"/>
          <p:nvPr/>
        </p:nvSpPr>
        <p:spPr>
          <a:xfrm>
            <a:off x="190499" y="1687512"/>
            <a:ext cx="8763002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solidFill>
                  <a:srgbClr val="FFFFFF"/>
                </a:solidFill>
              </a:defRPr>
            </a:lvl1pPr>
          </a:lstStyle>
          <a:p>
            <a:r>
              <a:t>What are Exceptions?</a:t>
            </a:r>
          </a:p>
        </p:txBody>
      </p:sp>
      <p:sp>
        <p:nvSpPr>
          <p:cNvPr id="241" name="Rectangle"/>
          <p:cNvSpPr/>
          <p:nvPr/>
        </p:nvSpPr>
        <p:spPr>
          <a:xfrm flipH="1">
            <a:off x="6564312" y="6072187"/>
            <a:ext cx="46039" cy="21431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242" name="image.png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  <a:ln w="12700">
            <a:miter lim="400000"/>
          </a:ln>
        </p:spPr>
      </p:pic>
      <p:sp>
        <p:nvSpPr>
          <p:cNvPr id="243" name="A Java exception is an object which describes an exceptional condition.…"/>
          <p:cNvSpPr txBox="1"/>
          <p:nvPr/>
        </p:nvSpPr>
        <p:spPr>
          <a:xfrm>
            <a:off x="190500" y="2768600"/>
            <a:ext cx="8953500" cy="3888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200526" indent="-200526" algn="just">
              <a:lnSpc>
                <a:spcPct val="150000"/>
              </a:lnSpc>
              <a:buSzPct val="100000"/>
              <a:buChar char="•"/>
              <a:defRPr sz="2000" b="1"/>
            </a:pPr>
            <a:r>
              <a:t>A Java exception is an object which describes an exceptional condition.</a:t>
            </a:r>
          </a:p>
          <a:p>
            <a:pPr marL="200526" indent="-200526" algn="just">
              <a:lnSpc>
                <a:spcPct val="150000"/>
              </a:lnSpc>
              <a:buSzPct val="100000"/>
              <a:buChar char="•"/>
              <a:defRPr sz="2000" b="1"/>
            </a:pPr>
            <a:r>
              <a:t>The exception object wraps an event which contains the information about the error, the program state when the error occurred and other custom information</a:t>
            </a:r>
          </a:p>
          <a:p>
            <a:pPr marL="200526" indent="-200526" algn="just">
              <a:lnSpc>
                <a:spcPct val="150000"/>
              </a:lnSpc>
              <a:buSzPct val="100000"/>
              <a:buChar char="•"/>
              <a:defRPr sz="2000" b="1"/>
            </a:pPr>
            <a:r>
              <a:t>When an exception occurs, the program halts and JRE looks for the exception to be thrown.</a:t>
            </a:r>
          </a:p>
          <a:p>
            <a:pPr marL="200526" indent="-200526" algn="just">
              <a:lnSpc>
                <a:spcPct val="150000"/>
              </a:lnSpc>
              <a:buSzPct val="100000"/>
              <a:buChar char="•"/>
              <a:defRPr sz="2000" b="1"/>
            </a:pPr>
            <a:r>
              <a:t>Thus, an exception object can be thrown and caught.</a:t>
            </a:r>
          </a:p>
          <a:p>
            <a:pPr marL="200526" indent="-200526" algn="just">
              <a:lnSpc>
                <a:spcPct val="150000"/>
              </a:lnSpc>
              <a:buSzPct val="100000"/>
              <a:buChar char="•"/>
              <a:defRPr sz="2000" b="1"/>
            </a:pPr>
            <a:r>
              <a:t>It handles the run time errors so that the flow of the application is maintained.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C:\Users\parul\Desktop\Digital Learning Content.png" descr="C:\Users\parul\Desktop\Digital Learning 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9008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46" name="C:\Users\parul\Desktop\Untitled-1.png" descr="C:\Users\parul\Desktop\Untitled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75" y="3071812"/>
            <a:ext cx="5430838" cy="2803526"/>
          </a:xfrm>
          <a:prstGeom prst="rect">
            <a:avLst/>
          </a:prstGeom>
          <a:ln w="12700">
            <a:miter lim="400000"/>
          </a:ln>
        </p:spPr>
      </p:pic>
      <p:sp>
        <p:nvSpPr>
          <p:cNvPr id="247" name="Rectangle"/>
          <p:cNvSpPr/>
          <p:nvPr/>
        </p:nvSpPr>
        <p:spPr>
          <a:xfrm>
            <a:off x="-1" y="1643062"/>
            <a:ext cx="9144002" cy="1055688"/>
          </a:xfrm>
          <a:prstGeom prst="rect">
            <a:avLst/>
          </a:prstGeom>
          <a:solidFill>
            <a:srgbClr val="1F497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48" name="Exception-Handling"/>
          <p:cNvSpPr txBox="1"/>
          <p:nvPr/>
        </p:nvSpPr>
        <p:spPr>
          <a:xfrm>
            <a:off x="190499" y="1687512"/>
            <a:ext cx="8763002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solidFill>
                  <a:srgbClr val="FFFFFF"/>
                </a:solidFill>
              </a:defRPr>
            </a:lvl1pPr>
          </a:lstStyle>
          <a:p>
            <a:r>
              <a:t>Exception-Handling</a:t>
            </a:r>
          </a:p>
        </p:txBody>
      </p:sp>
      <p:sp>
        <p:nvSpPr>
          <p:cNvPr id="249" name="Rectangle"/>
          <p:cNvSpPr/>
          <p:nvPr/>
        </p:nvSpPr>
        <p:spPr>
          <a:xfrm flipH="1">
            <a:off x="6564312" y="6072187"/>
            <a:ext cx="46039" cy="21431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250" name="image.png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  <a:ln w="12700">
            <a:miter lim="400000"/>
          </a:ln>
        </p:spPr>
      </p:pic>
      <p:sp>
        <p:nvSpPr>
          <p:cNvPr id="251" name="To understand exception which can be managed by the following keywords:…"/>
          <p:cNvSpPr txBox="1"/>
          <p:nvPr/>
        </p:nvSpPr>
        <p:spPr>
          <a:xfrm>
            <a:off x="190500" y="2768600"/>
            <a:ext cx="8953500" cy="3888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just">
              <a:lnSpc>
                <a:spcPct val="150000"/>
              </a:lnSpc>
              <a:defRPr sz="2000" b="1"/>
            </a:pPr>
            <a:r>
              <a:t>To understand exception which can be managed by the following keywords:</a:t>
            </a:r>
          </a:p>
          <a:p>
            <a:pPr marL="200526" indent="-200526" algn="just">
              <a:lnSpc>
                <a:spcPct val="150000"/>
              </a:lnSpc>
              <a:buSzPct val="100000"/>
              <a:buChar char="•"/>
              <a:defRPr sz="2000" b="1"/>
            </a:pPr>
            <a:r>
              <a:t>try :Program statements which needs to be examined for error should  </a:t>
            </a:r>
          </a:p>
          <a:p>
            <a:pPr algn="just">
              <a:lnSpc>
                <a:spcPct val="150000"/>
              </a:lnSpc>
              <a:defRPr sz="2000" b="1"/>
            </a:pPr>
            <a:r>
              <a:t> be contained in the try block.</a:t>
            </a:r>
          </a:p>
          <a:p>
            <a:pPr marL="200526" indent="-200526" algn="just">
              <a:lnSpc>
                <a:spcPct val="150000"/>
              </a:lnSpc>
              <a:buSzPct val="100000"/>
              <a:buChar char="•"/>
              <a:defRPr sz="2000" b="1"/>
            </a:pPr>
            <a:r>
              <a:t>catch:If an exception occurs using catch it can be handled.</a:t>
            </a:r>
          </a:p>
          <a:p>
            <a:pPr marL="200526" indent="-200526" algn="just">
              <a:lnSpc>
                <a:spcPct val="150000"/>
              </a:lnSpc>
              <a:buSzPct val="100000"/>
              <a:buChar char="•"/>
              <a:defRPr sz="2000" b="1"/>
            </a:pPr>
            <a:r>
              <a:t>throw:To manually throw an exception, throw is used.</a:t>
            </a:r>
          </a:p>
          <a:p>
            <a:pPr marL="200526" indent="-200526" algn="just">
              <a:lnSpc>
                <a:spcPct val="150000"/>
              </a:lnSpc>
              <a:buSzPct val="100000"/>
              <a:buChar char="•"/>
              <a:defRPr sz="2000" b="1"/>
            </a:pPr>
            <a:r>
              <a:t>throws:Any exception that is thrown out of a method must be specified    </a:t>
            </a:r>
          </a:p>
          <a:p>
            <a:pPr algn="just">
              <a:lnSpc>
                <a:spcPct val="150000"/>
              </a:lnSpc>
              <a:defRPr sz="2000" b="1"/>
            </a:pPr>
            <a:r>
              <a:t> using throws.</a:t>
            </a:r>
          </a:p>
          <a:p>
            <a:pPr marL="200526" indent="-200526" algn="just">
              <a:lnSpc>
                <a:spcPct val="150000"/>
              </a:lnSpc>
              <a:buSzPct val="100000"/>
              <a:buChar char="•"/>
              <a:defRPr sz="2000" b="1"/>
            </a:pPr>
            <a:r>
              <a:t>finally:The code which is to be executed after try is put in this block.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C:\Users\parul\Desktop\Digital Learning Content.png" descr="C:\Users\parul\Desktop\Digital Learning 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9008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54" name="C:\Users\parul\Desktop\Untitled-1.png" descr="C:\Users\parul\Desktop\Untitled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75" y="3071812"/>
            <a:ext cx="5430838" cy="2803526"/>
          </a:xfrm>
          <a:prstGeom prst="rect">
            <a:avLst/>
          </a:prstGeom>
          <a:ln w="12700">
            <a:miter lim="400000"/>
          </a:ln>
        </p:spPr>
      </p:pic>
      <p:sp>
        <p:nvSpPr>
          <p:cNvPr id="255" name="Rectangle"/>
          <p:cNvSpPr/>
          <p:nvPr/>
        </p:nvSpPr>
        <p:spPr>
          <a:xfrm>
            <a:off x="-1" y="1643062"/>
            <a:ext cx="9144002" cy="828676"/>
          </a:xfrm>
          <a:prstGeom prst="rect">
            <a:avLst/>
          </a:prstGeom>
          <a:solidFill>
            <a:srgbClr val="1F497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56" name="Exception Handling Mechanism"/>
          <p:cNvSpPr txBox="1"/>
          <p:nvPr/>
        </p:nvSpPr>
        <p:spPr>
          <a:xfrm>
            <a:off x="190499" y="1687512"/>
            <a:ext cx="8763002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solidFill>
                  <a:srgbClr val="FFFFFF"/>
                </a:solidFill>
              </a:defRPr>
            </a:lvl1pPr>
          </a:lstStyle>
          <a:p>
            <a:r>
              <a:t>Exception Handling Mechanism</a:t>
            </a:r>
          </a:p>
        </p:txBody>
      </p:sp>
      <p:sp>
        <p:nvSpPr>
          <p:cNvPr id="257" name="Rectangle"/>
          <p:cNvSpPr/>
          <p:nvPr/>
        </p:nvSpPr>
        <p:spPr>
          <a:xfrm flipH="1">
            <a:off x="6564312" y="6072187"/>
            <a:ext cx="46039" cy="21431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258" name="image.png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9" name="Screen Shot 2020-05-30 at 5.53.46 PM.png" descr="Screen Shot 2020-05-30 at 5.53.46 P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130" y="2503983"/>
            <a:ext cx="6709317" cy="4173737"/>
          </a:xfrm>
          <a:prstGeom prst="rect">
            <a:avLst/>
          </a:prstGeom>
          <a:ln w="12700">
            <a:miter lim="400000"/>
          </a:ln>
        </p:spPr>
      </p:pic>
      <p:sp>
        <p:nvSpPr>
          <p:cNvPr id="260" name="Image source : Google"/>
          <p:cNvSpPr txBox="1"/>
          <p:nvPr/>
        </p:nvSpPr>
        <p:spPr>
          <a:xfrm>
            <a:off x="3715543" y="6692899"/>
            <a:ext cx="1417004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r>
              <a:t>Image source : Google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C:\Users\parul\Desktop\Digital Learning Content.png" descr="C:\Users\parul\Desktop\Digital Learning 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9008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63" name="C:\Users\parul\Desktop\Untitled-1.png" descr="C:\Users\parul\Desktop\Untitled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75" y="3071812"/>
            <a:ext cx="5430838" cy="2803526"/>
          </a:xfrm>
          <a:prstGeom prst="rect">
            <a:avLst/>
          </a:prstGeom>
          <a:ln w="12700">
            <a:miter lim="400000"/>
          </a:ln>
        </p:spPr>
      </p:pic>
      <p:sp>
        <p:nvSpPr>
          <p:cNvPr id="264" name="Rectangle"/>
          <p:cNvSpPr/>
          <p:nvPr/>
        </p:nvSpPr>
        <p:spPr>
          <a:xfrm>
            <a:off x="-1" y="1643062"/>
            <a:ext cx="9144002" cy="1055688"/>
          </a:xfrm>
          <a:prstGeom prst="rect">
            <a:avLst/>
          </a:prstGeom>
          <a:solidFill>
            <a:srgbClr val="1F497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65" name="Exception-Handling Block"/>
          <p:cNvSpPr txBox="1"/>
          <p:nvPr/>
        </p:nvSpPr>
        <p:spPr>
          <a:xfrm>
            <a:off x="190499" y="1687512"/>
            <a:ext cx="8763002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solidFill>
                  <a:srgbClr val="FFFFFF"/>
                </a:solidFill>
              </a:defRPr>
            </a:lvl1pPr>
          </a:lstStyle>
          <a:p>
            <a:r>
              <a:t>Exception-Handling Block</a:t>
            </a:r>
          </a:p>
        </p:txBody>
      </p:sp>
      <p:sp>
        <p:nvSpPr>
          <p:cNvPr id="266" name="Rectangle"/>
          <p:cNvSpPr/>
          <p:nvPr/>
        </p:nvSpPr>
        <p:spPr>
          <a:xfrm flipH="1">
            <a:off x="6564312" y="6072187"/>
            <a:ext cx="46039" cy="21431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267" name="image.png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  <a:ln w="12700">
            <a:miter lim="400000"/>
          </a:ln>
        </p:spPr>
      </p:pic>
      <p:sp>
        <p:nvSpPr>
          <p:cNvPr id="268" name="try {…"/>
          <p:cNvSpPr txBox="1"/>
          <p:nvPr/>
        </p:nvSpPr>
        <p:spPr>
          <a:xfrm>
            <a:off x="190500" y="2768600"/>
            <a:ext cx="8953500" cy="43268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just">
              <a:lnSpc>
                <a:spcPct val="150000"/>
              </a:lnSpc>
              <a:defRPr sz="2000" b="1"/>
            </a:pPr>
            <a:r>
              <a:t>try { </a:t>
            </a:r>
          </a:p>
          <a:p>
            <a:pPr algn="just">
              <a:lnSpc>
                <a:spcPct val="150000"/>
              </a:lnSpc>
              <a:defRPr sz="2000" b="1"/>
            </a:pPr>
            <a:r>
              <a:t>  // A block of code; // generates an exception } </a:t>
            </a:r>
          </a:p>
          <a:p>
            <a:pPr algn="just">
              <a:lnSpc>
                <a:spcPct val="150000"/>
              </a:lnSpc>
              <a:defRPr sz="2000" b="1"/>
            </a:pPr>
            <a:r>
              <a:t>catch(ExceptionType1 O) { </a:t>
            </a:r>
          </a:p>
          <a:p>
            <a:pPr algn="just">
              <a:lnSpc>
                <a:spcPct val="150000"/>
              </a:lnSpc>
              <a:defRPr sz="2000" b="1"/>
            </a:pPr>
            <a:r>
              <a:t>  // Code to be executed when an exception is thrown. }</a:t>
            </a:r>
            <a:br/>
            <a:r>
              <a:t>catch(ExceptionType2 O) { </a:t>
            </a:r>
          </a:p>
          <a:p>
            <a:pPr algn="just">
              <a:lnSpc>
                <a:spcPct val="150000"/>
              </a:lnSpc>
              <a:defRPr sz="2000" b="1"/>
            </a:pPr>
            <a:r>
              <a:t>  // Code to be executed when an exception is thrown. }</a:t>
            </a:r>
            <a:br/>
            <a:r>
              <a:t>finally{</a:t>
            </a:r>
          </a:p>
          <a:p>
            <a:pPr algn="just">
              <a:lnSpc>
                <a:spcPct val="150000"/>
              </a:lnSpc>
              <a:defRPr sz="2000" b="1"/>
            </a:pPr>
            <a:r>
              <a:t>//block of code to be executed after try block ends</a:t>
            </a:r>
          </a:p>
          <a:p>
            <a:pPr algn="just">
              <a:lnSpc>
                <a:spcPct val="150000"/>
              </a:lnSpc>
              <a:defRPr sz="2000" b="1"/>
            </a:pPr>
            <a:r>
              <a:t>}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C:\Users\parul\Desktop\Digital Learning Content.png" descr="C:\Users\parul\Desktop\Digital Learning 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9008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C:\Users\parul\Desktop\Untitled-1.png" descr="C:\Users\parul\Desktop\Untitled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75" y="2571750"/>
            <a:ext cx="5430838" cy="2803525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Rectangle"/>
          <p:cNvSpPr/>
          <p:nvPr/>
        </p:nvSpPr>
        <p:spPr>
          <a:xfrm>
            <a:off x="-1" y="3714750"/>
            <a:ext cx="9144002" cy="714375"/>
          </a:xfrm>
          <a:prstGeom prst="rect">
            <a:avLst/>
          </a:prstGeom>
          <a:solidFill>
            <a:srgbClr val="1F497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30" name="Generics Programming"/>
          <p:cNvSpPr txBox="1"/>
          <p:nvPr/>
        </p:nvSpPr>
        <p:spPr>
          <a:xfrm>
            <a:off x="857250" y="3756025"/>
            <a:ext cx="7429500" cy="612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3500" b="1">
                <a:solidFill>
                  <a:srgbClr val="FFFFFF"/>
                </a:solidFill>
              </a:defRPr>
            </a:lvl1pPr>
          </a:lstStyle>
          <a:p>
            <a:r>
              <a:t>Generics Programming</a:t>
            </a:r>
          </a:p>
        </p:txBody>
      </p:sp>
      <p:sp>
        <p:nvSpPr>
          <p:cNvPr id="131" name="CHAPTER-4"/>
          <p:cNvSpPr txBox="1"/>
          <p:nvPr/>
        </p:nvSpPr>
        <p:spPr>
          <a:xfrm>
            <a:off x="1714500" y="3071812"/>
            <a:ext cx="5715000" cy="612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3500" b="1"/>
            </a:lvl1pPr>
          </a:lstStyle>
          <a:p>
            <a:r>
              <a:t>CHAPTER-4</a:t>
            </a:r>
          </a:p>
        </p:txBody>
      </p:sp>
      <p:pic>
        <p:nvPicPr>
          <p:cNvPr id="132" name="image.png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C:\Users\parul\Desktop\Digital Learning Content.png" descr="C:\Users\parul\Desktop\Digital Learning 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9008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71" name="C:\Users\parul\Desktop\Untitled-1.png" descr="C:\Users\parul\Desktop\Untitled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75" y="3071812"/>
            <a:ext cx="5430838" cy="2803526"/>
          </a:xfrm>
          <a:prstGeom prst="rect">
            <a:avLst/>
          </a:prstGeom>
          <a:ln w="12700">
            <a:miter lim="400000"/>
          </a:ln>
        </p:spPr>
      </p:pic>
      <p:sp>
        <p:nvSpPr>
          <p:cNvPr id="272" name="Rectangle"/>
          <p:cNvSpPr/>
          <p:nvPr/>
        </p:nvSpPr>
        <p:spPr>
          <a:xfrm>
            <a:off x="-1" y="1643062"/>
            <a:ext cx="9144002" cy="828676"/>
          </a:xfrm>
          <a:prstGeom prst="rect">
            <a:avLst/>
          </a:prstGeom>
          <a:solidFill>
            <a:srgbClr val="1F497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73" name="Control Flow of try-catch Block"/>
          <p:cNvSpPr txBox="1"/>
          <p:nvPr/>
        </p:nvSpPr>
        <p:spPr>
          <a:xfrm>
            <a:off x="190499" y="1687512"/>
            <a:ext cx="8763002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solidFill>
                  <a:srgbClr val="FFFFFF"/>
                </a:solidFill>
              </a:defRPr>
            </a:lvl1pPr>
          </a:lstStyle>
          <a:p>
            <a:r>
              <a:t>Control Flow of try-catch Block</a:t>
            </a:r>
          </a:p>
        </p:txBody>
      </p:sp>
      <p:sp>
        <p:nvSpPr>
          <p:cNvPr id="274" name="Rectangle"/>
          <p:cNvSpPr/>
          <p:nvPr/>
        </p:nvSpPr>
        <p:spPr>
          <a:xfrm flipH="1">
            <a:off x="6564312" y="6072187"/>
            <a:ext cx="46039" cy="21431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275" name="image.png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  <a:ln w="12700">
            <a:miter lim="400000"/>
          </a:ln>
        </p:spPr>
      </p:pic>
      <p:sp>
        <p:nvSpPr>
          <p:cNvPr id="276" name="Text"/>
          <p:cNvSpPr txBox="1"/>
          <p:nvPr/>
        </p:nvSpPr>
        <p:spPr>
          <a:xfrm>
            <a:off x="190500" y="2768600"/>
            <a:ext cx="8953500" cy="8216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just">
              <a:lnSpc>
                <a:spcPct val="150000"/>
              </a:lnSpc>
              <a:defRPr sz="2000" b="1"/>
            </a:pPr>
            <a:endParaRPr/>
          </a:p>
        </p:txBody>
      </p:sp>
      <p:pic>
        <p:nvPicPr>
          <p:cNvPr id="277" name="Screen Shot 2020-05-30 at 5.59.58 PM.png" descr="Screen Shot 2020-05-30 at 5.59.58 P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5837" y="2685950"/>
            <a:ext cx="6640463" cy="3962858"/>
          </a:xfrm>
          <a:prstGeom prst="rect">
            <a:avLst/>
          </a:prstGeom>
          <a:ln w="12700">
            <a:miter lim="400000"/>
          </a:ln>
        </p:spPr>
      </p:pic>
      <p:sp>
        <p:nvSpPr>
          <p:cNvPr id="278" name="Image source : Google"/>
          <p:cNvSpPr txBox="1"/>
          <p:nvPr/>
        </p:nvSpPr>
        <p:spPr>
          <a:xfrm>
            <a:off x="3725316" y="6692899"/>
            <a:ext cx="1407231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r>
              <a:t>Image source : Google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C:\Users\parul\Desktop\Digital Learning Content.png" descr="C:\Users\parul\Desktop\Digital Learning 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9008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81" name="C:\Users\parul\Desktop\Untitled-1.png" descr="C:\Users\parul\Desktop\Untitled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75" y="3071812"/>
            <a:ext cx="5430838" cy="2803526"/>
          </a:xfrm>
          <a:prstGeom prst="rect">
            <a:avLst/>
          </a:prstGeom>
          <a:ln w="12700">
            <a:miter lim="400000"/>
          </a:ln>
        </p:spPr>
      </p:pic>
      <p:sp>
        <p:nvSpPr>
          <p:cNvPr id="282" name="Rectangle"/>
          <p:cNvSpPr/>
          <p:nvPr/>
        </p:nvSpPr>
        <p:spPr>
          <a:xfrm>
            <a:off x="-1" y="1643062"/>
            <a:ext cx="9144002" cy="828676"/>
          </a:xfrm>
          <a:prstGeom prst="rect">
            <a:avLst/>
          </a:prstGeom>
          <a:solidFill>
            <a:srgbClr val="1F497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83" name="Exception Hierarchy"/>
          <p:cNvSpPr txBox="1"/>
          <p:nvPr/>
        </p:nvSpPr>
        <p:spPr>
          <a:xfrm>
            <a:off x="190499" y="1687512"/>
            <a:ext cx="8763002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solidFill>
                  <a:srgbClr val="FFFFFF"/>
                </a:solidFill>
              </a:defRPr>
            </a:lvl1pPr>
          </a:lstStyle>
          <a:p>
            <a:r>
              <a:t>Exception Hierarchy</a:t>
            </a:r>
          </a:p>
        </p:txBody>
      </p:sp>
      <p:sp>
        <p:nvSpPr>
          <p:cNvPr id="284" name="Rectangle"/>
          <p:cNvSpPr/>
          <p:nvPr/>
        </p:nvSpPr>
        <p:spPr>
          <a:xfrm flipH="1">
            <a:off x="6564312" y="6072187"/>
            <a:ext cx="46039" cy="21431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285" name="image.png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  <a:ln w="12700">
            <a:miter lim="400000"/>
          </a:ln>
        </p:spPr>
      </p:pic>
      <p:sp>
        <p:nvSpPr>
          <p:cNvPr id="286" name="Any exception that when occurs creates an exception object.…"/>
          <p:cNvSpPr txBox="1"/>
          <p:nvPr/>
        </p:nvSpPr>
        <p:spPr>
          <a:xfrm>
            <a:off x="190500" y="2768600"/>
            <a:ext cx="8953500" cy="3012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200526" indent="-200526" algn="just">
              <a:lnSpc>
                <a:spcPct val="150000"/>
              </a:lnSpc>
              <a:buSzPct val="100000"/>
              <a:buChar char="•"/>
              <a:defRPr sz="2000" b="1"/>
            </a:pPr>
            <a:r>
              <a:t>Any exception that when occurs creates an exception object.</a:t>
            </a:r>
          </a:p>
          <a:p>
            <a:pPr marL="200526" indent="-200526" algn="just">
              <a:lnSpc>
                <a:spcPct val="150000"/>
              </a:lnSpc>
              <a:buSzPct val="100000"/>
              <a:buChar char="•"/>
              <a:defRPr sz="2000" b="1"/>
            </a:pPr>
            <a:r>
              <a:t>Java exceptions which is based on inheritance are hierarchical.</a:t>
            </a:r>
          </a:p>
          <a:p>
            <a:pPr marL="200526" indent="-200526" algn="just">
              <a:lnSpc>
                <a:spcPct val="150000"/>
              </a:lnSpc>
              <a:buSzPct val="100000"/>
              <a:buChar char="•"/>
              <a:defRPr sz="2000" b="1"/>
            </a:pPr>
            <a:r>
              <a:t>The root class is Throwable which has two child objects i.e Error and Exceptions.</a:t>
            </a:r>
          </a:p>
          <a:p>
            <a:pPr marL="200526" indent="-200526" algn="just">
              <a:lnSpc>
                <a:spcPct val="150000"/>
              </a:lnSpc>
              <a:buSzPct val="100000"/>
              <a:buChar char="•"/>
              <a:defRPr sz="2000" b="1"/>
            </a:pPr>
            <a:r>
              <a:t>Whereas Exceptions are further categorised into Checked and Unchecked Exception(Runtime Exceptions).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C:\Users\parul\Desktop\Digital Learning Content.png" descr="C:\Users\parul\Desktop\Digital Learning 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9008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89" name="C:\Users\parul\Desktop\Untitled-1.png" descr="C:\Users\parul\Desktop\Untitled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75" y="3071812"/>
            <a:ext cx="5430838" cy="2803526"/>
          </a:xfrm>
          <a:prstGeom prst="rect">
            <a:avLst/>
          </a:prstGeom>
          <a:ln w="12700">
            <a:miter lim="400000"/>
          </a:ln>
        </p:spPr>
      </p:pic>
      <p:sp>
        <p:nvSpPr>
          <p:cNvPr id="290" name="Rectangle"/>
          <p:cNvSpPr/>
          <p:nvPr/>
        </p:nvSpPr>
        <p:spPr>
          <a:xfrm>
            <a:off x="-1" y="1643062"/>
            <a:ext cx="9144002" cy="828676"/>
          </a:xfrm>
          <a:prstGeom prst="rect">
            <a:avLst/>
          </a:prstGeom>
          <a:solidFill>
            <a:srgbClr val="1F497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91" name="Exception Hierarchy"/>
          <p:cNvSpPr txBox="1"/>
          <p:nvPr/>
        </p:nvSpPr>
        <p:spPr>
          <a:xfrm>
            <a:off x="190499" y="1687512"/>
            <a:ext cx="8763002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solidFill>
                  <a:srgbClr val="FFFFFF"/>
                </a:solidFill>
              </a:defRPr>
            </a:lvl1pPr>
          </a:lstStyle>
          <a:p>
            <a:r>
              <a:t>Exception Hierarchy</a:t>
            </a:r>
          </a:p>
        </p:txBody>
      </p:sp>
      <p:sp>
        <p:nvSpPr>
          <p:cNvPr id="292" name="Rectangle"/>
          <p:cNvSpPr/>
          <p:nvPr/>
        </p:nvSpPr>
        <p:spPr>
          <a:xfrm flipH="1">
            <a:off x="6564312" y="6072187"/>
            <a:ext cx="46039" cy="21431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293" name="image.png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ext"/>
          <p:cNvSpPr txBox="1"/>
          <p:nvPr/>
        </p:nvSpPr>
        <p:spPr>
          <a:xfrm>
            <a:off x="190500" y="2768600"/>
            <a:ext cx="8953500" cy="8216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just">
              <a:lnSpc>
                <a:spcPct val="150000"/>
              </a:lnSpc>
              <a:defRPr sz="2000" b="1"/>
            </a:pPr>
            <a:endParaRPr/>
          </a:p>
        </p:txBody>
      </p:sp>
      <p:pic>
        <p:nvPicPr>
          <p:cNvPr id="295" name="Screen Shot 2020-05-30 at 6.28.41 PM.png" descr="Screen Shot 2020-05-30 at 6.28.41 P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7197" y="2472813"/>
            <a:ext cx="5430838" cy="4150204"/>
          </a:xfrm>
          <a:prstGeom prst="rect">
            <a:avLst/>
          </a:prstGeom>
          <a:ln w="12700">
            <a:miter lim="400000"/>
          </a:ln>
        </p:spPr>
      </p:pic>
      <p:sp>
        <p:nvSpPr>
          <p:cNvPr id="296" name="Image source : Google"/>
          <p:cNvSpPr txBox="1"/>
          <p:nvPr/>
        </p:nvSpPr>
        <p:spPr>
          <a:xfrm>
            <a:off x="3439368" y="6692899"/>
            <a:ext cx="1956059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r>
              <a:t>Image source : Google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C:\Users\parul\Desktop\Digital Learning Content.png" descr="C:\Users\parul\Desktop\Digital Learning 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900863"/>
          </a:xfrm>
          <a:prstGeom prst="rect">
            <a:avLst/>
          </a:prstGeom>
          <a:ln w="12700">
            <a:miter lim="400000"/>
          </a:ln>
        </p:spPr>
      </p:pic>
      <p:sp>
        <p:nvSpPr>
          <p:cNvPr id="299" name="Rectangle"/>
          <p:cNvSpPr/>
          <p:nvPr/>
        </p:nvSpPr>
        <p:spPr>
          <a:xfrm>
            <a:off x="-1" y="1643062"/>
            <a:ext cx="9144002" cy="828676"/>
          </a:xfrm>
          <a:prstGeom prst="rect">
            <a:avLst/>
          </a:prstGeom>
          <a:solidFill>
            <a:srgbClr val="1F497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00" name="Exception Hierarchy"/>
          <p:cNvSpPr txBox="1"/>
          <p:nvPr/>
        </p:nvSpPr>
        <p:spPr>
          <a:xfrm>
            <a:off x="190499" y="1687512"/>
            <a:ext cx="8763002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solidFill>
                  <a:srgbClr val="FFFFFF"/>
                </a:solidFill>
              </a:defRPr>
            </a:lvl1pPr>
          </a:lstStyle>
          <a:p>
            <a:r>
              <a:t>Exception Hierarchy</a:t>
            </a:r>
          </a:p>
        </p:txBody>
      </p:sp>
      <p:sp>
        <p:nvSpPr>
          <p:cNvPr id="301" name="Rectangle"/>
          <p:cNvSpPr/>
          <p:nvPr/>
        </p:nvSpPr>
        <p:spPr>
          <a:xfrm flipH="1">
            <a:off x="6564312" y="6072187"/>
            <a:ext cx="46039" cy="21431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302" name="image.png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  <a:ln w="12700">
            <a:miter lim="400000"/>
          </a:ln>
        </p:spPr>
      </p:pic>
      <p:sp>
        <p:nvSpPr>
          <p:cNvPr id="303" name="Error:These are out of scope of application and cannot be recovered from them.Out of memory,JVM crash and hardware failure are few conditions.Examples are:OutOfMemoryError and StackOverflowError.…"/>
          <p:cNvSpPr txBox="1"/>
          <p:nvPr/>
        </p:nvSpPr>
        <p:spPr>
          <a:xfrm>
            <a:off x="190500" y="2768600"/>
            <a:ext cx="8953500" cy="3888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200526" indent="-200526" algn="just">
              <a:lnSpc>
                <a:spcPct val="150000"/>
              </a:lnSpc>
              <a:buSzPct val="100000"/>
              <a:buChar char="•"/>
              <a:defRPr sz="2000" b="1"/>
            </a:pPr>
            <a:r>
              <a:t>Error:These are out of scope of application and cannot be recovered from them.Out of memory,JVM crash and hardware failure are few conditions.Examples are:OutOfMemoryError and StackOverflowError.</a:t>
            </a:r>
          </a:p>
          <a:p>
            <a:pPr marL="200526" indent="-200526" algn="just">
              <a:lnSpc>
                <a:spcPct val="150000"/>
              </a:lnSpc>
              <a:buSzPct val="100000"/>
              <a:buChar char="•"/>
              <a:defRPr sz="2000" b="1"/>
            </a:pPr>
            <a:r>
              <a:t>Checked Exceptions:These can be anticipated also can be recovered from using try catch blocks.Examples:IOException,SQLException</a:t>
            </a:r>
          </a:p>
          <a:p>
            <a:pPr marL="200526" indent="-200526" algn="just">
              <a:lnSpc>
                <a:spcPct val="150000"/>
              </a:lnSpc>
              <a:buSzPct val="100000"/>
              <a:buChar char="•"/>
              <a:defRPr sz="2000" b="1"/>
            </a:pPr>
            <a:r>
              <a:t>Unchecked Exceptions:Can be avoided through better programming, it occurs when trying to fetch an element from an array, before checking the length of an array.Examples:</a:t>
            </a:r>
            <a:br/>
            <a:r>
              <a:t>ArithmeticException,NullPointerException etc.</a:t>
            </a:r>
          </a:p>
        </p:txBody>
      </p:sp>
      <p:sp>
        <p:nvSpPr>
          <p:cNvPr id="304" name="Text"/>
          <p:cNvSpPr txBox="1"/>
          <p:nvPr/>
        </p:nvSpPr>
        <p:spPr>
          <a:xfrm>
            <a:off x="4016375" y="6692900"/>
            <a:ext cx="297071" cy="2184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800"/>
            </a:pPr>
            <a:endParaRPr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C:\Users\parul\Desktop\Digital Learning Content.png" descr="C:\Users\parul\Desktop\Digital Learning 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900863"/>
          </a:xfrm>
          <a:prstGeom prst="rect">
            <a:avLst/>
          </a:prstGeom>
          <a:ln w="12700">
            <a:miter lim="400000"/>
          </a:ln>
        </p:spPr>
      </p:pic>
      <p:pic>
        <p:nvPicPr>
          <p:cNvPr id="307" name="C:\Users\parul\Desktop\Untitled-1.png" descr="C:\Users\parul\Desktop\Untitled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75" y="3071812"/>
            <a:ext cx="5430838" cy="2803526"/>
          </a:xfrm>
          <a:prstGeom prst="rect">
            <a:avLst/>
          </a:prstGeom>
          <a:ln w="12700">
            <a:miter lim="400000"/>
          </a:ln>
        </p:spPr>
      </p:pic>
      <p:sp>
        <p:nvSpPr>
          <p:cNvPr id="308" name="Rectangle"/>
          <p:cNvSpPr/>
          <p:nvPr/>
        </p:nvSpPr>
        <p:spPr>
          <a:xfrm>
            <a:off x="-1" y="1643062"/>
            <a:ext cx="9144002" cy="828676"/>
          </a:xfrm>
          <a:prstGeom prst="rect">
            <a:avLst/>
          </a:prstGeom>
          <a:solidFill>
            <a:srgbClr val="1F497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09" name="Rectangle"/>
          <p:cNvSpPr/>
          <p:nvPr/>
        </p:nvSpPr>
        <p:spPr>
          <a:xfrm flipH="1">
            <a:off x="6564312" y="6072187"/>
            <a:ext cx="46039" cy="21431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310" name="image.png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  <a:ln w="12700">
            <a:miter lim="400000"/>
          </a:ln>
        </p:spPr>
      </p:pic>
      <p:sp>
        <p:nvSpPr>
          <p:cNvPr id="311" name="public class JavaException{…"/>
          <p:cNvSpPr txBox="1"/>
          <p:nvPr/>
        </p:nvSpPr>
        <p:spPr>
          <a:xfrm>
            <a:off x="190500" y="2635250"/>
            <a:ext cx="8953500" cy="62826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just">
              <a:lnSpc>
                <a:spcPct val="150000"/>
              </a:lnSpc>
              <a:defRPr sz="2000" b="1"/>
            </a:pPr>
            <a:r>
              <a:t>   </a:t>
            </a:r>
            <a:r>
              <a:rPr i="1"/>
              <a:t>public class JavaException{  </a:t>
            </a:r>
          </a:p>
          <a:p>
            <a:pPr algn="just">
              <a:lnSpc>
                <a:spcPct val="150000"/>
              </a:lnSpc>
              <a:defRPr sz="2000" b="1" i="1"/>
            </a:pPr>
            <a:r>
              <a:t>   public static void main(String args[]){  </a:t>
            </a:r>
          </a:p>
          <a:p>
            <a:pPr algn="just">
              <a:lnSpc>
                <a:spcPct val="150000"/>
              </a:lnSpc>
              <a:defRPr sz="2000" b="1" i="1"/>
            </a:pPr>
            <a:r>
              <a:t>   try{   </a:t>
            </a:r>
          </a:p>
          <a:p>
            <a:pPr algn="just">
              <a:lnSpc>
                <a:spcPct val="150000"/>
              </a:lnSpc>
              <a:defRPr sz="2000" b="1" i="1"/>
            </a:pPr>
            <a:r>
              <a:t>   int data=10/0;  //Code that might cause an exception</a:t>
            </a:r>
          </a:p>
          <a:p>
            <a:pPr algn="just">
              <a:lnSpc>
                <a:spcPct val="150000"/>
              </a:lnSpc>
              <a:defRPr sz="2000" b="1" i="1"/>
            </a:pPr>
            <a:r>
              <a:t>      }catch(ArithmeticException e){System.out.println(e);}  </a:t>
            </a:r>
          </a:p>
          <a:p>
            <a:pPr algn="just">
              <a:lnSpc>
                <a:spcPct val="150000"/>
              </a:lnSpc>
              <a:defRPr sz="2000" b="1" i="1"/>
            </a:pPr>
            <a:r>
              <a:t>   //rest code of the program   </a:t>
            </a:r>
          </a:p>
          <a:p>
            <a:pPr algn="just">
              <a:lnSpc>
                <a:spcPct val="150000"/>
              </a:lnSpc>
              <a:defRPr sz="2000" b="1" i="1"/>
            </a:pPr>
            <a:r>
              <a:t>   System.out.println(“Here we go !!”);  }}</a:t>
            </a:r>
          </a:p>
          <a:p>
            <a:pPr algn="just">
              <a:lnSpc>
                <a:spcPct val="150000"/>
              </a:lnSpc>
              <a:defRPr sz="2000" b="1"/>
            </a:pPr>
            <a:r>
              <a:t>Output:java.lang.ArithmeticException: / by zero</a:t>
            </a:r>
            <a:br/>
            <a:r>
              <a:t>            Here we go !!</a:t>
            </a:r>
            <a:br/>
            <a:endParaRPr/>
          </a:p>
          <a:p>
            <a:pPr defTabSz="457200">
              <a:lnSpc>
                <a:spcPts val="3000"/>
              </a:lnSpc>
              <a:defRPr sz="13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algn="just">
              <a:lnSpc>
                <a:spcPct val="150000"/>
              </a:lnSpc>
              <a:defRPr sz="2000" b="1"/>
            </a:pPr>
            <a:endParaRPr/>
          </a:p>
          <a:p>
            <a:pPr algn="just">
              <a:lnSpc>
                <a:spcPct val="150000"/>
              </a:lnSpc>
              <a:defRPr sz="2000" b="1"/>
            </a:pPr>
            <a:endParaRPr/>
          </a:p>
          <a:p>
            <a:pPr algn="just">
              <a:lnSpc>
                <a:spcPct val="150000"/>
              </a:lnSpc>
              <a:defRPr sz="2000" b="1"/>
            </a:pPr>
            <a:endParaRPr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C:\Users\parul\Desktop\Digital Learning Content.png" descr="C:\Users\parul\Desktop\Digital Learning 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900863"/>
          </a:xfrm>
          <a:prstGeom prst="rect">
            <a:avLst/>
          </a:prstGeom>
          <a:ln w="12700">
            <a:miter lim="400000"/>
          </a:ln>
        </p:spPr>
      </p:pic>
      <p:pic>
        <p:nvPicPr>
          <p:cNvPr id="314" name="C:\Users\parul\Desktop\Untitled-1.png" descr="C:\Users\parul\Desktop\Untitled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75" y="3071812"/>
            <a:ext cx="5430838" cy="2803526"/>
          </a:xfrm>
          <a:prstGeom prst="rect">
            <a:avLst/>
          </a:prstGeom>
          <a:ln w="12700">
            <a:miter lim="400000"/>
          </a:ln>
        </p:spPr>
      </p:pic>
      <p:sp>
        <p:nvSpPr>
          <p:cNvPr id="315" name="Rectangle"/>
          <p:cNvSpPr/>
          <p:nvPr/>
        </p:nvSpPr>
        <p:spPr>
          <a:xfrm>
            <a:off x="-1" y="1643062"/>
            <a:ext cx="9144002" cy="828676"/>
          </a:xfrm>
          <a:prstGeom prst="rect">
            <a:avLst/>
          </a:prstGeom>
          <a:solidFill>
            <a:srgbClr val="1F497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16" name="Text"/>
          <p:cNvSpPr txBox="1"/>
          <p:nvPr/>
        </p:nvSpPr>
        <p:spPr>
          <a:xfrm>
            <a:off x="190499" y="1687512"/>
            <a:ext cx="8763002" cy="5359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30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7" name="Rectangle"/>
          <p:cNvSpPr/>
          <p:nvPr/>
        </p:nvSpPr>
        <p:spPr>
          <a:xfrm flipH="1">
            <a:off x="6564312" y="6072187"/>
            <a:ext cx="46039" cy="21431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318" name="image.png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  <a:ln w="12700">
            <a:miter lim="400000"/>
          </a:ln>
        </p:spPr>
      </p:pic>
      <p:sp>
        <p:nvSpPr>
          <p:cNvPr id="319" name="Commonly found Exceptions are as follows:…"/>
          <p:cNvSpPr txBox="1"/>
          <p:nvPr/>
        </p:nvSpPr>
        <p:spPr>
          <a:xfrm>
            <a:off x="190500" y="2635250"/>
            <a:ext cx="8953500" cy="5641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just">
              <a:lnSpc>
                <a:spcPct val="150000"/>
              </a:lnSpc>
              <a:defRPr sz="2000" b="1"/>
            </a:pPr>
            <a:r>
              <a:t>Commonly found Exceptions are as follows:</a:t>
            </a:r>
          </a:p>
          <a:p>
            <a:pPr marL="200526" indent="-200526" algn="just">
              <a:lnSpc>
                <a:spcPct val="150000"/>
              </a:lnSpc>
              <a:buSzPct val="100000"/>
              <a:buChar char="•"/>
              <a:defRPr sz="2000" b="1"/>
            </a:pPr>
            <a:r>
              <a:t>ArithmeticException</a:t>
            </a:r>
          </a:p>
          <a:p>
            <a:pPr algn="just">
              <a:lnSpc>
                <a:spcPct val="150000"/>
              </a:lnSpc>
              <a:defRPr sz="2000" b="1"/>
            </a:pPr>
            <a:r>
              <a:t>    Int a=1/0; //ArithmeticException</a:t>
            </a:r>
          </a:p>
          <a:p>
            <a:pPr marL="200526" indent="-200526" algn="just">
              <a:lnSpc>
                <a:spcPct val="150000"/>
              </a:lnSpc>
              <a:buSzPct val="100000"/>
              <a:buChar char="•"/>
              <a:defRPr sz="2000" b="1"/>
            </a:pPr>
            <a:r>
              <a:t>NullPointerException</a:t>
            </a:r>
            <a:br/>
            <a:r>
              <a:t>  String s=null;</a:t>
            </a:r>
            <a:br/>
            <a:r>
              <a:t>  System.out.println(s.length());//NullPointerException</a:t>
            </a:r>
          </a:p>
          <a:p>
            <a:pPr marL="200526" indent="-200526" algn="just">
              <a:lnSpc>
                <a:spcPct val="150000"/>
              </a:lnSpc>
              <a:buSzPct val="100000"/>
              <a:buChar char="•"/>
              <a:defRPr sz="2000" b="1"/>
            </a:pPr>
            <a:r>
              <a:t>ArrayIndexOutOfBoundsException</a:t>
            </a:r>
            <a:br/>
            <a:r>
              <a:t>  int a[]=new int[4];</a:t>
            </a:r>
            <a:br/>
            <a:r>
              <a:t>  a[8]=100;//ArrayIndexOutOfBoundsException</a:t>
            </a:r>
          </a:p>
          <a:p>
            <a:pPr algn="just">
              <a:lnSpc>
                <a:spcPct val="150000"/>
              </a:lnSpc>
              <a:defRPr sz="2000" b="1"/>
            </a:pPr>
            <a:endParaRPr/>
          </a:p>
          <a:p>
            <a:pPr algn="just">
              <a:lnSpc>
                <a:spcPct val="150000"/>
              </a:lnSpc>
              <a:defRPr sz="2000" b="1"/>
            </a:pPr>
            <a:endParaRPr/>
          </a:p>
          <a:p>
            <a:pPr algn="just">
              <a:lnSpc>
                <a:spcPct val="150000"/>
              </a:lnSpc>
              <a:defRPr sz="2000" b="1"/>
            </a:pPr>
            <a:endParaRPr/>
          </a:p>
        </p:txBody>
      </p:sp>
      <p:sp>
        <p:nvSpPr>
          <p:cNvPr id="320" name="Text"/>
          <p:cNvSpPr txBox="1"/>
          <p:nvPr/>
        </p:nvSpPr>
        <p:spPr>
          <a:xfrm>
            <a:off x="4013914" y="6723697"/>
            <a:ext cx="297072" cy="2184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800"/>
            </a:pPr>
            <a:endParaRPr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C:\Users\parul\Desktop\Digital Learning Content.png" descr="C:\Users\parul\Desktop\Digital Learning 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900863"/>
          </a:xfrm>
          <a:prstGeom prst="rect">
            <a:avLst/>
          </a:prstGeom>
          <a:ln w="12700">
            <a:miter lim="400000"/>
          </a:ln>
        </p:spPr>
      </p:pic>
      <p:sp>
        <p:nvSpPr>
          <p:cNvPr id="323" name="Rectangle"/>
          <p:cNvSpPr/>
          <p:nvPr/>
        </p:nvSpPr>
        <p:spPr>
          <a:xfrm>
            <a:off x="-1" y="1643062"/>
            <a:ext cx="9144002" cy="828676"/>
          </a:xfrm>
          <a:prstGeom prst="rect">
            <a:avLst/>
          </a:prstGeom>
          <a:solidFill>
            <a:srgbClr val="1F497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24" name="Throwing and Catching Exception"/>
          <p:cNvSpPr txBox="1"/>
          <p:nvPr/>
        </p:nvSpPr>
        <p:spPr>
          <a:xfrm>
            <a:off x="190499" y="1687512"/>
            <a:ext cx="8763002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solidFill>
                  <a:srgbClr val="FFFFFF"/>
                </a:solidFill>
              </a:defRPr>
            </a:lvl1pPr>
          </a:lstStyle>
          <a:p>
            <a:r>
              <a:t>Throwing and Catching Exception</a:t>
            </a:r>
          </a:p>
        </p:txBody>
      </p:sp>
      <p:sp>
        <p:nvSpPr>
          <p:cNvPr id="325" name="Rectangle"/>
          <p:cNvSpPr/>
          <p:nvPr/>
        </p:nvSpPr>
        <p:spPr>
          <a:xfrm flipH="1">
            <a:off x="6564312" y="6072187"/>
            <a:ext cx="46039" cy="21431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326" name="image.png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  <a:ln w="12700">
            <a:miter lim="400000"/>
          </a:ln>
        </p:spPr>
      </p:pic>
      <p:sp>
        <p:nvSpPr>
          <p:cNvPr id="327" name="throw:By using throw statement exception can be thrown explicitly.…"/>
          <p:cNvSpPr txBox="1"/>
          <p:nvPr/>
        </p:nvSpPr>
        <p:spPr>
          <a:xfrm>
            <a:off x="190500" y="2768600"/>
            <a:ext cx="8953500" cy="41998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200526" indent="-200526" algn="just">
              <a:lnSpc>
                <a:spcPct val="150000"/>
              </a:lnSpc>
              <a:buSzPct val="100000"/>
              <a:buChar char="•"/>
              <a:defRPr sz="2000" b="1"/>
            </a:pPr>
            <a:r>
              <a:t>throw:By using throw statement exception can be thrown explicitly.</a:t>
            </a:r>
          </a:p>
          <a:p>
            <a:pPr algn="just">
              <a:lnSpc>
                <a:spcPct val="150000"/>
              </a:lnSpc>
              <a:defRPr sz="2000" b="1"/>
            </a:pPr>
            <a:r>
              <a:t>Example:</a:t>
            </a:r>
            <a:br/>
            <a:r>
              <a:rPr i="1"/>
              <a:t>class DemoThrow{</a:t>
            </a:r>
          </a:p>
          <a:p>
            <a:pPr algn="just">
              <a:lnSpc>
                <a:spcPct val="150000"/>
              </a:lnSpc>
              <a:defRPr sz="2000" b="1" i="1"/>
            </a:pPr>
            <a:r>
              <a:t>static void demo(){</a:t>
            </a:r>
            <a:br/>
            <a:r>
              <a:t>try{throw new NullPointerException(“demo”);}</a:t>
            </a:r>
          </a:p>
          <a:p>
            <a:pPr algn="just">
              <a:lnSpc>
                <a:spcPct val="150000"/>
              </a:lnSpc>
              <a:defRPr sz="2000" b="1" i="1"/>
            </a:pPr>
            <a:r>
              <a:t>catch(NullPointerException e){</a:t>
            </a:r>
            <a:br/>
            <a:r>
              <a:t>System.out.println(“Caught inside demo”);</a:t>
            </a:r>
            <a:br/>
            <a:r>
              <a:t>throw e;//rethrow the exception}}</a:t>
            </a:r>
          </a:p>
          <a:p>
            <a:pPr algn="just">
              <a:lnSpc>
                <a:spcPct val="150000"/>
              </a:lnSpc>
              <a:defRPr sz="2000" b="1"/>
            </a:pPr>
            <a:endParaRPr/>
          </a:p>
        </p:txBody>
      </p:sp>
      <p:sp>
        <p:nvSpPr>
          <p:cNvPr id="328" name="Image source : Google"/>
          <p:cNvSpPr txBox="1"/>
          <p:nvPr/>
        </p:nvSpPr>
        <p:spPr>
          <a:xfrm>
            <a:off x="4773612" y="6715125"/>
            <a:ext cx="1116172" cy="218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800"/>
            </a:lvl1pPr>
          </a:lstStyle>
          <a:p>
            <a:r>
              <a:t>Image source : Google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C:\Users\parul\Desktop\Digital Learning Content.png" descr="C:\Users\parul\Desktop\Digital Learning 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900863"/>
          </a:xfrm>
          <a:prstGeom prst="rect">
            <a:avLst/>
          </a:prstGeom>
          <a:ln w="12700">
            <a:miter lim="400000"/>
          </a:ln>
        </p:spPr>
      </p:pic>
      <p:pic>
        <p:nvPicPr>
          <p:cNvPr id="331" name="C:\Users\parul\Desktop\Untitled-1.png" descr="C:\Users\parul\Desktop\Untitled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75" y="3071812"/>
            <a:ext cx="5430838" cy="2803526"/>
          </a:xfrm>
          <a:prstGeom prst="rect">
            <a:avLst/>
          </a:prstGeom>
          <a:ln w="12700">
            <a:miter lim="400000"/>
          </a:ln>
        </p:spPr>
      </p:pic>
      <p:sp>
        <p:nvSpPr>
          <p:cNvPr id="332" name="Rectangle"/>
          <p:cNvSpPr/>
          <p:nvPr/>
        </p:nvSpPr>
        <p:spPr>
          <a:xfrm>
            <a:off x="-1" y="1643062"/>
            <a:ext cx="9144002" cy="828676"/>
          </a:xfrm>
          <a:prstGeom prst="rect">
            <a:avLst/>
          </a:prstGeom>
          <a:solidFill>
            <a:srgbClr val="1F497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33" name="Text"/>
          <p:cNvSpPr txBox="1"/>
          <p:nvPr/>
        </p:nvSpPr>
        <p:spPr>
          <a:xfrm>
            <a:off x="190499" y="1687512"/>
            <a:ext cx="8763002" cy="5359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30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4" name="Rectangle"/>
          <p:cNvSpPr/>
          <p:nvPr/>
        </p:nvSpPr>
        <p:spPr>
          <a:xfrm flipH="1">
            <a:off x="6564312" y="6072187"/>
            <a:ext cx="46039" cy="21431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335" name="image.png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  <a:ln w="12700">
            <a:miter lim="400000"/>
          </a:ln>
        </p:spPr>
      </p:pic>
      <p:sp>
        <p:nvSpPr>
          <p:cNvPr id="336" name="public static void main(String args[])…"/>
          <p:cNvSpPr txBox="1"/>
          <p:nvPr/>
        </p:nvSpPr>
        <p:spPr>
          <a:xfrm>
            <a:off x="190500" y="2768600"/>
            <a:ext cx="8953500" cy="3888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just">
              <a:lnSpc>
                <a:spcPct val="150000"/>
              </a:lnSpc>
              <a:defRPr sz="2000" b="1" i="1"/>
            </a:pPr>
            <a:r>
              <a:t>public static void main(String args[])</a:t>
            </a:r>
          </a:p>
          <a:p>
            <a:pPr algn="just">
              <a:lnSpc>
                <a:spcPct val="150000"/>
              </a:lnSpc>
              <a:defRPr sz="2000" b="1" i="1"/>
            </a:pPr>
            <a:r>
              <a:t>{</a:t>
            </a:r>
          </a:p>
          <a:p>
            <a:pPr algn="just">
              <a:lnSpc>
                <a:spcPct val="150000"/>
              </a:lnSpc>
              <a:defRPr sz="2000" b="1" i="1"/>
            </a:pPr>
            <a:r>
              <a:t>try{</a:t>
            </a:r>
          </a:p>
          <a:p>
            <a:pPr algn="just">
              <a:lnSpc>
                <a:spcPct val="150000"/>
              </a:lnSpc>
              <a:defRPr sz="2000" b="1" i="1"/>
            </a:pPr>
            <a:r>
              <a:t>demo();</a:t>
            </a:r>
          </a:p>
          <a:p>
            <a:pPr algn="just">
              <a:lnSpc>
                <a:spcPct val="150000"/>
              </a:lnSpc>
              <a:defRPr sz="2000" b="1" i="1"/>
            </a:pPr>
            <a:r>
              <a:t>}</a:t>
            </a:r>
          </a:p>
          <a:p>
            <a:pPr algn="just">
              <a:lnSpc>
                <a:spcPct val="150000"/>
              </a:lnSpc>
              <a:defRPr sz="2000" b="1" i="1"/>
            </a:pPr>
            <a:r>
              <a:t>catch(NullPointerException e)</a:t>
            </a:r>
          </a:p>
          <a:p>
            <a:pPr algn="just">
              <a:lnSpc>
                <a:spcPct val="150000"/>
              </a:lnSpc>
              <a:defRPr sz="2000" b="1" i="1"/>
            </a:pPr>
            <a:r>
              <a:t>{</a:t>
            </a:r>
          </a:p>
          <a:p>
            <a:pPr algn="just">
              <a:lnSpc>
                <a:spcPct val="150000"/>
              </a:lnSpc>
              <a:defRPr sz="2000" b="1" i="1"/>
            </a:pPr>
            <a:r>
              <a:t>System.out.println(“Recaught:” + e);</a:t>
            </a:r>
          </a:p>
          <a:p>
            <a:pPr algn="just">
              <a:lnSpc>
                <a:spcPct val="150000"/>
              </a:lnSpc>
              <a:defRPr sz="2000" b="1" i="1"/>
            </a:pPr>
            <a:r>
              <a:t>}}}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C:\Users\parul\Desktop\Digital Learning Content.png" descr="C:\Users\parul\Desktop\Digital Learning 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900863"/>
          </a:xfrm>
          <a:prstGeom prst="rect">
            <a:avLst/>
          </a:prstGeom>
          <a:ln w="12700">
            <a:miter lim="400000"/>
          </a:ln>
        </p:spPr>
      </p:pic>
      <p:pic>
        <p:nvPicPr>
          <p:cNvPr id="339" name="C:\Users\parul\Desktop\Untitled-1.png" descr="C:\Users\parul\Desktop\Untitled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75" y="3071812"/>
            <a:ext cx="5430838" cy="2803526"/>
          </a:xfrm>
          <a:prstGeom prst="rect">
            <a:avLst/>
          </a:prstGeom>
          <a:ln w="12700">
            <a:miter lim="400000"/>
          </a:ln>
        </p:spPr>
      </p:pic>
      <p:sp>
        <p:nvSpPr>
          <p:cNvPr id="340" name="Rectangle"/>
          <p:cNvSpPr/>
          <p:nvPr/>
        </p:nvSpPr>
        <p:spPr>
          <a:xfrm>
            <a:off x="-1" y="1643062"/>
            <a:ext cx="9144002" cy="828676"/>
          </a:xfrm>
          <a:prstGeom prst="rect">
            <a:avLst/>
          </a:prstGeom>
          <a:solidFill>
            <a:srgbClr val="1F497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41" name="Text"/>
          <p:cNvSpPr txBox="1"/>
          <p:nvPr/>
        </p:nvSpPr>
        <p:spPr>
          <a:xfrm>
            <a:off x="190499" y="1687512"/>
            <a:ext cx="8763002" cy="5359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30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2" name="Rectangle"/>
          <p:cNvSpPr/>
          <p:nvPr/>
        </p:nvSpPr>
        <p:spPr>
          <a:xfrm flipH="1">
            <a:off x="6564312" y="6072187"/>
            <a:ext cx="46039" cy="21431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343" name="image.png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  <a:ln w="12700">
            <a:miter lim="400000"/>
          </a:ln>
        </p:spPr>
      </p:pic>
      <p:sp>
        <p:nvSpPr>
          <p:cNvPr id="344" name="The above example showed how to create Java’s standard exception object. Ex:throw new NullPointerException(“demo”)…"/>
          <p:cNvSpPr txBox="1"/>
          <p:nvPr/>
        </p:nvSpPr>
        <p:spPr>
          <a:xfrm>
            <a:off x="190500" y="2768600"/>
            <a:ext cx="8953500" cy="2136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267368" indent="-267368" algn="just">
              <a:lnSpc>
                <a:spcPct val="150000"/>
              </a:lnSpc>
              <a:buSzPct val="100000"/>
              <a:buAutoNum type="arabicPeriod"/>
              <a:defRPr sz="2000" b="1"/>
            </a:pPr>
            <a:r>
              <a:t>The above example showed how to create Java’s standard exception object.</a:t>
            </a:r>
            <a:br/>
            <a:r>
              <a:t>Ex:</a:t>
            </a:r>
            <a:r>
              <a:rPr i="1"/>
              <a:t>throw new NullPointerException(“demo”)</a:t>
            </a:r>
          </a:p>
          <a:p>
            <a:pPr algn="just">
              <a:lnSpc>
                <a:spcPct val="150000"/>
              </a:lnSpc>
              <a:defRPr sz="2000" b="1"/>
            </a:pPr>
            <a:endParaRPr i="1"/>
          </a:p>
          <a:p>
            <a:pPr marL="267368" indent="-267368" algn="just">
              <a:lnSpc>
                <a:spcPct val="150000"/>
              </a:lnSpc>
              <a:buSzPct val="100000"/>
              <a:buAutoNum type="arabicPeriod" startAt="2"/>
              <a:defRPr sz="2000" b="1"/>
            </a:pPr>
            <a:r>
              <a:t>new is used to construct an instance of NullPointerException.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C:\Users\parul\Desktop\Digital Learning Content.png" descr="C:\Users\parul\Desktop\Digital Learning 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900863"/>
          </a:xfrm>
          <a:prstGeom prst="rect">
            <a:avLst/>
          </a:prstGeom>
          <a:ln w="12700">
            <a:miter lim="400000"/>
          </a:ln>
        </p:spPr>
      </p:pic>
      <p:pic>
        <p:nvPicPr>
          <p:cNvPr id="347" name="C:\Users\parul\Desktop\Untitled-1.png" descr="C:\Users\parul\Desktop\Untitled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75" y="3071812"/>
            <a:ext cx="5430838" cy="2803526"/>
          </a:xfrm>
          <a:prstGeom prst="rect">
            <a:avLst/>
          </a:prstGeom>
          <a:ln w="12700">
            <a:miter lim="400000"/>
          </a:ln>
        </p:spPr>
      </p:pic>
      <p:sp>
        <p:nvSpPr>
          <p:cNvPr id="348" name="Rectangle"/>
          <p:cNvSpPr/>
          <p:nvPr/>
        </p:nvSpPr>
        <p:spPr>
          <a:xfrm>
            <a:off x="-1" y="1643062"/>
            <a:ext cx="9144002" cy="828676"/>
          </a:xfrm>
          <a:prstGeom prst="rect">
            <a:avLst/>
          </a:prstGeom>
          <a:solidFill>
            <a:srgbClr val="1F497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49" name="Text"/>
          <p:cNvSpPr txBox="1"/>
          <p:nvPr/>
        </p:nvSpPr>
        <p:spPr>
          <a:xfrm>
            <a:off x="190499" y="1687512"/>
            <a:ext cx="8763002" cy="5359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30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0" name="Rectangle"/>
          <p:cNvSpPr/>
          <p:nvPr/>
        </p:nvSpPr>
        <p:spPr>
          <a:xfrm flipH="1">
            <a:off x="6564312" y="6072187"/>
            <a:ext cx="46039" cy="21431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351" name="image.png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  <a:ln w="12700">
            <a:miter lim="400000"/>
          </a:ln>
        </p:spPr>
      </p:pic>
      <p:sp>
        <p:nvSpPr>
          <p:cNvPr id="352" name="throws:throws clause lists the types of exception that a method might throw.It cannot handle Error or RuntimeExceptions or their subclasses.…"/>
          <p:cNvSpPr txBox="1"/>
          <p:nvPr/>
        </p:nvSpPr>
        <p:spPr>
          <a:xfrm>
            <a:off x="190500" y="2768600"/>
            <a:ext cx="8953500" cy="3012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200526" indent="-200526" algn="just">
              <a:lnSpc>
                <a:spcPct val="150000"/>
              </a:lnSpc>
              <a:buSzPct val="100000"/>
              <a:buChar char="•"/>
              <a:defRPr sz="2000" b="1"/>
            </a:pPr>
            <a:r>
              <a:t>throws:throws clause lists the types of exception that a method might throw.It cannot handle Error or RuntimeExceptions or their subclasses.</a:t>
            </a:r>
          </a:p>
          <a:p>
            <a:pPr marL="200526" indent="-200526" algn="just">
              <a:lnSpc>
                <a:spcPct val="150000"/>
              </a:lnSpc>
              <a:buSzPct val="100000"/>
              <a:buChar char="•"/>
              <a:defRPr sz="2000" b="1"/>
            </a:pPr>
            <a:r>
              <a:t>The general form of method declaration :</a:t>
            </a:r>
          </a:p>
          <a:p>
            <a:pPr algn="just">
              <a:lnSpc>
                <a:spcPct val="150000"/>
              </a:lnSpc>
              <a:defRPr sz="2000" b="1"/>
            </a:pPr>
            <a:r>
              <a:t>    </a:t>
            </a:r>
            <a:r>
              <a:rPr i="1"/>
              <a:t>type method-name(parameter-list)</a:t>
            </a:r>
          </a:p>
          <a:p>
            <a:pPr algn="just">
              <a:lnSpc>
                <a:spcPct val="150000"/>
              </a:lnSpc>
              <a:defRPr sz="2000" b="1"/>
            </a:pPr>
            <a:r>
              <a:t>{</a:t>
            </a:r>
          </a:p>
          <a:p>
            <a:pPr algn="just">
              <a:lnSpc>
                <a:spcPct val="150000"/>
              </a:lnSpc>
              <a:defRPr sz="2000" b="1"/>
            </a:pPr>
            <a:r>
              <a:t>              //body of method</a:t>
            </a:r>
          </a:p>
          <a:p>
            <a:pPr algn="just">
              <a:lnSpc>
                <a:spcPct val="150000"/>
              </a:lnSpc>
              <a:defRPr sz="2000" b="1"/>
            </a:pPr>
            <a:r>
              <a:t>}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C:\Users\parul\Desktop\Digital Learning Content.png" descr="C:\Users\parul\Desktop\Digital Learning 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9008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C:\Users\parul\Desktop\Untitled-1.png" descr="C:\Users\parul\Desktop\Untitled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75" y="3071812"/>
            <a:ext cx="5430838" cy="2803526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• According to dictionary :”That which is not specific or in general”…"/>
          <p:cNvSpPr txBox="1"/>
          <p:nvPr/>
        </p:nvSpPr>
        <p:spPr>
          <a:xfrm>
            <a:off x="190500" y="2286000"/>
            <a:ext cx="8953500" cy="2136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sz="2000" b="1"/>
            </a:pPr>
            <a:r>
              <a:t>• According to dictionary :”That which is not specific or in general”</a:t>
            </a:r>
          </a:p>
          <a:p>
            <a:pPr marL="200526" indent="-200526">
              <a:lnSpc>
                <a:spcPct val="150000"/>
              </a:lnSpc>
              <a:buSzPct val="100000"/>
              <a:buChar char="•"/>
              <a:defRPr sz="2000" b="1"/>
            </a:pPr>
            <a:r>
              <a:t>In Computer Science : “Type to be specified later”</a:t>
            </a:r>
          </a:p>
          <a:p>
            <a:pPr marL="200526" indent="-200526">
              <a:lnSpc>
                <a:spcPct val="150000"/>
              </a:lnSpc>
              <a:buSzPct val="100000"/>
              <a:buChar char="•"/>
              <a:defRPr sz="2000" b="1"/>
            </a:pPr>
            <a:r>
              <a:t>The example below showing a cup, which can hold either tea, coffee or water, nothing in particular.Same with generic programming which can hold any type.</a:t>
            </a:r>
          </a:p>
        </p:txBody>
      </p:sp>
      <p:sp>
        <p:nvSpPr>
          <p:cNvPr id="137" name="Rectangle"/>
          <p:cNvSpPr/>
          <p:nvPr/>
        </p:nvSpPr>
        <p:spPr>
          <a:xfrm>
            <a:off x="-1" y="1643062"/>
            <a:ext cx="9144002" cy="642939"/>
          </a:xfrm>
          <a:prstGeom prst="rect">
            <a:avLst/>
          </a:prstGeom>
          <a:solidFill>
            <a:srgbClr val="1F497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38" name="What is Generics Programming?"/>
          <p:cNvSpPr txBox="1"/>
          <p:nvPr/>
        </p:nvSpPr>
        <p:spPr>
          <a:xfrm>
            <a:off x="190499" y="1687512"/>
            <a:ext cx="8763002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solidFill>
                  <a:srgbClr val="FFFFFF"/>
                </a:solidFill>
              </a:defRPr>
            </a:lvl1pPr>
          </a:lstStyle>
          <a:p>
            <a:r>
              <a:t>What is Generics Programming?</a:t>
            </a:r>
          </a:p>
        </p:txBody>
      </p:sp>
      <p:sp>
        <p:nvSpPr>
          <p:cNvPr id="139" name="Rectangle"/>
          <p:cNvSpPr/>
          <p:nvPr/>
        </p:nvSpPr>
        <p:spPr>
          <a:xfrm flipH="1">
            <a:off x="6564312" y="6072187"/>
            <a:ext cx="46039" cy="21431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140" name="image.png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Image source : Google"/>
          <p:cNvSpPr txBox="1"/>
          <p:nvPr/>
        </p:nvSpPr>
        <p:spPr>
          <a:xfrm>
            <a:off x="3825874" y="6692899"/>
            <a:ext cx="1492251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1100"/>
            </a:lvl1pPr>
          </a:lstStyle>
          <a:p>
            <a:r>
              <a:t>Image source : Google</a:t>
            </a:r>
          </a:p>
        </p:txBody>
      </p:sp>
      <p:pic>
        <p:nvPicPr>
          <p:cNvPr id="142" name="Screen Shot 2020-05-30 at 11.32.50 AM.png" descr="Screen Shot 2020-05-30 at 11.32.50 A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6903" y="4161453"/>
            <a:ext cx="3620694" cy="25292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C:\Users\parul\Desktop\Digital Learning Content.png" descr="C:\Users\parul\Desktop\Digital Learning 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900863"/>
          </a:xfrm>
          <a:prstGeom prst="rect">
            <a:avLst/>
          </a:prstGeom>
          <a:ln w="12700">
            <a:miter lim="400000"/>
          </a:ln>
        </p:spPr>
      </p:pic>
      <p:pic>
        <p:nvPicPr>
          <p:cNvPr id="355" name="C:\Users\parul\Desktop\Untitled-1.png" descr="C:\Users\parul\Desktop\Untitled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75" y="3071812"/>
            <a:ext cx="5430838" cy="2803526"/>
          </a:xfrm>
          <a:prstGeom prst="rect">
            <a:avLst/>
          </a:prstGeom>
          <a:ln w="12700">
            <a:miter lim="400000"/>
          </a:ln>
        </p:spPr>
      </p:pic>
      <p:sp>
        <p:nvSpPr>
          <p:cNvPr id="356" name="Rectangle"/>
          <p:cNvSpPr/>
          <p:nvPr/>
        </p:nvSpPr>
        <p:spPr>
          <a:xfrm>
            <a:off x="-1" y="1643062"/>
            <a:ext cx="9144002" cy="828676"/>
          </a:xfrm>
          <a:prstGeom prst="rect">
            <a:avLst/>
          </a:prstGeom>
          <a:solidFill>
            <a:srgbClr val="1F497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57" name="Text"/>
          <p:cNvSpPr txBox="1"/>
          <p:nvPr/>
        </p:nvSpPr>
        <p:spPr>
          <a:xfrm>
            <a:off x="190499" y="1687512"/>
            <a:ext cx="8763002" cy="5359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30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8" name="Rectangle"/>
          <p:cNvSpPr/>
          <p:nvPr/>
        </p:nvSpPr>
        <p:spPr>
          <a:xfrm flipH="1">
            <a:off x="6564312" y="6072187"/>
            <a:ext cx="46039" cy="21431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359" name="image.png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  <a:ln w="12700">
            <a:miter lim="400000"/>
          </a:ln>
        </p:spPr>
      </p:pic>
      <p:sp>
        <p:nvSpPr>
          <p:cNvPr id="360" name="Example:…"/>
          <p:cNvSpPr txBox="1"/>
          <p:nvPr/>
        </p:nvSpPr>
        <p:spPr>
          <a:xfrm>
            <a:off x="190500" y="2768600"/>
            <a:ext cx="8953500" cy="3450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just">
              <a:lnSpc>
                <a:spcPct val="150000"/>
              </a:lnSpc>
              <a:defRPr sz="2000" b="1"/>
            </a:pPr>
            <a:r>
              <a:t>Example:</a:t>
            </a:r>
          </a:p>
          <a:p>
            <a:pPr algn="just">
              <a:lnSpc>
                <a:spcPct val="150000"/>
              </a:lnSpc>
              <a:defRPr sz="2000" b="1" i="1"/>
            </a:pPr>
            <a:r>
              <a:t>Class DemoThrows{</a:t>
            </a:r>
            <a:br/>
            <a:r>
              <a:t>static void throwOne()throws IllegalAccessException{</a:t>
            </a:r>
          </a:p>
          <a:p>
            <a:pPr algn="just">
              <a:lnSpc>
                <a:spcPct val="150000"/>
              </a:lnSpc>
              <a:defRPr sz="2000" b="1" i="1"/>
            </a:pPr>
            <a:r>
              <a:t>Throw new IllegalAccessException(“demo”);}</a:t>
            </a:r>
          </a:p>
          <a:p>
            <a:pPr algn="just">
              <a:lnSpc>
                <a:spcPct val="150000"/>
              </a:lnSpc>
              <a:defRPr sz="2000" b="1" i="1"/>
            </a:pPr>
            <a:r>
              <a:t>public static void main(String args[]){</a:t>
            </a:r>
          </a:p>
          <a:p>
            <a:pPr algn="just">
              <a:lnSpc>
                <a:spcPct val="150000"/>
              </a:lnSpc>
              <a:defRPr sz="2000" b="1" i="1"/>
            </a:pPr>
            <a:r>
              <a:t>try{</a:t>
            </a:r>
            <a:br/>
            <a:r>
              <a:t>throwOne();}catch(IllegalAccessException e){System.out.println(“caught e”); }}}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C:\Users\parul\Desktop\Digital Learning Content.png" descr="C:\Users\parul\Desktop\Digital Learning 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900863"/>
          </a:xfrm>
          <a:prstGeom prst="rect">
            <a:avLst/>
          </a:prstGeom>
          <a:ln w="12700">
            <a:miter lim="400000"/>
          </a:ln>
        </p:spPr>
      </p:pic>
      <p:pic>
        <p:nvPicPr>
          <p:cNvPr id="363" name="C:\Users\parul\Desktop\Untitled-1.png" descr="C:\Users\parul\Desktop\Untitled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75" y="3071812"/>
            <a:ext cx="5430838" cy="2803526"/>
          </a:xfrm>
          <a:prstGeom prst="rect">
            <a:avLst/>
          </a:prstGeom>
          <a:ln w="12700">
            <a:miter lim="400000"/>
          </a:ln>
        </p:spPr>
      </p:pic>
      <p:sp>
        <p:nvSpPr>
          <p:cNvPr id="364" name="Rectangle"/>
          <p:cNvSpPr/>
          <p:nvPr/>
        </p:nvSpPr>
        <p:spPr>
          <a:xfrm>
            <a:off x="-1" y="1643062"/>
            <a:ext cx="9144002" cy="828676"/>
          </a:xfrm>
          <a:prstGeom prst="rect">
            <a:avLst/>
          </a:prstGeom>
          <a:solidFill>
            <a:srgbClr val="1F497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65" name="Text"/>
          <p:cNvSpPr txBox="1"/>
          <p:nvPr/>
        </p:nvSpPr>
        <p:spPr>
          <a:xfrm>
            <a:off x="190499" y="1687512"/>
            <a:ext cx="8763002" cy="5359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30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6" name="Rectangle"/>
          <p:cNvSpPr/>
          <p:nvPr/>
        </p:nvSpPr>
        <p:spPr>
          <a:xfrm flipH="1">
            <a:off x="6564312" y="6072187"/>
            <a:ext cx="46039" cy="21431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367" name="image.png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  <a:ln w="12700">
            <a:miter lim="400000"/>
          </a:ln>
        </p:spPr>
      </p:pic>
      <p:sp>
        <p:nvSpPr>
          <p:cNvPr id="368" name="Output:…"/>
          <p:cNvSpPr txBox="1"/>
          <p:nvPr/>
        </p:nvSpPr>
        <p:spPr>
          <a:xfrm>
            <a:off x="82550" y="2768600"/>
            <a:ext cx="8953500" cy="2574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just">
              <a:lnSpc>
                <a:spcPct val="150000"/>
              </a:lnSpc>
              <a:defRPr sz="2000" b="1"/>
            </a:pPr>
            <a:r>
              <a:t>Output:</a:t>
            </a:r>
          </a:p>
          <a:p>
            <a:pPr algn="just">
              <a:lnSpc>
                <a:spcPct val="150000"/>
              </a:lnSpc>
              <a:defRPr sz="2000" b="1"/>
            </a:pPr>
            <a:r>
              <a:t>Inside throwOne</a:t>
            </a:r>
            <a:br/>
            <a:r>
              <a:t>caught </a:t>
            </a:r>
            <a:r>
              <a:rPr i="1"/>
              <a:t>java.lang.IllegalAccessException:demo</a:t>
            </a:r>
          </a:p>
          <a:p>
            <a:pPr marL="267368" indent="-267368" algn="just">
              <a:lnSpc>
                <a:spcPct val="150000"/>
              </a:lnSpc>
              <a:buSzPct val="100000"/>
              <a:buAutoNum type="arabicPeriod"/>
              <a:defRPr sz="2000" b="1"/>
            </a:pPr>
            <a:r>
              <a:t>Firstly needs to have a method which throws the exception.</a:t>
            </a:r>
          </a:p>
          <a:p>
            <a:pPr marL="267368" indent="-267368" algn="just">
              <a:lnSpc>
                <a:spcPct val="150000"/>
              </a:lnSpc>
              <a:buSzPct val="100000"/>
              <a:buAutoNum type="arabicPeriod"/>
              <a:defRPr sz="2000" b="1"/>
            </a:pPr>
            <a:r>
              <a:t>Secondly main should have a try /catch statement to catch the exception.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C:\Users\parul\Desktop\Digital Learning Content.png" descr="C:\Users\parul\Desktop\Digital Learning 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900863"/>
          </a:xfrm>
          <a:prstGeom prst="rect">
            <a:avLst/>
          </a:prstGeom>
          <a:ln w="12700">
            <a:miter lim="400000"/>
          </a:ln>
        </p:spPr>
      </p:pic>
      <p:pic>
        <p:nvPicPr>
          <p:cNvPr id="371" name="C:\Users\parul\Desktop\Untitled-1.png" descr="C:\Users\parul\Desktop\Untitled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75" y="3071812"/>
            <a:ext cx="5430838" cy="2803526"/>
          </a:xfrm>
          <a:prstGeom prst="rect">
            <a:avLst/>
          </a:prstGeom>
          <a:ln w="12700">
            <a:miter lim="400000"/>
          </a:ln>
        </p:spPr>
      </p:pic>
      <p:sp>
        <p:nvSpPr>
          <p:cNvPr id="372" name="Rectangle"/>
          <p:cNvSpPr/>
          <p:nvPr/>
        </p:nvSpPr>
        <p:spPr>
          <a:xfrm>
            <a:off x="-1" y="1643062"/>
            <a:ext cx="9144002" cy="828676"/>
          </a:xfrm>
          <a:prstGeom prst="rect">
            <a:avLst/>
          </a:prstGeom>
          <a:solidFill>
            <a:srgbClr val="1F497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73" name="Rectangle"/>
          <p:cNvSpPr/>
          <p:nvPr/>
        </p:nvSpPr>
        <p:spPr>
          <a:xfrm flipH="1">
            <a:off x="6564312" y="6072187"/>
            <a:ext cx="46039" cy="21431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374" name="image.png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  <a:ln w="12700">
            <a:miter lim="400000"/>
          </a:ln>
        </p:spPr>
      </p:pic>
      <p:sp>
        <p:nvSpPr>
          <p:cNvPr id="375" name="finally:The finally block will be executed after a try /catch block has completed and before the code following try/catch block.This block will be executed whether or not an exception is thrown.…"/>
          <p:cNvSpPr txBox="1"/>
          <p:nvPr/>
        </p:nvSpPr>
        <p:spPr>
          <a:xfrm>
            <a:off x="82550" y="2768600"/>
            <a:ext cx="8953500" cy="4765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200526" indent="-200526" algn="just">
              <a:lnSpc>
                <a:spcPct val="150000"/>
              </a:lnSpc>
              <a:buSzPct val="100000"/>
              <a:buChar char="•"/>
              <a:defRPr sz="2000" b="1"/>
            </a:pPr>
            <a:r>
              <a:t>finally:The finally block will be executed after a try /catch block has completed and before the code following try/catch block.This block will be executed whether or not an exception is thrown.</a:t>
            </a:r>
          </a:p>
          <a:p>
            <a:pPr marL="200526" indent="-200526" algn="just">
              <a:lnSpc>
                <a:spcPct val="150000"/>
              </a:lnSpc>
              <a:buSzPct val="100000"/>
              <a:buChar char="•"/>
              <a:defRPr sz="2000" b="1"/>
            </a:pPr>
            <a:r>
              <a:t>Example of finally block:</a:t>
            </a:r>
          </a:p>
          <a:p>
            <a:pPr algn="just">
              <a:lnSpc>
                <a:spcPct val="150000"/>
              </a:lnSpc>
              <a:defRPr sz="2000" b="1"/>
            </a:pPr>
            <a:r>
              <a:t>  </a:t>
            </a:r>
            <a:r>
              <a:rPr i="1"/>
              <a:t>try{// block of code;}</a:t>
            </a:r>
          </a:p>
          <a:p>
            <a:pPr algn="just">
              <a:lnSpc>
                <a:spcPct val="150000"/>
              </a:lnSpc>
              <a:defRPr sz="2000" b="1" i="1"/>
            </a:pPr>
            <a:r>
              <a:t>  catch(Exception e){//block of code;}</a:t>
            </a:r>
          </a:p>
          <a:p>
            <a:pPr algn="just">
              <a:lnSpc>
                <a:spcPct val="150000"/>
              </a:lnSpc>
              <a:defRPr sz="2000" b="1" i="1"/>
            </a:pPr>
            <a:r>
              <a:t>  finally  {</a:t>
            </a:r>
          </a:p>
          <a:p>
            <a:pPr algn="just">
              <a:lnSpc>
                <a:spcPct val="150000"/>
              </a:lnSpc>
              <a:defRPr sz="2000" b="1" i="1"/>
            </a:pPr>
            <a:r>
              <a:t>   //block of code;</a:t>
            </a:r>
          </a:p>
          <a:p>
            <a:pPr algn="just">
              <a:lnSpc>
                <a:spcPct val="150000"/>
              </a:lnSpc>
              <a:defRPr sz="2000" b="1" i="1"/>
            </a:pPr>
            <a:r>
              <a:t>  }</a:t>
            </a:r>
          </a:p>
          <a:p>
            <a:pPr algn="just">
              <a:lnSpc>
                <a:spcPct val="150000"/>
              </a:lnSpc>
              <a:defRPr sz="2000" b="1"/>
            </a:pPr>
            <a:endParaRPr/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" name="C:\Users\parul\Desktop\Digital Learning Content.png" descr="C:\Users\parul\Desktop\Digital Learning 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900863"/>
          </a:xfrm>
          <a:prstGeom prst="rect">
            <a:avLst/>
          </a:prstGeom>
          <a:ln w="12700">
            <a:miter lim="400000"/>
          </a:ln>
        </p:spPr>
      </p:pic>
      <p:pic>
        <p:nvPicPr>
          <p:cNvPr id="378" name="C:\Users\parul\Desktop\Untitled-1.png" descr="C:\Users\parul\Desktop\Untitled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75" y="3071812"/>
            <a:ext cx="5430838" cy="2803526"/>
          </a:xfrm>
          <a:prstGeom prst="rect">
            <a:avLst/>
          </a:prstGeom>
          <a:ln w="12700">
            <a:miter lim="400000"/>
          </a:ln>
        </p:spPr>
      </p:pic>
      <p:sp>
        <p:nvSpPr>
          <p:cNvPr id="379" name="Rectangle"/>
          <p:cNvSpPr/>
          <p:nvPr/>
        </p:nvSpPr>
        <p:spPr>
          <a:xfrm>
            <a:off x="-1" y="1643062"/>
            <a:ext cx="9144002" cy="828676"/>
          </a:xfrm>
          <a:prstGeom prst="rect">
            <a:avLst/>
          </a:prstGeom>
          <a:solidFill>
            <a:srgbClr val="1F497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80" name="Text"/>
          <p:cNvSpPr txBox="1"/>
          <p:nvPr/>
        </p:nvSpPr>
        <p:spPr>
          <a:xfrm>
            <a:off x="190499" y="1687512"/>
            <a:ext cx="8763002" cy="5359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30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81" name="Rectangle"/>
          <p:cNvSpPr/>
          <p:nvPr/>
        </p:nvSpPr>
        <p:spPr>
          <a:xfrm flipH="1">
            <a:off x="6564312" y="6072187"/>
            <a:ext cx="46039" cy="21431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382" name="image.png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  <a:ln w="12700">
            <a:miter lim="400000"/>
          </a:ln>
        </p:spPr>
      </p:pic>
      <p:sp>
        <p:nvSpPr>
          <p:cNvPr id="383" name="class FinallyDemo{…"/>
          <p:cNvSpPr txBox="1"/>
          <p:nvPr/>
        </p:nvSpPr>
        <p:spPr>
          <a:xfrm>
            <a:off x="82550" y="2768600"/>
            <a:ext cx="8953500" cy="4765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just">
              <a:lnSpc>
                <a:spcPct val="150000"/>
              </a:lnSpc>
              <a:defRPr sz="2000" b="1"/>
            </a:pPr>
            <a:r>
              <a:t>class FinallyDemo{</a:t>
            </a:r>
          </a:p>
          <a:p>
            <a:pPr algn="just">
              <a:lnSpc>
                <a:spcPct val="150000"/>
              </a:lnSpc>
              <a:defRPr sz="2000" b="1"/>
            </a:pPr>
            <a:r>
              <a:t> public static void main (string[] args)</a:t>
            </a:r>
          </a:p>
          <a:p>
            <a:pPr algn="just">
              <a:lnSpc>
                <a:spcPct val="150000"/>
              </a:lnSpc>
              <a:defRPr sz="2000" b="1"/>
            </a:pPr>
            <a:r>
              <a:t> {</a:t>
            </a:r>
          </a:p>
          <a:p>
            <a:pPr algn="just">
              <a:lnSpc>
                <a:spcPct val="150000"/>
              </a:lnSpc>
              <a:defRPr sz="2000" b="1"/>
            </a:pPr>
            <a:r>
              <a:t> try{</a:t>
            </a:r>
          </a:p>
          <a:p>
            <a:pPr algn="just">
              <a:lnSpc>
                <a:spcPct val="150000"/>
              </a:lnSpc>
              <a:defRPr sz="2000" b="1"/>
            </a:pPr>
            <a:r>
              <a:t> float y=3.2;}</a:t>
            </a:r>
          </a:p>
          <a:p>
            <a:pPr algn="just">
              <a:lnSpc>
                <a:spcPct val="150000"/>
              </a:lnSpc>
              <a:defRPr sz="2000" b="1"/>
            </a:pPr>
            <a:r>
              <a:t> catch(Exception e){System.out.println(e);}</a:t>
            </a:r>
            <a:br/>
            <a:r>
              <a:t> finally{System.out.println(“I will get executed no matter what !!”);}}</a:t>
            </a:r>
          </a:p>
          <a:p>
            <a:pPr algn="just">
              <a:lnSpc>
                <a:spcPct val="150000"/>
              </a:lnSpc>
              <a:defRPr sz="2000" b="1"/>
            </a:pPr>
            <a:r>
              <a:t>Output: 3.2</a:t>
            </a:r>
            <a:br/>
            <a:r>
              <a:t>             I will get executed no matter what !!</a:t>
            </a:r>
          </a:p>
          <a:p>
            <a:pPr algn="just">
              <a:lnSpc>
                <a:spcPct val="150000"/>
              </a:lnSpc>
              <a:defRPr sz="2000" b="1"/>
            </a:pPr>
            <a:endParaRPr/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C:\Users\parul\Desktop\Digital Learning Content.png" descr="C:\Users\parul\Desktop\Digital Learning 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900863"/>
          </a:xfrm>
          <a:prstGeom prst="rect">
            <a:avLst/>
          </a:prstGeom>
          <a:ln w="12700">
            <a:miter lim="400000"/>
          </a:ln>
        </p:spPr>
      </p:pic>
      <p:pic>
        <p:nvPicPr>
          <p:cNvPr id="386" name="C:\Users\parul\Desktop\Untitled-1.png" descr="C:\Users\parul\Desktop\Untitled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75" y="3071812"/>
            <a:ext cx="5430838" cy="2803526"/>
          </a:xfrm>
          <a:prstGeom prst="rect">
            <a:avLst/>
          </a:prstGeom>
          <a:ln w="12700">
            <a:miter lim="400000"/>
          </a:ln>
        </p:spPr>
      </p:pic>
      <p:sp>
        <p:nvSpPr>
          <p:cNvPr id="387" name="Rectangle"/>
          <p:cNvSpPr/>
          <p:nvPr/>
        </p:nvSpPr>
        <p:spPr>
          <a:xfrm>
            <a:off x="-1" y="1643062"/>
            <a:ext cx="9144002" cy="828676"/>
          </a:xfrm>
          <a:prstGeom prst="rect">
            <a:avLst/>
          </a:prstGeom>
          <a:solidFill>
            <a:srgbClr val="1F497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88" name="Rectangle"/>
          <p:cNvSpPr/>
          <p:nvPr/>
        </p:nvSpPr>
        <p:spPr>
          <a:xfrm flipH="1">
            <a:off x="6564312" y="6072187"/>
            <a:ext cx="46039" cy="21431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389" name="image.png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  <a:ln w="12700">
            <a:miter lim="400000"/>
          </a:ln>
        </p:spPr>
      </p:pic>
      <p:sp>
        <p:nvSpPr>
          <p:cNvPr id="390" name="A block of codes/statements to which control can never reach.…"/>
          <p:cNvSpPr txBox="1"/>
          <p:nvPr/>
        </p:nvSpPr>
        <p:spPr>
          <a:xfrm>
            <a:off x="95250" y="2765742"/>
            <a:ext cx="8953500" cy="476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200526" indent="-200526" algn="just">
              <a:lnSpc>
                <a:spcPct val="150000"/>
              </a:lnSpc>
              <a:buSzPct val="100000"/>
              <a:buChar char="•"/>
              <a:defRPr sz="2000" b="1"/>
            </a:pPr>
            <a:r>
              <a:t>A block of codes/statements to which control can never reach.</a:t>
            </a:r>
          </a:p>
          <a:p>
            <a:pPr marL="200526" indent="-200526" algn="just">
              <a:lnSpc>
                <a:spcPct val="150000"/>
              </a:lnSpc>
              <a:buSzPct val="100000"/>
              <a:buChar char="•"/>
              <a:defRPr sz="2000" b="1"/>
            </a:pPr>
            <a:r>
              <a:t>These unreachable blocks are not supported in Java.</a:t>
            </a:r>
          </a:p>
          <a:p>
            <a:pPr marL="200526" indent="-200526" algn="just">
              <a:lnSpc>
                <a:spcPct val="150000"/>
              </a:lnSpc>
              <a:buSzPct val="100000"/>
              <a:buChar char="•"/>
              <a:defRPr sz="2000" b="1"/>
            </a:pPr>
            <a:r>
              <a:t>This condition arises when multiple catch blocks are used.</a:t>
            </a:r>
          </a:p>
          <a:p>
            <a:pPr marL="200526" indent="-200526" algn="just">
              <a:lnSpc>
                <a:spcPct val="150000"/>
              </a:lnSpc>
              <a:buSzPct val="100000"/>
              <a:buChar char="•"/>
              <a:defRPr sz="2000" b="1"/>
            </a:pPr>
            <a:r>
              <a:t>The catch blocks should be from most specific to most general i.e.subclass of Exception must be at first and super class be next to it.</a:t>
            </a:r>
          </a:p>
          <a:p>
            <a:pPr algn="just">
              <a:lnSpc>
                <a:spcPct val="150000"/>
              </a:lnSpc>
              <a:defRPr sz="2000" b="1"/>
            </a:pPr>
            <a:r>
              <a:t>    try{ //statement}</a:t>
            </a:r>
            <a:br/>
            <a:r>
              <a:t>    catch(Exception e){ System.out.println(e);}</a:t>
            </a:r>
            <a:br/>
            <a:r>
              <a:t>    catch(ArithematicException ae)//unreachable block</a:t>
            </a:r>
          </a:p>
          <a:p>
            <a:pPr algn="just">
              <a:lnSpc>
                <a:spcPct val="150000"/>
              </a:lnSpc>
              <a:defRPr sz="2000" b="1"/>
            </a:pPr>
            <a:r>
              <a:t>    {System.out.println(ae);}  </a:t>
            </a:r>
          </a:p>
          <a:p>
            <a:pPr algn="just">
              <a:lnSpc>
                <a:spcPct val="150000"/>
              </a:lnSpc>
              <a:defRPr sz="2000" b="1"/>
            </a:pPr>
            <a:endParaRPr/>
          </a:p>
        </p:txBody>
      </p:sp>
      <p:sp>
        <p:nvSpPr>
          <p:cNvPr id="391" name="Unreachable catch Block"/>
          <p:cNvSpPr txBox="1"/>
          <p:nvPr/>
        </p:nvSpPr>
        <p:spPr>
          <a:xfrm>
            <a:off x="190499" y="1687512"/>
            <a:ext cx="8763002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solidFill>
                  <a:srgbClr val="FFFFFF"/>
                </a:solidFill>
              </a:defRPr>
            </a:lvl1pPr>
          </a:lstStyle>
          <a:p>
            <a:r>
              <a:t>Unreachable catch Block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C:\Users\parul\Desktop\Digital Learning Content.png" descr="C:\Users\parul\Desktop\Digital Learning 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900863"/>
          </a:xfrm>
          <a:prstGeom prst="rect">
            <a:avLst/>
          </a:prstGeom>
          <a:ln w="12700">
            <a:miter lim="400000"/>
          </a:ln>
        </p:spPr>
      </p:pic>
      <p:pic>
        <p:nvPicPr>
          <p:cNvPr id="394" name="C:\Users\parul\Desktop\Untitled-1.png" descr="C:\Users\parul\Desktop\Untitled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75" y="3071812"/>
            <a:ext cx="5430838" cy="2803526"/>
          </a:xfrm>
          <a:prstGeom prst="rect">
            <a:avLst/>
          </a:prstGeom>
          <a:ln w="12700">
            <a:miter lim="400000"/>
          </a:ln>
        </p:spPr>
      </p:pic>
      <p:sp>
        <p:nvSpPr>
          <p:cNvPr id="395" name="Rectangle"/>
          <p:cNvSpPr/>
          <p:nvPr/>
        </p:nvSpPr>
        <p:spPr>
          <a:xfrm>
            <a:off x="-1" y="1643062"/>
            <a:ext cx="9144002" cy="828676"/>
          </a:xfrm>
          <a:prstGeom prst="rect">
            <a:avLst/>
          </a:prstGeom>
          <a:solidFill>
            <a:srgbClr val="1F497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96" name="Stack Trace Elements"/>
          <p:cNvSpPr txBox="1"/>
          <p:nvPr/>
        </p:nvSpPr>
        <p:spPr>
          <a:xfrm>
            <a:off x="190499" y="1687512"/>
            <a:ext cx="8763002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solidFill>
                  <a:srgbClr val="FFFFFF"/>
                </a:solidFill>
              </a:defRPr>
            </a:lvl1pPr>
          </a:lstStyle>
          <a:p>
            <a:r>
              <a:t>Stack Trace Elements</a:t>
            </a:r>
          </a:p>
        </p:txBody>
      </p:sp>
      <p:sp>
        <p:nvSpPr>
          <p:cNvPr id="397" name="Rectangle"/>
          <p:cNvSpPr/>
          <p:nvPr/>
        </p:nvSpPr>
        <p:spPr>
          <a:xfrm flipH="1">
            <a:off x="6564312" y="6072187"/>
            <a:ext cx="46039" cy="21431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398" name="image.png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  <a:ln w="12700">
            <a:miter lim="400000"/>
          </a:ln>
        </p:spPr>
      </p:pic>
      <p:sp>
        <p:nvSpPr>
          <p:cNvPr id="399" name="Java Stack is composed of frames where each frame contains the state of one Java method invocation.…"/>
          <p:cNvSpPr txBox="1"/>
          <p:nvPr/>
        </p:nvSpPr>
        <p:spPr>
          <a:xfrm>
            <a:off x="82550" y="2768600"/>
            <a:ext cx="8953500" cy="4765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200526" indent="-200526" algn="just">
              <a:lnSpc>
                <a:spcPct val="150000"/>
              </a:lnSpc>
              <a:buSzPct val="100000"/>
              <a:buChar char="•"/>
              <a:defRPr sz="2000" b="1"/>
            </a:pPr>
            <a:r>
              <a:t>Java Stack is composed of frames where each frame contains the state of one Java method invocation.</a:t>
            </a:r>
          </a:p>
          <a:p>
            <a:pPr marL="200526" indent="-200526" algn="just">
              <a:lnSpc>
                <a:spcPct val="150000"/>
              </a:lnSpc>
              <a:buSzPct val="100000"/>
              <a:buChar char="•"/>
              <a:defRPr sz="2000" b="1"/>
            </a:pPr>
            <a:r>
              <a:t>Each stack frame is represented by StackTraceElement.</a:t>
            </a:r>
          </a:p>
          <a:p>
            <a:pPr marL="200526" indent="-200526" algn="just">
              <a:lnSpc>
                <a:spcPct val="150000"/>
              </a:lnSpc>
              <a:buSzPct val="100000"/>
              <a:buChar char="•"/>
              <a:defRPr sz="2000" b="1"/>
            </a:pPr>
            <a:r>
              <a:t>The frame at the top of the stack at the zeroth element represents the execution point at which the stack trace was generated.</a:t>
            </a:r>
          </a:p>
          <a:p>
            <a:pPr marL="200526" indent="-200526" algn="just">
              <a:lnSpc>
                <a:spcPct val="150000"/>
              </a:lnSpc>
              <a:buSzPct val="100000"/>
              <a:buChar char="•"/>
              <a:defRPr sz="2000" b="1"/>
            </a:pPr>
            <a:r>
              <a:t>The last element of the array represents the bottom of the stack.</a:t>
            </a:r>
          </a:p>
          <a:p>
            <a:pPr marL="200526" indent="-200526" algn="just">
              <a:lnSpc>
                <a:spcPct val="150000"/>
              </a:lnSpc>
              <a:buSzPct val="100000"/>
              <a:buChar char="•"/>
              <a:defRPr sz="2000" b="1"/>
            </a:pPr>
            <a:r>
              <a:rPr>
                <a:solidFill>
                  <a:schemeClr val="accent1">
                    <a:satOff val="-4409"/>
                    <a:lumOff val="-10509"/>
                  </a:schemeClr>
                </a:solidFill>
              </a:rPr>
              <a:t>Throwable.getStackTrace()</a:t>
            </a:r>
            <a:r>
              <a:t> provides programmatic access to the stack trace information.</a:t>
            </a:r>
          </a:p>
          <a:p>
            <a:pPr marL="200526" indent="-200526" algn="just">
              <a:lnSpc>
                <a:spcPct val="150000"/>
              </a:lnSpc>
              <a:buSzPct val="100000"/>
              <a:buChar char="•"/>
              <a:defRPr sz="2000" b="1"/>
            </a:pPr>
            <a:endParaRPr/>
          </a:p>
          <a:p>
            <a:pPr algn="just">
              <a:lnSpc>
                <a:spcPct val="150000"/>
              </a:lnSpc>
              <a:defRPr sz="2000" b="1"/>
            </a:pPr>
            <a:endParaRPr/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" name="C:\Users\parul\Desktop\Digital Learning Content.png" descr="C:\Users\parul\Desktop\Digital Learning 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900863"/>
          </a:xfrm>
          <a:prstGeom prst="rect">
            <a:avLst/>
          </a:prstGeom>
          <a:ln w="12700">
            <a:miter lim="400000"/>
          </a:ln>
        </p:spPr>
      </p:pic>
      <p:pic>
        <p:nvPicPr>
          <p:cNvPr id="402" name="C:\Users\parul\Desktop\Untitled-1.png" descr="C:\Users\parul\Desktop\Untitled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75" y="3071812"/>
            <a:ext cx="5430838" cy="2803526"/>
          </a:xfrm>
          <a:prstGeom prst="rect">
            <a:avLst/>
          </a:prstGeom>
          <a:ln w="12700">
            <a:miter lim="400000"/>
          </a:ln>
        </p:spPr>
      </p:pic>
      <p:sp>
        <p:nvSpPr>
          <p:cNvPr id="403" name="Rectangle"/>
          <p:cNvSpPr/>
          <p:nvPr/>
        </p:nvSpPr>
        <p:spPr>
          <a:xfrm>
            <a:off x="-1" y="1643062"/>
            <a:ext cx="9144002" cy="828676"/>
          </a:xfrm>
          <a:prstGeom prst="rect">
            <a:avLst/>
          </a:prstGeom>
          <a:solidFill>
            <a:srgbClr val="1F497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04" name="Text"/>
          <p:cNvSpPr txBox="1"/>
          <p:nvPr/>
        </p:nvSpPr>
        <p:spPr>
          <a:xfrm>
            <a:off x="190499" y="1687512"/>
            <a:ext cx="8763002" cy="5359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30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5" name="Rectangle"/>
          <p:cNvSpPr/>
          <p:nvPr/>
        </p:nvSpPr>
        <p:spPr>
          <a:xfrm flipH="1">
            <a:off x="6564312" y="6072187"/>
            <a:ext cx="46039" cy="21431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406" name="image.png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  <a:ln w="12700">
            <a:miter lim="400000"/>
          </a:ln>
        </p:spPr>
      </p:pic>
      <p:sp>
        <p:nvSpPr>
          <p:cNvPr id="407" name="import java.lang.*; import java.io.*; import java.util.*; public class StackElementDemo{…"/>
          <p:cNvSpPr txBox="1"/>
          <p:nvPr/>
        </p:nvSpPr>
        <p:spPr>
          <a:xfrm>
            <a:off x="82550" y="2768600"/>
            <a:ext cx="8953500" cy="43268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just">
              <a:lnSpc>
                <a:spcPct val="150000"/>
              </a:lnSpc>
              <a:defRPr sz="2000" b="1"/>
            </a:pPr>
            <a:r>
              <a:t>import java.lang.*;</a:t>
            </a:r>
            <a:br/>
            <a:r>
              <a:t>import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/>
              </a:rPr>
              <a:t>java.io</a:t>
            </a:r>
            <a:r>
              <a:t>.*;</a:t>
            </a:r>
            <a:br/>
            <a:r>
              <a:t>import java.util.*;</a:t>
            </a:r>
            <a:br/>
            <a:r>
              <a:t>public class StackElementDemo{</a:t>
            </a:r>
          </a:p>
          <a:p>
            <a:pPr>
              <a:lnSpc>
                <a:spcPct val="150000"/>
              </a:lnSpc>
              <a:defRPr sz="2000" b="1"/>
            </a:pPr>
            <a:r>
              <a:t>Public static void main(String[] arg){</a:t>
            </a:r>
            <a:br/>
            <a:r>
              <a:t>System.out.println(“Class name of each thread involved”);</a:t>
            </a:r>
            <a:br/>
            <a:r>
              <a:t>for(int i=0;i&lt;2;i++){ System.out.println(Thread.currentThread().getStackTrace()[i].getClassName());}}}</a:t>
            </a:r>
            <a:br/>
            <a:endParaRPr/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C:\Users\parul\Desktop\Digital Learning Content.png" descr="C:\Users\parul\Desktop\Digital Learning 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900863"/>
          </a:xfrm>
          <a:prstGeom prst="rect">
            <a:avLst/>
          </a:prstGeom>
          <a:ln w="12700">
            <a:miter lim="400000"/>
          </a:ln>
        </p:spPr>
      </p:pic>
      <p:pic>
        <p:nvPicPr>
          <p:cNvPr id="410" name="C:\Users\parul\Desktop\Untitled-1.png" descr="C:\Users\parul\Desktop\Untitled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75" y="3071812"/>
            <a:ext cx="5430838" cy="2803526"/>
          </a:xfrm>
          <a:prstGeom prst="rect">
            <a:avLst/>
          </a:prstGeom>
          <a:ln w="12700">
            <a:miter lim="400000"/>
          </a:ln>
        </p:spPr>
      </p:pic>
      <p:sp>
        <p:nvSpPr>
          <p:cNvPr id="411" name="Rectangle"/>
          <p:cNvSpPr/>
          <p:nvPr/>
        </p:nvSpPr>
        <p:spPr>
          <a:xfrm>
            <a:off x="-1" y="1643062"/>
            <a:ext cx="9144002" cy="828676"/>
          </a:xfrm>
          <a:prstGeom prst="rect">
            <a:avLst/>
          </a:prstGeom>
          <a:solidFill>
            <a:srgbClr val="1F497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12" name="Text"/>
          <p:cNvSpPr txBox="1"/>
          <p:nvPr/>
        </p:nvSpPr>
        <p:spPr>
          <a:xfrm>
            <a:off x="190499" y="1687512"/>
            <a:ext cx="8763002" cy="5359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30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13" name="Rectangle"/>
          <p:cNvSpPr/>
          <p:nvPr/>
        </p:nvSpPr>
        <p:spPr>
          <a:xfrm flipH="1">
            <a:off x="6564312" y="6072187"/>
            <a:ext cx="46039" cy="21431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414" name="image.png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  <a:ln w="12700">
            <a:miter lim="400000"/>
          </a:ln>
        </p:spPr>
      </p:pic>
      <p:sp>
        <p:nvSpPr>
          <p:cNvPr id="415" name="Class name of each thread involved:…"/>
          <p:cNvSpPr txBox="1"/>
          <p:nvPr/>
        </p:nvSpPr>
        <p:spPr>
          <a:xfrm>
            <a:off x="82550" y="2768600"/>
            <a:ext cx="8953500" cy="1259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just">
              <a:lnSpc>
                <a:spcPct val="150000"/>
              </a:lnSpc>
              <a:defRPr sz="2000" b="1"/>
            </a:pPr>
            <a:r>
              <a:t>Class name of each thread involved:</a:t>
            </a:r>
          </a:p>
          <a:p>
            <a:pPr algn="just">
              <a:lnSpc>
                <a:spcPct val="150000"/>
              </a:lnSpc>
              <a:defRPr sz="2000" b="1"/>
            </a:pPr>
            <a:r>
              <a:t>java.lang.Thread</a:t>
            </a:r>
            <a:br/>
            <a:r>
              <a:t>StackElementDemo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7" name="C:\Users\parul\Desktop\Digital Learning Content.png" descr="C:\Users\parul\Desktop\Digital Learning 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900863"/>
          </a:xfrm>
          <a:prstGeom prst="rect">
            <a:avLst/>
          </a:prstGeom>
          <a:ln w="12700">
            <a:miter lim="400000"/>
          </a:ln>
        </p:spPr>
      </p:pic>
      <p:pic>
        <p:nvPicPr>
          <p:cNvPr id="418" name="C:\Users\parul\Desktop\Untitled-1.png" descr="C:\Users\parul\Desktop\Untitled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75" y="3071812"/>
            <a:ext cx="5430838" cy="2803526"/>
          </a:xfrm>
          <a:prstGeom prst="rect">
            <a:avLst/>
          </a:prstGeom>
          <a:ln w="12700">
            <a:miter lim="400000"/>
          </a:ln>
        </p:spPr>
      </p:pic>
      <p:sp>
        <p:nvSpPr>
          <p:cNvPr id="419" name="Rectangle"/>
          <p:cNvSpPr/>
          <p:nvPr/>
        </p:nvSpPr>
        <p:spPr>
          <a:xfrm>
            <a:off x="-1" y="1643062"/>
            <a:ext cx="9144002" cy="828676"/>
          </a:xfrm>
          <a:prstGeom prst="rect">
            <a:avLst/>
          </a:prstGeom>
          <a:solidFill>
            <a:srgbClr val="1F497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20" name="Exceptions Usage"/>
          <p:cNvSpPr txBox="1"/>
          <p:nvPr/>
        </p:nvSpPr>
        <p:spPr>
          <a:xfrm>
            <a:off x="190499" y="1687512"/>
            <a:ext cx="8763002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solidFill>
                  <a:srgbClr val="FFFFFF"/>
                </a:solidFill>
              </a:defRPr>
            </a:lvl1pPr>
          </a:lstStyle>
          <a:p>
            <a:r>
              <a:t> Exceptions Usage</a:t>
            </a:r>
          </a:p>
        </p:txBody>
      </p:sp>
      <p:sp>
        <p:nvSpPr>
          <p:cNvPr id="421" name="Rectangle"/>
          <p:cNvSpPr/>
          <p:nvPr/>
        </p:nvSpPr>
        <p:spPr>
          <a:xfrm flipH="1">
            <a:off x="6564312" y="6072187"/>
            <a:ext cx="46039" cy="21431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422" name="image.png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23" name="C:\Users\parul\Desktop\Untitled-1.png" descr="C:\Users\parul\Desktop\Untitled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581" y="3186112"/>
            <a:ext cx="5430838" cy="2803526"/>
          </a:xfrm>
          <a:prstGeom prst="rect">
            <a:avLst/>
          </a:prstGeom>
          <a:ln w="12700">
            <a:miter lim="400000"/>
          </a:ln>
        </p:spPr>
      </p:pic>
      <p:sp>
        <p:nvSpPr>
          <p:cNvPr id="424" name="Exception handling is a powerful mechanism for controlling complex problems arising during runtime.…"/>
          <p:cNvSpPr txBox="1"/>
          <p:nvPr/>
        </p:nvSpPr>
        <p:spPr>
          <a:xfrm>
            <a:off x="103811" y="2668111"/>
            <a:ext cx="8763002" cy="476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200526" indent="-200526" algn="just">
              <a:lnSpc>
                <a:spcPct val="150000"/>
              </a:lnSpc>
              <a:buSzPct val="100000"/>
              <a:buChar char="•"/>
              <a:defRPr sz="2000" b="1"/>
            </a:pPr>
            <a:r>
              <a:t>Exception handling is a powerful mechanism for controlling complex problems arising during runtime.</a:t>
            </a:r>
          </a:p>
          <a:p>
            <a:pPr marL="200526" indent="-200526" algn="just">
              <a:lnSpc>
                <a:spcPct val="150000"/>
              </a:lnSpc>
              <a:buSzPct val="100000"/>
              <a:buChar char="•"/>
              <a:defRPr sz="2000" b="1"/>
            </a:pPr>
            <a:r>
              <a:t>Cleaner ways to handle failure modes.</a:t>
            </a:r>
          </a:p>
          <a:p>
            <a:pPr marL="200526" indent="-200526" algn="just">
              <a:lnSpc>
                <a:spcPct val="150000"/>
              </a:lnSpc>
              <a:buSzPct val="100000"/>
              <a:buChar char="•"/>
              <a:defRPr sz="2000" b="1"/>
            </a:pPr>
            <a:r>
              <a:t>For non local branching Java’s exception handling should not be considered.</a:t>
            </a:r>
          </a:p>
          <a:p>
            <a:pPr marL="200526" indent="-200526" algn="just">
              <a:lnSpc>
                <a:spcPct val="150000"/>
              </a:lnSpc>
              <a:buSzPct val="100000"/>
              <a:buChar char="•"/>
              <a:defRPr sz="2000" b="1"/>
            </a:pPr>
            <a:endParaRPr/>
          </a:p>
          <a:p>
            <a:pPr algn="just">
              <a:lnSpc>
                <a:spcPct val="150000"/>
              </a:lnSpc>
              <a:defRPr sz="2000" b="1"/>
            </a:pPr>
            <a:endParaRPr/>
          </a:p>
          <a:p>
            <a:pPr algn="just">
              <a:lnSpc>
                <a:spcPct val="150000"/>
              </a:lnSpc>
              <a:defRPr sz="2000" b="1"/>
            </a:pPr>
            <a:endParaRPr/>
          </a:p>
          <a:p>
            <a:pPr algn="just">
              <a:lnSpc>
                <a:spcPct val="150000"/>
              </a:lnSpc>
              <a:defRPr sz="2000" b="1"/>
            </a:pPr>
            <a:endParaRPr/>
          </a:p>
          <a:p>
            <a:pPr algn="just">
              <a:lnSpc>
                <a:spcPct val="150000"/>
              </a:lnSpc>
              <a:defRPr sz="2000" b="1"/>
            </a:pPr>
            <a:endParaRPr/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Rectangle"/>
          <p:cNvSpPr/>
          <p:nvPr/>
        </p:nvSpPr>
        <p:spPr>
          <a:xfrm>
            <a:off x="-1" y="3214687"/>
            <a:ext cx="9144002" cy="3643313"/>
          </a:xfrm>
          <a:prstGeom prst="rect">
            <a:avLst/>
          </a:prstGeom>
          <a:solidFill>
            <a:srgbClr val="1F497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427" name="C:\Users\parul\Desktop\1.png" descr="C:\Users\parul\Desktop\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61950"/>
            <a:ext cx="6705600" cy="2857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28" name="C:\Users\parul\Desktop\2.png" descr="C:\Users\parul\Desktop\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637" y="4000500"/>
            <a:ext cx="4276726" cy="571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29" name="C:\Users\parul\Desktop\Cover Page with yellow patch - Version 18.png" descr="C:\Users\parul\Desktop\Cover Page with yellow patch - Version 1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8475" y="4946650"/>
            <a:ext cx="3067050" cy="260350"/>
          </a:xfrm>
          <a:prstGeom prst="rect">
            <a:avLst/>
          </a:prstGeom>
          <a:ln w="12700">
            <a:miter lim="400000"/>
          </a:ln>
        </p:spPr>
      </p:pic>
      <p:sp>
        <p:nvSpPr>
          <p:cNvPr id="430" name="Rectangle"/>
          <p:cNvSpPr/>
          <p:nvPr/>
        </p:nvSpPr>
        <p:spPr>
          <a:xfrm>
            <a:off x="-1" y="6003925"/>
            <a:ext cx="9144002" cy="3571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31" name="www.paruluniversity.ac.in"/>
          <p:cNvSpPr txBox="1"/>
          <p:nvPr/>
        </p:nvSpPr>
        <p:spPr>
          <a:xfrm>
            <a:off x="3249612" y="5997575"/>
            <a:ext cx="2644776" cy="624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1F497D"/>
                </a:solidFill>
              </a:defRPr>
            </a:lvl1pPr>
          </a:lstStyle>
          <a:p>
            <a:r>
              <a:t>www.paruluniversity.ac.in</a:t>
            </a:r>
          </a:p>
        </p:txBody>
      </p:sp>
      <p:pic>
        <p:nvPicPr>
          <p:cNvPr id="432" name="image.png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C:\Users\parul\Desktop\Digital Learning Content.png" descr="C:\Users\parul\Desktop\Digital Learning 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9008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C:\Users\parul\Desktop\Untitled-1.png" descr="C:\Users\parul\Desktop\Untitled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75" y="2571750"/>
            <a:ext cx="5430838" cy="2803525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Rectangle"/>
          <p:cNvSpPr/>
          <p:nvPr/>
        </p:nvSpPr>
        <p:spPr>
          <a:xfrm>
            <a:off x="-1" y="3714750"/>
            <a:ext cx="9144002" cy="714375"/>
          </a:xfrm>
          <a:prstGeom prst="rect">
            <a:avLst/>
          </a:prstGeom>
          <a:solidFill>
            <a:srgbClr val="1F497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47" name="Generics Programming"/>
          <p:cNvSpPr txBox="1"/>
          <p:nvPr/>
        </p:nvSpPr>
        <p:spPr>
          <a:xfrm>
            <a:off x="857250" y="3756025"/>
            <a:ext cx="7429500" cy="612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3500" b="1">
                <a:solidFill>
                  <a:srgbClr val="FFFFFF"/>
                </a:solidFill>
              </a:defRPr>
            </a:lvl1pPr>
          </a:lstStyle>
          <a:p>
            <a:r>
              <a:t>Generics Programming</a:t>
            </a:r>
          </a:p>
        </p:txBody>
      </p:sp>
      <p:pic>
        <p:nvPicPr>
          <p:cNvPr id="148" name="image.png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C:\Users\parul\Desktop\Digital Learning Content.png" descr="C:\Users\parul\Desktop\Digital Learning 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9008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C:\Users\parul\Desktop\Untitled-1.png" descr="C:\Users\parul\Desktop\Untitled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75" y="3071812"/>
            <a:ext cx="5430838" cy="2803526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Rectangle"/>
          <p:cNvSpPr/>
          <p:nvPr/>
        </p:nvSpPr>
        <p:spPr>
          <a:xfrm>
            <a:off x="-1" y="1643062"/>
            <a:ext cx="9144002" cy="828676"/>
          </a:xfrm>
          <a:prstGeom prst="rect">
            <a:avLst/>
          </a:prstGeom>
          <a:solidFill>
            <a:srgbClr val="1F497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53" name="INTRODUCTION"/>
          <p:cNvSpPr txBox="1"/>
          <p:nvPr/>
        </p:nvSpPr>
        <p:spPr>
          <a:xfrm>
            <a:off x="190499" y="1687512"/>
            <a:ext cx="8763002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54" name="Rectangle"/>
          <p:cNvSpPr/>
          <p:nvPr/>
        </p:nvSpPr>
        <p:spPr>
          <a:xfrm flipH="1">
            <a:off x="6564312" y="6072187"/>
            <a:ext cx="46039" cy="21431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155" name="image.png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imilar to Template in C++…"/>
          <p:cNvSpPr txBox="1"/>
          <p:nvPr/>
        </p:nvSpPr>
        <p:spPr>
          <a:xfrm>
            <a:off x="190500" y="2768600"/>
            <a:ext cx="8953500" cy="52031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200526" indent="-200526" algn="just">
              <a:lnSpc>
                <a:spcPct val="150000"/>
              </a:lnSpc>
              <a:buSzPct val="100000"/>
              <a:buChar char="•"/>
              <a:defRPr sz="2000" b="1"/>
            </a:pPr>
            <a:r>
              <a:t>Similar to Template in C++</a:t>
            </a:r>
          </a:p>
          <a:p>
            <a:pPr marL="200526" indent="-200526" algn="just">
              <a:lnSpc>
                <a:spcPct val="150000"/>
              </a:lnSpc>
              <a:buSzPct val="100000"/>
              <a:buChar char="•"/>
              <a:defRPr sz="2000" b="1"/>
            </a:pPr>
            <a:r>
              <a:t>Introduced in J2SE 5 to deal with type safe objects.(Type checking)</a:t>
            </a:r>
          </a:p>
          <a:p>
            <a:pPr marL="200526" indent="-200526" algn="just">
              <a:lnSpc>
                <a:spcPct val="150000"/>
              </a:lnSpc>
              <a:buSzPct val="100000"/>
              <a:buChar char="•"/>
              <a:defRPr sz="2000" b="1"/>
            </a:pPr>
            <a:r>
              <a:t>Detects bugs at compile time and makes the code stable.</a:t>
            </a:r>
          </a:p>
          <a:p>
            <a:pPr marL="200526" indent="-200526" algn="just">
              <a:lnSpc>
                <a:spcPct val="150000"/>
              </a:lnSpc>
              <a:buSzPct val="100000"/>
              <a:buChar char="•"/>
              <a:defRPr sz="2000" b="1"/>
            </a:pPr>
            <a:r>
              <a:t>Programming with classes and methods which are parameterised with types.</a:t>
            </a:r>
          </a:p>
          <a:p>
            <a:pPr marL="200526" indent="-200526" algn="just">
              <a:lnSpc>
                <a:spcPct val="150000"/>
              </a:lnSpc>
              <a:buSzPct val="100000"/>
              <a:buChar char="•"/>
              <a:defRPr sz="2000" b="1"/>
            </a:pPr>
            <a:r>
              <a:t>Any type of objects in the collection can be stored using Generics Programming.</a:t>
            </a:r>
          </a:p>
          <a:p>
            <a:pPr algn="just">
              <a:lnSpc>
                <a:spcPct val="150000"/>
              </a:lnSpc>
              <a:defRPr sz="2000" b="1"/>
            </a:pPr>
            <a:endParaRPr/>
          </a:p>
          <a:p>
            <a:pPr marL="200526" indent="-200526" algn="just">
              <a:lnSpc>
                <a:spcPct val="150000"/>
              </a:lnSpc>
              <a:buSzPct val="100000"/>
              <a:buChar char="•"/>
              <a:defRPr sz="2000" b="1"/>
            </a:pPr>
            <a:endParaRPr/>
          </a:p>
          <a:p>
            <a:pPr marL="200526" indent="-200526" algn="just">
              <a:lnSpc>
                <a:spcPct val="150000"/>
              </a:lnSpc>
              <a:buSzPct val="100000"/>
              <a:buChar char="•"/>
              <a:defRPr sz="2000" b="1"/>
            </a:pPr>
            <a:endParaRPr/>
          </a:p>
          <a:p>
            <a:pPr>
              <a:lnSpc>
                <a:spcPct val="150000"/>
              </a:lnSpc>
              <a:defRPr sz="2000" b="1"/>
            </a:pPr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C:\Users\parul\Desktop\Digital Learning Content.png" descr="C:\Users\parul\Desktop\Digital Learning 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9008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C:\Users\parul\Desktop\Untitled-1.png" descr="C:\Users\parul\Desktop\Untitled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75" y="3071812"/>
            <a:ext cx="5430838" cy="2803526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Rectangle"/>
          <p:cNvSpPr/>
          <p:nvPr/>
        </p:nvSpPr>
        <p:spPr>
          <a:xfrm>
            <a:off x="-1" y="1643062"/>
            <a:ext cx="9144002" cy="828676"/>
          </a:xfrm>
          <a:prstGeom prst="rect">
            <a:avLst/>
          </a:prstGeom>
          <a:solidFill>
            <a:srgbClr val="1F497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61" name="Generics Understanding"/>
          <p:cNvSpPr txBox="1"/>
          <p:nvPr/>
        </p:nvSpPr>
        <p:spPr>
          <a:xfrm>
            <a:off x="190499" y="1687512"/>
            <a:ext cx="8763002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solidFill>
                  <a:srgbClr val="FFFFFF"/>
                </a:solidFill>
              </a:defRPr>
            </a:lvl1pPr>
          </a:lstStyle>
          <a:p>
            <a:r>
              <a:t>Generics Understanding</a:t>
            </a:r>
          </a:p>
        </p:txBody>
      </p:sp>
      <p:sp>
        <p:nvSpPr>
          <p:cNvPr id="162" name="Rectangle"/>
          <p:cNvSpPr/>
          <p:nvPr/>
        </p:nvSpPr>
        <p:spPr>
          <a:xfrm flipH="1">
            <a:off x="6564312" y="6072187"/>
            <a:ext cx="46039" cy="21431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163" name="image.png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List list=new ArrayList(); list.add(“Hello”); list.add(new Float(2.5)); for(Object o : list) { // ClassCastException at run time String str=(String) obj;…"/>
          <p:cNvSpPr txBox="1"/>
          <p:nvPr/>
        </p:nvSpPr>
        <p:spPr>
          <a:xfrm>
            <a:off x="190500" y="2768600"/>
            <a:ext cx="8953500" cy="43268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just">
              <a:lnSpc>
                <a:spcPct val="150000"/>
              </a:lnSpc>
              <a:defRPr sz="2000" b="1"/>
            </a:pPr>
            <a:r>
              <a:t>List list=new ArrayList();</a:t>
            </a:r>
            <a:br/>
            <a:r>
              <a:t>list.add(“Hello”);</a:t>
            </a:r>
            <a:br/>
            <a:r>
              <a:t>list.add(new Float(2.5));</a:t>
            </a:r>
            <a:br/>
            <a:r>
              <a:t>for(Object o : list) { // ClassCastException at run time</a:t>
            </a:r>
            <a:br/>
            <a:r>
              <a:t>String str=(String) obj;</a:t>
            </a:r>
          </a:p>
          <a:p>
            <a:pPr algn="just">
              <a:lnSpc>
                <a:spcPct val="150000"/>
              </a:lnSpc>
              <a:defRPr sz="2000" b="1"/>
            </a:pPr>
            <a:r>
              <a:t>}</a:t>
            </a:r>
          </a:p>
          <a:p>
            <a:pPr algn="just">
              <a:lnSpc>
                <a:spcPct val="150000"/>
              </a:lnSpc>
              <a:defRPr sz="2000" b="1"/>
            </a:pPr>
            <a:r>
              <a:t>List&lt;String&gt;list= newArrayList&lt;String&gt;();</a:t>
            </a:r>
          </a:p>
          <a:p>
            <a:pPr algn="just">
              <a:lnSpc>
                <a:spcPct val="150000"/>
              </a:lnSpc>
              <a:defRPr sz="2000" b="1"/>
            </a:pPr>
            <a:r>
              <a:t>list.add(“Hello”);</a:t>
            </a:r>
          </a:p>
          <a:p>
            <a:pPr algn="just">
              <a:lnSpc>
                <a:spcPct val="150000"/>
              </a:lnSpc>
              <a:defRPr sz="2000" b="1"/>
            </a:pPr>
            <a:r>
              <a:t>list.add(new Float(2.5));//Compile time error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C:\Users\parul\Desktop\Digital Learning Content.png" descr="C:\Users\parul\Desktop\Digital Learning 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9008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C:\Users\parul\Desktop\Untitled-1.png" descr="C:\Users\parul\Desktop\Untitled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75" y="3071812"/>
            <a:ext cx="5430838" cy="2803526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Rectangle"/>
          <p:cNvSpPr/>
          <p:nvPr/>
        </p:nvSpPr>
        <p:spPr>
          <a:xfrm>
            <a:off x="-1" y="1643062"/>
            <a:ext cx="9144002" cy="828676"/>
          </a:xfrm>
          <a:prstGeom prst="rect">
            <a:avLst/>
          </a:prstGeom>
          <a:solidFill>
            <a:srgbClr val="1F497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69" name="Continued…"/>
          <p:cNvSpPr txBox="1"/>
          <p:nvPr/>
        </p:nvSpPr>
        <p:spPr>
          <a:xfrm>
            <a:off x="190499" y="1687512"/>
            <a:ext cx="8763002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solidFill>
                  <a:srgbClr val="FFFFFF"/>
                </a:solidFill>
              </a:defRPr>
            </a:lvl1pPr>
          </a:lstStyle>
          <a:p>
            <a:r>
              <a:t>Continued…</a:t>
            </a:r>
          </a:p>
        </p:txBody>
      </p:sp>
      <p:sp>
        <p:nvSpPr>
          <p:cNvPr id="170" name="Rectangle"/>
          <p:cNvSpPr/>
          <p:nvPr/>
        </p:nvSpPr>
        <p:spPr>
          <a:xfrm flipH="1">
            <a:off x="6564312" y="6072187"/>
            <a:ext cx="46039" cy="21431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171" name="image.png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for(String s:list)…"/>
          <p:cNvSpPr txBox="1"/>
          <p:nvPr/>
        </p:nvSpPr>
        <p:spPr>
          <a:xfrm>
            <a:off x="190500" y="2768600"/>
            <a:ext cx="8953500" cy="3888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just">
              <a:lnSpc>
                <a:spcPct val="150000"/>
              </a:lnSpc>
              <a:defRPr sz="2000" b="1"/>
            </a:pPr>
            <a:r>
              <a:t>for(String s:list)</a:t>
            </a:r>
          </a:p>
          <a:p>
            <a:pPr algn="just">
              <a:lnSpc>
                <a:spcPct val="150000"/>
              </a:lnSpc>
              <a:defRPr sz="2000" b="1"/>
            </a:pPr>
            <a:r>
              <a:t>{</a:t>
            </a:r>
          </a:p>
          <a:p>
            <a:pPr algn="just">
              <a:lnSpc>
                <a:spcPct val="150000"/>
              </a:lnSpc>
              <a:defRPr sz="2000" b="1"/>
            </a:pPr>
            <a:r>
              <a:t>//avoids ClassCastException</a:t>
            </a:r>
          </a:p>
          <a:p>
            <a:pPr algn="just">
              <a:lnSpc>
                <a:spcPct val="150000"/>
              </a:lnSpc>
              <a:defRPr sz="2000" b="1"/>
            </a:pPr>
            <a:r>
              <a:t>}</a:t>
            </a:r>
          </a:p>
          <a:p>
            <a:pPr marL="200526" indent="-200526" algn="just">
              <a:lnSpc>
                <a:spcPct val="150000"/>
              </a:lnSpc>
              <a:buSzPct val="100000"/>
              <a:buChar char="•"/>
              <a:defRPr sz="2000" b="1"/>
            </a:pPr>
            <a:r>
              <a:t>After Java 5,collection classes were used as above.</a:t>
            </a:r>
          </a:p>
          <a:p>
            <a:pPr marL="200526" indent="-200526" algn="just">
              <a:lnSpc>
                <a:spcPct val="150000"/>
              </a:lnSpc>
              <a:buSzPct val="100000"/>
              <a:buChar char="•"/>
              <a:defRPr sz="2000" b="1"/>
            </a:pPr>
            <a:r>
              <a:t>At the time of creation of List, type of elements of the list is well specified and that is String.</a:t>
            </a:r>
          </a:p>
          <a:p>
            <a:pPr marL="200526" indent="-200526" algn="just">
              <a:lnSpc>
                <a:spcPct val="150000"/>
              </a:lnSpc>
              <a:buSzPct val="100000"/>
              <a:buChar char="•"/>
              <a:defRPr sz="2000" b="1"/>
            </a:pPr>
            <a:r>
              <a:t>Any other type of object if added then compile time error will be there.</a:t>
            </a:r>
          </a:p>
          <a:p>
            <a:pPr marL="200526" indent="-200526" algn="just">
              <a:lnSpc>
                <a:spcPct val="150000"/>
              </a:lnSpc>
              <a:buSzPct val="100000"/>
              <a:buChar char="•"/>
              <a:defRPr sz="2000" b="1"/>
            </a:pPr>
            <a:r>
              <a:t>No typecasting is allowed hence no ClassCastException too. 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C:\Users\parul\Desktop\Digital Learning Content.png" descr="C:\Users\parul\Desktop\Digital Learning 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Rectangle"/>
          <p:cNvSpPr/>
          <p:nvPr/>
        </p:nvSpPr>
        <p:spPr>
          <a:xfrm>
            <a:off x="-1" y="1643062"/>
            <a:ext cx="9144002" cy="828676"/>
          </a:xfrm>
          <a:prstGeom prst="rect">
            <a:avLst/>
          </a:prstGeom>
          <a:solidFill>
            <a:srgbClr val="1F497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76" name="Java Generic Class"/>
          <p:cNvSpPr txBox="1"/>
          <p:nvPr/>
        </p:nvSpPr>
        <p:spPr>
          <a:xfrm>
            <a:off x="190499" y="1687512"/>
            <a:ext cx="8763002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solidFill>
                  <a:srgbClr val="FFFFFF"/>
                </a:solidFill>
              </a:defRPr>
            </a:lvl1pPr>
          </a:lstStyle>
          <a:p>
            <a:r>
              <a:t>Java Generic Class</a:t>
            </a:r>
          </a:p>
        </p:txBody>
      </p:sp>
      <p:sp>
        <p:nvSpPr>
          <p:cNvPr id="177" name="Rectangle"/>
          <p:cNvSpPr/>
          <p:nvPr/>
        </p:nvSpPr>
        <p:spPr>
          <a:xfrm flipH="1">
            <a:off x="6564312" y="6072187"/>
            <a:ext cx="46039" cy="21431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178" name="image.png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public class Gen&lt;T&gt;{           private T t1;           public T get(){ return this.t;}…"/>
          <p:cNvSpPr txBox="1"/>
          <p:nvPr/>
        </p:nvSpPr>
        <p:spPr>
          <a:xfrm>
            <a:off x="190500" y="2768600"/>
            <a:ext cx="8953500" cy="52031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just">
              <a:lnSpc>
                <a:spcPct val="150000"/>
              </a:lnSpc>
              <a:defRPr sz="2000" b="1"/>
            </a:pPr>
            <a:r>
              <a:t>         public class Gen&lt;T&gt;{</a:t>
            </a:r>
            <a:br/>
            <a:r>
              <a:t>          private T t1;</a:t>
            </a:r>
            <a:br/>
            <a:r>
              <a:t>          public T get(){ return this.t;}</a:t>
            </a:r>
          </a:p>
          <a:p>
            <a:pPr algn="just">
              <a:lnSpc>
                <a:spcPct val="150000"/>
              </a:lnSpc>
              <a:defRPr sz="2000" b="1"/>
            </a:pPr>
            <a:r>
              <a:t>          public void set(T t1){ this.t1=t1;}</a:t>
            </a:r>
          </a:p>
          <a:p>
            <a:pPr algn="just">
              <a:lnSpc>
                <a:spcPct val="150000"/>
              </a:lnSpc>
              <a:defRPr sz="2000" b="1"/>
            </a:pPr>
            <a:r>
              <a:t>          public static void main(string args[]){</a:t>
            </a:r>
          </a:p>
          <a:p>
            <a:pPr algn="just">
              <a:lnSpc>
                <a:spcPct val="150000"/>
              </a:lnSpc>
              <a:defRPr sz="2000" b="1"/>
            </a:pPr>
            <a:r>
              <a:t>          Gen&lt;String&gt; type=new Gen&lt;&gt;();</a:t>
            </a:r>
          </a:p>
          <a:p>
            <a:pPr algn="just">
              <a:lnSpc>
                <a:spcPct val="150000"/>
              </a:lnSpc>
              <a:defRPr sz="2000" b="1"/>
            </a:pPr>
            <a:r>
              <a:t>          Type.set(“Hello”);</a:t>
            </a:r>
            <a:br/>
            <a:r>
              <a:t>          Gen ty=new Gen();</a:t>
            </a:r>
            <a:br/>
            <a:r>
              <a:t>          ty.set(10); //valid }}</a:t>
            </a:r>
            <a:br/>
            <a:r>
              <a:t>             </a:t>
            </a:r>
            <a:br/>
            <a:r>
              <a:t>           </a:t>
            </a:r>
          </a:p>
        </p:txBody>
      </p:sp>
      <p:sp>
        <p:nvSpPr>
          <p:cNvPr id="180" name="Image source : Google"/>
          <p:cNvSpPr txBox="1"/>
          <p:nvPr/>
        </p:nvSpPr>
        <p:spPr>
          <a:xfrm>
            <a:off x="4016375" y="6692900"/>
            <a:ext cx="1116172" cy="218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800"/>
            </a:lvl1pPr>
          </a:lstStyle>
          <a:p>
            <a:r>
              <a:t>Image source : Google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C:\Users\parul\Desktop\Digital Learning Content.png" descr="C:\Users\parul\Desktop\Digital Learning 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9008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C:\Users\parul\Desktop\Untitled-1.png" descr="C:\Users\parul\Desktop\Untitled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75" y="3071812"/>
            <a:ext cx="5430838" cy="2803526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Rectangle"/>
          <p:cNvSpPr/>
          <p:nvPr/>
        </p:nvSpPr>
        <p:spPr>
          <a:xfrm>
            <a:off x="-1" y="1643062"/>
            <a:ext cx="9144002" cy="828676"/>
          </a:xfrm>
          <a:prstGeom prst="rect">
            <a:avLst/>
          </a:prstGeom>
          <a:solidFill>
            <a:srgbClr val="1F497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85" name="Generic Class"/>
          <p:cNvSpPr txBox="1"/>
          <p:nvPr/>
        </p:nvSpPr>
        <p:spPr>
          <a:xfrm>
            <a:off x="190499" y="1687512"/>
            <a:ext cx="8763002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solidFill>
                  <a:srgbClr val="FFFFFF"/>
                </a:solidFill>
              </a:defRPr>
            </a:lvl1pPr>
          </a:lstStyle>
          <a:p>
            <a:r>
              <a:t>Generic Class</a:t>
            </a:r>
          </a:p>
        </p:txBody>
      </p:sp>
      <p:sp>
        <p:nvSpPr>
          <p:cNvPr id="186" name="Rectangle"/>
          <p:cNvSpPr/>
          <p:nvPr/>
        </p:nvSpPr>
        <p:spPr>
          <a:xfrm flipH="1">
            <a:off x="6564312" y="6072187"/>
            <a:ext cx="46039" cy="21431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187" name="image.png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Generics Type &lt;T&gt; should be parametrized…"/>
          <p:cNvSpPr txBox="1"/>
          <p:nvPr/>
        </p:nvSpPr>
        <p:spPr>
          <a:xfrm>
            <a:off x="190500" y="2768600"/>
            <a:ext cx="8953500" cy="3012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200526" indent="-200526" algn="just">
              <a:lnSpc>
                <a:spcPct val="150000"/>
              </a:lnSpc>
              <a:buSzPct val="100000"/>
              <a:buChar char="•"/>
              <a:defRPr sz="2000" b="1"/>
            </a:pPr>
            <a:r>
              <a:t>Generics Type &lt;T&gt; should be parametrized</a:t>
            </a:r>
          </a:p>
          <a:p>
            <a:pPr marL="200526" indent="-200526" algn="just">
              <a:lnSpc>
                <a:spcPct val="150000"/>
              </a:lnSpc>
              <a:buSzPct val="100000"/>
              <a:buChar char="•"/>
              <a:defRPr sz="2000" b="1"/>
            </a:pPr>
            <a:r>
              <a:t>Auto boxing is supported.</a:t>
            </a:r>
          </a:p>
          <a:p>
            <a:pPr marL="200526" indent="-200526" algn="just">
              <a:lnSpc>
                <a:spcPct val="150000"/>
              </a:lnSpc>
              <a:buSzPct val="100000"/>
              <a:buChar char="•"/>
              <a:defRPr sz="2000" b="1"/>
            </a:pPr>
            <a:r>
              <a:t>If no type is provided then the warning messages will be produced stating that it is raw type.</a:t>
            </a:r>
          </a:p>
          <a:p>
            <a:pPr marL="200526" indent="-200526" algn="just">
              <a:lnSpc>
                <a:spcPct val="150000"/>
              </a:lnSpc>
              <a:buSzPct val="100000"/>
              <a:buChar char="•"/>
              <a:defRPr sz="2000" b="1"/>
            </a:pPr>
            <a:r>
              <a:t>As type is not provided it becomes an Object which supports Integer and String objects.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2184</Words>
  <Application>Microsoft Office PowerPoint</Application>
  <PresentationFormat>On-screen Show (4:3)</PresentationFormat>
  <Paragraphs>232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Courier</vt:lpstr>
      <vt:lpstr>Times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tej</cp:lastModifiedBy>
  <cp:revision>1</cp:revision>
  <dcterms:modified xsi:type="dcterms:W3CDTF">2021-08-23T04:19:08Z</dcterms:modified>
</cp:coreProperties>
</file>