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7" r:id="rId3"/>
    <p:sldId id="337" r:id="rId4"/>
    <p:sldId id="342" r:id="rId5"/>
    <p:sldId id="341" r:id="rId6"/>
    <p:sldId id="332" r:id="rId7"/>
    <p:sldId id="260" r:id="rId8"/>
    <p:sldId id="333" r:id="rId9"/>
    <p:sldId id="343" r:id="rId10"/>
    <p:sldId id="344" r:id="rId11"/>
    <p:sldId id="345" r:id="rId12"/>
    <p:sldId id="335" r:id="rId13"/>
    <p:sldId id="338" r:id="rId14"/>
  </p:sldIdLst>
  <p:sldSz cx="9144000" cy="6858000" type="screen4x3"/>
  <p:notesSz cx="6858000" cy="9144000"/>
  <p:custDataLst>
    <p:tags r:id="rId1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291" autoAdjust="0"/>
  </p:normalViewPr>
  <p:slideViewPr>
    <p:cSldViewPr>
      <p:cViewPr varScale="1">
        <p:scale>
          <a:sx n="69" d="100"/>
          <a:sy n="69" d="100"/>
        </p:scale>
        <p:origin x="142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3D3C9915-11BC-40AA-8861-D48B57CA8EAB}" type="datetime1">
              <a:rPr lang="en-US" altLang="en-US"/>
              <a:pPr>
                <a:defRPr/>
              </a:pPr>
              <a:t>2/8/2022</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959E6FC4-98A1-4455-8E56-A47DD57D140E}" type="slidenum">
              <a:rPr lang="en-US" altLang="en-US"/>
              <a:pPr>
                <a:defRPr/>
              </a:pPr>
              <a:t>‹#›</a:t>
            </a:fld>
            <a:endParaRPr lang="en-US" altLang="en-US"/>
          </a:p>
        </p:txBody>
      </p:sp>
    </p:spTree>
    <p:extLst>
      <p:ext uri="{BB962C8B-B14F-4D97-AF65-F5344CB8AC3E}">
        <p14:creationId xmlns:p14="http://schemas.microsoft.com/office/powerpoint/2010/main" val="249668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FDC18188-CC6E-4A7D-9503-B9E257731B1A}" type="datetime1">
              <a:rPr lang="en-US" altLang="en-US"/>
              <a:pPr>
                <a:defRPr/>
              </a:pPr>
              <a:t>2/8/2022</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AB4CC2DF-61F9-4187-ACCA-1209C269EA33}" type="slidenum">
              <a:rPr lang="en-US" altLang="en-US"/>
              <a:pPr>
                <a:defRPr/>
              </a:pPr>
              <a:t>‹#›</a:t>
            </a:fld>
            <a:endParaRPr lang="en-US" altLang="en-US"/>
          </a:p>
        </p:txBody>
      </p:sp>
    </p:spTree>
    <p:extLst>
      <p:ext uri="{BB962C8B-B14F-4D97-AF65-F5344CB8AC3E}">
        <p14:creationId xmlns:p14="http://schemas.microsoft.com/office/powerpoint/2010/main" val="413077960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0D7F4B80-A732-4603-9A1B-C8D0A4D66478}" type="datetime1">
              <a:rPr lang="en-US" altLang="en-US"/>
              <a:pPr>
                <a:defRPr/>
              </a:pPr>
              <a:t>2/8/2022</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910DDEF9-D216-4174-BA41-9FBDAAC35448}" type="slidenum">
              <a:rPr lang="en-US" altLang="en-US"/>
              <a:pPr>
                <a:defRPr/>
              </a:pPr>
              <a:t>‹#›</a:t>
            </a:fld>
            <a:endParaRPr lang="en-US" altLang="en-US"/>
          </a:p>
        </p:txBody>
      </p:sp>
    </p:spTree>
    <p:extLst>
      <p:ext uri="{BB962C8B-B14F-4D97-AF65-F5344CB8AC3E}">
        <p14:creationId xmlns:p14="http://schemas.microsoft.com/office/powerpoint/2010/main" val="481185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CF0DCF36-C7C6-4287-9A15-01F348C9FE46}" type="datetime1">
              <a:rPr lang="en-US" altLang="en-US"/>
              <a:pPr>
                <a:defRPr/>
              </a:pPr>
              <a:t>2/8/2022</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9D3974A4-23D2-4B26-BAC8-ADDD06F17FCE}" type="slidenum">
              <a:rPr lang="en-US" altLang="en-US"/>
              <a:pPr>
                <a:defRPr/>
              </a:pPr>
              <a:t>‹#›</a:t>
            </a:fld>
            <a:endParaRPr lang="en-US" altLang="en-US"/>
          </a:p>
        </p:txBody>
      </p:sp>
    </p:spTree>
    <p:extLst>
      <p:ext uri="{BB962C8B-B14F-4D97-AF65-F5344CB8AC3E}">
        <p14:creationId xmlns:p14="http://schemas.microsoft.com/office/powerpoint/2010/main" val="7458253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693AF4BE-2C50-457A-9E93-8B6255008C91}" type="datetime1">
              <a:rPr lang="en-US" altLang="en-US"/>
              <a:pPr>
                <a:defRPr/>
              </a:pPr>
              <a:t>2/8/2022</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mtClean="0"/>
            </a:lvl1pPr>
          </a:lstStyle>
          <a:p>
            <a:pPr>
              <a:defRPr/>
            </a:pPr>
            <a:fld id="{FE299288-1F52-4221-A67F-C8E282486F58}" type="slidenum">
              <a:rPr lang="en-US" altLang="en-US"/>
              <a:pPr>
                <a:defRPr/>
              </a:pPr>
              <a:t>‹#›</a:t>
            </a:fld>
            <a:endParaRPr lang="en-US" altLang="en-US"/>
          </a:p>
        </p:txBody>
      </p:sp>
    </p:spTree>
    <p:extLst>
      <p:ext uri="{BB962C8B-B14F-4D97-AF65-F5344CB8AC3E}">
        <p14:creationId xmlns:p14="http://schemas.microsoft.com/office/powerpoint/2010/main" val="27725006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98C3E34D-83E5-4C31-B99B-71FFF392155D}" type="datetime1">
              <a:rPr lang="en-US" altLang="en-US"/>
              <a:pPr>
                <a:defRPr/>
              </a:pPr>
              <a:t>2/8/2022</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mtClean="0"/>
            </a:lvl1pPr>
          </a:lstStyle>
          <a:p>
            <a:pPr>
              <a:defRPr/>
            </a:pPr>
            <a:fld id="{2D1BF6AE-143B-48BA-A9F1-EC999FEE3AC2}" type="slidenum">
              <a:rPr lang="en-US" altLang="en-US"/>
              <a:pPr>
                <a:defRPr/>
              </a:pPr>
              <a:t>‹#›</a:t>
            </a:fld>
            <a:endParaRPr lang="en-US" altLang="en-US"/>
          </a:p>
        </p:txBody>
      </p:sp>
    </p:spTree>
    <p:extLst>
      <p:ext uri="{BB962C8B-B14F-4D97-AF65-F5344CB8AC3E}">
        <p14:creationId xmlns:p14="http://schemas.microsoft.com/office/powerpoint/2010/main" val="38162659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6A61DA53-236C-4E18-A03D-CBE93C820F9E}" type="datetime1">
              <a:rPr lang="en-US" altLang="en-US"/>
              <a:pPr>
                <a:defRPr/>
              </a:pPr>
              <a:t>2/8/2022</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smtClean="0"/>
            </a:lvl1pPr>
          </a:lstStyle>
          <a:p>
            <a:pPr>
              <a:defRPr/>
            </a:pPr>
            <a:fld id="{3D55FF31-8871-4509-A6BE-92B35F48F0E3}" type="slidenum">
              <a:rPr lang="en-US" altLang="en-US"/>
              <a:pPr>
                <a:defRPr/>
              </a:pPr>
              <a:t>‹#›</a:t>
            </a:fld>
            <a:endParaRPr lang="en-US" altLang="en-US"/>
          </a:p>
        </p:txBody>
      </p:sp>
    </p:spTree>
    <p:extLst>
      <p:ext uri="{BB962C8B-B14F-4D97-AF65-F5344CB8AC3E}">
        <p14:creationId xmlns:p14="http://schemas.microsoft.com/office/powerpoint/2010/main" val="13776945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A324ECDD-AE77-4F99-BB5F-F74CA6B1E4DB}" type="datetime1">
              <a:rPr lang="en-US" altLang="en-US"/>
              <a:pPr>
                <a:defRPr/>
              </a:pPr>
              <a:t>2/8/2022</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smtClean="0"/>
            </a:lvl1pPr>
          </a:lstStyle>
          <a:p>
            <a:pPr>
              <a:defRPr/>
            </a:pPr>
            <a:fld id="{0EE11948-C46D-4FDF-8288-42CE008F1F44}" type="slidenum">
              <a:rPr lang="en-US" altLang="en-US"/>
              <a:pPr>
                <a:defRPr/>
              </a:pPr>
              <a:t>‹#›</a:t>
            </a:fld>
            <a:endParaRPr lang="en-US" altLang="en-US"/>
          </a:p>
        </p:txBody>
      </p:sp>
    </p:spTree>
    <p:extLst>
      <p:ext uri="{BB962C8B-B14F-4D97-AF65-F5344CB8AC3E}">
        <p14:creationId xmlns:p14="http://schemas.microsoft.com/office/powerpoint/2010/main" val="21796941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A885CDF8-08C4-43E4-A3A1-AD2CF44C85C7}" type="datetime1">
              <a:rPr lang="en-US" altLang="en-US"/>
              <a:pPr>
                <a:defRPr/>
              </a:pPr>
              <a:t>2/8/2022</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smtClean="0"/>
            </a:lvl1pPr>
          </a:lstStyle>
          <a:p>
            <a:pPr>
              <a:defRPr/>
            </a:pPr>
            <a:fld id="{09AB70B1-31CB-4F50-AE57-5D89D5F07F28}" type="slidenum">
              <a:rPr lang="en-US" altLang="en-US"/>
              <a:pPr>
                <a:defRPr/>
              </a:pPr>
              <a:t>‹#›</a:t>
            </a:fld>
            <a:endParaRPr lang="en-US" altLang="en-US"/>
          </a:p>
        </p:txBody>
      </p:sp>
    </p:spTree>
    <p:extLst>
      <p:ext uri="{BB962C8B-B14F-4D97-AF65-F5344CB8AC3E}">
        <p14:creationId xmlns:p14="http://schemas.microsoft.com/office/powerpoint/2010/main" val="1094788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5F238BEC-1548-4774-83CF-18F8B32619A8}" type="datetime1">
              <a:rPr lang="en-US" altLang="en-US"/>
              <a:pPr>
                <a:defRPr/>
              </a:pPr>
              <a:t>2/8/2022</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mtClean="0"/>
            </a:lvl1pPr>
          </a:lstStyle>
          <a:p>
            <a:pPr>
              <a:defRPr/>
            </a:pPr>
            <a:fld id="{00DBCE3D-F158-43A5-A5B7-393F1F509231}" type="slidenum">
              <a:rPr lang="en-US" altLang="en-US"/>
              <a:pPr>
                <a:defRPr/>
              </a:pPr>
              <a:t>‹#›</a:t>
            </a:fld>
            <a:endParaRPr lang="en-US" altLang="en-US"/>
          </a:p>
        </p:txBody>
      </p:sp>
    </p:spTree>
    <p:extLst>
      <p:ext uri="{BB962C8B-B14F-4D97-AF65-F5344CB8AC3E}">
        <p14:creationId xmlns:p14="http://schemas.microsoft.com/office/powerpoint/2010/main" val="27717473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38BC4E9B-8603-4867-9934-D776362546FE}" type="datetime1">
              <a:rPr lang="en-US" altLang="en-US"/>
              <a:pPr>
                <a:defRPr/>
              </a:pPr>
              <a:t>2/8/2022</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smtClean="0"/>
            </a:lvl1pPr>
          </a:lstStyle>
          <a:p>
            <a:pPr>
              <a:defRPr/>
            </a:pPr>
            <a:fld id="{734541F7-5D0E-43F0-BEB2-73C82636ECCC}" type="slidenum">
              <a:rPr lang="en-US" altLang="en-US"/>
              <a:pPr>
                <a:defRPr/>
              </a:pPr>
              <a:t>‹#›</a:t>
            </a:fld>
            <a:endParaRPr lang="en-US" altLang="en-US"/>
          </a:p>
        </p:txBody>
      </p:sp>
    </p:spTree>
    <p:extLst>
      <p:ext uri="{BB962C8B-B14F-4D97-AF65-F5344CB8AC3E}">
        <p14:creationId xmlns:p14="http://schemas.microsoft.com/office/powerpoint/2010/main" val="18787426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DC43EEB1-292A-421B-89DD-A3490A2A20C8}" type="datetime1">
              <a:rPr lang="en-US" altLang="en-US"/>
              <a:pPr>
                <a:defRPr/>
              </a:pPr>
              <a:t>2/8/2022</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smtClean="0">
                <a:latin typeface="Calibri" panose="020F0502020204030204" pitchFamily="34" charset="0"/>
              </a:defRPr>
            </a:lvl1pPr>
          </a:lstStyle>
          <a:p>
            <a:pPr>
              <a:defRPr/>
            </a:pPr>
            <a:fld id="{791CFC54-0E05-46E1-8E22-EB8A16BF09F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0.xml"/><Relationship Id="rId7"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5.xml"/><Relationship Id="rId7" Type="http://schemas.openxmlformats.org/officeDocument/2006/relationships/image" Target="../media/image1.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0.xml"/><Relationship Id="rId7" Type="http://schemas.openxmlformats.org/officeDocument/2006/relationships/image" Target="../media/image1.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5" Type="http://schemas.openxmlformats.org/officeDocument/2006/relationships/tags" Target="../tags/tag32.xml"/><Relationship Id="rId4" Type="http://schemas.openxmlformats.org/officeDocument/2006/relationships/tags" Target="../tags/tag31.xml"/></Relationships>
</file>

<file path=ppt/slides/_rels/slide8.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tags" Target="../tags/tag36.xml"/></Relationships>
</file>

<file path=ppt/slides/_rels/slide9.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3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5788" y="2565400"/>
            <a:ext cx="54324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4340" name="Rectangle 5"/>
          <p:cNvSpPr>
            <a:spLocks noChangeArrowheads="1"/>
          </p:cNvSpPr>
          <p:nvPr>
            <p:custDataLst>
              <p:tags r:id="rId3"/>
            </p:custDataLst>
          </p:nvPr>
        </p:nvSpPr>
        <p:spPr bwMode="auto">
          <a:xfrm>
            <a:off x="0" y="3639343"/>
            <a:ext cx="9144000" cy="6556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lnSpc>
                <a:spcPct val="115000"/>
              </a:lnSpc>
              <a:spcAft>
                <a:spcPts val="1000"/>
              </a:spcAft>
              <a:buFont typeface="Arial" panose="020B0604020202020204" pitchFamily="34" charset="0"/>
              <a:buNone/>
              <a:defRPr/>
            </a:pPr>
            <a:r>
              <a:rPr lang="en-IN" sz="2400" b="1" i="0" dirty="0">
                <a:solidFill>
                  <a:schemeClr val="bg1"/>
                </a:solidFill>
                <a:effectLst/>
                <a:latin typeface="Callibri"/>
              </a:rPr>
              <a:t>Write a Program to Understand Concept of Exception Handling in Java</a:t>
            </a:r>
            <a:r>
              <a:rPr lang="en-IN" sz="1600" b="1" dirty="0">
                <a:solidFill>
                  <a:srgbClr val="000000"/>
                </a:solidFill>
                <a:latin typeface="docs-Calibri"/>
              </a:rPr>
              <a:t>.</a:t>
            </a:r>
            <a:endParaRPr lang="en-IN" sz="1800" dirty="0">
              <a:ea typeface="Times New Roman" panose="02020603050405020304" pitchFamily="18" charset="0"/>
              <a:cs typeface="Times New Roman" panose="02020603050405020304" pitchFamily="18" charset="0"/>
            </a:endParaRPr>
          </a:p>
        </p:txBody>
      </p:sp>
      <p:sp>
        <p:nvSpPr>
          <p:cNvPr id="14341" name="TextBox 4"/>
          <p:cNvSpPr>
            <a:spLocks noChangeArrowheads="1"/>
          </p:cNvSpPr>
          <p:nvPr>
            <p:custDataLst>
              <p:tags r:id="rId4"/>
            </p:custDataLst>
          </p:nvPr>
        </p:nvSpPr>
        <p:spPr bwMode="auto">
          <a:xfrm>
            <a:off x="857250" y="3727450"/>
            <a:ext cx="7429500" cy="631825"/>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 typeface="Arial" panose="020B0604020202020204" pitchFamily="34" charset="0"/>
              <a:buNone/>
              <a:defRPr/>
            </a:pPr>
            <a:endParaRPr lang="en-IN" sz="3000" dirty="0">
              <a:solidFill>
                <a:schemeClr val="bg1"/>
              </a:solidFill>
              <a:latin typeface="+mj-lt"/>
              <a:ea typeface="Calibri" panose="020F0502020204030204" pitchFamily="34" charset="0"/>
              <a:cs typeface="Times New Roman" panose="02020603050405020304"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cs typeface="Times New Roman" panose="02020603050405020304" pitchFamily="18" charset="0"/>
              </a:rPr>
              <a:t>Experiment-1</a:t>
            </a:r>
          </a:p>
        </p:txBody>
      </p:sp>
    </p:spTree>
  </p:cSld>
  <p:clrMapOvr>
    <a:masterClrMapping/>
  </p:clrMapOvr>
  <p:transition advTm="503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1" name="TextBox 6"/>
          <p:cNvSpPr>
            <a:spLocks noChangeArrowheads="1"/>
          </p:cNvSpPr>
          <p:nvPr>
            <p:custDataLst>
              <p:tags r:id="rId2"/>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buFontTx/>
              <a:buNone/>
            </a:pPr>
            <a:r>
              <a:rPr lang="en-US" altLang="en-US" sz="3000" b="1" dirty="0">
                <a:solidFill>
                  <a:schemeClr val="bg1"/>
                </a:solidFill>
                <a:ea typeface="Times New Roman" panose="02020603050405020304" pitchFamily="18" charset="0"/>
                <a:cs typeface="Shruti" pitchFamily="34" charset="0"/>
              </a:rPr>
              <a:t> Code / Algorithm /Flow Chart (Any </a:t>
            </a:r>
            <a:r>
              <a:rPr lang="en-US" altLang="en-US" sz="3000" b="1" dirty="0" err="1">
                <a:solidFill>
                  <a:schemeClr val="bg1"/>
                </a:solidFill>
                <a:ea typeface="Times New Roman" panose="02020603050405020304" pitchFamily="18" charset="0"/>
                <a:cs typeface="Shruti" pitchFamily="34" charset="0"/>
              </a:rPr>
              <a:t>oneIf</a:t>
            </a:r>
            <a:r>
              <a:rPr lang="en-US" altLang="en-US" sz="3000" b="1" dirty="0">
                <a:solidFill>
                  <a:schemeClr val="bg1"/>
                </a:solidFill>
                <a:ea typeface="Times New Roman" panose="02020603050405020304" pitchFamily="18" charset="0"/>
                <a:cs typeface="Shruti" pitchFamily="34" charset="0"/>
              </a:rPr>
              <a:t> applicable)   </a:t>
            </a:r>
          </a:p>
        </p:txBody>
      </p:sp>
      <p:sp>
        <p:nvSpPr>
          <p:cNvPr id="7" name="Rectangle 7">
            <a:extLst>
              <a:ext uri="{FF2B5EF4-FFF2-40B4-BE49-F238E27FC236}">
                <a16:creationId xmlns:a16="http://schemas.microsoft.com/office/drawing/2014/main" id="{AC0F5837-FA39-4434-AD3F-66204835574E}"/>
              </a:ext>
            </a:extLst>
          </p:cNvPr>
          <p:cNvSpPr>
            <a:spLocks noChangeArrowheads="1"/>
          </p:cNvSpPr>
          <p:nvPr>
            <p:custDataLst>
              <p:tags r:id="rId3"/>
            </p:custDataLst>
          </p:nvPr>
        </p:nvSpPr>
        <p:spPr bwMode="auto">
          <a:xfrm>
            <a:off x="0" y="151611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2000" b="1" dirty="0">
                <a:solidFill>
                  <a:schemeClr val="bg1"/>
                </a:solidFill>
                <a:latin typeface="Arial" panose="020B0604020202020204" pitchFamily="34" charset="0"/>
              </a:rPr>
              <a:t>3) Custom Exception :</a:t>
            </a:r>
          </a:p>
        </p:txBody>
      </p:sp>
      <p:sp>
        <p:nvSpPr>
          <p:cNvPr id="6" name="TextBox 5">
            <a:extLst>
              <a:ext uri="{FF2B5EF4-FFF2-40B4-BE49-F238E27FC236}">
                <a16:creationId xmlns:a16="http://schemas.microsoft.com/office/drawing/2014/main" id="{A3BB5872-1557-40FC-A785-5B5D61ABCF1B}"/>
              </a:ext>
            </a:extLst>
          </p:cNvPr>
          <p:cNvSpPr txBox="1"/>
          <p:nvPr/>
        </p:nvSpPr>
        <p:spPr>
          <a:xfrm>
            <a:off x="190500" y="2273505"/>
            <a:ext cx="8763000" cy="5078313"/>
          </a:xfrm>
          <a:prstGeom prst="rect">
            <a:avLst/>
          </a:prstGeom>
          <a:noFill/>
        </p:spPr>
        <p:txBody>
          <a:bodyPr wrap="square">
            <a:spAutoFit/>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InvalidAgeException</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Exception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0" i="0" dirty="0" err="1">
                <a:solidFill>
                  <a:srgbClr val="000000"/>
                </a:solidFill>
                <a:effectLst/>
                <a:latin typeface="inter-regular"/>
              </a:rPr>
              <a:t>InvalidAgeException</a:t>
            </a:r>
            <a:r>
              <a:rPr lang="en-IN" b="0" i="0" dirty="0">
                <a:solidFill>
                  <a:srgbClr val="000000"/>
                </a:solidFill>
                <a:effectLst/>
                <a:latin typeface="inter-regular"/>
              </a:rPr>
              <a:t> (String str)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super</a:t>
            </a:r>
            <a:r>
              <a:rPr lang="en-IN" b="0" i="0" dirty="0">
                <a:solidFill>
                  <a:srgbClr val="000000"/>
                </a:solidFill>
                <a:effectLst/>
                <a:latin typeface="inter-regular"/>
              </a:rPr>
              <a:t>(str);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TestCustomException1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validate (</a:t>
            </a:r>
            <a:r>
              <a:rPr lang="en-IN" b="1" i="0" dirty="0">
                <a:solidFill>
                  <a:srgbClr val="006699"/>
                </a:solidFill>
                <a:effectLst/>
                <a:latin typeface="inter-regular"/>
              </a:rPr>
              <a:t>int</a:t>
            </a:r>
            <a:r>
              <a:rPr lang="en-IN" b="0" i="0" dirty="0">
                <a:solidFill>
                  <a:srgbClr val="000000"/>
                </a:solidFill>
                <a:effectLst/>
                <a:latin typeface="inter-regular"/>
              </a:rPr>
              <a:t> age) </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InvalidAgeException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(age &lt; </a:t>
            </a:r>
            <a:r>
              <a:rPr lang="en-IN" b="0" i="0" dirty="0">
                <a:solidFill>
                  <a:srgbClr val="C00000"/>
                </a:solidFill>
                <a:effectLst/>
                <a:latin typeface="inter-regular"/>
              </a:rPr>
              <a:t>18</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 throw</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InvalidAgeException</a:t>
            </a:r>
            <a:r>
              <a:rPr lang="en-IN" b="0" i="0" dirty="0">
                <a:solidFill>
                  <a:srgbClr val="000000"/>
                </a:solidFill>
                <a:effectLst/>
                <a:latin typeface="inter-regular"/>
              </a:rPr>
              <a:t>(</a:t>
            </a:r>
            <a:r>
              <a:rPr lang="en-IN" b="0" i="0" dirty="0">
                <a:solidFill>
                  <a:srgbClr val="0000FF"/>
                </a:solidFill>
                <a:effectLst/>
                <a:latin typeface="inter-regular"/>
              </a:rPr>
              <a:t>"age is not valid to vote"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"welcome to vote"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endParaRPr lang="en-IN" b="0" i="0" dirty="0">
              <a:solidFill>
                <a:srgbClr val="000000"/>
              </a:solidFill>
              <a:effectLst/>
              <a:latin typeface="inter-regular"/>
            </a:endParaRPr>
          </a:p>
          <a:p>
            <a:pPr algn="just">
              <a:buFont typeface="+mj-lt"/>
              <a:buAutoNum type="arabicPeriod"/>
            </a:pPr>
            <a:endParaRPr lang="en-IN" b="0" i="0" dirty="0">
              <a:solidFill>
                <a:srgbClr val="000000"/>
              </a:solidFill>
              <a:effectLst/>
              <a:latin typeface="inter-regular"/>
            </a:endParaRPr>
          </a:p>
        </p:txBody>
      </p:sp>
    </p:spTree>
    <p:extLst>
      <p:ext uri="{BB962C8B-B14F-4D97-AF65-F5344CB8AC3E}">
        <p14:creationId xmlns:p14="http://schemas.microsoft.com/office/powerpoint/2010/main" val="3579639537"/>
      </p:ext>
    </p:extLst>
  </p:cSld>
  <p:clrMapOvr>
    <a:masterClrMapping/>
  </p:clrMapOvr>
  <p:transition advTm="49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1" name="TextBox 6"/>
          <p:cNvSpPr>
            <a:spLocks noChangeArrowheads="1"/>
          </p:cNvSpPr>
          <p:nvPr>
            <p:custDataLst>
              <p:tags r:id="rId2"/>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buFontTx/>
              <a:buNone/>
            </a:pPr>
            <a:r>
              <a:rPr lang="en-US" altLang="en-US" sz="3000" b="1" dirty="0">
                <a:solidFill>
                  <a:schemeClr val="bg1"/>
                </a:solidFill>
                <a:ea typeface="Times New Roman" panose="02020603050405020304" pitchFamily="18" charset="0"/>
                <a:cs typeface="Shruti" pitchFamily="34" charset="0"/>
              </a:rPr>
              <a:t> Code / Algorithm /Flow Chart (Any </a:t>
            </a:r>
            <a:r>
              <a:rPr lang="en-US" altLang="en-US" sz="3000" b="1" dirty="0" err="1">
                <a:solidFill>
                  <a:schemeClr val="bg1"/>
                </a:solidFill>
                <a:ea typeface="Times New Roman" panose="02020603050405020304" pitchFamily="18" charset="0"/>
                <a:cs typeface="Shruti" pitchFamily="34" charset="0"/>
              </a:rPr>
              <a:t>oneIf</a:t>
            </a:r>
            <a:r>
              <a:rPr lang="en-US" altLang="en-US" sz="3000" b="1" dirty="0">
                <a:solidFill>
                  <a:schemeClr val="bg1"/>
                </a:solidFill>
                <a:ea typeface="Times New Roman" panose="02020603050405020304" pitchFamily="18" charset="0"/>
                <a:cs typeface="Shruti" pitchFamily="34" charset="0"/>
              </a:rPr>
              <a:t> applicable)   </a:t>
            </a:r>
          </a:p>
        </p:txBody>
      </p:sp>
      <p:sp>
        <p:nvSpPr>
          <p:cNvPr id="7" name="Rectangle 7">
            <a:extLst>
              <a:ext uri="{FF2B5EF4-FFF2-40B4-BE49-F238E27FC236}">
                <a16:creationId xmlns:a16="http://schemas.microsoft.com/office/drawing/2014/main" id="{AC0F5837-FA39-4434-AD3F-66204835574E}"/>
              </a:ext>
            </a:extLst>
          </p:cNvPr>
          <p:cNvSpPr>
            <a:spLocks noChangeArrowheads="1"/>
          </p:cNvSpPr>
          <p:nvPr>
            <p:custDataLst>
              <p:tags r:id="rId3"/>
            </p:custDataLst>
          </p:nvPr>
        </p:nvSpPr>
        <p:spPr bwMode="auto">
          <a:xfrm>
            <a:off x="0" y="151611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2000" b="1" dirty="0">
                <a:solidFill>
                  <a:schemeClr val="bg1"/>
                </a:solidFill>
                <a:latin typeface="Arial" panose="020B0604020202020204" pitchFamily="34" charset="0"/>
              </a:rPr>
              <a:t>3) Custom Exception :</a:t>
            </a:r>
          </a:p>
        </p:txBody>
      </p:sp>
      <p:sp>
        <p:nvSpPr>
          <p:cNvPr id="6" name="TextBox 5">
            <a:extLst>
              <a:ext uri="{FF2B5EF4-FFF2-40B4-BE49-F238E27FC236}">
                <a16:creationId xmlns:a16="http://schemas.microsoft.com/office/drawing/2014/main" id="{A3BB5872-1557-40FC-A785-5B5D61ABCF1B}"/>
              </a:ext>
            </a:extLst>
          </p:cNvPr>
          <p:cNvSpPr txBox="1"/>
          <p:nvPr/>
        </p:nvSpPr>
        <p:spPr>
          <a:xfrm>
            <a:off x="190500" y="2273505"/>
            <a:ext cx="8763000" cy="5355312"/>
          </a:xfrm>
          <a:prstGeom prst="rect">
            <a:avLst/>
          </a:prstGeom>
          <a:noFill/>
        </p:spPr>
        <p:txBody>
          <a:bodyPr wrap="square">
            <a:spAutoFit/>
          </a:bodyPr>
          <a:lstStyle/>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a:solidFill>
                  <a:srgbClr val="008200"/>
                </a:solidFill>
                <a:effectLst/>
                <a:latin typeface="inter-regular"/>
              </a:rPr>
              <a:t>// calling the method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validate(</a:t>
            </a:r>
            <a:r>
              <a:rPr lang="en-IN" b="0" i="0" dirty="0">
                <a:solidFill>
                  <a:srgbClr val="C00000"/>
                </a:solidFill>
                <a:effectLst/>
                <a:latin typeface="inter-regular"/>
              </a:rPr>
              <a:t>13</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InvalidAgeException</a:t>
            </a:r>
            <a:r>
              <a:rPr lang="en-IN" b="0" i="0" dirty="0">
                <a:solidFill>
                  <a:srgbClr val="000000"/>
                </a:solidFill>
                <a:effectLst/>
                <a:latin typeface="inter-regular"/>
              </a:rPr>
              <a:t> ex)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"Caught the exception"</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"Exception </a:t>
            </a:r>
            <a:r>
              <a:rPr lang="en-IN" b="0" i="0" dirty="0" err="1">
                <a:solidFill>
                  <a:srgbClr val="0000FF"/>
                </a:solidFill>
                <a:effectLst/>
                <a:latin typeface="inter-regular"/>
              </a:rPr>
              <a:t>occured</a:t>
            </a:r>
            <a:r>
              <a:rPr lang="en-IN" b="0" i="0" dirty="0">
                <a:solidFill>
                  <a:srgbClr val="0000FF"/>
                </a:solidFill>
                <a:effectLst/>
                <a:latin typeface="inter-regular"/>
              </a:rPr>
              <a:t>: "</a:t>
            </a:r>
            <a:r>
              <a:rPr lang="en-IN" b="0" i="0" dirty="0">
                <a:solidFill>
                  <a:srgbClr val="000000"/>
                </a:solidFill>
                <a:effectLst/>
                <a:latin typeface="inter-regular"/>
              </a:rPr>
              <a:t> + ex);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buFont typeface="+mj-lt"/>
              <a:buAutoNum type="arabicPeriod"/>
            </a:pPr>
            <a:endParaRPr lang="en-IN" b="0" i="0" dirty="0">
              <a:solidFill>
                <a:srgbClr val="000000"/>
              </a:solidFill>
              <a:effectLst/>
              <a:latin typeface="inter-regular"/>
            </a:endParaRPr>
          </a:p>
          <a:p>
            <a:pPr algn="just">
              <a:buFont typeface="+mj-lt"/>
              <a:buAutoNum type="arabicPeriod"/>
            </a:pPr>
            <a:endParaRPr lang="en-IN" b="0" i="0" dirty="0">
              <a:solidFill>
                <a:srgbClr val="000000"/>
              </a:solidFill>
              <a:effectLst/>
              <a:latin typeface="inter-regular"/>
            </a:endParaRPr>
          </a:p>
        </p:txBody>
      </p:sp>
    </p:spTree>
    <p:extLst>
      <p:ext uri="{BB962C8B-B14F-4D97-AF65-F5344CB8AC3E}">
        <p14:creationId xmlns:p14="http://schemas.microsoft.com/office/powerpoint/2010/main" val="173173820"/>
      </p:ext>
    </p:extLst>
  </p:cSld>
  <p:clrMapOvr>
    <a:masterClrMapping/>
  </p:clrMapOvr>
  <p:transition advTm="49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7" name="Picture 6" descr="C:\Users\parul\Desktop\Untitled-1.png"/>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1508" name="Rectangle 7"/>
          <p:cNvSpPr>
            <a:spLocks noChangeArrowheads="1"/>
          </p:cNvSpPr>
          <p:nvPr>
            <p:custDataLst>
              <p:tags r:id="rId4"/>
            </p:custDataLst>
          </p:nvPr>
        </p:nvSpPr>
        <p:spPr bwMode="auto">
          <a:xfrm>
            <a:off x="0" y="3360231"/>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3000" b="1">
              <a:latin typeface="Arial" panose="020B0604020202020204" pitchFamily="34" charset="0"/>
            </a:endParaRPr>
          </a:p>
        </p:txBody>
      </p:sp>
      <p:sp>
        <p:nvSpPr>
          <p:cNvPr id="21509" name="TextBox 6"/>
          <p:cNvSpPr>
            <a:spLocks noChangeArrowheads="1"/>
          </p:cNvSpPr>
          <p:nvPr>
            <p:custDataLst>
              <p:tags r:id="rId5"/>
            </p:custDataLst>
          </p:nvPr>
        </p:nvSpPr>
        <p:spPr bwMode="auto">
          <a:xfrm>
            <a:off x="2195736" y="3404682"/>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buFontTx/>
              <a:buNone/>
            </a:pPr>
            <a:r>
              <a:rPr lang="en-US" altLang="en-US" sz="3000" b="1" dirty="0">
                <a:solidFill>
                  <a:schemeClr val="bg1"/>
                </a:solidFill>
                <a:ea typeface="Times New Roman" panose="02020603050405020304" pitchFamily="18" charset="0"/>
                <a:cs typeface="Shruti" pitchFamily="34" charset="0"/>
              </a:rPr>
              <a:t> Experiment Demonstration   </a:t>
            </a:r>
          </a:p>
        </p:txBody>
      </p:sp>
      <p:sp>
        <p:nvSpPr>
          <p:cNvPr id="16390" name="TextBox 10"/>
          <p:cNvSpPr>
            <a:spLocks noChangeArrowheads="1"/>
          </p:cNvSpPr>
          <p:nvPr>
            <p:custDataLst>
              <p:tags r:id="rId6"/>
            </p:custDataLst>
          </p:nvPr>
        </p:nvSpPr>
        <p:spPr bwMode="auto">
          <a:xfrm>
            <a:off x="249238" y="2439988"/>
            <a:ext cx="8678862" cy="40846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spTree>
    <p:custDataLst>
      <p:tags r:id="rId1"/>
    </p:custDataLst>
  </p:cSld>
  <p:clrMapOvr>
    <a:masterClrMapping/>
  </p:clrMapOvr>
  <p:transition advTm="178399"/>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FABFB1-977B-4AF0-9976-879D4FF13C71}"/>
              </a:ext>
            </a:extLst>
          </p:cNvPr>
          <p:cNvSpPr>
            <a:spLocks noChangeArrowheads="1"/>
          </p:cNvSpPr>
          <p:nvPr>
            <p:custDataLst>
              <p:tags r:id="rId1"/>
            </p:custDataLst>
          </p:nvPr>
        </p:nvSpPr>
        <p:spPr bwMode="auto">
          <a:xfrm>
            <a:off x="4916" y="3810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000" b="1">
                <a:solidFill>
                  <a:schemeClr val="bg1"/>
                </a:solidFill>
                <a:latin typeface="Callibri"/>
              </a:rPr>
              <a:t>Output</a:t>
            </a:r>
            <a:endParaRPr lang="en-US" altLang="en-US" sz="3000" b="1" dirty="0">
              <a:solidFill>
                <a:schemeClr val="bg1"/>
              </a:solidFill>
              <a:latin typeface="Callibri"/>
            </a:endParaRPr>
          </a:p>
        </p:txBody>
      </p:sp>
      <p:pic>
        <p:nvPicPr>
          <p:cNvPr id="6" name="Picture 5">
            <a:extLst>
              <a:ext uri="{FF2B5EF4-FFF2-40B4-BE49-F238E27FC236}">
                <a16:creationId xmlns:a16="http://schemas.microsoft.com/office/drawing/2014/main" id="{0ABE2D87-AFD7-47D8-BC20-A90385234C79}"/>
              </a:ext>
            </a:extLst>
          </p:cNvPr>
          <p:cNvPicPr>
            <a:picLocks noChangeAspect="1"/>
          </p:cNvPicPr>
          <p:nvPr/>
        </p:nvPicPr>
        <p:blipFill rotWithShape="1">
          <a:blip r:embed="rId3"/>
          <a:srcRect l="18333" t="61858" r="26667" b="23320"/>
          <a:stretch/>
        </p:blipFill>
        <p:spPr>
          <a:xfrm>
            <a:off x="457200" y="1557336"/>
            <a:ext cx="7772400" cy="1795463"/>
          </a:xfrm>
          <a:prstGeom prst="rect">
            <a:avLst/>
          </a:prstGeom>
        </p:spPr>
      </p:pic>
      <p:sp>
        <p:nvSpPr>
          <p:cNvPr id="7" name="TextBox 6">
            <a:extLst>
              <a:ext uri="{FF2B5EF4-FFF2-40B4-BE49-F238E27FC236}">
                <a16:creationId xmlns:a16="http://schemas.microsoft.com/office/drawing/2014/main" id="{AE7D62AC-ACE8-455B-8AA5-FAD3F9BE5521}"/>
              </a:ext>
            </a:extLst>
          </p:cNvPr>
          <p:cNvSpPr txBox="1"/>
          <p:nvPr/>
        </p:nvSpPr>
        <p:spPr>
          <a:xfrm>
            <a:off x="442452" y="3886200"/>
            <a:ext cx="7772400" cy="646331"/>
          </a:xfrm>
          <a:prstGeom prst="rect">
            <a:avLst/>
          </a:prstGeom>
          <a:noFill/>
        </p:spPr>
        <p:txBody>
          <a:bodyPr wrap="square">
            <a:spAutoFit/>
          </a:bodyPr>
          <a:lstStyle/>
          <a:p>
            <a:r>
              <a:rPr lang="en-IN" dirty="0"/>
              <a:t>Illegal character:’u201c’</a:t>
            </a:r>
          </a:p>
          <a:p>
            <a:r>
              <a:rPr lang="en-IN" dirty="0"/>
              <a:t>I will get executed no matter what !!</a:t>
            </a:r>
          </a:p>
        </p:txBody>
      </p:sp>
      <p:pic>
        <p:nvPicPr>
          <p:cNvPr id="8" name="Picture 7">
            <a:extLst>
              <a:ext uri="{FF2B5EF4-FFF2-40B4-BE49-F238E27FC236}">
                <a16:creationId xmlns:a16="http://schemas.microsoft.com/office/drawing/2014/main" id="{53427FD2-F481-4C64-A369-261610740794}"/>
              </a:ext>
            </a:extLst>
          </p:cNvPr>
          <p:cNvPicPr>
            <a:picLocks noChangeAspect="1"/>
          </p:cNvPicPr>
          <p:nvPr/>
        </p:nvPicPr>
        <p:blipFill>
          <a:blip r:embed="rId4"/>
          <a:stretch>
            <a:fillRect/>
          </a:stretch>
        </p:blipFill>
        <p:spPr>
          <a:xfrm>
            <a:off x="457200" y="5065931"/>
            <a:ext cx="7772400" cy="1149132"/>
          </a:xfrm>
          <a:prstGeom prst="rect">
            <a:avLst/>
          </a:prstGeom>
        </p:spPr>
      </p:pic>
      <p:sp>
        <p:nvSpPr>
          <p:cNvPr id="9" name="TextBox 8">
            <a:extLst>
              <a:ext uri="{FF2B5EF4-FFF2-40B4-BE49-F238E27FC236}">
                <a16:creationId xmlns:a16="http://schemas.microsoft.com/office/drawing/2014/main" id="{73B6393F-D5BE-4AFD-8041-0D700326B856}"/>
              </a:ext>
            </a:extLst>
          </p:cNvPr>
          <p:cNvSpPr txBox="1"/>
          <p:nvPr/>
        </p:nvSpPr>
        <p:spPr>
          <a:xfrm>
            <a:off x="457199" y="1219200"/>
            <a:ext cx="3809999" cy="400110"/>
          </a:xfrm>
          <a:prstGeom prst="rect">
            <a:avLst/>
          </a:prstGeom>
          <a:noFill/>
        </p:spPr>
        <p:txBody>
          <a:bodyPr wrap="square" rtlCol="0">
            <a:spAutoFit/>
          </a:bodyPr>
          <a:lstStyle/>
          <a:p>
            <a:r>
              <a:rPr lang="en-IN" sz="2000" b="1" dirty="0">
                <a:latin typeface="+mj-lt"/>
              </a:rPr>
              <a:t>1. Divide by Zero</a:t>
            </a:r>
            <a:r>
              <a:rPr lang="en-IN" sz="2000" dirty="0">
                <a:latin typeface="+mj-lt"/>
              </a:rPr>
              <a:t>:</a:t>
            </a:r>
          </a:p>
        </p:txBody>
      </p:sp>
      <p:sp>
        <p:nvSpPr>
          <p:cNvPr id="10" name="TextBox 9">
            <a:extLst>
              <a:ext uri="{FF2B5EF4-FFF2-40B4-BE49-F238E27FC236}">
                <a16:creationId xmlns:a16="http://schemas.microsoft.com/office/drawing/2014/main" id="{02CB016A-FD3F-4B37-8E33-723F26B5057C}"/>
              </a:ext>
            </a:extLst>
          </p:cNvPr>
          <p:cNvSpPr txBox="1"/>
          <p:nvPr/>
        </p:nvSpPr>
        <p:spPr>
          <a:xfrm>
            <a:off x="609600" y="3372769"/>
            <a:ext cx="4191000" cy="400110"/>
          </a:xfrm>
          <a:prstGeom prst="rect">
            <a:avLst/>
          </a:prstGeom>
          <a:noFill/>
        </p:spPr>
        <p:txBody>
          <a:bodyPr wrap="square" rtlCol="0">
            <a:spAutoFit/>
          </a:bodyPr>
          <a:lstStyle/>
          <a:p>
            <a:r>
              <a:rPr lang="en-IN" sz="2000" b="1" dirty="0">
                <a:latin typeface="+mj-lt"/>
              </a:rPr>
              <a:t>2. Using Try Catch &amp; Finally</a:t>
            </a:r>
            <a:r>
              <a:rPr lang="en-IN" sz="2000" dirty="0">
                <a:latin typeface="+mj-lt"/>
              </a:rPr>
              <a:t>..</a:t>
            </a:r>
          </a:p>
        </p:txBody>
      </p:sp>
      <p:sp>
        <p:nvSpPr>
          <p:cNvPr id="11" name="TextBox 10">
            <a:extLst>
              <a:ext uri="{FF2B5EF4-FFF2-40B4-BE49-F238E27FC236}">
                <a16:creationId xmlns:a16="http://schemas.microsoft.com/office/drawing/2014/main" id="{400A9CBD-B0BB-479E-98E5-D7B5BDDDBA0F}"/>
              </a:ext>
            </a:extLst>
          </p:cNvPr>
          <p:cNvSpPr txBox="1"/>
          <p:nvPr/>
        </p:nvSpPr>
        <p:spPr>
          <a:xfrm>
            <a:off x="565354" y="4594902"/>
            <a:ext cx="3701845" cy="400110"/>
          </a:xfrm>
          <a:prstGeom prst="rect">
            <a:avLst/>
          </a:prstGeom>
          <a:noFill/>
        </p:spPr>
        <p:txBody>
          <a:bodyPr wrap="square" rtlCol="0">
            <a:spAutoFit/>
          </a:bodyPr>
          <a:lstStyle/>
          <a:p>
            <a:r>
              <a:rPr lang="en-IN" sz="2000" b="1" dirty="0">
                <a:latin typeface="+mn-lt"/>
              </a:rPr>
              <a:t>3. Custom Exception:</a:t>
            </a:r>
          </a:p>
        </p:txBody>
      </p:sp>
    </p:spTree>
    <p:extLst>
      <p:ext uri="{BB962C8B-B14F-4D97-AF65-F5344CB8AC3E}">
        <p14:creationId xmlns:p14="http://schemas.microsoft.com/office/powerpoint/2010/main" val="3309332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0163" y="111125"/>
            <a:ext cx="9144001"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4" name="Rectangle 7"/>
          <p:cNvSpPr>
            <a:spLocks noChangeArrowheads="1"/>
          </p:cNvSpPr>
          <p:nvPr>
            <p:custDataLst>
              <p:tags r:id="rId2"/>
            </p:custDataLst>
          </p:nvPr>
        </p:nvSpPr>
        <p:spPr bwMode="auto">
          <a:xfrm>
            <a:off x="6350" y="1804988"/>
            <a:ext cx="9085263" cy="6334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                  </a:t>
            </a:r>
          </a:p>
        </p:txBody>
      </p:sp>
      <p:sp>
        <p:nvSpPr>
          <p:cNvPr id="15365" name="TextBox 6"/>
          <p:cNvSpPr>
            <a:spLocks noChangeArrowheads="1"/>
          </p:cNvSpPr>
          <p:nvPr>
            <p:custDataLst>
              <p:tags r:id="rId3"/>
            </p:custDataLst>
          </p:nvPr>
        </p:nvSpPr>
        <p:spPr bwMode="auto">
          <a:xfrm>
            <a:off x="138113" y="1752600"/>
            <a:ext cx="8975725" cy="914400"/>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defRPr/>
            </a:pPr>
            <a:r>
              <a:rPr lang="en-CA" altLang="en-US" sz="2400" b="1" dirty="0">
                <a:solidFill>
                  <a:schemeClr val="bg1"/>
                </a:solidFill>
                <a:latin typeface="+mn-lt"/>
                <a:cs typeface="Times New Roman" panose="02020603050405020304" pitchFamily="18" charset="0"/>
              </a:rPr>
              <a:t>Aim: </a:t>
            </a:r>
            <a:r>
              <a:rPr lang="en-IN" sz="2200" i="0" dirty="0">
                <a:solidFill>
                  <a:schemeClr val="bg1"/>
                </a:solidFill>
                <a:effectLst/>
                <a:latin typeface="+mj-lt"/>
              </a:rPr>
              <a:t>Write a Program to Understand Concept of Exception Handling in Java</a:t>
            </a:r>
            <a:r>
              <a:rPr lang="en-CA" altLang="en-US" sz="2200" dirty="0">
                <a:solidFill>
                  <a:schemeClr val="bg1"/>
                </a:solidFill>
                <a:latin typeface="+mj-lt"/>
                <a:cs typeface="Times New Roman" panose="02020603050405020304" pitchFamily="18" charset="0"/>
              </a:rPr>
              <a:t> </a:t>
            </a:r>
            <a:endParaRPr lang="en-IN" sz="2200" dirty="0">
              <a:solidFill>
                <a:schemeClr val="bg1"/>
              </a:solidFill>
              <a:latin typeface="+mj-lt"/>
              <a:ea typeface="Calibri" panose="020F0502020204030204" pitchFamily="34" charset="0"/>
              <a:cs typeface="Times New Roman" panose="02020603050405020304" pitchFamily="18" charset="0"/>
            </a:endParaRPr>
          </a:p>
          <a:p>
            <a:pPr>
              <a:spcBef>
                <a:spcPct val="0"/>
              </a:spcBef>
              <a:buFontTx/>
              <a:buNone/>
              <a:defRPr/>
            </a:pPr>
            <a:r>
              <a:rPr lang="en-CA" altLang="en-US" sz="3000" b="1" dirty="0">
                <a:solidFill>
                  <a:schemeClr val="bg1"/>
                </a:solidFill>
                <a:latin typeface="+mj-lt"/>
                <a:cs typeface="Times New Roman" panose="02020603050405020304" pitchFamily="18" charset="0"/>
              </a:rPr>
              <a:t> </a:t>
            </a:r>
            <a:endParaRPr lang="en-IN" altLang="en-US" sz="3000" b="1" dirty="0">
              <a:solidFill>
                <a:schemeClr val="bg1"/>
              </a:solidFill>
              <a:latin typeface="+mj-lt"/>
              <a:cs typeface="Times New Roman" panose="02020603050405020304" pitchFamily="18" charset="0"/>
            </a:endParaRPr>
          </a:p>
        </p:txBody>
      </p:sp>
      <p:sp>
        <p:nvSpPr>
          <p:cNvPr id="15366" name="TextBox 10"/>
          <p:cNvSpPr>
            <a:spLocks noChangeArrowheads="1"/>
          </p:cNvSpPr>
          <p:nvPr>
            <p:custDataLst>
              <p:tags r:id="rId4"/>
            </p:custDataLst>
          </p:nvPr>
        </p:nvSpPr>
        <p:spPr bwMode="auto">
          <a:xfrm>
            <a:off x="249238" y="2439988"/>
            <a:ext cx="8645525" cy="4084637"/>
          </a:xfrm>
          <a:prstGeom prst="rect">
            <a:avLst/>
          </a:prstGeom>
          <a:noFill/>
          <a:ln>
            <a:noFill/>
          </a:ln>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sp>
        <p:nvSpPr>
          <p:cNvPr id="2" name="Rectangle 1"/>
          <p:cNvSpPr/>
          <p:nvPr/>
        </p:nvSpPr>
        <p:spPr>
          <a:xfrm>
            <a:off x="222198" y="5170155"/>
            <a:ext cx="8236002" cy="369332"/>
          </a:xfrm>
          <a:prstGeom prst="rect">
            <a:avLst/>
          </a:prstGeom>
        </p:spPr>
        <p:txBody>
          <a:bodyPr wrap="square">
            <a:spAutoFit/>
          </a:bodyPr>
          <a:lstStyle/>
          <a:p>
            <a:pPr>
              <a:defRPr/>
            </a:pPr>
            <a:r>
              <a:rPr lang="en-CA" altLang="en-US" b="1" dirty="0">
                <a:cs typeface="Times New Roman" panose="02020603050405020304" pitchFamily="18" charset="0"/>
              </a:rPr>
              <a:t>Apparatus/Components: </a:t>
            </a:r>
            <a:r>
              <a:rPr lang="en-CA" altLang="en-US" dirty="0" err="1">
                <a:cs typeface="Times New Roman" panose="02020603050405020304" pitchFamily="18" charset="0"/>
              </a:rPr>
              <a:t>jdk</a:t>
            </a:r>
            <a:r>
              <a:rPr lang="en-CA" altLang="en-US" dirty="0">
                <a:cs typeface="Times New Roman" panose="02020603050405020304" pitchFamily="18" charset="0"/>
              </a:rPr>
              <a:t> installed, laptop/desktop.</a:t>
            </a:r>
            <a:endParaRPr lang="en-IN" dirty="0">
              <a:ea typeface="Calibri" panose="020F0502020204030204" pitchFamily="34" charset="0"/>
              <a:cs typeface="Times New Roman" panose="02020603050405020304" pitchFamily="18" charset="0"/>
            </a:endParaRPr>
          </a:p>
        </p:txBody>
      </p:sp>
      <p:sp>
        <p:nvSpPr>
          <p:cNvPr id="11" name="Rectangle 10"/>
          <p:cNvSpPr/>
          <p:nvPr/>
        </p:nvSpPr>
        <p:spPr>
          <a:xfrm>
            <a:off x="168275" y="2433484"/>
            <a:ext cx="8645525" cy="2585323"/>
          </a:xfrm>
          <a:prstGeom prst="rect">
            <a:avLst/>
          </a:prstGeom>
        </p:spPr>
        <p:txBody>
          <a:bodyPr wrap="square">
            <a:spAutoFit/>
          </a:bodyPr>
          <a:lstStyle/>
          <a:p>
            <a:pPr>
              <a:defRPr/>
            </a:pPr>
            <a:r>
              <a:rPr lang="en-CA" altLang="en-US" b="1" dirty="0">
                <a:cs typeface="Times New Roman" panose="02020603050405020304" pitchFamily="18" charset="0"/>
              </a:rPr>
              <a:t>Objectives:</a:t>
            </a:r>
          </a:p>
          <a:p>
            <a:pPr>
              <a:defRPr/>
            </a:pPr>
            <a:r>
              <a:rPr lang="en-IN" i="0" dirty="0">
                <a:effectLst/>
              </a:rPr>
              <a:t>The Exception Handling in Java is one of the powerful</a:t>
            </a:r>
            <a:r>
              <a:rPr lang="en-IN" dirty="0">
                <a:solidFill>
                  <a:schemeClr val="tx2">
                    <a:lumMod val="60000"/>
                    <a:lumOff val="40000"/>
                  </a:schemeClr>
                </a:solidFill>
                <a:effectLst/>
              </a:rPr>
              <a:t> mechanism to handle the runtime errors </a:t>
            </a:r>
            <a:r>
              <a:rPr lang="en-IN" i="0" dirty="0">
                <a:effectLst/>
              </a:rPr>
              <a:t>so that the normal flow of the application can be maintained. an exception is an event that disrupts the normal flow of the program. It is an object which is thrown at runtime. </a:t>
            </a:r>
          </a:p>
          <a:p>
            <a:pPr>
              <a:defRPr/>
            </a:pPr>
            <a:endParaRPr lang="en-IN" dirty="0"/>
          </a:p>
          <a:p>
            <a:pPr>
              <a:defRPr/>
            </a:pPr>
            <a:r>
              <a:rPr lang="en-IN" b="1" u="sng" dirty="0"/>
              <a:t>A</a:t>
            </a:r>
            <a:r>
              <a:rPr lang="en-IN" b="1" i="0" u="sng" dirty="0">
                <a:effectLst/>
              </a:rPr>
              <a:t>dvantage</a:t>
            </a:r>
            <a:r>
              <a:rPr lang="en-IN" i="0" dirty="0">
                <a:effectLst/>
              </a:rPr>
              <a:t> :</a:t>
            </a:r>
            <a:r>
              <a:rPr lang="en-IN" dirty="0"/>
              <a:t>T</a:t>
            </a:r>
            <a:r>
              <a:rPr lang="en-IN" i="0" dirty="0">
                <a:effectLst/>
              </a:rPr>
              <a:t>o maintain the normal flow of the application. An exception normally disrupts the normal flow of the application.</a:t>
            </a:r>
            <a:endParaRPr lang="en-IN" dirty="0">
              <a:ea typeface="Calibri" panose="020F0502020204030204" pitchFamily="34" charset="0"/>
              <a:cs typeface="Times New Roman" panose="02020603050405020304" pitchFamily="18" charset="0"/>
            </a:endParaRPr>
          </a:p>
          <a:p>
            <a:pPr>
              <a:defRPr/>
            </a:pPr>
            <a:endParaRPr lang="en-IN" dirty="0">
              <a:ea typeface="Calibri" panose="020F0502020204030204" pitchFamily="34" charset="0"/>
              <a:cs typeface="Times New Roman" panose="02020603050405020304" pitchFamily="18" charset="0"/>
            </a:endParaRPr>
          </a:p>
        </p:txBody>
      </p:sp>
    </p:spTree>
  </p:cSld>
  <p:clrMapOvr>
    <a:masterClrMapping/>
  </p:clrMapOvr>
  <p:transition advTm="371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0163" y="111125"/>
            <a:ext cx="9144001"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4" name="Rectangle 7"/>
          <p:cNvSpPr>
            <a:spLocks noChangeArrowheads="1"/>
          </p:cNvSpPr>
          <p:nvPr>
            <p:custDataLst>
              <p:tags r:id="rId2"/>
            </p:custDataLst>
          </p:nvPr>
        </p:nvSpPr>
        <p:spPr bwMode="auto">
          <a:xfrm>
            <a:off x="6350" y="1804988"/>
            <a:ext cx="9085263" cy="6334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a:p>
            <a:pPr>
              <a:spcBef>
                <a:spcPct val="0"/>
              </a:spcBef>
              <a:buFontTx/>
              <a:buNone/>
            </a:pPr>
            <a:r>
              <a:rPr lang="en-US" altLang="en-US" sz="1800" dirty="0">
                <a:latin typeface="Arial" panose="020B0604020202020204" pitchFamily="34" charset="0"/>
              </a:rPr>
              <a:t>                                                        </a:t>
            </a:r>
          </a:p>
        </p:txBody>
      </p:sp>
      <p:sp>
        <p:nvSpPr>
          <p:cNvPr id="15365" name="TextBox 6"/>
          <p:cNvSpPr>
            <a:spLocks noChangeArrowheads="1"/>
          </p:cNvSpPr>
          <p:nvPr>
            <p:custDataLst>
              <p:tags r:id="rId3"/>
            </p:custDataLst>
          </p:nvPr>
        </p:nvSpPr>
        <p:spPr bwMode="auto">
          <a:xfrm>
            <a:off x="138113" y="1664494"/>
            <a:ext cx="8975725" cy="773906"/>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defRPr/>
            </a:pPr>
            <a:r>
              <a:rPr lang="en-CA" altLang="en-US" sz="2400" b="1" dirty="0">
                <a:solidFill>
                  <a:schemeClr val="bg1"/>
                </a:solidFill>
                <a:latin typeface="+mn-lt"/>
                <a:cs typeface="Times New Roman" panose="02020603050405020304" pitchFamily="18" charset="0"/>
              </a:rPr>
              <a:t>Theory/Concepts/Formulas (If Applicable)</a:t>
            </a:r>
            <a:r>
              <a:rPr lang="en-CA" altLang="en-US" sz="3000" dirty="0">
                <a:solidFill>
                  <a:schemeClr val="bg1"/>
                </a:solidFill>
                <a:latin typeface="+mj-lt"/>
                <a:cs typeface="Times New Roman" panose="02020603050405020304" pitchFamily="18" charset="0"/>
              </a:rPr>
              <a:t> </a:t>
            </a:r>
            <a:endParaRPr lang="en-IN" sz="3000" dirty="0">
              <a:solidFill>
                <a:schemeClr val="bg1"/>
              </a:solidFill>
              <a:latin typeface="+mj-lt"/>
              <a:ea typeface="Calibri" panose="020F0502020204030204" pitchFamily="34" charset="0"/>
              <a:cs typeface="Times New Roman" panose="02020603050405020304" pitchFamily="18" charset="0"/>
            </a:endParaRPr>
          </a:p>
          <a:p>
            <a:pPr algn="just">
              <a:lnSpc>
                <a:spcPct val="150000"/>
              </a:lnSpc>
              <a:defRPr sz="2000" b="1">
                <a:latin typeface="+mn-lt"/>
                <a:ea typeface="+mn-ea"/>
                <a:cs typeface="+mn-cs"/>
                <a:sym typeface="Calibri"/>
              </a:defRPr>
            </a:pPr>
            <a:r>
              <a:rPr lang="en-CA" altLang="en-US" sz="3000" dirty="0">
                <a:solidFill>
                  <a:schemeClr val="bg1"/>
                </a:solidFill>
                <a:latin typeface="Arial" panose="020B0604020202020204" pitchFamily="34" charset="0"/>
              </a:rPr>
              <a:t> </a:t>
            </a:r>
            <a:r>
              <a:rPr lang="en-IN" sz="1800" dirty="0">
                <a:latin typeface="Arial" panose="020B0604020202020204" pitchFamily="34" charset="0"/>
              </a:rPr>
              <a:t>To understand exception which can be managed by the following keywords:</a:t>
            </a:r>
          </a:p>
          <a:p>
            <a:pPr marL="200526" indent="-200526" algn="just">
              <a:lnSpc>
                <a:spcPct val="150000"/>
              </a:lnSpc>
              <a:buSzPct val="100000"/>
              <a:buChar char="•"/>
              <a:defRPr sz="2000" b="1">
                <a:latin typeface="+mn-lt"/>
                <a:ea typeface="+mn-ea"/>
                <a:cs typeface="+mn-cs"/>
                <a:sym typeface="Calibri"/>
              </a:defRPr>
            </a:pPr>
            <a:r>
              <a:rPr lang="en-IN" sz="1800" dirty="0">
                <a:latin typeface="Arial" panose="020B0604020202020204" pitchFamily="34" charset="0"/>
              </a:rPr>
              <a:t>try :Program statements which needs to be examined for error should  </a:t>
            </a:r>
          </a:p>
          <a:p>
            <a:pPr algn="just">
              <a:lnSpc>
                <a:spcPct val="150000"/>
              </a:lnSpc>
              <a:defRPr sz="2000" b="1">
                <a:latin typeface="+mn-lt"/>
                <a:ea typeface="+mn-ea"/>
                <a:cs typeface="+mn-cs"/>
                <a:sym typeface="Calibri"/>
              </a:defRPr>
            </a:pPr>
            <a:r>
              <a:rPr lang="en-IN" sz="1800" dirty="0">
                <a:latin typeface="Arial" panose="020B0604020202020204" pitchFamily="34" charset="0"/>
              </a:rPr>
              <a:t> be contained in the try block.</a:t>
            </a:r>
          </a:p>
          <a:p>
            <a:pPr marL="200526" indent="-200526" algn="just">
              <a:lnSpc>
                <a:spcPct val="150000"/>
              </a:lnSpc>
              <a:buSzPct val="100000"/>
              <a:buChar char="•"/>
              <a:defRPr sz="2000" b="1">
                <a:latin typeface="+mn-lt"/>
                <a:ea typeface="+mn-ea"/>
                <a:cs typeface="+mn-cs"/>
                <a:sym typeface="Calibri"/>
              </a:defRPr>
            </a:pPr>
            <a:r>
              <a:rPr lang="en-IN" sz="1800" dirty="0">
                <a:latin typeface="Arial" panose="020B0604020202020204" pitchFamily="34" charset="0"/>
              </a:rPr>
              <a:t>catch: If an exception occurs using catch it can be handled.</a:t>
            </a:r>
          </a:p>
          <a:p>
            <a:pPr marL="200526" indent="-200526" algn="just">
              <a:lnSpc>
                <a:spcPct val="150000"/>
              </a:lnSpc>
              <a:buSzPct val="100000"/>
              <a:buChar char="•"/>
              <a:defRPr sz="2000" b="1">
                <a:latin typeface="+mn-lt"/>
                <a:ea typeface="+mn-ea"/>
                <a:cs typeface="+mn-cs"/>
                <a:sym typeface="Calibri"/>
              </a:defRPr>
            </a:pPr>
            <a:r>
              <a:rPr lang="en-IN" sz="1800" dirty="0">
                <a:latin typeface="Arial" panose="020B0604020202020204" pitchFamily="34" charset="0"/>
              </a:rPr>
              <a:t>throw: To manually throw an exception, throw is used.</a:t>
            </a:r>
          </a:p>
          <a:p>
            <a:pPr marL="200526" indent="-200526" algn="just">
              <a:lnSpc>
                <a:spcPct val="150000"/>
              </a:lnSpc>
              <a:buSzPct val="100000"/>
              <a:buChar char="•"/>
              <a:defRPr sz="2000" b="1">
                <a:latin typeface="+mn-lt"/>
                <a:ea typeface="+mn-ea"/>
                <a:cs typeface="+mn-cs"/>
                <a:sym typeface="Calibri"/>
              </a:defRPr>
            </a:pPr>
            <a:r>
              <a:rPr lang="en-IN" sz="1800" dirty="0">
                <a:latin typeface="Arial" panose="020B0604020202020204" pitchFamily="34" charset="0"/>
              </a:rPr>
              <a:t>throws: Any exception that is thrown out of a method must be specified    </a:t>
            </a:r>
          </a:p>
          <a:p>
            <a:pPr algn="just">
              <a:lnSpc>
                <a:spcPct val="150000"/>
              </a:lnSpc>
              <a:defRPr sz="2000" b="1">
                <a:latin typeface="+mn-lt"/>
                <a:ea typeface="+mn-ea"/>
                <a:cs typeface="+mn-cs"/>
                <a:sym typeface="Calibri"/>
              </a:defRPr>
            </a:pPr>
            <a:r>
              <a:rPr lang="en-IN" sz="1800" dirty="0">
                <a:latin typeface="Arial" panose="020B0604020202020204" pitchFamily="34" charset="0"/>
              </a:rPr>
              <a:t> using throws.</a:t>
            </a:r>
          </a:p>
          <a:p>
            <a:pPr marL="200526" indent="-200526" algn="just">
              <a:lnSpc>
                <a:spcPct val="150000"/>
              </a:lnSpc>
              <a:buSzPct val="100000"/>
              <a:buChar char="•"/>
              <a:defRPr sz="2000" b="1">
                <a:latin typeface="+mn-lt"/>
                <a:ea typeface="+mn-ea"/>
                <a:cs typeface="+mn-cs"/>
                <a:sym typeface="Calibri"/>
              </a:defRPr>
            </a:pPr>
            <a:r>
              <a:rPr lang="en-IN" sz="1800" dirty="0">
                <a:latin typeface="Arial" panose="020B0604020202020204" pitchFamily="34" charset="0"/>
              </a:rPr>
              <a:t>finally: The code which is to be executed after try is put in this block.</a:t>
            </a:r>
            <a:endParaRPr lang="en-IN" altLang="en-US" sz="1800" dirty="0">
              <a:solidFill>
                <a:schemeClr val="bg1"/>
              </a:solidFill>
              <a:latin typeface="Arial" panose="020B0604020202020204" pitchFamily="34" charset="0"/>
            </a:endParaRPr>
          </a:p>
        </p:txBody>
      </p:sp>
      <p:sp>
        <p:nvSpPr>
          <p:cNvPr id="15366" name="TextBox 10"/>
          <p:cNvSpPr>
            <a:spLocks noChangeArrowheads="1"/>
          </p:cNvSpPr>
          <p:nvPr>
            <p:custDataLst>
              <p:tags r:id="rId4"/>
            </p:custDataLst>
          </p:nvPr>
        </p:nvSpPr>
        <p:spPr bwMode="auto">
          <a:xfrm>
            <a:off x="249238" y="2439988"/>
            <a:ext cx="8645525" cy="4084637"/>
          </a:xfrm>
          <a:prstGeom prst="rect">
            <a:avLst/>
          </a:prstGeom>
          <a:noFill/>
          <a:ln>
            <a:noFill/>
          </a:ln>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07603"/>
      </p:ext>
    </p:extLst>
  </p:cSld>
  <p:clrMapOvr>
    <a:masterClrMapping/>
  </p:clrMapOvr>
  <p:transition advTm="371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0163" y="111125"/>
            <a:ext cx="9144001"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4" name="Rectangle 7"/>
          <p:cNvSpPr>
            <a:spLocks noChangeArrowheads="1"/>
          </p:cNvSpPr>
          <p:nvPr>
            <p:custDataLst>
              <p:tags r:id="rId2"/>
            </p:custDataLst>
          </p:nvPr>
        </p:nvSpPr>
        <p:spPr bwMode="auto">
          <a:xfrm>
            <a:off x="6350" y="1804988"/>
            <a:ext cx="9085263" cy="6334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a:p>
            <a:pPr>
              <a:spcBef>
                <a:spcPct val="0"/>
              </a:spcBef>
              <a:buFontTx/>
              <a:buNone/>
            </a:pPr>
            <a:r>
              <a:rPr lang="en-US" altLang="en-US" sz="1800" dirty="0">
                <a:latin typeface="Arial" panose="020B0604020202020204" pitchFamily="34" charset="0"/>
              </a:rPr>
              <a:t>                                                        </a:t>
            </a:r>
          </a:p>
        </p:txBody>
      </p:sp>
      <p:sp>
        <p:nvSpPr>
          <p:cNvPr id="15365" name="TextBox 6"/>
          <p:cNvSpPr>
            <a:spLocks noChangeArrowheads="1"/>
          </p:cNvSpPr>
          <p:nvPr>
            <p:custDataLst>
              <p:tags r:id="rId3"/>
            </p:custDataLst>
          </p:nvPr>
        </p:nvSpPr>
        <p:spPr bwMode="auto">
          <a:xfrm>
            <a:off x="138113" y="1664494"/>
            <a:ext cx="8975725" cy="773906"/>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defRPr/>
            </a:pPr>
            <a:r>
              <a:rPr lang="en-CA" altLang="en-US" sz="2400" b="1" dirty="0">
                <a:solidFill>
                  <a:schemeClr val="bg1"/>
                </a:solidFill>
                <a:latin typeface="+mn-lt"/>
                <a:cs typeface="Times New Roman" panose="02020603050405020304" pitchFamily="18" charset="0"/>
              </a:rPr>
              <a:t>Theory/Concepts/Formulas (If Applicable)</a:t>
            </a:r>
            <a:r>
              <a:rPr lang="en-CA" altLang="en-US" sz="3000" dirty="0">
                <a:solidFill>
                  <a:schemeClr val="bg1"/>
                </a:solidFill>
                <a:latin typeface="+mj-lt"/>
                <a:cs typeface="Times New Roman" panose="02020603050405020304" pitchFamily="18" charset="0"/>
              </a:rPr>
              <a:t> </a:t>
            </a:r>
            <a:endParaRPr lang="en-IN" sz="3000" dirty="0">
              <a:solidFill>
                <a:schemeClr val="bg1"/>
              </a:solidFill>
              <a:latin typeface="+mj-lt"/>
              <a:ea typeface="Calibri" panose="020F0502020204030204" pitchFamily="34" charset="0"/>
              <a:cs typeface="Times New Roman" panose="02020603050405020304" pitchFamily="18" charset="0"/>
            </a:endParaRPr>
          </a:p>
          <a:p>
            <a:pPr algn="just">
              <a:lnSpc>
                <a:spcPct val="150000"/>
              </a:lnSpc>
              <a:buNone/>
              <a:defRPr sz="2000" b="1">
                <a:latin typeface="+mn-lt"/>
                <a:ea typeface="+mn-ea"/>
                <a:cs typeface="+mn-cs"/>
                <a:sym typeface="Calibri"/>
              </a:defRPr>
            </a:pPr>
            <a:endParaRPr lang="en-IN" altLang="en-US" sz="1800" dirty="0">
              <a:solidFill>
                <a:schemeClr val="bg1"/>
              </a:solidFill>
              <a:latin typeface="Arial" panose="020B0604020202020204" pitchFamily="34" charset="0"/>
            </a:endParaRPr>
          </a:p>
        </p:txBody>
      </p:sp>
      <p:sp>
        <p:nvSpPr>
          <p:cNvPr id="15366" name="TextBox 10"/>
          <p:cNvSpPr>
            <a:spLocks noChangeArrowheads="1"/>
          </p:cNvSpPr>
          <p:nvPr>
            <p:custDataLst>
              <p:tags r:id="rId4"/>
            </p:custDataLst>
          </p:nvPr>
        </p:nvSpPr>
        <p:spPr bwMode="auto">
          <a:xfrm>
            <a:off x="249238" y="2439988"/>
            <a:ext cx="8645525" cy="4084637"/>
          </a:xfrm>
          <a:prstGeom prst="rect">
            <a:avLst/>
          </a:prstGeom>
          <a:noFill/>
          <a:ln>
            <a:noFill/>
          </a:ln>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2EE30DA-3FF7-4648-8EF1-A3DFCC26FB00}"/>
              </a:ext>
            </a:extLst>
          </p:cNvPr>
          <p:cNvPicPr>
            <a:picLocks noChangeAspect="1"/>
          </p:cNvPicPr>
          <p:nvPr/>
        </p:nvPicPr>
        <p:blipFill rotWithShape="1">
          <a:blip r:embed="rId7"/>
          <a:srcRect l="30833" t="31538" r="11667" b="40273"/>
          <a:stretch/>
        </p:blipFill>
        <p:spPr>
          <a:xfrm>
            <a:off x="457200" y="2590799"/>
            <a:ext cx="7924800" cy="3933825"/>
          </a:xfrm>
          <a:prstGeom prst="rect">
            <a:avLst/>
          </a:prstGeom>
        </p:spPr>
      </p:pic>
    </p:spTree>
    <p:extLst>
      <p:ext uri="{BB962C8B-B14F-4D97-AF65-F5344CB8AC3E}">
        <p14:creationId xmlns:p14="http://schemas.microsoft.com/office/powerpoint/2010/main" val="1812731935"/>
      </p:ext>
    </p:extLst>
  </p:cSld>
  <p:clrMapOvr>
    <a:masterClrMapping/>
  </p:clrMapOvr>
  <p:transition advTm="371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0163" y="111125"/>
            <a:ext cx="9144001" cy="68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4" name="Rectangle 7"/>
          <p:cNvSpPr>
            <a:spLocks noChangeArrowheads="1"/>
          </p:cNvSpPr>
          <p:nvPr>
            <p:custDataLst>
              <p:tags r:id="rId2"/>
            </p:custDataLst>
          </p:nvPr>
        </p:nvSpPr>
        <p:spPr bwMode="auto">
          <a:xfrm>
            <a:off x="6350" y="1804988"/>
            <a:ext cx="9085263" cy="6334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a:p>
            <a:pPr>
              <a:spcBef>
                <a:spcPct val="0"/>
              </a:spcBef>
              <a:buFontTx/>
              <a:buNone/>
            </a:pPr>
            <a:r>
              <a:rPr lang="en-US" altLang="en-US" sz="1800" dirty="0">
                <a:latin typeface="Arial" panose="020B0604020202020204" pitchFamily="34" charset="0"/>
              </a:rPr>
              <a:t>                                                        </a:t>
            </a:r>
          </a:p>
        </p:txBody>
      </p:sp>
      <p:sp>
        <p:nvSpPr>
          <p:cNvPr id="15365" name="TextBox 6"/>
          <p:cNvSpPr>
            <a:spLocks noChangeArrowheads="1"/>
          </p:cNvSpPr>
          <p:nvPr>
            <p:custDataLst>
              <p:tags r:id="rId3"/>
            </p:custDataLst>
          </p:nvPr>
        </p:nvSpPr>
        <p:spPr bwMode="auto">
          <a:xfrm>
            <a:off x="138113" y="1804988"/>
            <a:ext cx="8975725" cy="633412"/>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defRPr/>
            </a:pPr>
            <a:r>
              <a:rPr lang="en-CA" altLang="en-US" sz="3000" b="1" dirty="0">
                <a:solidFill>
                  <a:schemeClr val="bg1"/>
                </a:solidFill>
                <a:latin typeface="+mn-lt"/>
                <a:cs typeface="Times New Roman" panose="02020603050405020304" pitchFamily="18" charset="0"/>
              </a:rPr>
              <a:t>Types of Exceptions:</a:t>
            </a:r>
            <a:endParaRPr lang="en-IN" sz="3000" dirty="0">
              <a:solidFill>
                <a:schemeClr val="bg1"/>
              </a:solidFill>
              <a:latin typeface="+mj-lt"/>
              <a:ea typeface="Calibri" panose="020F0502020204030204" pitchFamily="34" charset="0"/>
              <a:cs typeface="Times New Roman" panose="02020603050405020304" pitchFamily="18" charset="0"/>
            </a:endParaRPr>
          </a:p>
        </p:txBody>
      </p:sp>
      <p:sp>
        <p:nvSpPr>
          <p:cNvPr id="15366" name="TextBox 10"/>
          <p:cNvSpPr>
            <a:spLocks noChangeArrowheads="1"/>
          </p:cNvSpPr>
          <p:nvPr>
            <p:custDataLst>
              <p:tags r:id="rId4"/>
            </p:custDataLst>
          </p:nvPr>
        </p:nvSpPr>
        <p:spPr bwMode="auto">
          <a:xfrm>
            <a:off x="249238" y="2439988"/>
            <a:ext cx="8645525" cy="4084637"/>
          </a:xfrm>
          <a:prstGeom prst="rect">
            <a:avLst/>
          </a:prstGeom>
          <a:noFill/>
          <a:ln>
            <a:noFill/>
          </a:ln>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BED80EF7-825C-4588-A04A-AD9AF5192D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9200" y="2438400"/>
            <a:ext cx="6400799" cy="4308474"/>
          </a:xfrm>
          <a:prstGeom prst="rect">
            <a:avLst/>
          </a:prstGeom>
        </p:spPr>
      </p:pic>
      <p:sp>
        <p:nvSpPr>
          <p:cNvPr id="4" name="TextBox 3">
            <a:extLst>
              <a:ext uri="{FF2B5EF4-FFF2-40B4-BE49-F238E27FC236}">
                <a16:creationId xmlns:a16="http://schemas.microsoft.com/office/drawing/2014/main" id="{E755AF28-4CA3-4B1F-B2A5-8AF92C59D353}"/>
              </a:ext>
            </a:extLst>
          </p:cNvPr>
          <p:cNvSpPr txBox="1"/>
          <p:nvPr/>
        </p:nvSpPr>
        <p:spPr>
          <a:xfrm>
            <a:off x="7467600" y="6858000"/>
            <a:ext cx="1624012" cy="246221"/>
          </a:xfrm>
          <a:prstGeom prst="rect">
            <a:avLst/>
          </a:prstGeom>
          <a:noFill/>
        </p:spPr>
        <p:txBody>
          <a:bodyPr wrap="square" rtlCol="0">
            <a:spAutoFit/>
          </a:bodyPr>
          <a:lstStyle/>
          <a:p>
            <a:r>
              <a:rPr lang="en-IN" sz="1000" dirty="0"/>
              <a:t>source: javatpoint.com</a:t>
            </a:r>
          </a:p>
        </p:txBody>
      </p:sp>
    </p:spTree>
    <p:extLst>
      <p:ext uri="{BB962C8B-B14F-4D97-AF65-F5344CB8AC3E}">
        <p14:creationId xmlns:p14="http://schemas.microsoft.com/office/powerpoint/2010/main" val="2204166366"/>
      </p:ext>
    </p:extLst>
  </p:cSld>
  <p:clrMapOvr>
    <a:masterClrMapping/>
  </p:clrMapOvr>
  <p:transition advTm="371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28575" y="109538"/>
            <a:ext cx="9144000" cy="690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5788" y="3079750"/>
            <a:ext cx="54324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Rectangle 7"/>
          <p:cNvSpPr>
            <a:spLocks noChangeArrowheads="1"/>
          </p:cNvSpPr>
          <p:nvPr>
            <p:custDataLst>
              <p:tags r:id="rId3"/>
            </p:custDataLst>
          </p:nvPr>
        </p:nvSpPr>
        <p:spPr bwMode="auto">
          <a:xfrm>
            <a:off x="30163" y="1465263"/>
            <a:ext cx="9085262" cy="104298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                  </a:t>
            </a:r>
          </a:p>
        </p:txBody>
      </p:sp>
      <p:sp>
        <p:nvSpPr>
          <p:cNvPr id="15365" name="TextBox 6"/>
          <p:cNvSpPr>
            <a:spLocks noChangeArrowheads="1"/>
          </p:cNvSpPr>
          <p:nvPr>
            <p:custDataLst>
              <p:tags r:id="rId4"/>
            </p:custDataLst>
          </p:nvPr>
        </p:nvSpPr>
        <p:spPr bwMode="auto">
          <a:xfrm>
            <a:off x="131763" y="1554163"/>
            <a:ext cx="8763000" cy="768350"/>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 typeface="Arial" panose="020B0604020202020204" pitchFamily="34" charset="0"/>
              <a:buNone/>
              <a:defRPr/>
            </a:pPr>
            <a:r>
              <a:rPr lang="en-IN" sz="3000" b="1" dirty="0">
                <a:solidFill>
                  <a:schemeClr val="bg1"/>
                </a:solidFill>
                <a:latin typeface="+mn-lt"/>
                <a:ea typeface="Calibri" panose="020F0502020204030204" pitchFamily="34" charset="0"/>
                <a:cs typeface="Times New Roman" panose="02020603050405020304" pitchFamily="18" charset="0"/>
              </a:rPr>
              <a:t>Exception Handling Mechanism</a:t>
            </a:r>
            <a:endParaRPr lang="en-IN" sz="3000" dirty="0">
              <a:solidFill>
                <a:schemeClr val="bg1"/>
              </a:solidFill>
              <a:latin typeface="+mj-lt"/>
              <a:ea typeface="Calibri" panose="020F0502020204030204" pitchFamily="34" charset="0"/>
              <a:cs typeface="Times New Roman" panose="02020603050405020304" pitchFamily="18" charset="0"/>
            </a:endParaRPr>
          </a:p>
          <a:p>
            <a:pPr>
              <a:spcBef>
                <a:spcPct val="0"/>
              </a:spcBef>
              <a:buFont typeface="Arial" panose="020B0604020202020204" pitchFamily="34" charset="0"/>
              <a:buNone/>
              <a:defRPr/>
            </a:pPr>
            <a:endParaRPr lang="en-IN" sz="3000" dirty="0">
              <a:solidFill>
                <a:schemeClr val="bg1"/>
              </a:solidFill>
              <a:latin typeface="+mj-lt"/>
              <a:ea typeface="Calibri" panose="020F0502020204030204" pitchFamily="34" charset="0"/>
              <a:cs typeface="Times New Roman" panose="02020603050405020304" pitchFamily="18" charset="0"/>
            </a:endParaRPr>
          </a:p>
          <a:p>
            <a:pPr>
              <a:spcBef>
                <a:spcPct val="0"/>
              </a:spcBef>
              <a:buFontTx/>
              <a:buNone/>
              <a:defRPr/>
            </a:pPr>
            <a:r>
              <a:rPr lang="en-CA" altLang="en-US" sz="3000" b="1" dirty="0">
                <a:solidFill>
                  <a:schemeClr val="bg1"/>
                </a:solidFill>
                <a:latin typeface="+mj-lt"/>
                <a:cs typeface="Times New Roman" panose="02020603050405020304" pitchFamily="18" charset="0"/>
              </a:rPr>
              <a:t> </a:t>
            </a:r>
            <a:endParaRPr lang="en-IN" altLang="en-US" sz="3000" b="1" dirty="0">
              <a:solidFill>
                <a:schemeClr val="bg1"/>
              </a:solidFill>
              <a:latin typeface="+mj-lt"/>
              <a:cs typeface="Times New Roman" panose="02020603050405020304" pitchFamily="18" charset="0"/>
            </a:endParaRPr>
          </a:p>
        </p:txBody>
      </p:sp>
      <p:sp>
        <p:nvSpPr>
          <p:cNvPr id="15366" name="TextBox 10"/>
          <p:cNvSpPr>
            <a:spLocks noChangeArrowheads="1"/>
          </p:cNvSpPr>
          <p:nvPr>
            <p:custDataLst>
              <p:tags r:id="rId5"/>
            </p:custDataLst>
          </p:nvPr>
        </p:nvSpPr>
        <p:spPr bwMode="auto">
          <a:xfrm>
            <a:off x="249238" y="2439988"/>
            <a:ext cx="8645525" cy="4084637"/>
          </a:xfrm>
          <a:prstGeom prst="rect">
            <a:avLst/>
          </a:prstGeom>
          <a:noFill/>
          <a:ln>
            <a:noFill/>
          </a:ln>
        </p:spPr>
        <p:txBody>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pic>
        <p:nvPicPr>
          <p:cNvPr id="8" name="Screen Shot 2020-05-30 at 5.53.46 PM.png" descr="Screen Shot 2020-05-30 at 5.53.46 PM.png">
            <a:extLst>
              <a:ext uri="{FF2B5EF4-FFF2-40B4-BE49-F238E27FC236}">
                <a16:creationId xmlns:a16="http://schemas.microsoft.com/office/drawing/2014/main" id="{289504C8-B5F1-470F-B819-6458AEBD98F7}"/>
              </a:ext>
            </a:extLst>
          </p:cNvPr>
          <p:cNvPicPr>
            <a:picLocks noChangeAspect="1"/>
          </p:cNvPicPr>
          <p:nvPr/>
        </p:nvPicPr>
        <p:blipFill>
          <a:blip r:embed="rId9"/>
          <a:stretch>
            <a:fillRect/>
          </a:stretch>
        </p:blipFill>
        <p:spPr>
          <a:xfrm>
            <a:off x="971128" y="2508249"/>
            <a:ext cx="7334671" cy="4169471"/>
          </a:xfrm>
          <a:prstGeom prst="rect">
            <a:avLst/>
          </a:prstGeom>
          <a:ln w="12700">
            <a:miter lim="400000"/>
          </a:ln>
        </p:spPr>
      </p:pic>
    </p:spTree>
  </p:cSld>
  <p:clrMapOvr>
    <a:masterClrMapping/>
  </p:clrMapOvr>
  <p:transition advTm="437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7412"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3000" b="1">
              <a:latin typeface="Arial" panose="020B0604020202020204" pitchFamily="34" charset="0"/>
            </a:endParaRPr>
          </a:p>
        </p:txBody>
      </p:sp>
      <p:sp>
        <p:nvSpPr>
          <p:cNvPr id="17413"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buFontTx/>
              <a:buNone/>
            </a:pPr>
            <a:r>
              <a:rPr lang="en-US" altLang="en-US" sz="3000" b="1" dirty="0">
                <a:solidFill>
                  <a:schemeClr val="bg1"/>
                </a:solidFill>
                <a:ea typeface="Times New Roman" panose="02020603050405020304" pitchFamily="18" charset="0"/>
                <a:cs typeface="Shruti" pitchFamily="34" charset="0"/>
              </a:rPr>
              <a:t>Procedure</a:t>
            </a:r>
          </a:p>
        </p:txBody>
      </p:sp>
      <p:sp>
        <p:nvSpPr>
          <p:cNvPr id="16390" name="TextBox 10"/>
          <p:cNvSpPr>
            <a:spLocks noChangeArrowheads="1"/>
          </p:cNvSpPr>
          <p:nvPr>
            <p:custDataLst>
              <p:tags r:id="rId5"/>
            </p:custDataLst>
          </p:nvPr>
        </p:nvSpPr>
        <p:spPr bwMode="auto">
          <a:xfrm>
            <a:off x="249238" y="2439988"/>
            <a:ext cx="8678862" cy="40846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1: </a:t>
            </a:r>
            <a:r>
              <a:rPr lang="en-US" sz="2000" dirty="0">
                <a:solidFill>
                  <a:srgbClr val="000000"/>
                </a:solidFill>
                <a:latin typeface="+mn-lt"/>
                <a:ea typeface="Calibri" panose="020F0502020204030204" pitchFamily="34" charset="0"/>
                <a:cs typeface="Times New Roman" panose="02020603050405020304" pitchFamily="18" charset="0"/>
              </a:rPr>
              <a:t>Open JAVA API </a:t>
            </a:r>
          </a:p>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2: </a:t>
            </a:r>
            <a:r>
              <a:rPr lang="en-US" sz="2000" dirty="0">
                <a:solidFill>
                  <a:srgbClr val="000000"/>
                </a:solidFill>
                <a:latin typeface="+mn-lt"/>
                <a:ea typeface="Calibri" panose="020F0502020204030204" pitchFamily="34" charset="0"/>
                <a:cs typeface="Times New Roman" panose="02020603050405020304" pitchFamily="18" charset="0"/>
              </a:rPr>
              <a:t>Go to file menu and choose new file.</a:t>
            </a:r>
          </a:p>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3: </a:t>
            </a:r>
            <a:r>
              <a:rPr lang="en-IN" sz="2000" b="0" i="0" dirty="0">
                <a:effectLst/>
                <a:latin typeface="+mj-lt"/>
              </a:rPr>
              <a:t>To handle the </a:t>
            </a:r>
            <a:r>
              <a:rPr lang="en-IN" sz="2000" dirty="0">
                <a:latin typeface="+mj-lt"/>
              </a:rPr>
              <a:t>E</a:t>
            </a:r>
            <a:r>
              <a:rPr lang="en-IN" sz="2000" b="0" i="0" dirty="0">
                <a:effectLst/>
                <a:latin typeface="+mj-lt"/>
              </a:rPr>
              <a:t>xception, put the code in the Try block</a:t>
            </a:r>
          </a:p>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4: </a:t>
            </a:r>
            <a:r>
              <a:rPr lang="en-US" sz="2000" dirty="0">
                <a:solidFill>
                  <a:srgbClr val="000000"/>
                </a:solidFill>
                <a:latin typeface="+mn-lt"/>
                <a:ea typeface="Calibri" panose="020F0502020204030204" pitchFamily="34" charset="0"/>
                <a:cs typeface="Times New Roman" panose="02020603050405020304" pitchFamily="18" charset="0"/>
              </a:rPr>
              <a:t>As exception occurs, Try block is skipped.</a:t>
            </a:r>
          </a:p>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5: </a:t>
            </a:r>
            <a:r>
              <a:rPr lang="en-US" sz="2000" dirty="0">
                <a:solidFill>
                  <a:srgbClr val="000000"/>
                </a:solidFill>
                <a:latin typeface="+mn-lt"/>
                <a:ea typeface="Calibri" panose="020F0502020204030204" pitchFamily="34" charset="0"/>
                <a:cs typeface="Times New Roman" panose="02020603050405020304" pitchFamily="18" charset="0"/>
              </a:rPr>
              <a:t>Catch block catches exception and statements inside catch block will execute.</a:t>
            </a:r>
          </a:p>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6: </a:t>
            </a:r>
            <a:r>
              <a:rPr lang="en-US" sz="2000" dirty="0">
                <a:solidFill>
                  <a:srgbClr val="000000"/>
                </a:solidFill>
                <a:latin typeface="+mn-lt"/>
                <a:ea typeface="Calibri" panose="020F0502020204030204" pitchFamily="34" charset="0"/>
                <a:cs typeface="Times New Roman" panose="02020603050405020304" pitchFamily="18" charset="0"/>
              </a:rPr>
              <a:t>Save with .java extension &amp; Debug code from debug menu.</a:t>
            </a:r>
          </a:p>
          <a:p>
            <a:pPr marL="342900" indent="-342900" algn="just">
              <a:lnSpc>
                <a:spcPct val="115000"/>
              </a:lnSpc>
              <a:spcAft>
                <a:spcPts val="1000"/>
              </a:spcAft>
              <a:defRPr/>
            </a:pPr>
            <a:r>
              <a:rPr lang="en-US" sz="2000" b="1" dirty="0">
                <a:solidFill>
                  <a:srgbClr val="000000"/>
                </a:solidFill>
                <a:latin typeface="+mn-lt"/>
                <a:ea typeface="Calibri" panose="020F0502020204030204" pitchFamily="34" charset="0"/>
                <a:cs typeface="Times New Roman" panose="02020603050405020304" pitchFamily="18" charset="0"/>
              </a:rPr>
              <a:t>Step 7: </a:t>
            </a:r>
            <a:r>
              <a:rPr lang="en-US" sz="2000" dirty="0">
                <a:solidFill>
                  <a:srgbClr val="000000"/>
                </a:solidFill>
                <a:latin typeface="+mn-lt"/>
                <a:ea typeface="Calibri" panose="020F0502020204030204" pitchFamily="34" charset="0"/>
                <a:cs typeface="Times New Roman" panose="02020603050405020304" pitchFamily="18" charset="0"/>
              </a:rPr>
              <a:t>Run and Check results</a:t>
            </a:r>
          </a:p>
          <a:p>
            <a:pPr marL="342900" indent="-342900"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spTree>
  </p:cSld>
  <p:clrMapOvr>
    <a:masterClrMapping/>
  </p:clrMapOvr>
  <p:transition advTm="5473"/>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0" name="Rectangle 7"/>
          <p:cNvSpPr>
            <a:spLocks noChangeArrowheads="1"/>
          </p:cNvSpPr>
          <p:nvPr>
            <p:custDataLst>
              <p:tags r:id="rId2"/>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3000" b="1">
              <a:latin typeface="Arial" panose="020B0604020202020204" pitchFamily="34" charset="0"/>
            </a:endParaRPr>
          </a:p>
        </p:txBody>
      </p:sp>
      <p:sp>
        <p:nvSpPr>
          <p:cNvPr id="19461" name="TextBox 6"/>
          <p:cNvSpPr>
            <a:spLocks noChangeArrowheads="1"/>
          </p:cNvSpPr>
          <p:nvPr>
            <p:custDataLst>
              <p:tags r:id="rId3"/>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buFontTx/>
              <a:buNone/>
            </a:pPr>
            <a:r>
              <a:rPr lang="en-US" altLang="en-US" sz="3000" b="1" dirty="0">
                <a:solidFill>
                  <a:schemeClr val="bg1"/>
                </a:solidFill>
                <a:ea typeface="Times New Roman" panose="02020603050405020304" pitchFamily="18" charset="0"/>
                <a:cs typeface="Shruti" pitchFamily="34" charset="0"/>
              </a:rPr>
              <a:t> Code / Algorithm /Flow Chart (Any one If applicable)   </a:t>
            </a:r>
          </a:p>
        </p:txBody>
      </p:sp>
      <p:sp>
        <p:nvSpPr>
          <p:cNvPr id="16390" name="TextBox 10"/>
          <p:cNvSpPr>
            <a:spLocks noChangeArrowheads="1"/>
          </p:cNvSpPr>
          <p:nvPr>
            <p:custDataLst>
              <p:tags r:id="rId4"/>
            </p:custDataLst>
          </p:nvPr>
        </p:nvSpPr>
        <p:spPr bwMode="auto">
          <a:xfrm>
            <a:off x="249238" y="2439988"/>
            <a:ext cx="8678862" cy="40846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55A76A-06A4-43B9-A57F-D7B267D7610F}"/>
              </a:ext>
            </a:extLst>
          </p:cNvPr>
          <p:cNvSpPr txBox="1"/>
          <p:nvPr/>
        </p:nvSpPr>
        <p:spPr>
          <a:xfrm>
            <a:off x="457200" y="2952779"/>
            <a:ext cx="7772400" cy="3970318"/>
          </a:xfrm>
          <a:prstGeom prst="rect">
            <a:avLst/>
          </a:prstGeom>
          <a:noFill/>
        </p:spPr>
        <p:txBody>
          <a:bodyPr wrap="square">
            <a:spAutoFit/>
          </a:bodyPr>
          <a:lstStyle/>
          <a:p>
            <a:pPr algn="just">
              <a:buFont typeface="+mj-lt"/>
              <a:buAutoNum type="arabicPeriod"/>
            </a:pPr>
            <a:r>
              <a:rPr lang="en-IN" b="1" i="0" dirty="0">
                <a:solidFill>
                  <a:srgbClr val="006699"/>
                </a:solidFill>
                <a:effectLst/>
              </a:rPr>
              <a:t>public</a:t>
            </a:r>
            <a:r>
              <a:rPr lang="en-IN" b="0" i="0" dirty="0">
                <a:solidFill>
                  <a:srgbClr val="000000"/>
                </a:solidFill>
                <a:effectLst/>
              </a:rPr>
              <a:t> </a:t>
            </a:r>
            <a:r>
              <a:rPr lang="en-IN" b="1" i="0" dirty="0">
                <a:solidFill>
                  <a:srgbClr val="006699"/>
                </a:solidFill>
                <a:effectLst/>
              </a:rPr>
              <a:t>class</a:t>
            </a:r>
            <a:r>
              <a:rPr lang="en-IN" b="0" i="0" dirty="0">
                <a:solidFill>
                  <a:srgbClr val="000000"/>
                </a:solidFill>
                <a:effectLst/>
              </a:rPr>
              <a:t> </a:t>
            </a:r>
            <a:r>
              <a:rPr lang="en-IN" b="0" i="0" dirty="0" err="1">
                <a:solidFill>
                  <a:srgbClr val="000000"/>
                </a:solidFill>
                <a:effectLst/>
              </a:rPr>
              <a:t>JavaExceptionExample</a:t>
            </a:r>
            <a:endParaRPr lang="en-IN" b="0" i="0" dirty="0">
              <a:solidFill>
                <a:srgbClr val="000000"/>
              </a:solidFill>
              <a:effectLst/>
            </a:endParaRPr>
          </a:p>
          <a:p>
            <a:pPr algn="just">
              <a:buFont typeface="+mj-lt"/>
              <a:buAutoNum type="arabicPeriod"/>
            </a:pPr>
            <a:r>
              <a:rPr lang="en-IN" b="0" i="0" dirty="0">
                <a:solidFill>
                  <a:srgbClr val="000000"/>
                </a:solidFill>
                <a:effectLst/>
              </a:rPr>
              <a:t>{  </a:t>
            </a:r>
          </a:p>
          <a:p>
            <a:pPr algn="just">
              <a:buFont typeface="+mj-lt"/>
              <a:buAutoNum type="arabicPeriod"/>
            </a:pPr>
            <a:r>
              <a:rPr lang="en-IN" b="0" i="0" dirty="0">
                <a:solidFill>
                  <a:srgbClr val="000000"/>
                </a:solidFill>
                <a:effectLst/>
              </a:rPr>
              <a:t>  </a:t>
            </a:r>
            <a:r>
              <a:rPr lang="en-IN" b="1" i="0" dirty="0">
                <a:solidFill>
                  <a:srgbClr val="006699"/>
                </a:solidFill>
                <a:effectLst/>
              </a:rPr>
              <a:t>public</a:t>
            </a:r>
            <a:r>
              <a:rPr lang="en-IN" b="0" i="0" dirty="0">
                <a:solidFill>
                  <a:srgbClr val="000000"/>
                </a:solidFill>
                <a:effectLst/>
              </a:rPr>
              <a:t> </a:t>
            </a:r>
            <a:r>
              <a:rPr lang="en-IN" b="1" i="0" dirty="0">
                <a:solidFill>
                  <a:srgbClr val="006699"/>
                </a:solidFill>
                <a:effectLst/>
              </a:rPr>
              <a:t>static</a:t>
            </a:r>
            <a:r>
              <a:rPr lang="en-IN" b="0" i="0" dirty="0">
                <a:solidFill>
                  <a:srgbClr val="000000"/>
                </a:solidFill>
                <a:effectLst/>
              </a:rPr>
              <a:t> </a:t>
            </a:r>
            <a:r>
              <a:rPr lang="en-IN" b="1" i="0" dirty="0">
                <a:solidFill>
                  <a:srgbClr val="006699"/>
                </a:solidFill>
                <a:effectLst/>
              </a:rPr>
              <a:t>void</a:t>
            </a:r>
            <a:r>
              <a:rPr lang="en-IN" b="0" i="0" dirty="0">
                <a:solidFill>
                  <a:srgbClr val="000000"/>
                </a:solidFill>
                <a:effectLst/>
              </a:rPr>
              <a:t> main(String </a:t>
            </a:r>
            <a:r>
              <a:rPr lang="en-IN" b="0" i="0" dirty="0" err="1">
                <a:solidFill>
                  <a:srgbClr val="000000"/>
                </a:solidFill>
                <a:effectLst/>
              </a:rPr>
              <a:t>args</a:t>
            </a:r>
            <a:r>
              <a:rPr lang="en-IN" b="0" i="0" dirty="0">
                <a:solidFill>
                  <a:srgbClr val="000000"/>
                </a:solidFill>
                <a:effectLst/>
              </a:rPr>
              <a:t>[])</a:t>
            </a:r>
          </a:p>
          <a:p>
            <a:pPr algn="just">
              <a:buFont typeface="+mj-lt"/>
              <a:buAutoNum type="arabicPeriod"/>
            </a:pPr>
            <a:r>
              <a:rPr lang="en-IN" b="0" i="0" dirty="0">
                <a:solidFill>
                  <a:srgbClr val="000000"/>
                </a:solidFill>
                <a:effectLst/>
              </a:rPr>
              <a:t>{  </a:t>
            </a:r>
          </a:p>
          <a:p>
            <a:pPr algn="just">
              <a:buFont typeface="+mj-lt"/>
              <a:buAutoNum type="arabicPeriod"/>
            </a:pPr>
            <a:r>
              <a:rPr lang="en-IN" b="0" i="0" dirty="0">
                <a:solidFill>
                  <a:srgbClr val="000000"/>
                </a:solidFill>
                <a:effectLst/>
              </a:rPr>
              <a:t>   </a:t>
            </a:r>
            <a:r>
              <a:rPr lang="en-IN" b="1" i="0" dirty="0">
                <a:solidFill>
                  <a:srgbClr val="006699"/>
                </a:solidFill>
                <a:effectLst/>
              </a:rPr>
              <a:t>try</a:t>
            </a:r>
            <a:r>
              <a:rPr lang="en-IN" b="0" i="0" dirty="0">
                <a:solidFill>
                  <a:srgbClr val="000000"/>
                </a:solidFill>
                <a:effectLst/>
              </a:rPr>
              <a:t>{  </a:t>
            </a:r>
          </a:p>
          <a:p>
            <a:pPr algn="just">
              <a:buFont typeface="+mj-lt"/>
              <a:buAutoNum type="arabicPeriod"/>
            </a:pPr>
            <a:r>
              <a:rPr lang="en-IN" b="0" i="0" dirty="0">
                <a:solidFill>
                  <a:srgbClr val="000000"/>
                </a:solidFill>
                <a:effectLst/>
              </a:rPr>
              <a:t>      </a:t>
            </a:r>
            <a:r>
              <a:rPr lang="en-IN" b="1" i="0" dirty="0">
                <a:solidFill>
                  <a:srgbClr val="006699"/>
                </a:solidFill>
                <a:effectLst/>
              </a:rPr>
              <a:t>int</a:t>
            </a:r>
            <a:r>
              <a:rPr lang="en-IN" b="0" i="0" dirty="0">
                <a:solidFill>
                  <a:srgbClr val="000000"/>
                </a:solidFill>
                <a:effectLst/>
              </a:rPr>
              <a:t> data=</a:t>
            </a:r>
            <a:r>
              <a:rPr lang="en-IN" b="0" i="0" dirty="0">
                <a:solidFill>
                  <a:srgbClr val="C00000"/>
                </a:solidFill>
                <a:effectLst/>
              </a:rPr>
              <a:t>100</a:t>
            </a:r>
            <a:r>
              <a:rPr lang="en-IN" b="0" i="0" dirty="0">
                <a:solidFill>
                  <a:srgbClr val="000000"/>
                </a:solidFill>
                <a:effectLst/>
              </a:rPr>
              <a:t>/</a:t>
            </a:r>
            <a:r>
              <a:rPr lang="en-IN" b="0" i="0" dirty="0">
                <a:solidFill>
                  <a:srgbClr val="C00000"/>
                </a:solidFill>
                <a:effectLst/>
              </a:rPr>
              <a:t>0</a:t>
            </a:r>
            <a:r>
              <a:rPr lang="en-IN" b="0" i="0" dirty="0">
                <a:solidFill>
                  <a:srgbClr val="000000"/>
                </a:solidFill>
                <a:effectLst/>
              </a:rPr>
              <a:t>;  </a:t>
            </a:r>
          </a:p>
          <a:p>
            <a:pPr algn="just">
              <a:buFont typeface="+mj-lt"/>
              <a:buAutoNum type="arabicPeriod"/>
            </a:pPr>
            <a:r>
              <a:rPr lang="en-IN" b="0" i="0" dirty="0">
                <a:solidFill>
                  <a:srgbClr val="000000"/>
                </a:solidFill>
                <a:effectLst/>
              </a:rPr>
              <a:t>   }</a:t>
            </a:r>
          </a:p>
          <a:p>
            <a:pPr algn="just">
              <a:buFont typeface="+mj-lt"/>
              <a:buAutoNum type="arabicPeriod"/>
            </a:pPr>
            <a:r>
              <a:rPr lang="en-IN" b="1" i="0" dirty="0">
                <a:solidFill>
                  <a:srgbClr val="006699"/>
                </a:solidFill>
                <a:effectLst/>
              </a:rPr>
              <a:t>catch</a:t>
            </a:r>
            <a:r>
              <a:rPr lang="en-IN" b="0" i="0" dirty="0">
                <a:solidFill>
                  <a:srgbClr val="000000"/>
                </a:solidFill>
                <a:effectLst/>
              </a:rPr>
              <a:t>(</a:t>
            </a:r>
            <a:r>
              <a:rPr lang="en-IN" b="0" i="0" dirty="0" err="1">
                <a:solidFill>
                  <a:srgbClr val="000000"/>
                </a:solidFill>
                <a:effectLst/>
              </a:rPr>
              <a:t>ArithmeticException</a:t>
            </a:r>
            <a:r>
              <a:rPr lang="en-IN" b="0" i="0" dirty="0">
                <a:solidFill>
                  <a:srgbClr val="000000"/>
                </a:solidFill>
                <a:effectLst/>
              </a:rPr>
              <a:t> e)</a:t>
            </a:r>
          </a:p>
          <a:p>
            <a:pPr algn="just">
              <a:buFont typeface="+mj-lt"/>
              <a:buAutoNum type="arabicPeriod"/>
            </a:pPr>
            <a:r>
              <a:rPr lang="en-IN" b="0" i="0" dirty="0">
                <a:solidFill>
                  <a:srgbClr val="000000"/>
                </a:solidFill>
                <a:effectLst/>
              </a:rPr>
              <a:t>{</a:t>
            </a:r>
          </a:p>
          <a:p>
            <a:pPr algn="just">
              <a:buFont typeface="+mj-lt"/>
              <a:buAutoNum type="arabicPeriod"/>
            </a:pPr>
            <a:r>
              <a:rPr lang="en-IN" b="0" i="0" dirty="0" err="1">
                <a:solidFill>
                  <a:srgbClr val="000000"/>
                </a:solidFill>
                <a:effectLst/>
              </a:rPr>
              <a:t>System.out.println</a:t>
            </a:r>
            <a:r>
              <a:rPr lang="en-IN" b="0" i="0" dirty="0">
                <a:solidFill>
                  <a:srgbClr val="000000"/>
                </a:solidFill>
                <a:effectLst/>
              </a:rPr>
              <a:t>(e);</a:t>
            </a:r>
          </a:p>
          <a:p>
            <a:pPr algn="just">
              <a:buFont typeface="+mj-lt"/>
              <a:buAutoNum type="arabicPeriod"/>
            </a:pPr>
            <a:r>
              <a:rPr lang="en-IN" b="0" i="0" dirty="0">
                <a:solidFill>
                  <a:srgbClr val="000000"/>
                </a:solidFill>
                <a:effectLst/>
              </a:rPr>
              <a:t>}  </a:t>
            </a:r>
          </a:p>
          <a:p>
            <a:pPr algn="just">
              <a:buFont typeface="+mj-lt"/>
              <a:buAutoNum type="arabicPeriod"/>
            </a:pPr>
            <a:r>
              <a:rPr lang="en-IN" b="0" i="0" dirty="0">
                <a:solidFill>
                  <a:srgbClr val="000000"/>
                </a:solidFill>
                <a:effectLst/>
              </a:rPr>
              <a:t>   </a:t>
            </a:r>
            <a:r>
              <a:rPr lang="en-IN" b="0" i="0" dirty="0" err="1">
                <a:solidFill>
                  <a:srgbClr val="000000"/>
                </a:solidFill>
                <a:effectLst/>
              </a:rPr>
              <a:t>System.out.println</a:t>
            </a:r>
            <a:r>
              <a:rPr lang="en-IN" b="0" i="0" dirty="0">
                <a:solidFill>
                  <a:srgbClr val="000000"/>
                </a:solidFill>
                <a:effectLst/>
              </a:rPr>
              <a:t>(</a:t>
            </a:r>
            <a:r>
              <a:rPr lang="en-IN" b="0" i="0" dirty="0">
                <a:solidFill>
                  <a:srgbClr val="0000FF"/>
                </a:solidFill>
                <a:effectLst/>
              </a:rPr>
              <a:t>"rest of the code..."</a:t>
            </a:r>
            <a:r>
              <a:rPr lang="en-IN" b="0" i="0" dirty="0">
                <a:solidFill>
                  <a:srgbClr val="000000"/>
                </a:solidFill>
                <a:effectLst/>
              </a:rPr>
              <a:t>);  </a:t>
            </a:r>
          </a:p>
          <a:p>
            <a:pPr algn="just">
              <a:buFont typeface="+mj-lt"/>
              <a:buAutoNum type="arabicPeriod"/>
            </a:pPr>
            <a:r>
              <a:rPr lang="en-IN" b="0" i="0" dirty="0">
                <a:solidFill>
                  <a:srgbClr val="000000"/>
                </a:solidFill>
                <a:effectLst/>
              </a:rPr>
              <a:t>  }  </a:t>
            </a:r>
          </a:p>
          <a:p>
            <a:pPr algn="just">
              <a:buFont typeface="+mj-lt"/>
              <a:buAutoNum type="arabicPeriod"/>
            </a:pPr>
            <a:r>
              <a:rPr lang="en-IN" b="0" i="0" dirty="0">
                <a:solidFill>
                  <a:srgbClr val="000000"/>
                </a:solidFill>
                <a:effectLst/>
              </a:rPr>
              <a:t>} </a:t>
            </a:r>
          </a:p>
        </p:txBody>
      </p:sp>
      <p:sp>
        <p:nvSpPr>
          <p:cNvPr id="7" name="Rectangle 7">
            <a:extLst>
              <a:ext uri="{FF2B5EF4-FFF2-40B4-BE49-F238E27FC236}">
                <a16:creationId xmlns:a16="http://schemas.microsoft.com/office/drawing/2014/main" id="{AC0F5837-FA39-4434-AD3F-66204835574E}"/>
              </a:ext>
            </a:extLst>
          </p:cNvPr>
          <p:cNvSpPr>
            <a:spLocks noChangeArrowheads="1"/>
          </p:cNvSpPr>
          <p:nvPr>
            <p:custDataLst>
              <p:tags r:id="rId5"/>
            </p:custDataLst>
          </p:nvPr>
        </p:nvSpPr>
        <p:spPr bwMode="auto">
          <a:xfrm>
            <a:off x="16669" y="233045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2000" b="1" dirty="0">
                <a:solidFill>
                  <a:schemeClr val="bg1"/>
                </a:solidFill>
                <a:latin typeface="Arial" panose="020B0604020202020204" pitchFamily="34" charset="0"/>
              </a:rPr>
              <a:t>1) Divide by zero</a:t>
            </a:r>
          </a:p>
        </p:txBody>
      </p:sp>
    </p:spTree>
  </p:cSld>
  <p:clrMapOvr>
    <a:masterClrMapping/>
  </p:clrMapOvr>
  <p:transition advTm="490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1" name="TextBox 6"/>
          <p:cNvSpPr>
            <a:spLocks noChangeArrowheads="1"/>
          </p:cNvSpPr>
          <p:nvPr>
            <p:custDataLst>
              <p:tags r:id="rId2"/>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spcBef>
                <a:spcPct val="0"/>
              </a:spcBef>
              <a:buFontTx/>
              <a:buNone/>
            </a:pPr>
            <a:r>
              <a:rPr lang="en-US" altLang="en-US" sz="3000" b="1" dirty="0">
                <a:solidFill>
                  <a:schemeClr val="bg1"/>
                </a:solidFill>
                <a:ea typeface="Times New Roman" panose="02020603050405020304" pitchFamily="18" charset="0"/>
                <a:cs typeface="Shruti" pitchFamily="34" charset="0"/>
              </a:rPr>
              <a:t> Code / Algorithm /Flow Chart (Any </a:t>
            </a:r>
            <a:r>
              <a:rPr lang="en-US" altLang="en-US" sz="3000" b="1" dirty="0" err="1">
                <a:solidFill>
                  <a:schemeClr val="bg1"/>
                </a:solidFill>
                <a:ea typeface="Times New Roman" panose="02020603050405020304" pitchFamily="18" charset="0"/>
                <a:cs typeface="Shruti" pitchFamily="34" charset="0"/>
              </a:rPr>
              <a:t>oneIf</a:t>
            </a:r>
            <a:r>
              <a:rPr lang="en-US" altLang="en-US" sz="3000" b="1" dirty="0">
                <a:solidFill>
                  <a:schemeClr val="bg1"/>
                </a:solidFill>
                <a:ea typeface="Times New Roman" panose="02020603050405020304" pitchFamily="18" charset="0"/>
                <a:cs typeface="Shruti" pitchFamily="34" charset="0"/>
              </a:rPr>
              <a:t> applicable)   </a:t>
            </a:r>
          </a:p>
        </p:txBody>
      </p:sp>
      <p:sp>
        <p:nvSpPr>
          <p:cNvPr id="16390" name="TextBox 10"/>
          <p:cNvSpPr>
            <a:spLocks noChangeArrowheads="1"/>
          </p:cNvSpPr>
          <p:nvPr>
            <p:custDataLst>
              <p:tags r:id="rId3"/>
            </p:custDataLst>
          </p:nvPr>
        </p:nvSpPr>
        <p:spPr bwMode="auto">
          <a:xfrm>
            <a:off x="249238" y="2439988"/>
            <a:ext cx="8678862" cy="40846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lnSpc>
                <a:spcPct val="115000"/>
              </a:lnSpc>
              <a:spcAft>
                <a:spcPts val="1000"/>
              </a:spcAft>
              <a:defRPr/>
            </a:pPr>
            <a:endParaRPr lang="en-IN" sz="2000" dirty="0">
              <a:latin typeface="+mn-lt"/>
              <a:ea typeface="Calibri" panose="020F0502020204030204" pitchFamily="34" charset="0"/>
              <a:cs typeface="Times New Roman" panose="02020603050405020304" pitchFamily="18" charset="0"/>
            </a:endParaRPr>
          </a:p>
        </p:txBody>
      </p:sp>
      <p:sp>
        <p:nvSpPr>
          <p:cNvPr id="7" name="Rectangle 7">
            <a:extLst>
              <a:ext uri="{FF2B5EF4-FFF2-40B4-BE49-F238E27FC236}">
                <a16:creationId xmlns:a16="http://schemas.microsoft.com/office/drawing/2014/main" id="{AC0F5837-FA39-4434-AD3F-66204835574E}"/>
              </a:ext>
            </a:extLst>
          </p:cNvPr>
          <p:cNvSpPr>
            <a:spLocks noChangeArrowheads="1"/>
          </p:cNvSpPr>
          <p:nvPr>
            <p:custDataLst>
              <p:tags r:id="rId4"/>
            </p:custDataLst>
          </p:nvPr>
        </p:nvSpPr>
        <p:spPr bwMode="auto">
          <a:xfrm>
            <a:off x="0" y="1516118"/>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2000" b="1" dirty="0">
                <a:solidFill>
                  <a:schemeClr val="bg1"/>
                </a:solidFill>
                <a:latin typeface="Arial" panose="020B0604020202020204" pitchFamily="34" charset="0"/>
              </a:rPr>
              <a:t>2) Try ,catch and Finally:</a:t>
            </a:r>
          </a:p>
        </p:txBody>
      </p:sp>
      <p:sp>
        <p:nvSpPr>
          <p:cNvPr id="9" name="TextBox 8">
            <a:extLst>
              <a:ext uri="{FF2B5EF4-FFF2-40B4-BE49-F238E27FC236}">
                <a16:creationId xmlns:a16="http://schemas.microsoft.com/office/drawing/2014/main" id="{D66C7EF6-E2EF-4166-90BC-440281D80389}"/>
              </a:ext>
            </a:extLst>
          </p:cNvPr>
          <p:cNvSpPr txBox="1"/>
          <p:nvPr/>
        </p:nvSpPr>
        <p:spPr>
          <a:xfrm>
            <a:off x="251866" y="2246805"/>
            <a:ext cx="8642896" cy="3737946"/>
          </a:xfrm>
          <a:prstGeom prst="rect">
            <a:avLst/>
          </a:prstGeom>
          <a:noFill/>
        </p:spPr>
        <p:txBody>
          <a:bodyPr wrap="square">
            <a:spAutoFit/>
          </a:bodyPr>
          <a:lstStyle/>
          <a:p>
            <a:pPr algn="just">
              <a:lnSpc>
                <a:spcPct val="150000"/>
              </a:lnSpc>
              <a:defRPr sz="2000" b="1" i="1">
                <a:latin typeface="+mn-lt"/>
                <a:ea typeface="+mn-ea"/>
                <a:cs typeface="+mn-cs"/>
                <a:sym typeface="Calibri"/>
              </a:defRPr>
            </a:pPr>
            <a:r>
              <a:rPr lang="en-IN" dirty="0"/>
              <a:t>class </a:t>
            </a:r>
            <a:r>
              <a:rPr lang="en-IN" dirty="0" err="1"/>
              <a:t>FinallyDemo</a:t>
            </a:r>
            <a:r>
              <a:rPr lang="en-IN" dirty="0"/>
              <a:t>{</a:t>
            </a:r>
          </a:p>
          <a:p>
            <a:pPr algn="just">
              <a:lnSpc>
                <a:spcPct val="150000"/>
              </a:lnSpc>
              <a:defRPr sz="2000" b="1" i="1">
                <a:latin typeface="+mn-lt"/>
                <a:ea typeface="+mn-ea"/>
                <a:cs typeface="+mn-cs"/>
                <a:sym typeface="Calibri"/>
              </a:defRPr>
            </a:pPr>
            <a:r>
              <a:rPr lang="en-IN" dirty="0"/>
              <a:t> public static void main (String[] </a:t>
            </a:r>
            <a:r>
              <a:rPr lang="en-IN" dirty="0" err="1"/>
              <a:t>args</a:t>
            </a:r>
            <a:r>
              <a:rPr lang="en-IN" dirty="0"/>
              <a:t>)</a:t>
            </a:r>
          </a:p>
          <a:p>
            <a:pPr algn="just">
              <a:lnSpc>
                <a:spcPct val="150000"/>
              </a:lnSpc>
              <a:defRPr sz="2000" b="1" i="1">
                <a:latin typeface="+mn-lt"/>
                <a:ea typeface="+mn-ea"/>
                <a:cs typeface="+mn-cs"/>
                <a:sym typeface="Calibri"/>
              </a:defRPr>
            </a:pPr>
            <a:r>
              <a:rPr lang="en-IN" dirty="0"/>
              <a:t> {</a:t>
            </a:r>
          </a:p>
          <a:p>
            <a:pPr algn="just">
              <a:lnSpc>
                <a:spcPct val="150000"/>
              </a:lnSpc>
              <a:defRPr sz="2000" b="1" i="1">
                <a:latin typeface="+mn-lt"/>
                <a:ea typeface="+mn-ea"/>
                <a:cs typeface="+mn-cs"/>
                <a:sym typeface="Calibri"/>
              </a:defRPr>
            </a:pPr>
            <a:r>
              <a:rPr lang="en-IN" dirty="0"/>
              <a:t> try{</a:t>
            </a:r>
          </a:p>
          <a:p>
            <a:pPr algn="just">
              <a:lnSpc>
                <a:spcPct val="150000"/>
              </a:lnSpc>
              <a:defRPr sz="2000" b="1" i="1">
                <a:latin typeface="+mn-lt"/>
                <a:ea typeface="+mn-ea"/>
                <a:cs typeface="+mn-cs"/>
                <a:sym typeface="Calibri"/>
              </a:defRPr>
            </a:pPr>
            <a:r>
              <a:rPr lang="en-IN" dirty="0"/>
              <a:t> float y=3.2;}</a:t>
            </a:r>
          </a:p>
          <a:p>
            <a:pPr algn="just">
              <a:lnSpc>
                <a:spcPct val="150000"/>
              </a:lnSpc>
              <a:tabLst>
                <a:tab pos="1703388" algn="l"/>
                <a:tab pos="5470525" algn="l"/>
              </a:tabLst>
              <a:defRPr sz="2000" b="1" i="1">
                <a:latin typeface="+mn-lt"/>
                <a:ea typeface="+mn-ea"/>
                <a:cs typeface="+mn-cs"/>
                <a:sym typeface="Calibri"/>
              </a:defRPr>
            </a:pPr>
            <a:r>
              <a:rPr lang="en-IN" dirty="0"/>
              <a:t> catch(</a:t>
            </a:r>
            <a:r>
              <a:rPr lang="en-IN" dirty="0" err="1"/>
              <a:t>Exceptione</a:t>
            </a:r>
            <a:r>
              <a:rPr lang="en-IN" dirty="0"/>
              <a:t>)</a:t>
            </a:r>
          </a:p>
          <a:p>
            <a:pPr algn="just">
              <a:lnSpc>
                <a:spcPct val="150000"/>
              </a:lnSpc>
              <a:tabLst>
                <a:tab pos="1703388" algn="l"/>
                <a:tab pos="5470525" algn="l"/>
              </a:tabLst>
              <a:defRPr sz="2000" b="1" i="1">
                <a:latin typeface="+mn-lt"/>
                <a:ea typeface="+mn-ea"/>
                <a:cs typeface="+mn-cs"/>
                <a:sym typeface="Calibri"/>
              </a:defRPr>
            </a:pPr>
            <a:r>
              <a:rPr lang="en-IN" dirty="0"/>
              <a:t>{</a:t>
            </a:r>
            <a:r>
              <a:rPr lang="en-IN" dirty="0" err="1"/>
              <a:t>System.out.println</a:t>
            </a:r>
            <a:r>
              <a:rPr lang="en-IN" dirty="0"/>
              <a:t>(e);}</a:t>
            </a:r>
            <a:br>
              <a:rPr lang="en-IN" dirty="0"/>
            </a:br>
            <a:r>
              <a:rPr lang="en-IN" dirty="0"/>
              <a:t> finally{</a:t>
            </a:r>
            <a:r>
              <a:rPr lang="en-IN" dirty="0" err="1"/>
              <a:t>System.out.println</a:t>
            </a:r>
            <a:r>
              <a:rPr lang="en-IN" dirty="0"/>
              <a:t>(“I will get executed no matter what !!”);}}</a:t>
            </a:r>
          </a:p>
        </p:txBody>
      </p:sp>
    </p:spTree>
    <p:extLst>
      <p:ext uri="{BB962C8B-B14F-4D97-AF65-F5344CB8AC3E}">
        <p14:creationId xmlns:p14="http://schemas.microsoft.com/office/powerpoint/2010/main" val="2710593169"/>
      </p:ext>
    </p:extLst>
  </p:cSld>
  <p:clrMapOvr>
    <a:masterClrMapping/>
  </p:clrMapOvr>
  <p:transition advTm="4901"/>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63"/>
</p:tagLst>
</file>

<file path=ppt/tags/tag11.xml><?xml version="1.0" encoding="utf-8"?>
<p:tagLst xmlns:a="http://schemas.openxmlformats.org/drawingml/2006/main" xmlns:r="http://schemas.openxmlformats.org/officeDocument/2006/relationships" xmlns:p="http://schemas.openxmlformats.org/presentationml/2006/main">
  <p:tag name="AS_UNIQUEID" val="59"/>
</p:tagLst>
</file>

<file path=ppt/tags/tag12.xml><?xml version="1.0" encoding="utf-8"?>
<p:tagLst xmlns:a="http://schemas.openxmlformats.org/drawingml/2006/main" xmlns:r="http://schemas.openxmlformats.org/officeDocument/2006/relationships" xmlns:p="http://schemas.openxmlformats.org/presentationml/2006/main">
  <p:tag name="AS_UNIQUEID" val="61"/>
</p:tagLst>
</file>

<file path=ppt/tags/tag13.xml><?xml version="1.0" encoding="utf-8"?>
<p:tagLst xmlns:a="http://schemas.openxmlformats.org/drawingml/2006/main" xmlns:r="http://schemas.openxmlformats.org/officeDocument/2006/relationships" xmlns:p="http://schemas.openxmlformats.org/presentationml/2006/main">
  <p:tag name="AS_UNIQUEID" val="62"/>
</p:tagLst>
</file>

<file path=ppt/tags/tag14.xml><?xml version="1.0" encoding="utf-8"?>
<p:tagLst xmlns:a="http://schemas.openxmlformats.org/drawingml/2006/main" xmlns:r="http://schemas.openxmlformats.org/officeDocument/2006/relationships" xmlns:p="http://schemas.openxmlformats.org/presentationml/2006/main">
  <p:tag name="AS_UNIQUEID" val="63"/>
</p:tagLst>
</file>

<file path=ppt/tags/tag15.xml><?xml version="1.0" encoding="utf-8"?>
<p:tagLst xmlns:a="http://schemas.openxmlformats.org/drawingml/2006/main" xmlns:r="http://schemas.openxmlformats.org/officeDocument/2006/relationships" xmlns:p="http://schemas.openxmlformats.org/presentationml/2006/main">
  <p:tag name="AS_UNIQUEID" val="59"/>
</p:tagLst>
</file>

<file path=ppt/tags/tag16.xml><?xml version="1.0" encoding="utf-8"?>
<p:tagLst xmlns:a="http://schemas.openxmlformats.org/drawingml/2006/main" xmlns:r="http://schemas.openxmlformats.org/officeDocument/2006/relationships" xmlns:p="http://schemas.openxmlformats.org/presentationml/2006/main">
  <p:tag name="AS_UNIQUEID" val="61"/>
</p:tagLst>
</file>

<file path=ppt/tags/tag17.xml><?xml version="1.0" encoding="utf-8"?>
<p:tagLst xmlns:a="http://schemas.openxmlformats.org/drawingml/2006/main" xmlns:r="http://schemas.openxmlformats.org/officeDocument/2006/relationships" xmlns:p="http://schemas.openxmlformats.org/presentationml/2006/main">
  <p:tag name="AS_UNIQUEID" val="62"/>
</p:tagLst>
</file>

<file path=ppt/tags/tag18.xml><?xml version="1.0" encoding="utf-8"?>
<p:tagLst xmlns:a="http://schemas.openxmlformats.org/drawingml/2006/main" xmlns:r="http://schemas.openxmlformats.org/officeDocument/2006/relationships" xmlns:p="http://schemas.openxmlformats.org/presentationml/2006/main">
  <p:tag name="AS_UNIQUEID" val="63"/>
</p:tagLst>
</file>

<file path=ppt/tags/tag19.xml><?xml version="1.0" encoding="utf-8"?>
<p:tagLst xmlns:a="http://schemas.openxmlformats.org/drawingml/2006/main" xmlns:r="http://schemas.openxmlformats.org/officeDocument/2006/relationships" xmlns:p="http://schemas.openxmlformats.org/presentationml/2006/main">
  <p:tag name="AS_UNIQUEID" val="59"/>
</p:tagLst>
</file>

<file path=ppt/tags/tag2.xml><?xml version="1.0" encoding="utf-8"?>
<p:tagLst xmlns:a="http://schemas.openxmlformats.org/drawingml/2006/main" xmlns:r="http://schemas.openxmlformats.org/officeDocument/2006/relationships" xmlns:p="http://schemas.openxmlformats.org/presentationml/2006/main">
  <p:tag name="AS_UNIQUEID" val="44"/>
</p:tagLst>
</file>

<file path=ppt/tags/tag20.xml><?xml version="1.0" encoding="utf-8"?>
<p:tagLst xmlns:a="http://schemas.openxmlformats.org/drawingml/2006/main" xmlns:r="http://schemas.openxmlformats.org/officeDocument/2006/relationships" xmlns:p="http://schemas.openxmlformats.org/presentationml/2006/main">
  <p:tag name="AS_UNIQUEID" val="61"/>
</p:tagLst>
</file>

<file path=ppt/tags/tag21.xml><?xml version="1.0" encoding="utf-8"?>
<p:tagLst xmlns:a="http://schemas.openxmlformats.org/drawingml/2006/main" xmlns:r="http://schemas.openxmlformats.org/officeDocument/2006/relationships" xmlns:p="http://schemas.openxmlformats.org/presentationml/2006/main">
  <p:tag name="AS_UNIQUEID" val="62"/>
</p:tagLst>
</file>

<file path=ppt/tags/tag22.xml><?xml version="1.0" encoding="utf-8"?>
<p:tagLst xmlns:a="http://schemas.openxmlformats.org/drawingml/2006/main" xmlns:r="http://schemas.openxmlformats.org/officeDocument/2006/relationships" xmlns:p="http://schemas.openxmlformats.org/presentationml/2006/main">
  <p:tag name="AS_UNIQUEID" val="63"/>
</p:tagLst>
</file>

<file path=ppt/tags/tag23.xml><?xml version="1.0" encoding="utf-8"?>
<p:tagLst xmlns:a="http://schemas.openxmlformats.org/drawingml/2006/main" xmlns:r="http://schemas.openxmlformats.org/officeDocument/2006/relationships" xmlns:p="http://schemas.openxmlformats.org/presentationml/2006/main">
  <p:tag name="AS_UNIQUEID" val="59"/>
</p:tagLst>
</file>

<file path=ppt/tags/tag24.xml><?xml version="1.0" encoding="utf-8"?>
<p:tagLst xmlns:a="http://schemas.openxmlformats.org/drawingml/2006/main" xmlns:r="http://schemas.openxmlformats.org/officeDocument/2006/relationships" xmlns:p="http://schemas.openxmlformats.org/presentationml/2006/main">
  <p:tag name="AS_UNIQUEID" val="60"/>
</p:tagLst>
</file>

<file path=ppt/tags/tag25.xml><?xml version="1.0" encoding="utf-8"?>
<p:tagLst xmlns:a="http://schemas.openxmlformats.org/drawingml/2006/main" xmlns:r="http://schemas.openxmlformats.org/officeDocument/2006/relationships" xmlns:p="http://schemas.openxmlformats.org/presentationml/2006/main">
  <p:tag name="AS_UNIQUEID" val="61"/>
</p:tagLst>
</file>

<file path=ppt/tags/tag26.xml><?xml version="1.0" encoding="utf-8"?>
<p:tagLst xmlns:a="http://schemas.openxmlformats.org/drawingml/2006/main" xmlns:r="http://schemas.openxmlformats.org/officeDocument/2006/relationships" xmlns:p="http://schemas.openxmlformats.org/presentationml/2006/main">
  <p:tag name="AS_UNIQUEID" val="62"/>
</p:tagLst>
</file>

<file path=ppt/tags/tag27.xml><?xml version="1.0" encoding="utf-8"?>
<p:tagLst xmlns:a="http://schemas.openxmlformats.org/drawingml/2006/main" xmlns:r="http://schemas.openxmlformats.org/officeDocument/2006/relationships" xmlns:p="http://schemas.openxmlformats.org/presentationml/2006/main">
  <p:tag name="AS_UNIQUEID" val="63"/>
</p:tagLst>
</file>

<file path=ppt/tags/tag28.xml><?xml version="1.0" encoding="utf-8"?>
<p:tagLst xmlns:a="http://schemas.openxmlformats.org/drawingml/2006/main" xmlns:r="http://schemas.openxmlformats.org/officeDocument/2006/relationships" xmlns:p="http://schemas.openxmlformats.org/presentationml/2006/main">
  <p:tag name="AS_UNIQUEID" val="59"/>
</p:tagLst>
</file>

<file path=ppt/tags/tag29.xml><?xml version="1.0" encoding="utf-8"?>
<p:tagLst xmlns:a="http://schemas.openxmlformats.org/drawingml/2006/main" xmlns:r="http://schemas.openxmlformats.org/officeDocument/2006/relationships" xmlns:p="http://schemas.openxmlformats.org/presentationml/2006/main">
  <p:tag name="AS_UNIQUEID" val="60"/>
</p:tagLst>
</file>

<file path=ppt/tags/tag3.xml><?xml version="1.0" encoding="utf-8"?>
<p:tagLst xmlns:a="http://schemas.openxmlformats.org/drawingml/2006/main" xmlns:r="http://schemas.openxmlformats.org/officeDocument/2006/relationships" xmlns:p="http://schemas.openxmlformats.org/presentationml/2006/main">
  <p:tag name="AS_UNIQUEID" val="45"/>
</p:tagLst>
</file>

<file path=ppt/tags/tag30.xml><?xml version="1.0" encoding="utf-8"?>
<p:tagLst xmlns:a="http://schemas.openxmlformats.org/drawingml/2006/main" xmlns:r="http://schemas.openxmlformats.org/officeDocument/2006/relationships" xmlns:p="http://schemas.openxmlformats.org/presentationml/2006/main">
  <p:tag name="AS_UNIQUEID" val="61"/>
</p:tagLst>
</file>

<file path=ppt/tags/tag31.xml><?xml version="1.0" encoding="utf-8"?>
<p:tagLst xmlns:a="http://schemas.openxmlformats.org/drawingml/2006/main" xmlns:r="http://schemas.openxmlformats.org/officeDocument/2006/relationships" xmlns:p="http://schemas.openxmlformats.org/presentationml/2006/main">
  <p:tag name="AS_UNIQUEID" val="62"/>
</p:tagLst>
</file>

<file path=ppt/tags/tag32.xml><?xml version="1.0" encoding="utf-8"?>
<p:tagLst xmlns:a="http://schemas.openxmlformats.org/drawingml/2006/main" xmlns:r="http://schemas.openxmlformats.org/officeDocument/2006/relationships" xmlns:p="http://schemas.openxmlformats.org/presentationml/2006/main">
  <p:tag name="AS_UNIQUEID" val="63"/>
</p:tagLst>
</file>

<file path=ppt/tags/tag33.xml><?xml version="1.0" encoding="utf-8"?>
<p:tagLst xmlns:a="http://schemas.openxmlformats.org/drawingml/2006/main" xmlns:r="http://schemas.openxmlformats.org/officeDocument/2006/relationships" xmlns:p="http://schemas.openxmlformats.org/presentationml/2006/main">
  <p:tag name="AS_UNIQUEID" val="59"/>
</p:tagLst>
</file>

<file path=ppt/tags/tag34.xml><?xml version="1.0" encoding="utf-8"?>
<p:tagLst xmlns:a="http://schemas.openxmlformats.org/drawingml/2006/main" xmlns:r="http://schemas.openxmlformats.org/officeDocument/2006/relationships" xmlns:p="http://schemas.openxmlformats.org/presentationml/2006/main">
  <p:tag name="AS_UNIQUEID" val="61"/>
</p:tagLst>
</file>

<file path=ppt/tags/tag35.xml><?xml version="1.0" encoding="utf-8"?>
<p:tagLst xmlns:a="http://schemas.openxmlformats.org/drawingml/2006/main" xmlns:r="http://schemas.openxmlformats.org/officeDocument/2006/relationships" xmlns:p="http://schemas.openxmlformats.org/presentationml/2006/main">
  <p:tag name="AS_UNIQUEID" val="62"/>
</p:tagLst>
</file>

<file path=ppt/tags/tag36.xml><?xml version="1.0" encoding="utf-8"?>
<p:tagLst xmlns:a="http://schemas.openxmlformats.org/drawingml/2006/main" xmlns:r="http://schemas.openxmlformats.org/officeDocument/2006/relationships" xmlns:p="http://schemas.openxmlformats.org/presentationml/2006/main">
  <p:tag name="AS_UNIQUEID" val="63"/>
</p:tagLst>
</file>

<file path=ppt/tags/tag37.xml><?xml version="1.0" encoding="utf-8"?>
<p:tagLst xmlns:a="http://schemas.openxmlformats.org/drawingml/2006/main" xmlns:r="http://schemas.openxmlformats.org/officeDocument/2006/relationships" xmlns:p="http://schemas.openxmlformats.org/presentationml/2006/main">
  <p:tag name="AS_UNIQUEID" val="61"/>
</p:tagLst>
</file>

<file path=ppt/tags/tag38.xml><?xml version="1.0" encoding="utf-8"?>
<p:tagLst xmlns:a="http://schemas.openxmlformats.org/drawingml/2006/main" xmlns:r="http://schemas.openxmlformats.org/officeDocument/2006/relationships" xmlns:p="http://schemas.openxmlformats.org/presentationml/2006/main">
  <p:tag name="AS_UNIQUEID" val="59"/>
</p:tagLst>
</file>

<file path=ppt/tags/tag39.xml><?xml version="1.0" encoding="utf-8"?>
<p:tagLst xmlns:a="http://schemas.openxmlformats.org/drawingml/2006/main" xmlns:r="http://schemas.openxmlformats.org/officeDocument/2006/relationships" xmlns:p="http://schemas.openxmlformats.org/presentationml/2006/main">
  <p:tag name="AS_UNIQUEID" val="62"/>
</p:tagLst>
</file>

<file path=ppt/tags/tag4.xml><?xml version="1.0" encoding="utf-8"?>
<p:tagLst xmlns:a="http://schemas.openxmlformats.org/drawingml/2006/main" xmlns:r="http://schemas.openxmlformats.org/officeDocument/2006/relationships" xmlns:p="http://schemas.openxmlformats.org/presentationml/2006/main">
  <p:tag name="AS_UNIQUEID" val="46"/>
</p:tagLst>
</file>

<file path=ppt/tags/tag40.xml><?xml version="1.0" encoding="utf-8"?>
<p:tagLst xmlns:a="http://schemas.openxmlformats.org/drawingml/2006/main" xmlns:r="http://schemas.openxmlformats.org/officeDocument/2006/relationships" xmlns:p="http://schemas.openxmlformats.org/presentationml/2006/main">
  <p:tag name="AS_UNIQUEID" val="63"/>
</p:tagLst>
</file>

<file path=ppt/tags/tag41.xml><?xml version="1.0" encoding="utf-8"?>
<p:tagLst xmlns:a="http://schemas.openxmlformats.org/drawingml/2006/main" xmlns:r="http://schemas.openxmlformats.org/officeDocument/2006/relationships" xmlns:p="http://schemas.openxmlformats.org/presentationml/2006/main">
  <p:tag name="AS_UNIQUEID" val="61"/>
</p:tagLst>
</file>

<file path=ppt/tags/tag42.xml><?xml version="1.0" encoding="utf-8"?>
<p:tagLst xmlns:a="http://schemas.openxmlformats.org/drawingml/2006/main" xmlns:r="http://schemas.openxmlformats.org/officeDocument/2006/relationships" xmlns:p="http://schemas.openxmlformats.org/presentationml/2006/main">
  <p:tag name="AS_UNIQUEID" val="59"/>
</p:tagLst>
</file>

<file path=ppt/tags/tag43.xml><?xml version="1.0" encoding="utf-8"?>
<p:tagLst xmlns:a="http://schemas.openxmlformats.org/drawingml/2006/main" xmlns:r="http://schemas.openxmlformats.org/officeDocument/2006/relationships" xmlns:p="http://schemas.openxmlformats.org/presentationml/2006/main">
  <p:tag name="AS_UNIQUEID" val="62"/>
</p:tagLst>
</file>

<file path=ppt/tags/tag44.xml><?xml version="1.0" encoding="utf-8"?>
<p:tagLst xmlns:a="http://schemas.openxmlformats.org/drawingml/2006/main" xmlns:r="http://schemas.openxmlformats.org/officeDocument/2006/relationships" xmlns:p="http://schemas.openxmlformats.org/presentationml/2006/main">
  <p:tag name="AS_UNIQUEID" val="61"/>
</p:tagLst>
</file>

<file path=ppt/tags/tag45.xml><?xml version="1.0" encoding="utf-8"?>
<p:tagLst xmlns:a="http://schemas.openxmlformats.org/drawingml/2006/main" xmlns:r="http://schemas.openxmlformats.org/officeDocument/2006/relationships" xmlns:p="http://schemas.openxmlformats.org/presentationml/2006/main">
  <p:tag name="AS_UNIQUEID" val="59"/>
</p:tagLst>
</file>

<file path=ppt/tags/tag46.xml><?xml version="1.0" encoding="utf-8"?>
<p:tagLst xmlns:a="http://schemas.openxmlformats.org/drawingml/2006/main" xmlns:r="http://schemas.openxmlformats.org/officeDocument/2006/relationships" xmlns:p="http://schemas.openxmlformats.org/presentationml/2006/main">
  <p:tag name="AS_UNIQUEID" val="62"/>
</p:tagLst>
</file>

<file path=ppt/tags/tag47.xml><?xml version="1.0" encoding="utf-8"?>
<p:tagLst xmlns:a="http://schemas.openxmlformats.org/drawingml/2006/main" xmlns:r="http://schemas.openxmlformats.org/officeDocument/2006/relationships" xmlns:p="http://schemas.openxmlformats.org/presentationml/2006/main">
  <p:tag name="AS_UNIQUEID" val="61"/>
</p:tagLst>
</file>

<file path=ppt/tags/tag48.xml><?xml version="1.0" encoding="utf-8"?>
<p:tagLst xmlns:a="http://schemas.openxmlformats.org/drawingml/2006/main" xmlns:r="http://schemas.openxmlformats.org/officeDocument/2006/relationships" xmlns:p="http://schemas.openxmlformats.org/presentationml/2006/main">
  <p:tag name="TIMING" val="|5"/>
</p:tagLst>
</file>

<file path=ppt/tags/tag49.xml><?xml version="1.0" encoding="utf-8"?>
<p:tagLst xmlns:a="http://schemas.openxmlformats.org/drawingml/2006/main" xmlns:r="http://schemas.openxmlformats.org/officeDocument/2006/relationships" xmlns:p="http://schemas.openxmlformats.org/presentationml/2006/main">
  <p:tag name="AS_UNIQUEID" val="59"/>
</p:tagLst>
</file>

<file path=ppt/tags/tag5.xml><?xml version="1.0" encoding="utf-8"?>
<p:tagLst xmlns:a="http://schemas.openxmlformats.org/drawingml/2006/main" xmlns:r="http://schemas.openxmlformats.org/officeDocument/2006/relationships" xmlns:p="http://schemas.openxmlformats.org/presentationml/2006/main">
  <p:tag name="AS_UNIQUEID" val="47"/>
</p:tagLst>
</file>

<file path=ppt/tags/tag50.xml><?xml version="1.0" encoding="utf-8"?>
<p:tagLst xmlns:a="http://schemas.openxmlformats.org/drawingml/2006/main" xmlns:r="http://schemas.openxmlformats.org/officeDocument/2006/relationships" xmlns:p="http://schemas.openxmlformats.org/presentationml/2006/main">
  <p:tag name="AS_UNIQUEID" val="60"/>
</p:tagLst>
</file>

<file path=ppt/tags/tag51.xml><?xml version="1.0" encoding="utf-8"?>
<p:tagLst xmlns:a="http://schemas.openxmlformats.org/drawingml/2006/main" xmlns:r="http://schemas.openxmlformats.org/officeDocument/2006/relationships" xmlns:p="http://schemas.openxmlformats.org/presentationml/2006/main">
  <p:tag name="AS_UNIQUEID" val="61"/>
</p:tagLst>
</file>

<file path=ppt/tags/tag52.xml><?xml version="1.0" encoding="utf-8"?>
<p:tagLst xmlns:a="http://schemas.openxmlformats.org/drawingml/2006/main" xmlns:r="http://schemas.openxmlformats.org/officeDocument/2006/relationships" xmlns:p="http://schemas.openxmlformats.org/presentationml/2006/main">
  <p:tag name="AS_UNIQUEID" val="62"/>
</p:tagLst>
</file>

<file path=ppt/tags/tag53.xml><?xml version="1.0" encoding="utf-8"?>
<p:tagLst xmlns:a="http://schemas.openxmlformats.org/drawingml/2006/main" xmlns:r="http://schemas.openxmlformats.org/officeDocument/2006/relationships" xmlns:p="http://schemas.openxmlformats.org/presentationml/2006/main">
  <p:tag name="AS_UNIQUEID" val="63"/>
</p:tagLst>
</file>

<file path=ppt/tags/tag54.xml><?xml version="1.0" encoding="utf-8"?>
<p:tagLst xmlns:a="http://schemas.openxmlformats.org/drawingml/2006/main" xmlns:r="http://schemas.openxmlformats.org/officeDocument/2006/relationships" xmlns:p="http://schemas.openxmlformats.org/presentationml/2006/main">
  <p:tag name="AS_UNIQUEID" val="61"/>
</p:tagLst>
</file>

<file path=ppt/tags/tag6.xml><?xml version="1.0" encoding="utf-8"?>
<p:tagLst xmlns:a="http://schemas.openxmlformats.org/drawingml/2006/main" xmlns:r="http://schemas.openxmlformats.org/officeDocument/2006/relationships" xmlns:p="http://schemas.openxmlformats.org/presentationml/2006/main">
  <p:tag name="AS_UNIQUEID" val="48"/>
</p:tagLst>
</file>

<file path=ppt/tags/tag7.xml><?xml version="1.0" encoding="utf-8"?>
<p:tagLst xmlns:a="http://schemas.openxmlformats.org/drawingml/2006/main" xmlns:r="http://schemas.openxmlformats.org/officeDocument/2006/relationships" xmlns:p="http://schemas.openxmlformats.org/presentationml/2006/main">
  <p:tag name="AS_UNIQUEID" val="59"/>
</p:tagLst>
</file>

<file path=ppt/tags/tag8.xml><?xml version="1.0" encoding="utf-8"?>
<p:tagLst xmlns:a="http://schemas.openxmlformats.org/drawingml/2006/main" xmlns:r="http://schemas.openxmlformats.org/officeDocument/2006/relationships" xmlns:p="http://schemas.openxmlformats.org/presentationml/2006/main">
  <p:tag name="AS_UNIQUEID" val="61"/>
</p:tagLst>
</file>

<file path=ppt/tags/tag9.xml><?xml version="1.0" encoding="utf-8"?>
<p:tagLst xmlns:a="http://schemas.openxmlformats.org/drawingml/2006/main" xmlns:r="http://schemas.openxmlformats.org/officeDocument/2006/relationships" xmlns:p="http://schemas.openxmlformats.org/presentationml/2006/main">
  <p:tag name="AS_UNIQUEID" val="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4595</TotalTime>
  <Words>931</Words>
  <Application>Microsoft Office PowerPoint</Application>
  <PresentationFormat>On-screen Show (4:3)</PresentationFormat>
  <Paragraphs>111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Callibri</vt:lpstr>
      <vt:lpstr>docs-Calibri</vt:lpstr>
      <vt:lpstr>inter-regular</vt:lpstr>
      <vt:lpstr>Shruti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admin</cp:lastModifiedBy>
  <cp:revision>279</cp:revision>
  <cp:lastPrinted>1601-01-01T00:00:00Z</cp:lastPrinted>
  <dcterms:created xsi:type="dcterms:W3CDTF">2020-05-18T10:32:41Z</dcterms:created>
  <dcterms:modified xsi:type="dcterms:W3CDTF">2022-02-08T04:13:49Z</dcterms:modified>
</cp:coreProperties>
</file>