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393" r:id="rId8"/>
    <p:sldId id="264" r:id="rId9"/>
    <p:sldId id="321" r:id="rId10"/>
    <p:sldId id="322" r:id="rId11"/>
    <p:sldId id="265" r:id="rId12"/>
    <p:sldId id="267" r:id="rId13"/>
    <p:sldId id="323" r:id="rId14"/>
    <p:sldId id="324" r:id="rId15"/>
    <p:sldId id="325" r:id="rId16"/>
    <p:sldId id="326" r:id="rId17"/>
    <p:sldId id="327" r:id="rId18"/>
    <p:sldId id="368" r:id="rId19"/>
    <p:sldId id="369" r:id="rId20"/>
    <p:sldId id="370" r:id="rId21"/>
    <p:sldId id="371" r:id="rId22"/>
    <p:sldId id="372" r:id="rId23"/>
    <p:sldId id="328" r:id="rId24"/>
    <p:sldId id="329" r:id="rId25"/>
    <p:sldId id="330" r:id="rId26"/>
    <p:sldId id="331" r:id="rId27"/>
    <p:sldId id="332" r:id="rId28"/>
    <p:sldId id="333" r:id="rId29"/>
    <p:sldId id="335" r:id="rId30"/>
    <p:sldId id="334" r:id="rId31"/>
    <p:sldId id="336" r:id="rId32"/>
    <p:sldId id="337" r:id="rId33"/>
    <p:sldId id="338" r:id="rId34"/>
    <p:sldId id="339" r:id="rId35"/>
    <p:sldId id="341" r:id="rId36"/>
    <p:sldId id="340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2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63" r:id="rId66"/>
    <p:sldId id="364" r:id="rId67"/>
    <p:sldId id="365" r:id="rId68"/>
    <p:sldId id="366" r:id="rId69"/>
    <p:sldId id="367" r:id="rId70"/>
    <p:sldId id="373" r:id="rId71"/>
    <p:sldId id="390" r:id="rId72"/>
    <p:sldId id="374" r:id="rId73"/>
    <p:sldId id="378" r:id="rId74"/>
    <p:sldId id="379" r:id="rId75"/>
    <p:sldId id="380" r:id="rId76"/>
    <p:sldId id="381" r:id="rId77"/>
    <p:sldId id="382" r:id="rId78"/>
    <p:sldId id="391" r:id="rId79"/>
    <p:sldId id="392" r:id="rId80"/>
    <p:sldId id="266" r:id="rId81"/>
  </p:sldIdLst>
  <p:sldSz cx="9144000" cy="6858000" type="screen4x3"/>
  <p:notesSz cx="6858000" cy="9144000"/>
  <p:custDataLst>
    <p:tags r:id="rId8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" d="100"/>
          <a:sy n="10" d="100"/>
        </p:scale>
        <p:origin x="-102" y="-2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3FE3D-3A4D-4C20-8EA3-E2F1EF6122A6}" type="doc">
      <dgm:prSet loTypeId="urn:microsoft.com/office/officeart/2005/8/layout/process2" loCatId="process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1690A261-8E17-40A7-94DA-18CA9EAA0331}">
      <dgm:prSet phldrT="[Text]" custT="1"/>
      <dgm:spPr/>
      <dgm:t>
        <a:bodyPr/>
        <a:lstStyle/>
        <a:p>
          <a:r>
            <a:rPr lang="en-IN" sz="2000" b="1">
              <a:latin typeface="+mj-lt"/>
              <a:cs typeface="Arial" panose="020B0604020202020204" pitchFamily="34" charset="0"/>
            </a:rPr>
            <a:t>java.lang.Object</a:t>
          </a:r>
          <a:endParaRPr lang="en-IN" sz="2000" b="1" dirty="0">
            <a:latin typeface="+mj-lt"/>
            <a:cs typeface="Arial" panose="020B0604020202020204" pitchFamily="34" charset="0"/>
          </a:endParaRPr>
        </a:p>
      </dgm:t>
    </dgm:pt>
    <dgm:pt modelId="{56A8D282-2091-4AA5-9AFF-1433428D9672}" type="parTrans" cxnId="{1F0E602B-61A8-4E40-A4A0-6FC7147403D2}">
      <dgm:prSet/>
      <dgm:spPr/>
      <dgm:t>
        <a:bodyPr/>
        <a:lstStyle/>
        <a:p>
          <a:endParaRPr lang="en-IN"/>
        </a:p>
      </dgm:t>
    </dgm:pt>
    <dgm:pt modelId="{084F3D58-C39C-46AF-AC83-14611167630D}" type="sibTrans" cxnId="{1F0E602B-61A8-4E40-A4A0-6FC7147403D2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IN" sz="2000" b="1">
            <a:solidFill>
              <a:schemeClr val="tx1"/>
            </a:solidFill>
            <a:latin typeface="+mj-lt"/>
            <a:cs typeface="Arial" panose="020B0604020202020204" pitchFamily="34" charset="0"/>
          </a:endParaRPr>
        </a:p>
      </dgm:t>
    </dgm:pt>
    <dgm:pt modelId="{5F1C7646-4472-4488-9B76-642C5212A3CC}">
      <dgm:prSet phldrT="[Text]" custT="1"/>
      <dgm:spPr/>
      <dgm:t>
        <a:bodyPr/>
        <a:lstStyle/>
        <a:p>
          <a:r>
            <a:rPr lang="en-IN" sz="2000" b="1">
              <a:latin typeface="+mj-lt"/>
              <a:cs typeface="Arial" panose="020B0604020202020204" pitchFamily="34" charset="0"/>
            </a:rPr>
            <a:t>java.awt.AWTEvent</a:t>
          </a:r>
          <a:endParaRPr lang="en-IN" sz="2000" b="1" dirty="0">
            <a:latin typeface="+mj-lt"/>
            <a:cs typeface="Arial" panose="020B0604020202020204" pitchFamily="34" charset="0"/>
          </a:endParaRPr>
        </a:p>
      </dgm:t>
    </dgm:pt>
    <dgm:pt modelId="{5C6FB7E7-2A62-468D-A9FC-E1F4724B920C}" type="parTrans" cxnId="{03FCB55C-4F76-483C-8B29-8E85F22C4725}">
      <dgm:prSet/>
      <dgm:spPr/>
      <dgm:t>
        <a:bodyPr/>
        <a:lstStyle/>
        <a:p>
          <a:endParaRPr lang="en-IN"/>
        </a:p>
      </dgm:t>
    </dgm:pt>
    <dgm:pt modelId="{19CDCBFB-A0F8-442E-8229-FA7701C303E2}" type="sibTrans" cxnId="{03FCB55C-4F76-483C-8B29-8E85F22C4725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IN" sz="2000" b="1">
            <a:solidFill>
              <a:schemeClr val="tx1"/>
            </a:solidFill>
            <a:latin typeface="+mj-lt"/>
            <a:cs typeface="Arial" panose="020B0604020202020204" pitchFamily="34" charset="0"/>
          </a:endParaRPr>
        </a:p>
      </dgm:t>
    </dgm:pt>
    <dgm:pt modelId="{D24351C3-6506-48A4-9C69-E60806110E71}">
      <dgm:prSet phldrT="[Text]" custT="1"/>
      <dgm:spPr/>
      <dgm:t>
        <a:bodyPr/>
        <a:lstStyle/>
        <a:p>
          <a:r>
            <a:rPr lang="en-IN" sz="2000" b="1">
              <a:latin typeface="+mj-lt"/>
              <a:cs typeface="Arial" panose="020B0604020202020204" pitchFamily="34" charset="0"/>
            </a:rPr>
            <a:t>java.awt.event.ComponentEvent</a:t>
          </a:r>
          <a:endParaRPr lang="en-IN" sz="2000" b="1" dirty="0">
            <a:latin typeface="+mj-lt"/>
            <a:cs typeface="Arial" panose="020B0604020202020204" pitchFamily="34" charset="0"/>
          </a:endParaRPr>
        </a:p>
      </dgm:t>
    </dgm:pt>
    <dgm:pt modelId="{37121A68-CBBA-4279-9EDF-A88AE07EF2C3}" type="parTrans" cxnId="{C80D2857-BFCE-4046-AF05-F358D756764D}">
      <dgm:prSet/>
      <dgm:spPr/>
      <dgm:t>
        <a:bodyPr/>
        <a:lstStyle/>
        <a:p>
          <a:endParaRPr lang="en-IN"/>
        </a:p>
      </dgm:t>
    </dgm:pt>
    <dgm:pt modelId="{E63849A4-39CE-4EAC-AFBC-089E5509CF50}" type="sibTrans" cxnId="{C80D2857-BFCE-4046-AF05-F358D756764D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IN" sz="2000" b="1">
            <a:solidFill>
              <a:schemeClr val="tx1"/>
            </a:solidFill>
            <a:latin typeface="+mj-lt"/>
            <a:cs typeface="Arial" panose="020B0604020202020204" pitchFamily="34" charset="0"/>
          </a:endParaRPr>
        </a:p>
      </dgm:t>
    </dgm:pt>
    <dgm:pt modelId="{67933700-3D7A-4190-BA12-5C89D8599E3B}">
      <dgm:prSet phldrT="[Text]" custT="1"/>
      <dgm:spPr/>
      <dgm:t>
        <a:bodyPr/>
        <a:lstStyle/>
        <a:p>
          <a:r>
            <a:rPr lang="en-IN" sz="2000" b="1">
              <a:latin typeface="+mj-lt"/>
              <a:cs typeface="Arial" panose="020B0604020202020204" pitchFamily="34" charset="0"/>
            </a:rPr>
            <a:t>java.awt.event.InputEvent</a:t>
          </a:r>
          <a:endParaRPr lang="en-IN" sz="2000" b="1" dirty="0">
            <a:latin typeface="+mj-lt"/>
            <a:cs typeface="Arial" panose="020B0604020202020204" pitchFamily="34" charset="0"/>
          </a:endParaRPr>
        </a:p>
      </dgm:t>
    </dgm:pt>
    <dgm:pt modelId="{69CBBFA6-263B-4DD0-AC7B-6F6D17A2826E}" type="parTrans" cxnId="{39A7A591-60A8-4ED4-A17A-E80386816BE6}">
      <dgm:prSet/>
      <dgm:spPr/>
      <dgm:t>
        <a:bodyPr/>
        <a:lstStyle/>
        <a:p>
          <a:endParaRPr lang="en-IN"/>
        </a:p>
      </dgm:t>
    </dgm:pt>
    <dgm:pt modelId="{FEFFEEFA-9A5F-4113-943E-F24A9B1E3058}" type="sibTrans" cxnId="{39A7A591-60A8-4ED4-A17A-E80386816BE6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IN" sz="2000" b="1">
            <a:solidFill>
              <a:schemeClr val="tx1"/>
            </a:solidFill>
            <a:latin typeface="+mj-lt"/>
            <a:cs typeface="Arial" panose="020B0604020202020204" pitchFamily="34" charset="0"/>
          </a:endParaRPr>
        </a:p>
      </dgm:t>
    </dgm:pt>
    <dgm:pt modelId="{3D0B79FC-7470-4471-A907-0B25ECDCC07A}">
      <dgm:prSet phldrT="[Text]" custT="1"/>
      <dgm:spPr/>
      <dgm:t>
        <a:bodyPr/>
        <a:lstStyle/>
        <a:p>
          <a:r>
            <a:rPr lang="en-IN" sz="2000" b="1">
              <a:latin typeface="+mj-lt"/>
              <a:cs typeface="Arial" panose="020B0604020202020204" pitchFamily="34" charset="0"/>
            </a:rPr>
            <a:t>java.util.EventObject</a:t>
          </a:r>
          <a:endParaRPr lang="en-IN" sz="2000" b="1" dirty="0">
            <a:latin typeface="+mj-lt"/>
            <a:cs typeface="Arial" panose="020B0604020202020204" pitchFamily="34" charset="0"/>
          </a:endParaRPr>
        </a:p>
      </dgm:t>
    </dgm:pt>
    <dgm:pt modelId="{D03E3D02-5F13-4618-9255-7721C7DA017D}" type="parTrans" cxnId="{827C6306-5C57-4103-ACB5-61B2E5ABFD75}">
      <dgm:prSet/>
      <dgm:spPr/>
      <dgm:t>
        <a:bodyPr/>
        <a:lstStyle/>
        <a:p>
          <a:endParaRPr lang="en-IN"/>
        </a:p>
      </dgm:t>
    </dgm:pt>
    <dgm:pt modelId="{683E138D-2C51-4D88-83FD-508C91497463}" type="sibTrans" cxnId="{827C6306-5C57-4103-ACB5-61B2E5ABFD75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IN" sz="2000" b="1">
            <a:solidFill>
              <a:schemeClr val="tx1"/>
            </a:solidFill>
            <a:latin typeface="+mj-lt"/>
            <a:cs typeface="Arial" panose="020B0604020202020204" pitchFamily="34" charset="0"/>
          </a:endParaRPr>
        </a:p>
      </dgm:t>
    </dgm:pt>
    <dgm:pt modelId="{B1572AA2-9372-4946-8823-3B97BD893DB0}">
      <dgm:prSet phldrT="[Text]" custT="1"/>
      <dgm:spPr/>
      <dgm:t>
        <a:bodyPr/>
        <a:lstStyle/>
        <a:p>
          <a:r>
            <a:rPr lang="en-IN" sz="2000" b="1" dirty="0" err="1">
              <a:latin typeface="+mj-lt"/>
              <a:cs typeface="Arial" panose="020B0604020202020204" pitchFamily="34" charset="0"/>
            </a:rPr>
            <a:t>java.awt.event.MouseEvent</a:t>
          </a:r>
          <a:endParaRPr lang="en-IN" sz="2000" b="1" dirty="0">
            <a:latin typeface="+mj-lt"/>
            <a:cs typeface="Arial" panose="020B0604020202020204" pitchFamily="34" charset="0"/>
          </a:endParaRPr>
        </a:p>
      </dgm:t>
    </dgm:pt>
    <dgm:pt modelId="{44D6DC24-FB9C-4FC1-9487-E4E4429462A8}" type="parTrans" cxnId="{887E14F2-5F7A-44E9-88A0-BBB7105C2F9D}">
      <dgm:prSet/>
      <dgm:spPr/>
      <dgm:t>
        <a:bodyPr/>
        <a:lstStyle/>
        <a:p>
          <a:endParaRPr lang="en-IN"/>
        </a:p>
      </dgm:t>
    </dgm:pt>
    <dgm:pt modelId="{E35E7C8D-2564-46ED-9545-E9F81E55556B}" type="sibTrans" cxnId="{887E14F2-5F7A-44E9-88A0-BBB7105C2F9D}">
      <dgm:prSet/>
      <dgm:spPr/>
      <dgm:t>
        <a:bodyPr/>
        <a:lstStyle/>
        <a:p>
          <a:endParaRPr lang="en-IN"/>
        </a:p>
      </dgm:t>
    </dgm:pt>
    <dgm:pt modelId="{B9C5EE0D-D678-45E8-8B4E-A1ADEB18815A}" type="pres">
      <dgm:prSet presAssocID="{8063FE3D-3A4D-4C20-8EA3-E2F1EF6122A6}" presName="linearFlow" presStyleCnt="0">
        <dgm:presLayoutVars>
          <dgm:resizeHandles val="exact"/>
        </dgm:presLayoutVars>
      </dgm:prSet>
      <dgm:spPr/>
    </dgm:pt>
    <dgm:pt modelId="{4D3B6E6F-A22F-4471-AF8A-F95C2BF37726}" type="pres">
      <dgm:prSet presAssocID="{1690A261-8E17-40A7-94DA-18CA9EAA0331}" presName="node" presStyleLbl="node1" presStyleIdx="0" presStyleCnt="6" custScaleX="162607">
        <dgm:presLayoutVars>
          <dgm:bulletEnabled val="1"/>
        </dgm:presLayoutVars>
      </dgm:prSet>
      <dgm:spPr/>
    </dgm:pt>
    <dgm:pt modelId="{96442F72-23AB-4E05-92DF-324814049A06}" type="pres">
      <dgm:prSet presAssocID="{084F3D58-C39C-46AF-AC83-14611167630D}" presName="sibTrans" presStyleLbl="sibTrans2D1" presStyleIdx="0" presStyleCnt="5" custAng="10800000"/>
      <dgm:spPr/>
    </dgm:pt>
    <dgm:pt modelId="{313CF76F-359B-4E24-90F3-2FD0E39EC9C1}" type="pres">
      <dgm:prSet presAssocID="{084F3D58-C39C-46AF-AC83-14611167630D}" presName="connectorText" presStyleLbl="sibTrans2D1" presStyleIdx="0" presStyleCnt="5"/>
      <dgm:spPr/>
    </dgm:pt>
    <dgm:pt modelId="{4496C270-1065-491A-AE3E-A2EA330DF2B8}" type="pres">
      <dgm:prSet presAssocID="{3D0B79FC-7470-4471-A907-0B25ECDCC07A}" presName="node" presStyleLbl="node1" presStyleIdx="1" presStyleCnt="6" custScaleX="162607">
        <dgm:presLayoutVars>
          <dgm:bulletEnabled val="1"/>
        </dgm:presLayoutVars>
      </dgm:prSet>
      <dgm:spPr/>
    </dgm:pt>
    <dgm:pt modelId="{04D941AF-F687-45B5-A4E2-C59753B1EE32}" type="pres">
      <dgm:prSet presAssocID="{683E138D-2C51-4D88-83FD-508C91497463}" presName="sibTrans" presStyleLbl="sibTrans2D1" presStyleIdx="1" presStyleCnt="5" custAng="10800000"/>
      <dgm:spPr/>
    </dgm:pt>
    <dgm:pt modelId="{088745B2-3219-46A7-BBA7-97A86FF89FD4}" type="pres">
      <dgm:prSet presAssocID="{683E138D-2C51-4D88-83FD-508C91497463}" presName="connectorText" presStyleLbl="sibTrans2D1" presStyleIdx="1" presStyleCnt="5"/>
      <dgm:spPr/>
    </dgm:pt>
    <dgm:pt modelId="{F5481514-7A8E-4FFC-A6B0-DCEEB4068BA1}" type="pres">
      <dgm:prSet presAssocID="{5F1C7646-4472-4488-9B76-642C5212A3CC}" presName="node" presStyleLbl="node1" presStyleIdx="2" presStyleCnt="6" custScaleX="162607">
        <dgm:presLayoutVars>
          <dgm:bulletEnabled val="1"/>
        </dgm:presLayoutVars>
      </dgm:prSet>
      <dgm:spPr/>
    </dgm:pt>
    <dgm:pt modelId="{834C85B9-C17A-43B9-ADBB-82660FF61110}" type="pres">
      <dgm:prSet presAssocID="{19CDCBFB-A0F8-442E-8229-FA7701C303E2}" presName="sibTrans" presStyleLbl="sibTrans2D1" presStyleIdx="2" presStyleCnt="5" custAng="10800000"/>
      <dgm:spPr/>
    </dgm:pt>
    <dgm:pt modelId="{42B7AB6A-A005-4B4E-B91A-3FCA15EF6FED}" type="pres">
      <dgm:prSet presAssocID="{19CDCBFB-A0F8-442E-8229-FA7701C303E2}" presName="connectorText" presStyleLbl="sibTrans2D1" presStyleIdx="2" presStyleCnt="5"/>
      <dgm:spPr/>
    </dgm:pt>
    <dgm:pt modelId="{455C04D3-D636-4881-B2B9-2905C92683B6}" type="pres">
      <dgm:prSet presAssocID="{D24351C3-6506-48A4-9C69-E60806110E71}" presName="node" presStyleLbl="node1" presStyleIdx="3" presStyleCnt="6" custScaleX="162607">
        <dgm:presLayoutVars>
          <dgm:bulletEnabled val="1"/>
        </dgm:presLayoutVars>
      </dgm:prSet>
      <dgm:spPr/>
    </dgm:pt>
    <dgm:pt modelId="{D5FE525C-C581-47DA-86F6-B4EDA1C0F656}" type="pres">
      <dgm:prSet presAssocID="{E63849A4-39CE-4EAC-AFBC-089E5509CF50}" presName="sibTrans" presStyleLbl="sibTrans2D1" presStyleIdx="3" presStyleCnt="5" custAng="10800000"/>
      <dgm:spPr/>
    </dgm:pt>
    <dgm:pt modelId="{D2D81DF8-F899-4A44-B973-9033253539DB}" type="pres">
      <dgm:prSet presAssocID="{E63849A4-39CE-4EAC-AFBC-089E5509CF50}" presName="connectorText" presStyleLbl="sibTrans2D1" presStyleIdx="3" presStyleCnt="5"/>
      <dgm:spPr/>
    </dgm:pt>
    <dgm:pt modelId="{4807D58E-D57C-48AF-81B4-DE872F7CC6E3}" type="pres">
      <dgm:prSet presAssocID="{67933700-3D7A-4190-BA12-5C89D8599E3B}" presName="node" presStyleLbl="node1" presStyleIdx="4" presStyleCnt="6" custScaleX="162607">
        <dgm:presLayoutVars>
          <dgm:bulletEnabled val="1"/>
        </dgm:presLayoutVars>
      </dgm:prSet>
      <dgm:spPr/>
    </dgm:pt>
    <dgm:pt modelId="{121D55BE-8092-4C73-AC3A-E47395B8F181}" type="pres">
      <dgm:prSet presAssocID="{FEFFEEFA-9A5F-4113-943E-F24A9B1E3058}" presName="sibTrans" presStyleLbl="sibTrans2D1" presStyleIdx="4" presStyleCnt="5" custAng="10800000"/>
      <dgm:spPr/>
    </dgm:pt>
    <dgm:pt modelId="{DC41D306-E5C4-4B87-A55A-1FB8543D636B}" type="pres">
      <dgm:prSet presAssocID="{FEFFEEFA-9A5F-4113-943E-F24A9B1E3058}" presName="connectorText" presStyleLbl="sibTrans2D1" presStyleIdx="4" presStyleCnt="5"/>
      <dgm:spPr/>
    </dgm:pt>
    <dgm:pt modelId="{47269C32-9808-49F2-A08B-C528E54F7655}" type="pres">
      <dgm:prSet presAssocID="{B1572AA2-9372-4946-8823-3B97BD893DB0}" presName="node" presStyleLbl="node1" presStyleIdx="5" presStyleCnt="6" custScaleX="162607">
        <dgm:presLayoutVars>
          <dgm:bulletEnabled val="1"/>
        </dgm:presLayoutVars>
      </dgm:prSet>
      <dgm:spPr/>
    </dgm:pt>
  </dgm:ptLst>
  <dgm:cxnLst>
    <dgm:cxn modelId="{827C6306-5C57-4103-ACB5-61B2E5ABFD75}" srcId="{8063FE3D-3A4D-4C20-8EA3-E2F1EF6122A6}" destId="{3D0B79FC-7470-4471-A907-0B25ECDCC07A}" srcOrd="1" destOrd="0" parTransId="{D03E3D02-5F13-4618-9255-7721C7DA017D}" sibTransId="{683E138D-2C51-4D88-83FD-508C91497463}"/>
    <dgm:cxn modelId="{9C555D07-524F-422D-9241-942A9FDD473F}" type="presOf" srcId="{19CDCBFB-A0F8-442E-8229-FA7701C303E2}" destId="{834C85B9-C17A-43B9-ADBB-82660FF61110}" srcOrd="0" destOrd="0" presId="urn:microsoft.com/office/officeart/2005/8/layout/process2"/>
    <dgm:cxn modelId="{A83D5E0F-3D1C-4A02-9AD1-3097F5A86210}" type="presOf" srcId="{FEFFEEFA-9A5F-4113-943E-F24A9B1E3058}" destId="{DC41D306-E5C4-4B87-A55A-1FB8543D636B}" srcOrd="1" destOrd="0" presId="urn:microsoft.com/office/officeart/2005/8/layout/process2"/>
    <dgm:cxn modelId="{62F90C1F-741D-4559-918B-154CE93FE069}" type="presOf" srcId="{E63849A4-39CE-4EAC-AFBC-089E5509CF50}" destId="{D5FE525C-C581-47DA-86F6-B4EDA1C0F656}" srcOrd="0" destOrd="0" presId="urn:microsoft.com/office/officeart/2005/8/layout/process2"/>
    <dgm:cxn modelId="{D9B77121-055F-4C6A-926F-C169709782E6}" type="presOf" srcId="{8063FE3D-3A4D-4C20-8EA3-E2F1EF6122A6}" destId="{B9C5EE0D-D678-45E8-8B4E-A1ADEB18815A}" srcOrd="0" destOrd="0" presId="urn:microsoft.com/office/officeart/2005/8/layout/process2"/>
    <dgm:cxn modelId="{83E65523-A7B3-4B4B-8BA8-11D1A5811AE2}" type="presOf" srcId="{FEFFEEFA-9A5F-4113-943E-F24A9B1E3058}" destId="{121D55BE-8092-4C73-AC3A-E47395B8F181}" srcOrd="0" destOrd="0" presId="urn:microsoft.com/office/officeart/2005/8/layout/process2"/>
    <dgm:cxn modelId="{1F0E602B-61A8-4E40-A4A0-6FC7147403D2}" srcId="{8063FE3D-3A4D-4C20-8EA3-E2F1EF6122A6}" destId="{1690A261-8E17-40A7-94DA-18CA9EAA0331}" srcOrd="0" destOrd="0" parTransId="{56A8D282-2091-4AA5-9AFF-1433428D9672}" sibTransId="{084F3D58-C39C-46AF-AC83-14611167630D}"/>
    <dgm:cxn modelId="{1F25352C-5FEB-44C1-A76A-68B8F8D4396D}" type="presOf" srcId="{1690A261-8E17-40A7-94DA-18CA9EAA0331}" destId="{4D3B6E6F-A22F-4471-AF8A-F95C2BF37726}" srcOrd="0" destOrd="0" presId="urn:microsoft.com/office/officeart/2005/8/layout/process2"/>
    <dgm:cxn modelId="{FD8A873E-C2D1-430E-A472-54AA3F9A58B7}" type="presOf" srcId="{683E138D-2C51-4D88-83FD-508C91497463}" destId="{088745B2-3219-46A7-BBA7-97A86FF89FD4}" srcOrd="1" destOrd="0" presId="urn:microsoft.com/office/officeart/2005/8/layout/process2"/>
    <dgm:cxn modelId="{03FCB55C-4F76-483C-8B29-8E85F22C4725}" srcId="{8063FE3D-3A4D-4C20-8EA3-E2F1EF6122A6}" destId="{5F1C7646-4472-4488-9B76-642C5212A3CC}" srcOrd="2" destOrd="0" parTransId="{5C6FB7E7-2A62-468D-A9FC-E1F4724B920C}" sibTransId="{19CDCBFB-A0F8-442E-8229-FA7701C303E2}"/>
    <dgm:cxn modelId="{E618CD66-2454-41D1-8871-99C2A0D75BCE}" type="presOf" srcId="{67933700-3D7A-4190-BA12-5C89D8599E3B}" destId="{4807D58E-D57C-48AF-81B4-DE872F7CC6E3}" srcOrd="0" destOrd="0" presId="urn:microsoft.com/office/officeart/2005/8/layout/process2"/>
    <dgm:cxn modelId="{BBB81A49-3165-41ED-BBA3-85AEC208CF6F}" type="presOf" srcId="{084F3D58-C39C-46AF-AC83-14611167630D}" destId="{313CF76F-359B-4E24-90F3-2FD0E39EC9C1}" srcOrd="1" destOrd="0" presId="urn:microsoft.com/office/officeart/2005/8/layout/process2"/>
    <dgm:cxn modelId="{2761234D-FB86-4EC4-AA00-F6234FD8E83C}" type="presOf" srcId="{D24351C3-6506-48A4-9C69-E60806110E71}" destId="{455C04D3-D636-4881-B2B9-2905C92683B6}" srcOrd="0" destOrd="0" presId="urn:microsoft.com/office/officeart/2005/8/layout/process2"/>
    <dgm:cxn modelId="{DB7F7A4D-F9BA-4C7C-AAC8-905C06DCF473}" type="presOf" srcId="{084F3D58-C39C-46AF-AC83-14611167630D}" destId="{96442F72-23AB-4E05-92DF-324814049A06}" srcOrd="0" destOrd="0" presId="urn:microsoft.com/office/officeart/2005/8/layout/process2"/>
    <dgm:cxn modelId="{2B6D564E-08F8-4C11-970E-4E7392142E5B}" type="presOf" srcId="{3D0B79FC-7470-4471-A907-0B25ECDCC07A}" destId="{4496C270-1065-491A-AE3E-A2EA330DF2B8}" srcOrd="0" destOrd="0" presId="urn:microsoft.com/office/officeart/2005/8/layout/process2"/>
    <dgm:cxn modelId="{C80D2857-BFCE-4046-AF05-F358D756764D}" srcId="{8063FE3D-3A4D-4C20-8EA3-E2F1EF6122A6}" destId="{D24351C3-6506-48A4-9C69-E60806110E71}" srcOrd="3" destOrd="0" parTransId="{37121A68-CBBA-4279-9EDF-A88AE07EF2C3}" sibTransId="{E63849A4-39CE-4EAC-AFBC-089E5509CF50}"/>
    <dgm:cxn modelId="{90535D8D-3191-48C6-B828-6572AA2E948E}" type="presOf" srcId="{5F1C7646-4472-4488-9B76-642C5212A3CC}" destId="{F5481514-7A8E-4FFC-A6B0-DCEEB4068BA1}" srcOrd="0" destOrd="0" presId="urn:microsoft.com/office/officeart/2005/8/layout/process2"/>
    <dgm:cxn modelId="{39A7A591-60A8-4ED4-A17A-E80386816BE6}" srcId="{8063FE3D-3A4D-4C20-8EA3-E2F1EF6122A6}" destId="{67933700-3D7A-4190-BA12-5C89D8599E3B}" srcOrd="4" destOrd="0" parTransId="{69CBBFA6-263B-4DD0-AC7B-6F6D17A2826E}" sibTransId="{FEFFEEFA-9A5F-4113-943E-F24A9B1E3058}"/>
    <dgm:cxn modelId="{922EC6A7-5D47-43E3-9876-48CE42384ED1}" type="presOf" srcId="{19CDCBFB-A0F8-442E-8229-FA7701C303E2}" destId="{42B7AB6A-A005-4B4E-B91A-3FCA15EF6FED}" srcOrd="1" destOrd="0" presId="urn:microsoft.com/office/officeart/2005/8/layout/process2"/>
    <dgm:cxn modelId="{5A8C09AC-13CA-4591-BFE5-1531138488A9}" type="presOf" srcId="{E63849A4-39CE-4EAC-AFBC-089E5509CF50}" destId="{D2D81DF8-F899-4A44-B973-9033253539DB}" srcOrd="1" destOrd="0" presId="urn:microsoft.com/office/officeart/2005/8/layout/process2"/>
    <dgm:cxn modelId="{54EE36E0-AB17-43A3-8017-1717DF86CD54}" type="presOf" srcId="{B1572AA2-9372-4946-8823-3B97BD893DB0}" destId="{47269C32-9808-49F2-A08B-C528E54F7655}" srcOrd="0" destOrd="0" presId="urn:microsoft.com/office/officeart/2005/8/layout/process2"/>
    <dgm:cxn modelId="{A8FBA9E7-24CA-47E4-A7AE-BEAC5AF5E996}" type="presOf" srcId="{683E138D-2C51-4D88-83FD-508C91497463}" destId="{04D941AF-F687-45B5-A4E2-C59753B1EE32}" srcOrd="0" destOrd="0" presId="urn:microsoft.com/office/officeart/2005/8/layout/process2"/>
    <dgm:cxn modelId="{887E14F2-5F7A-44E9-88A0-BBB7105C2F9D}" srcId="{8063FE3D-3A4D-4C20-8EA3-E2F1EF6122A6}" destId="{B1572AA2-9372-4946-8823-3B97BD893DB0}" srcOrd="5" destOrd="0" parTransId="{44D6DC24-FB9C-4FC1-9487-E4E4429462A8}" sibTransId="{E35E7C8D-2564-46ED-9545-E9F81E55556B}"/>
    <dgm:cxn modelId="{BBD65A1C-CDD9-43C8-896C-D7EAB187FF22}" type="presParOf" srcId="{B9C5EE0D-D678-45E8-8B4E-A1ADEB18815A}" destId="{4D3B6E6F-A22F-4471-AF8A-F95C2BF37726}" srcOrd="0" destOrd="0" presId="urn:microsoft.com/office/officeart/2005/8/layout/process2"/>
    <dgm:cxn modelId="{44875827-3443-4056-8675-B77A1C372167}" type="presParOf" srcId="{B9C5EE0D-D678-45E8-8B4E-A1ADEB18815A}" destId="{96442F72-23AB-4E05-92DF-324814049A06}" srcOrd="1" destOrd="0" presId="urn:microsoft.com/office/officeart/2005/8/layout/process2"/>
    <dgm:cxn modelId="{4DF77B03-A2AB-4415-BDDC-8B658977DF1A}" type="presParOf" srcId="{96442F72-23AB-4E05-92DF-324814049A06}" destId="{313CF76F-359B-4E24-90F3-2FD0E39EC9C1}" srcOrd="0" destOrd="0" presId="urn:microsoft.com/office/officeart/2005/8/layout/process2"/>
    <dgm:cxn modelId="{A8E2F29C-9EAF-4428-BCD4-CA38F4C0003D}" type="presParOf" srcId="{B9C5EE0D-D678-45E8-8B4E-A1ADEB18815A}" destId="{4496C270-1065-491A-AE3E-A2EA330DF2B8}" srcOrd="2" destOrd="0" presId="urn:microsoft.com/office/officeart/2005/8/layout/process2"/>
    <dgm:cxn modelId="{20E12187-F705-4043-AF4D-12AF587E8738}" type="presParOf" srcId="{B9C5EE0D-D678-45E8-8B4E-A1ADEB18815A}" destId="{04D941AF-F687-45B5-A4E2-C59753B1EE32}" srcOrd="3" destOrd="0" presId="urn:microsoft.com/office/officeart/2005/8/layout/process2"/>
    <dgm:cxn modelId="{84B2DB5F-5CFF-4946-9870-1F1DFF571A77}" type="presParOf" srcId="{04D941AF-F687-45B5-A4E2-C59753B1EE32}" destId="{088745B2-3219-46A7-BBA7-97A86FF89FD4}" srcOrd="0" destOrd="0" presId="urn:microsoft.com/office/officeart/2005/8/layout/process2"/>
    <dgm:cxn modelId="{7B9B061A-3544-4DC7-8B97-7D387754D7D1}" type="presParOf" srcId="{B9C5EE0D-D678-45E8-8B4E-A1ADEB18815A}" destId="{F5481514-7A8E-4FFC-A6B0-DCEEB4068BA1}" srcOrd="4" destOrd="0" presId="urn:microsoft.com/office/officeart/2005/8/layout/process2"/>
    <dgm:cxn modelId="{B51FE4C1-6A02-4B9F-AFE1-6397FBD66C3E}" type="presParOf" srcId="{B9C5EE0D-D678-45E8-8B4E-A1ADEB18815A}" destId="{834C85B9-C17A-43B9-ADBB-82660FF61110}" srcOrd="5" destOrd="0" presId="urn:microsoft.com/office/officeart/2005/8/layout/process2"/>
    <dgm:cxn modelId="{158F4F88-9DBC-47F8-9A71-16D6C02C2EC6}" type="presParOf" srcId="{834C85B9-C17A-43B9-ADBB-82660FF61110}" destId="{42B7AB6A-A005-4B4E-B91A-3FCA15EF6FED}" srcOrd="0" destOrd="0" presId="urn:microsoft.com/office/officeart/2005/8/layout/process2"/>
    <dgm:cxn modelId="{42513DAC-C454-47DD-80A1-E10FFE1634E5}" type="presParOf" srcId="{B9C5EE0D-D678-45E8-8B4E-A1ADEB18815A}" destId="{455C04D3-D636-4881-B2B9-2905C92683B6}" srcOrd="6" destOrd="0" presId="urn:microsoft.com/office/officeart/2005/8/layout/process2"/>
    <dgm:cxn modelId="{1A4F9D05-AD6B-4A88-A8C6-4E49477841FE}" type="presParOf" srcId="{B9C5EE0D-D678-45E8-8B4E-A1ADEB18815A}" destId="{D5FE525C-C581-47DA-86F6-B4EDA1C0F656}" srcOrd="7" destOrd="0" presId="urn:microsoft.com/office/officeart/2005/8/layout/process2"/>
    <dgm:cxn modelId="{2ECD58F3-7523-4D5A-A147-84206ECDAB21}" type="presParOf" srcId="{D5FE525C-C581-47DA-86F6-B4EDA1C0F656}" destId="{D2D81DF8-F899-4A44-B973-9033253539DB}" srcOrd="0" destOrd="0" presId="urn:microsoft.com/office/officeart/2005/8/layout/process2"/>
    <dgm:cxn modelId="{D04908CD-490F-40D0-9E4D-9EFE5E2C1C0C}" type="presParOf" srcId="{B9C5EE0D-D678-45E8-8B4E-A1ADEB18815A}" destId="{4807D58E-D57C-48AF-81B4-DE872F7CC6E3}" srcOrd="8" destOrd="0" presId="urn:microsoft.com/office/officeart/2005/8/layout/process2"/>
    <dgm:cxn modelId="{F6AF3D96-7FE3-4BCD-A2EE-B4715390D2BA}" type="presParOf" srcId="{B9C5EE0D-D678-45E8-8B4E-A1ADEB18815A}" destId="{121D55BE-8092-4C73-AC3A-E47395B8F181}" srcOrd="9" destOrd="0" presId="urn:microsoft.com/office/officeart/2005/8/layout/process2"/>
    <dgm:cxn modelId="{E06ABA33-A58D-48C4-8E71-D4047933C709}" type="presParOf" srcId="{121D55BE-8092-4C73-AC3A-E47395B8F181}" destId="{DC41D306-E5C4-4B87-A55A-1FB8543D636B}" srcOrd="0" destOrd="0" presId="urn:microsoft.com/office/officeart/2005/8/layout/process2"/>
    <dgm:cxn modelId="{9875F060-8A69-4C93-BD30-B049C369FA80}" type="presParOf" srcId="{B9C5EE0D-D678-45E8-8B4E-A1ADEB18815A}" destId="{47269C32-9808-49F2-A08B-C528E54F7655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B6E6F-A22F-4471-AF8A-F95C2BF37726}">
      <dsp:nvSpPr>
        <dsp:cNvPr id="0" name=""/>
        <dsp:cNvSpPr/>
      </dsp:nvSpPr>
      <dsp:spPr>
        <a:xfrm>
          <a:off x="2160593" y="3528"/>
          <a:ext cx="3047050" cy="468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+mj-lt"/>
              <a:cs typeface="Arial" panose="020B0604020202020204" pitchFamily="34" charset="0"/>
            </a:rPr>
            <a:t>java.lang.Object</a:t>
          </a:r>
          <a:endParaRPr lang="en-IN" sz="2000" b="1" kern="1200" dirty="0">
            <a:latin typeface="+mj-lt"/>
            <a:cs typeface="Arial" panose="020B0604020202020204" pitchFamily="34" charset="0"/>
          </a:endParaRPr>
        </a:p>
      </dsp:txBody>
      <dsp:txXfrm>
        <a:off x="2174314" y="17249"/>
        <a:ext cx="3019608" cy="441026"/>
      </dsp:txXfrm>
    </dsp:sp>
    <dsp:sp modelId="{96442F72-23AB-4E05-92DF-324814049A06}">
      <dsp:nvSpPr>
        <dsp:cNvPr id="0" name=""/>
        <dsp:cNvSpPr/>
      </dsp:nvSpPr>
      <dsp:spPr>
        <a:xfrm rot="16200000">
          <a:off x="3596281" y="483709"/>
          <a:ext cx="175675" cy="210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1" kern="1200">
            <a:solidFill>
              <a:schemeClr val="tx1"/>
            </a:solidFill>
            <a:latin typeface="+mj-lt"/>
            <a:cs typeface="Arial" panose="020B0604020202020204" pitchFamily="34" charset="0"/>
          </a:endParaRPr>
        </a:p>
      </dsp:txBody>
      <dsp:txXfrm rot="-5400000">
        <a:off x="3620876" y="553978"/>
        <a:ext cx="126486" cy="122973"/>
      </dsp:txXfrm>
    </dsp:sp>
    <dsp:sp modelId="{4496C270-1065-491A-AE3E-A2EA330DF2B8}">
      <dsp:nvSpPr>
        <dsp:cNvPr id="0" name=""/>
        <dsp:cNvSpPr/>
      </dsp:nvSpPr>
      <dsp:spPr>
        <a:xfrm>
          <a:off x="2160593" y="706231"/>
          <a:ext cx="3047050" cy="468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+mj-lt"/>
              <a:cs typeface="Arial" panose="020B0604020202020204" pitchFamily="34" charset="0"/>
            </a:rPr>
            <a:t>java.util.EventObject</a:t>
          </a:r>
          <a:endParaRPr lang="en-IN" sz="2000" b="1" kern="1200" dirty="0">
            <a:latin typeface="+mj-lt"/>
            <a:cs typeface="Arial" panose="020B0604020202020204" pitchFamily="34" charset="0"/>
          </a:endParaRPr>
        </a:p>
      </dsp:txBody>
      <dsp:txXfrm>
        <a:off x="2174314" y="719952"/>
        <a:ext cx="3019608" cy="441026"/>
      </dsp:txXfrm>
    </dsp:sp>
    <dsp:sp modelId="{04D941AF-F687-45B5-A4E2-C59753B1EE32}">
      <dsp:nvSpPr>
        <dsp:cNvPr id="0" name=""/>
        <dsp:cNvSpPr/>
      </dsp:nvSpPr>
      <dsp:spPr>
        <a:xfrm rot="16200000">
          <a:off x="3596281" y="1186411"/>
          <a:ext cx="175675" cy="210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1" kern="1200">
            <a:solidFill>
              <a:schemeClr val="tx1"/>
            </a:solidFill>
            <a:latin typeface="+mj-lt"/>
            <a:cs typeface="Arial" panose="020B0604020202020204" pitchFamily="34" charset="0"/>
          </a:endParaRPr>
        </a:p>
      </dsp:txBody>
      <dsp:txXfrm rot="-5400000">
        <a:off x="3620876" y="1256680"/>
        <a:ext cx="126486" cy="122973"/>
      </dsp:txXfrm>
    </dsp:sp>
    <dsp:sp modelId="{F5481514-7A8E-4FFC-A6B0-DCEEB4068BA1}">
      <dsp:nvSpPr>
        <dsp:cNvPr id="0" name=""/>
        <dsp:cNvSpPr/>
      </dsp:nvSpPr>
      <dsp:spPr>
        <a:xfrm>
          <a:off x="2160593" y="1408934"/>
          <a:ext cx="3047050" cy="468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+mj-lt"/>
              <a:cs typeface="Arial" panose="020B0604020202020204" pitchFamily="34" charset="0"/>
            </a:rPr>
            <a:t>java.awt.AWTEvent</a:t>
          </a:r>
          <a:endParaRPr lang="en-IN" sz="2000" b="1" kern="1200" dirty="0">
            <a:latin typeface="+mj-lt"/>
            <a:cs typeface="Arial" panose="020B0604020202020204" pitchFamily="34" charset="0"/>
          </a:endParaRPr>
        </a:p>
      </dsp:txBody>
      <dsp:txXfrm>
        <a:off x="2174314" y="1422655"/>
        <a:ext cx="3019608" cy="441026"/>
      </dsp:txXfrm>
    </dsp:sp>
    <dsp:sp modelId="{834C85B9-C17A-43B9-ADBB-82660FF61110}">
      <dsp:nvSpPr>
        <dsp:cNvPr id="0" name=""/>
        <dsp:cNvSpPr/>
      </dsp:nvSpPr>
      <dsp:spPr>
        <a:xfrm rot="16200000">
          <a:off x="3596281" y="1889114"/>
          <a:ext cx="175675" cy="210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1" kern="1200">
            <a:solidFill>
              <a:schemeClr val="tx1"/>
            </a:solidFill>
            <a:latin typeface="+mj-lt"/>
            <a:cs typeface="Arial" panose="020B0604020202020204" pitchFamily="34" charset="0"/>
          </a:endParaRPr>
        </a:p>
      </dsp:txBody>
      <dsp:txXfrm rot="-5400000">
        <a:off x="3620876" y="1959383"/>
        <a:ext cx="126486" cy="122973"/>
      </dsp:txXfrm>
    </dsp:sp>
    <dsp:sp modelId="{455C04D3-D636-4881-B2B9-2905C92683B6}">
      <dsp:nvSpPr>
        <dsp:cNvPr id="0" name=""/>
        <dsp:cNvSpPr/>
      </dsp:nvSpPr>
      <dsp:spPr>
        <a:xfrm>
          <a:off x="2160593" y="2111637"/>
          <a:ext cx="3047050" cy="468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+mj-lt"/>
              <a:cs typeface="Arial" panose="020B0604020202020204" pitchFamily="34" charset="0"/>
            </a:rPr>
            <a:t>java.awt.event.ComponentEvent</a:t>
          </a:r>
          <a:endParaRPr lang="en-IN" sz="2000" b="1" kern="1200" dirty="0">
            <a:latin typeface="+mj-lt"/>
            <a:cs typeface="Arial" panose="020B0604020202020204" pitchFamily="34" charset="0"/>
          </a:endParaRPr>
        </a:p>
      </dsp:txBody>
      <dsp:txXfrm>
        <a:off x="2174314" y="2125358"/>
        <a:ext cx="3019608" cy="441026"/>
      </dsp:txXfrm>
    </dsp:sp>
    <dsp:sp modelId="{D5FE525C-C581-47DA-86F6-B4EDA1C0F656}">
      <dsp:nvSpPr>
        <dsp:cNvPr id="0" name=""/>
        <dsp:cNvSpPr/>
      </dsp:nvSpPr>
      <dsp:spPr>
        <a:xfrm rot="16200000">
          <a:off x="3596281" y="2591817"/>
          <a:ext cx="175675" cy="210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1" kern="1200">
            <a:solidFill>
              <a:schemeClr val="tx1"/>
            </a:solidFill>
            <a:latin typeface="+mj-lt"/>
            <a:cs typeface="Arial" panose="020B0604020202020204" pitchFamily="34" charset="0"/>
          </a:endParaRPr>
        </a:p>
      </dsp:txBody>
      <dsp:txXfrm rot="-5400000">
        <a:off x="3620876" y="2662086"/>
        <a:ext cx="126486" cy="122973"/>
      </dsp:txXfrm>
    </dsp:sp>
    <dsp:sp modelId="{4807D58E-D57C-48AF-81B4-DE872F7CC6E3}">
      <dsp:nvSpPr>
        <dsp:cNvPr id="0" name=""/>
        <dsp:cNvSpPr/>
      </dsp:nvSpPr>
      <dsp:spPr>
        <a:xfrm>
          <a:off x="2160593" y="2814339"/>
          <a:ext cx="3047050" cy="468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+mj-lt"/>
              <a:cs typeface="Arial" panose="020B0604020202020204" pitchFamily="34" charset="0"/>
            </a:rPr>
            <a:t>java.awt.event.InputEvent</a:t>
          </a:r>
          <a:endParaRPr lang="en-IN" sz="2000" b="1" kern="1200" dirty="0">
            <a:latin typeface="+mj-lt"/>
            <a:cs typeface="Arial" panose="020B0604020202020204" pitchFamily="34" charset="0"/>
          </a:endParaRPr>
        </a:p>
      </dsp:txBody>
      <dsp:txXfrm>
        <a:off x="2174314" y="2828060"/>
        <a:ext cx="3019608" cy="441026"/>
      </dsp:txXfrm>
    </dsp:sp>
    <dsp:sp modelId="{121D55BE-8092-4C73-AC3A-E47395B8F181}">
      <dsp:nvSpPr>
        <dsp:cNvPr id="0" name=""/>
        <dsp:cNvSpPr/>
      </dsp:nvSpPr>
      <dsp:spPr>
        <a:xfrm rot="16200000">
          <a:off x="3596281" y="3294520"/>
          <a:ext cx="175675" cy="210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1" kern="1200">
            <a:solidFill>
              <a:schemeClr val="tx1"/>
            </a:solidFill>
            <a:latin typeface="+mj-lt"/>
            <a:cs typeface="Arial" panose="020B0604020202020204" pitchFamily="34" charset="0"/>
          </a:endParaRPr>
        </a:p>
      </dsp:txBody>
      <dsp:txXfrm rot="-5400000">
        <a:off x="3620876" y="3364789"/>
        <a:ext cx="126486" cy="122973"/>
      </dsp:txXfrm>
    </dsp:sp>
    <dsp:sp modelId="{47269C32-9808-49F2-A08B-C528E54F7655}">
      <dsp:nvSpPr>
        <dsp:cNvPr id="0" name=""/>
        <dsp:cNvSpPr/>
      </dsp:nvSpPr>
      <dsp:spPr>
        <a:xfrm>
          <a:off x="2160593" y="3517042"/>
          <a:ext cx="3047050" cy="468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 err="1">
              <a:latin typeface="+mj-lt"/>
              <a:cs typeface="Arial" panose="020B0604020202020204" pitchFamily="34" charset="0"/>
            </a:rPr>
            <a:t>java.awt.event.MouseEvent</a:t>
          </a:r>
          <a:endParaRPr lang="en-IN" sz="2000" b="1" kern="1200" dirty="0">
            <a:latin typeface="+mj-lt"/>
            <a:cs typeface="Arial" panose="020B0604020202020204" pitchFamily="34" charset="0"/>
          </a:endParaRPr>
        </a:p>
      </dsp:txBody>
      <dsp:txXfrm>
        <a:off x="2174314" y="3530763"/>
        <a:ext cx="3019608" cy="441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A8336-03AF-47C3-9EC8-B8E850718B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61C46-45CE-4E2D-9F8A-727E6798E3AB}" type="datetime1">
              <a:rPr lang="en-US" altLang="en-US"/>
              <a:pPr>
                <a:defRPr/>
              </a:pPr>
              <a:t>8/9/2021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7297A-C973-4EB5-94AD-D718FA88F6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B23C0-C02E-4925-BBCD-F9B12FDA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19B5F-E694-4FFE-85F2-55A06562BD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3636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1DDEC-4435-40E4-A20C-D9CDA1DB0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EE361-9AEF-4A11-A969-6DE346919F43}" type="datetime1">
              <a:rPr lang="en-US" altLang="en-US"/>
              <a:pPr>
                <a:defRPr/>
              </a:pPr>
              <a:t>8/9/2021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71423-3315-4043-AF2C-535D83577C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A59D-D769-4652-AD09-7AF2D522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9C6B7-83F1-422F-8802-4F8CCA07B3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8508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243B0-5033-4F01-8190-AADE54C9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16EF1-7468-42FF-A27C-CE7EE58A0ACB}" type="datetime1">
              <a:rPr lang="en-US" altLang="en-US"/>
              <a:pPr>
                <a:defRPr/>
              </a:pPr>
              <a:t>8/9/2021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40717-8D89-4258-95A2-8C19E04E93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F7043-8E0E-4F5F-BAF2-E401997F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E1558-F1A8-4A01-93E0-F3FF19A3F1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941606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D2496-6DFD-4E84-ACEA-9220E83940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FEBFC-1CCE-4561-AA4F-BD79F69D9AF8}" type="datetime1">
              <a:rPr lang="en-US" altLang="en-US"/>
              <a:pPr>
                <a:defRPr/>
              </a:pPr>
              <a:t>8/9/2021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74F7F-BDFA-4A90-87E8-643C2C26D8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6801-6F06-4ED2-9002-ED063CD2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850A9-336C-4FF4-B75F-5B800A5CA9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7769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491B-FBC2-4603-A458-DD9302020D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BCE87-AF84-4245-B4F0-2695FCD18934}" type="datetime1">
              <a:rPr lang="en-US" altLang="en-US"/>
              <a:pPr>
                <a:defRPr/>
              </a:pPr>
              <a:t>8/9/2021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16F08-6588-4029-B870-D05650567E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256A5-0506-4FB4-937B-EF209550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2DC2F-32FD-41CE-BD56-F6DCE39B3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5453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452E21-1CFD-41CB-B594-71D559B7D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60901-C08C-47B3-9526-B2CC1F375104}" type="datetime1">
              <a:rPr lang="en-US" altLang="en-US"/>
              <a:pPr>
                <a:defRPr/>
              </a:pPr>
              <a:t>8/9/2021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B9BC0B-C8FF-41DF-B55A-7C4BC964CA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0D0126-885C-4202-A74F-E06A8C2F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1A79-4B48-440B-9B04-3E587D6EA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80555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A831B14-CC3E-4D31-A193-C868CC6C5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7F037-132B-49A8-AAC7-F5EC9BF8C937}" type="datetime1">
              <a:rPr lang="en-US" altLang="en-US"/>
              <a:pPr>
                <a:defRPr/>
              </a:pPr>
              <a:t>8/9/2021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94ED44-B131-468E-86DE-A9CF785E82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3104ABC-2A20-4263-9270-82F11333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42E2B-D150-4791-B65F-631FC004E7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9866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753E6DD-37F4-4B18-988E-2D40A5A251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DCE20-8842-496E-AFE1-A5578D79A7EE}" type="datetime1">
              <a:rPr lang="en-US" altLang="en-US"/>
              <a:pPr>
                <a:defRPr/>
              </a:pPr>
              <a:t>8/9/2021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35EDAA-B57C-40D4-9B03-8A47AFD98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EF930D-1A4F-4E05-84A6-D50C2BC2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6903D-ED51-4C27-B16D-014F94E5E9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319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3AC3986-C8AF-421F-922A-91FCDF28C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4B403-3460-4361-92EC-431B67CC41C9}" type="datetime1">
              <a:rPr lang="en-US" altLang="en-US"/>
              <a:pPr>
                <a:defRPr/>
              </a:pPr>
              <a:t>8/9/2021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1D8D08C-EF53-4A2F-915C-B93C3B79F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03344B6-F903-4E92-93C9-8B1A25BC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BDA7E-A309-441D-8A80-AA1F9AD0D2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4540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480FCEA-5900-416D-9617-73DF451EAF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6E66F-FE6D-4803-AF55-AC2C006FC449}" type="datetime1">
              <a:rPr lang="en-US" altLang="en-US"/>
              <a:pPr>
                <a:defRPr/>
              </a:pPr>
              <a:t>8/9/2021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882717-AB30-4BD4-946C-EAD52695A8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995C9B-1403-438B-82F3-CE2B3A50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EE6E4-EE56-4E1B-9CE5-DF2087B5B9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001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977B30-7AE8-4E00-AE1B-DC58DBBC8B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3C0A2-BE1C-4957-A8F3-3ED83382B4AE}" type="datetime1">
              <a:rPr lang="en-US" altLang="en-US"/>
              <a:pPr>
                <a:defRPr/>
              </a:pPr>
              <a:t>8/9/2021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450442-5378-40A6-A0BF-87DB85677C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23512D-C91F-4E59-93C2-54FD5FE6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2810C-D2AA-4E40-9EE1-5D33A4C6B2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7471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4DF5391-9B60-4352-817F-23221B001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20E6F50-AC7A-4A29-9391-B6F48E1BB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Date Placeholder 3">
            <a:extLst>
              <a:ext uri="{FF2B5EF4-FFF2-40B4-BE49-F238E27FC236}">
                <a16:creationId xmlns:a16="http://schemas.microsoft.com/office/drawing/2014/main" id="{3F25842E-6533-4910-979D-68D915DFC5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C371EA0-EF7D-4343-BB00-9357C08A431D}" type="datetime1">
              <a:rPr lang="en-US" altLang="en-US"/>
              <a:pPr>
                <a:defRPr/>
              </a:pPr>
              <a:t>8/9/2021</a:t>
            </a:fld>
            <a:endParaRPr lang="en-US" altLang="en-US"/>
          </a:p>
        </p:txBody>
      </p:sp>
      <p:sp>
        <p:nvSpPr>
          <p:cNvPr id="1029" name="Footer Placeholder 4">
            <a:extLst>
              <a:ext uri="{FF2B5EF4-FFF2-40B4-BE49-F238E27FC236}">
                <a16:creationId xmlns:a16="http://schemas.microsoft.com/office/drawing/2014/main" id="{8C454880-CB8E-4F7C-B21D-A2D3735CA0E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059BE-773C-4089-B3A2-AC962DE0F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89CFAC9-BE8E-43BF-91E7-8B1CF4AE96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3.png"/><Relationship Id="rId5" Type="http://schemas.openxmlformats.org/officeDocument/2006/relationships/tags" Target="../tags/tag6.xml"/><Relationship Id="rId10" Type="http://schemas.openxmlformats.org/officeDocument/2006/relationships/image" Target="../media/image2.png"/><Relationship Id="rId4" Type="http://schemas.openxmlformats.org/officeDocument/2006/relationships/tags" Target="../tags/tag5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5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0.xml"/><Relationship Id="rId7" Type="http://schemas.openxmlformats.org/officeDocument/2006/relationships/image" Target="../media/image4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5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9.xml"/><Relationship Id="rId7" Type="http://schemas.openxmlformats.org/officeDocument/2006/relationships/image" Target="../media/image4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4.xml"/><Relationship Id="rId7" Type="http://schemas.openxmlformats.org/officeDocument/2006/relationships/image" Target="../media/image4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9.xml"/><Relationship Id="rId7" Type="http://schemas.openxmlformats.org/officeDocument/2006/relationships/image" Target="../media/image4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4.xml"/><Relationship Id="rId7" Type="http://schemas.openxmlformats.org/officeDocument/2006/relationships/image" Target="../media/image4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9.xml"/><Relationship Id="rId7" Type="http://schemas.openxmlformats.org/officeDocument/2006/relationships/image" Target="../media/image4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5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5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1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5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5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00.xml"/><Relationship Id="rId7" Type="http://schemas.openxmlformats.org/officeDocument/2006/relationships/image" Target="../media/image4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4" Type="http://schemas.openxmlformats.org/officeDocument/2006/relationships/tags" Target="../tags/tag10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05.xml"/><Relationship Id="rId7" Type="http://schemas.openxmlformats.org/officeDocument/2006/relationships/image" Target="../media/image4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7.xml"/><Relationship Id="rId4" Type="http://schemas.openxmlformats.org/officeDocument/2006/relationships/tags" Target="../tags/tag10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10.xml"/><Relationship Id="rId7" Type="http://schemas.openxmlformats.org/officeDocument/2006/relationships/image" Target="../media/image4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2.xml"/><Relationship Id="rId4" Type="http://schemas.openxmlformats.org/officeDocument/2006/relationships/tags" Target="../tags/tag1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15.xml"/><Relationship Id="rId7" Type="http://schemas.openxmlformats.org/officeDocument/2006/relationships/image" Target="../media/image4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7.xml"/><Relationship Id="rId4" Type="http://schemas.openxmlformats.org/officeDocument/2006/relationships/tags" Target="../tags/tag11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20.xml"/><Relationship Id="rId7" Type="http://schemas.openxmlformats.org/officeDocument/2006/relationships/image" Target="../media/image4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25.xml"/><Relationship Id="rId7" Type="http://schemas.openxmlformats.org/officeDocument/2006/relationships/image" Target="../media/image4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0.xml"/><Relationship Id="rId7" Type="http://schemas.openxmlformats.org/officeDocument/2006/relationships/image" Target="../media/image4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5.xml"/><Relationship Id="rId7" Type="http://schemas.openxmlformats.org/officeDocument/2006/relationships/image" Target="../media/image4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6.xml"/><Relationship Id="rId7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40.xml"/><Relationship Id="rId7" Type="http://schemas.openxmlformats.org/officeDocument/2006/relationships/image" Target="../media/image4.pn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2.xml"/><Relationship Id="rId4" Type="http://schemas.openxmlformats.org/officeDocument/2006/relationships/tags" Target="../tags/tag14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45.xml"/><Relationship Id="rId7" Type="http://schemas.openxmlformats.org/officeDocument/2006/relationships/image" Target="../media/image4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7.xml"/><Relationship Id="rId4" Type="http://schemas.openxmlformats.org/officeDocument/2006/relationships/tags" Target="../tags/tag14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50.xml"/><Relationship Id="rId7" Type="http://schemas.openxmlformats.org/officeDocument/2006/relationships/image" Target="../media/image4.png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55.xml"/><Relationship Id="rId7" Type="http://schemas.openxmlformats.org/officeDocument/2006/relationships/image" Target="../media/image4.png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7.xml"/><Relationship Id="rId4" Type="http://schemas.openxmlformats.org/officeDocument/2006/relationships/tags" Target="../tags/tag15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60.xml"/><Relationship Id="rId7" Type="http://schemas.openxmlformats.org/officeDocument/2006/relationships/image" Target="../media/image4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2.xml"/><Relationship Id="rId4" Type="http://schemas.openxmlformats.org/officeDocument/2006/relationships/tags" Target="../tags/tag16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65.xml"/><Relationship Id="rId7" Type="http://schemas.openxmlformats.org/officeDocument/2006/relationships/image" Target="../media/image4.png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7.xml"/><Relationship Id="rId4" Type="http://schemas.openxmlformats.org/officeDocument/2006/relationships/tags" Target="../tags/tag16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70.xml"/><Relationship Id="rId7" Type="http://schemas.openxmlformats.org/officeDocument/2006/relationships/image" Target="../media/image4.png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2.xml"/><Relationship Id="rId4" Type="http://schemas.openxmlformats.org/officeDocument/2006/relationships/tags" Target="../tags/tag17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75.xml"/><Relationship Id="rId7" Type="http://schemas.openxmlformats.org/officeDocument/2006/relationships/image" Target="../media/image4.png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7.xml"/><Relationship Id="rId4" Type="http://schemas.openxmlformats.org/officeDocument/2006/relationships/tags" Target="../tags/tag17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80.xml"/><Relationship Id="rId7" Type="http://schemas.openxmlformats.org/officeDocument/2006/relationships/image" Target="../media/image4.png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2.xml"/><Relationship Id="rId4" Type="http://schemas.openxmlformats.org/officeDocument/2006/relationships/tags" Target="../tags/tag18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85.xml"/><Relationship Id="rId7" Type="http://schemas.openxmlformats.org/officeDocument/2006/relationships/image" Target="../media/image4.png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7.xml"/><Relationship Id="rId4" Type="http://schemas.openxmlformats.org/officeDocument/2006/relationships/tags" Target="../tags/tag18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90.xml"/><Relationship Id="rId7" Type="http://schemas.openxmlformats.org/officeDocument/2006/relationships/image" Target="../media/image4.png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95.xml"/><Relationship Id="rId7" Type="http://schemas.openxmlformats.org/officeDocument/2006/relationships/image" Target="../media/image4.png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7.xml"/><Relationship Id="rId4" Type="http://schemas.openxmlformats.org/officeDocument/2006/relationships/tags" Target="../tags/tag19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00.xml"/><Relationship Id="rId7" Type="http://schemas.openxmlformats.org/officeDocument/2006/relationships/image" Target="../media/image4.png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2.xml"/><Relationship Id="rId4" Type="http://schemas.openxmlformats.org/officeDocument/2006/relationships/tags" Target="../tags/tag20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05.xml"/><Relationship Id="rId7" Type="http://schemas.openxmlformats.org/officeDocument/2006/relationships/image" Target="../media/image4.png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7.xml"/><Relationship Id="rId4" Type="http://schemas.openxmlformats.org/officeDocument/2006/relationships/tags" Target="../tags/tag20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0.xml"/><Relationship Id="rId7" Type="http://schemas.openxmlformats.org/officeDocument/2006/relationships/image" Target="../media/image4.png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2.xml"/><Relationship Id="rId4" Type="http://schemas.openxmlformats.org/officeDocument/2006/relationships/tags" Target="../tags/tag2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5.xml"/><Relationship Id="rId7" Type="http://schemas.openxmlformats.org/officeDocument/2006/relationships/image" Target="../media/image4.png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7.xml"/><Relationship Id="rId4" Type="http://schemas.openxmlformats.org/officeDocument/2006/relationships/tags" Target="../tags/tag21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20.xml"/><Relationship Id="rId7" Type="http://schemas.openxmlformats.org/officeDocument/2006/relationships/image" Target="../media/image4.png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2.xml"/><Relationship Id="rId4" Type="http://schemas.openxmlformats.org/officeDocument/2006/relationships/tags" Target="../tags/tag22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25.xml"/><Relationship Id="rId7" Type="http://schemas.openxmlformats.org/officeDocument/2006/relationships/image" Target="../media/image4.png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30.xml"/><Relationship Id="rId7" Type="http://schemas.openxmlformats.org/officeDocument/2006/relationships/image" Target="../media/image4.png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2.xml"/><Relationship Id="rId4" Type="http://schemas.openxmlformats.org/officeDocument/2006/relationships/tags" Target="../tags/tag23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1.xml"/><Relationship Id="rId3" Type="http://schemas.openxmlformats.org/officeDocument/2006/relationships/tags" Target="../tags/tag235.xml"/><Relationship Id="rId7" Type="http://schemas.openxmlformats.org/officeDocument/2006/relationships/image" Target="../media/image4.png"/><Relationship Id="rId12" Type="http://schemas.openxmlformats.org/officeDocument/2006/relationships/diagramColors" Target="../diagrams/colors1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slideLayout" Target="../slideLayouts/slideLayout2.xml"/><Relationship Id="rId11" Type="http://schemas.openxmlformats.org/officeDocument/2006/relationships/diagramQuickStyle" Target="../diagrams/quickStyle1.xml"/><Relationship Id="rId5" Type="http://schemas.openxmlformats.org/officeDocument/2006/relationships/tags" Target="../tags/tag237.xml"/><Relationship Id="rId10" Type="http://schemas.openxmlformats.org/officeDocument/2006/relationships/diagramLayout" Target="../diagrams/layout1.xml"/><Relationship Id="rId4" Type="http://schemas.openxmlformats.org/officeDocument/2006/relationships/tags" Target="../tags/tag236.xml"/><Relationship Id="rId9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5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40.xml"/><Relationship Id="rId7" Type="http://schemas.openxmlformats.org/officeDocument/2006/relationships/image" Target="../media/image4.png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2.xml"/><Relationship Id="rId4" Type="http://schemas.openxmlformats.org/officeDocument/2006/relationships/tags" Target="../tags/tag24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45.xml"/><Relationship Id="rId7" Type="http://schemas.openxmlformats.org/officeDocument/2006/relationships/image" Target="../media/image4.png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7.xml"/><Relationship Id="rId4" Type="http://schemas.openxmlformats.org/officeDocument/2006/relationships/tags" Target="../tags/tag246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50.xml"/><Relationship Id="rId7" Type="http://schemas.openxmlformats.org/officeDocument/2006/relationships/image" Target="../media/image4.png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2.xml"/><Relationship Id="rId4" Type="http://schemas.openxmlformats.org/officeDocument/2006/relationships/tags" Target="../tags/tag25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55.xml"/><Relationship Id="rId7" Type="http://schemas.openxmlformats.org/officeDocument/2006/relationships/image" Target="../media/image4.png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7.xml"/><Relationship Id="rId4" Type="http://schemas.openxmlformats.org/officeDocument/2006/relationships/tags" Target="../tags/tag256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60.xml"/><Relationship Id="rId7" Type="http://schemas.openxmlformats.org/officeDocument/2006/relationships/image" Target="../media/image4.png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2.xml"/><Relationship Id="rId4" Type="http://schemas.openxmlformats.org/officeDocument/2006/relationships/tags" Target="../tags/tag26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65.xml"/><Relationship Id="rId7" Type="http://schemas.openxmlformats.org/officeDocument/2006/relationships/image" Target="../media/image4.png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7.xml"/><Relationship Id="rId4" Type="http://schemas.openxmlformats.org/officeDocument/2006/relationships/tags" Target="../tags/tag266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70.xml"/><Relationship Id="rId7" Type="http://schemas.openxmlformats.org/officeDocument/2006/relationships/image" Target="../media/image4.png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2.xml"/><Relationship Id="rId4" Type="http://schemas.openxmlformats.org/officeDocument/2006/relationships/tags" Target="../tags/tag27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75.xml"/><Relationship Id="rId7" Type="http://schemas.openxmlformats.org/officeDocument/2006/relationships/image" Target="../media/image4.png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9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80.xml"/><Relationship Id="rId7" Type="http://schemas.openxmlformats.org/officeDocument/2006/relationships/image" Target="../media/image4.png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2.xml"/><Relationship Id="rId4" Type="http://schemas.openxmlformats.org/officeDocument/2006/relationships/tags" Target="../tags/tag28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85.xml"/><Relationship Id="rId7" Type="http://schemas.openxmlformats.org/officeDocument/2006/relationships/image" Target="../media/image4.png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7.xml"/><Relationship Id="rId4" Type="http://schemas.openxmlformats.org/officeDocument/2006/relationships/tags" Target="../tags/tag28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5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90.xml"/><Relationship Id="rId7" Type="http://schemas.openxmlformats.org/officeDocument/2006/relationships/image" Target="../media/image4.png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2.xml"/><Relationship Id="rId4" Type="http://schemas.openxmlformats.org/officeDocument/2006/relationships/tags" Target="../tags/tag29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95.xml"/><Relationship Id="rId7" Type="http://schemas.openxmlformats.org/officeDocument/2006/relationships/image" Target="../media/image4.png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7.xml"/><Relationship Id="rId4" Type="http://schemas.openxmlformats.org/officeDocument/2006/relationships/tags" Target="../tags/tag296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00.xml"/><Relationship Id="rId7" Type="http://schemas.openxmlformats.org/officeDocument/2006/relationships/image" Target="../media/image4.png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2.xml"/><Relationship Id="rId4" Type="http://schemas.openxmlformats.org/officeDocument/2006/relationships/tags" Target="../tags/tag30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05.xml"/><Relationship Id="rId7" Type="http://schemas.openxmlformats.org/officeDocument/2006/relationships/image" Target="../media/image4.png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7.xml"/><Relationship Id="rId4" Type="http://schemas.openxmlformats.org/officeDocument/2006/relationships/tags" Target="../tags/tag306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10.xml"/><Relationship Id="rId7" Type="http://schemas.openxmlformats.org/officeDocument/2006/relationships/image" Target="../media/image4.png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2.xml"/><Relationship Id="rId4" Type="http://schemas.openxmlformats.org/officeDocument/2006/relationships/tags" Target="../tags/tag31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15.xml"/><Relationship Id="rId7" Type="http://schemas.openxmlformats.org/officeDocument/2006/relationships/image" Target="../media/image4.png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7.xml"/><Relationship Id="rId4" Type="http://schemas.openxmlformats.org/officeDocument/2006/relationships/tags" Target="../tags/tag316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20.xml"/><Relationship Id="rId7" Type="http://schemas.openxmlformats.org/officeDocument/2006/relationships/image" Target="../media/image4.png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2.xml"/><Relationship Id="rId4" Type="http://schemas.openxmlformats.org/officeDocument/2006/relationships/tags" Target="../tags/tag321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25.xml"/><Relationship Id="rId7" Type="http://schemas.openxmlformats.org/officeDocument/2006/relationships/image" Target="../media/image4.png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7.xml"/><Relationship Id="rId4" Type="http://schemas.openxmlformats.org/officeDocument/2006/relationships/tags" Target="../tags/tag326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30.xml"/><Relationship Id="rId7" Type="http://schemas.openxmlformats.org/officeDocument/2006/relationships/image" Target="../media/image4.png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2.xml"/><Relationship Id="rId4" Type="http://schemas.openxmlformats.org/officeDocument/2006/relationships/tags" Target="../tags/tag331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35.xml"/><Relationship Id="rId7" Type="http://schemas.openxmlformats.org/officeDocument/2006/relationships/image" Target="../media/image4.png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7.xml"/><Relationship Id="rId4" Type="http://schemas.openxmlformats.org/officeDocument/2006/relationships/tags" Target="../tags/tag3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40.xml"/><Relationship Id="rId7" Type="http://schemas.openxmlformats.org/officeDocument/2006/relationships/image" Target="../media/image4.png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9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45.xml"/><Relationship Id="rId7" Type="http://schemas.openxmlformats.org/officeDocument/2006/relationships/image" Target="../media/image4.png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7.xml"/><Relationship Id="rId4" Type="http://schemas.openxmlformats.org/officeDocument/2006/relationships/tags" Target="../tags/tag346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50.xml"/><Relationship Id="rId7" Type="http://schemas.openxmlformats.org/officeDocument/2006/relationships/image" Target="../media/image4.png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2.xml"/><Relationship Id="rId4" Type="http://schemas.openxmlformats.org/officeDocument/2006/relationships/tags" Target="../tags/tag35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55.xml"/><Relationship Id="rId7" Type="http://schemas.openxmlformats.org/officeDocument/2006/relationships/image" Target="../media/image4.png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7.xml"/><Relationship Id="rId4" Type="http://schemas.openxmlformats.org/officeDocument/2006/relationships/tags" Target="../tags/tag356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60.xml"/><Relationship Id="rId7" Type="http://schemas.openxmlformats.org/officeDocument/2006/relationships/image" Target="../media/image4.png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2.xml"/><Relationship Id="rId4" Type="http://schemas.openxmlformats.org/officeDocument/2006/relationships/tags" Target="../tags/tag361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65.xml"/><Relationship Id="rId7" Type="http://schemas.openxmlformats.org/officeDocument/2006/relationships/image" Target="../media/image4.png"/><Relationship Id="rId2" Type="http://schemas.openxmlformats.org/officeDocument/2006/relationships/tags" Target="../tags/tag364.xml"/><Relationship Id="rId1" Type="http://schemas.openxmlformats.org/officeDocument/2006/relationships/tags" Target="../tags/tag36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7.xml"/><Relationship Id="rId4" Type="http://schemas.openxmlformats.org/officeDocument/2006/relationships/tags" Target="../tags/tag366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70.xml"/><Relationship Id="rId7" Type="http://schemas.openxmlformats.org/officeDocument/2006/relationships/image" Target="../media/image4.png"/><Relationship Id="rId2" Type="http://schemas.openxmlformats.org/officeDocument/2006/relationships/tags" Target="../tags/tag369.xml"/><Relationship Id="rId1" Type="http://schemas.openxmlformats.org/officeDocument/2006/relationships/tags" Target="../tags/tag36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2.xml"/><Relationship Id="rId4" Type="http://schemas.openxmlformats.org/officeDocument/2006/relationships/tags" Target="../tags/tag371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75.xml"/><Relationship Id="rId7" Type="http://schemas.openxmlformats.org/officeDocument/2006/relationships/image" Target="../media/image4.png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7.xml"/><Relationship Id="rId4" Type="http://schemas.openxmlformats.org/officeDocument/2006/relationships/tags" Target="../tags/tag376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80.xml"/><Relationship Id="rId7" Type="http://schemas.openxmlformats.org/officeDocument/2006/relationships/image" Target="../media/image4.png"/><Relationship Id="rId2" Type="http://schemas.openxmlformats.org/officeDocument/2006/relationships/tags" Target="../tags/tag379.xml"/><Relationship Id="rId1" Type="http://schemas.openxmlformats.org/officeDocument/2006/relationships/tags" Target="../tags/tag37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82.xml"/><Relationship Id="rId4" Type="http://schemas.openxmlformats.org/officeDocument/2006/relationships/tags" Target="../tags/tag381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85.xml"/><Relationship Id="rId7" Type="http://schemas.openxmlformats.org/officeDocument/2006/relationships/image" Target="../media/image4.png"/><Relationship Id="rId2" Type="http://schemas.openxmlformats.org/officeDocument/2006/relationships/tags" Target="../tags/tag384.xml"/><Relationship Id="rId1" Type="http://schemas.openxmlformats.org/officeDocument/2006/relationships/tags" Target="../tags/tag38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87.xml"/><Relationship Id="rId4" Type="http://schemas.openxmlformats.org/officeDocument/2006/relationships/tags" Target="../tags/tag38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5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9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9.xml"/><Relationship Id="rId1" Type="http://schemas.openxmlformats.org/officeDocument/2006/relationships/tags" Target="../tags/tag388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10" Type="http://schemas.openxmlformats.org/officeDocument/2006/relationships/image" Target="../media/image10.png"/><Relationship Id="rId4" Type="http://schemas.openxmlformats.org/officeDocument/2006/relationships/tags" Target="../tags/tag391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5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 descr="C:\Users\parul\Desktop\temp.png">
            <a:extLst>
              <a:ext uri="{FF2B5EF4-FFF2-40B4-BE49-F238E27FC236}">
                <a16:creationId xmlns:a16="http://schemas.microsoft.com/office/drawing/2014/main" id="{21A75B79-94FE-461A-8626-3F5EC15F903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>
            <a:extLst>
              <a:ext uri="{FF2B5EF4-FFF2-40B4-BE49-F238E27FC236}">
                <a16:creationId xmlns:a16="http://schemas.microsoft.com/office/drawing/2014/main" id="{E4270653-E036-4D93-A84E-19760C7F326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43000" y="1473200"/>
            <a:ext cx="68580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500" b="1" dirty="0">
                <a:solidFill>
                  <a:srgbClr val="000000"/>
                </a:solidFill>
                <a:cs typeface="Times New Roman" panose="02020603050405020304" pitchFamily="18" charset="0"/>
              </a:rPr>
              <a:t>Object Oriented Programming with Java - 203105333</a:t>
            </a:r>
          </a:p>
        </p:txBody>
      </p:sp>
      <p:sp>
        <p:nvSpPr>
          <p:cNvPr id="13316" name="TextBox 5">
            <a:extLst>
              <a:ext uri="{FF2B5EF4-FFF2-40B4-BE49-F238E27FC236}">
                <a16:creationId xmlns:a16="http://schemas.microsoft.com/office/drawing/2014/main" id="{F75C7689-98E0-4B14-87F5-E2F5243B6E8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7175" y="2854325"/>
            <a:ext cx="6089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cs typeface="Times New Roman" panose="02020603050405020304" pitchFamily="18" charset="0"/>
              </a:rPr>
              <a:t>Prof. </a:t>
            </a:r>
            <a:r>
              <a:rPr lang="en-US" altLang="en-US" sz="22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Tejal</a:t>
            </a:r>
            <a:r>
              <a:rPr lang="en-US" altLang="en-US" sz="2200" b="1">
                <a:solidFill>
                  <a:srgbClr val="000000"/>
                </a:solidFill>
                <a:cs typeface="Times New Roman" panose="02020603050405020304" pitchFamily="18" charset="0"/>
              </a:rPr>
              <a:t> Patel, </a:t>
            </a: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Assistant Professor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Computer Science and Engineering</a:t>
            </a:r>
            <a:endParaRPr lang="en-IN" altLang="en-US" sz="22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13317" name="Picture 2" descr="C:\Users\parul\Desktop\Registered Logosd.png">
            <a:extLst>
              <a:ext uri="{FF2B5EF4-FFF2-40B4-BE49-F238E27FC236}">
                <a16:creationId xmlns:a16="http://schemas.microsoft.com/office/drawing/2014/main" id="{6427FAD7-CDEC-4D61-8ABD-CD9FE472F77A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500063"/>
            <a:ext cx="23812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8" name="Group 26">
            <a:extLst>
              <a:ext uri="{FF2B5EF4-FFF2-40B4-BE49-F238E27FC236}">
                <a16:creationId xmlns:a16="http://schemas.microsoft.com/office/drawing/2014/main" id="{FC8EDCD7-8498-41C2-8727-A3A5F2225413}"/>
              </a:ext>
            </a:extLst>
          </p:cNvPr>
          <p:cNvGrpSpPr>
            <a:grpSpLocks/>
          </p:cNvGrpSpPr>
          <p:nvPr/>
        </p:nvGrpSpPr>
        <p:grpSpPr bwMode="auto">
          <a:xfrm>
            <a:off x="1417638" y="2692400"/>
            <a:ext cx="6308725" cy="93663"/>
            <a:chOff x="1428728" y="2571744"/>
            <a:chExt cx="6309404" cy="94298"/>
          </a:xfrm>
        </p:grpSpPr>
        <p:sp>
          <p:nvSpPr>
            <p:cNvPr id="13320" name="Straight Connector 8">
              <a:extLst>
                <a:ext uri="{FF2B5EF4-FFF2-40B4-BE49-F238E27FC236}">
                  <a16:creationId xmlns:a16="http://schemas.microsoft.com/office/drawing/2014/main" id="{6821FE83-5F3E-42FE-9996-CD9427E25A06}"/>
                </a:ext>
              </a:extLst>
            </p:cNvPr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428728" y="2618094"/>
              <a:ext cx="6287177" cy="1598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21" name="Oval 24">
              <a:extLst>
                <a:ext uri="{FF2B5EF4-FFF2-40B4-BE49-F238E27FC236}">
                  <a16:creationId xmlns:a16="http://schemas.microsoft.com/office/drawing/2014/main" id="{C3C1EB64-C3BE-4285-A8F4-7F9DDC986475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flipH="1" flipV="1">
              <a:off x="1428728" y="2571744"/>
              <a:ext cx="93672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322" name="Oval 25">
              <a:extLst>
                <a:ext uri="{FF2B5EF4-FFF2-40B4-BE49-F238E27FC236}">
                  <a16:creationId xmlns:a16="http://schemas.microsoft.com/office/drawing/2014/main" id="{D1EDA584-368A-4E3F-BD29-20DDD53A9E55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flipH="1" flipV="1">
              <a:off x="7644459" y="2571744"/>
              <a:ext cx="93673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pic>
        <p:nvPicPr>
          <p:cNvPr id="13319" name="Audio 2">
            <a:hlinkClick r:id="" action="ppaction://media"/>
            <a:extLst>
              <a:ext uri="{FF2B5EF4-FFF2-40B4-BE49-F238E27FC236}">
                <a16:creationId xmlns:a16="http://schemas.microsoft.com/office/drawing/2014/main" id="{BB85077D-0ACC-42C7-835C-5E07BC4B3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3055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parul\Desktop\Digital Learning Content.png">
            <a:extLst>
              <a:ext uri="{FF2B5EF4-FFF2-40B4-BE49-F238E27FC236}">
                <a16:creationId xmlns:a16="http://schemas.microsoft.com/office/drawing/2014/main" id="{63B87107-F06D-425A-88B4-6DDAF05397C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6" descr="C:\Users\parul\Desktop\Untitled-1.png">
            <a:extLst>
              <a:ext uri="{FF2B5EF4-FFF2-40B4-BE49-F238E27FC236}">
                <a16:creationId xmlns:a16="http://schemas.microsoft.com/office/drawing/2014/main" id="{6961C376-3ADA-4816-810E-AABE78004CB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60" name="Rectangle 7">
            <a:extLst>
              <a:ext uri="{FF2B5EF4-FFF2-40B4-BE49-F238E27FC236}">
                <a16:creationId xmlns:a16="http://schemas.microsoft.com/office/drawing/2014/main" id="{70EC6A02-2151-4CE6-8C8E-4604EF578E7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1" name="TextBox 6">
            <a:extLst>
              <a:ext uri="{FF2B5EF4-FFF2-40B4-BE49-F238E27FC236}">
                <a16:creationId xmlns:a16="http://schemas.microsoft.com/office/drawing/2014/main" id="{F1D4F6C9-EF12-44BE-B9DE-15179825DE5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AWT Classes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3EC4F4-D6F2-47CD-A65A-F89F5F961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7685"/>
            <a:ext cx="8763000" cy="4104000"/>
          </a:xfrm>
        </p:spPr>
        <p:txBody>
          <a:bodyPr>
            <a:noAutofit/>
          </a:bodyPr>
          <a:lstStyle/>
          <a:p>
            <a:pPr lvl="0" eaLnBrk="1" fontAlgn="auto" hangingPunct="1">
              <a:spcAft>
                <a:spcPts val="0"/>
              </a:spcAft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 Dialog</a:t>
            </a:r>
          </a:p>
          <a:p>
            <a:pPr lvl="1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</a:rPr>
              <a:t> A Dialog is a </a:t>
            </a:r>
            <a:r>
              <a:rPr lang="en-IN" sz="2000" b="1" dirty="0">
                <a:latin typeface="+mj-lt"/>
              </a:rPr>
              <a:t>top-level window with a title and a border</a:t>
            </a:r>
            <a:r>
              <a:rPr lang="en-IN" sz="2000" dirty="0">
                <a:latin typeface="+mj-lt"/>
              </a:rPr>
              <a:t> that is typically used to take some form of </a:t>
            </a:r>
            <a:r>
              <a:rPr lang="en-IN" sz="2000" b="1" dirty="0">
                <a:latin typeface="+mj-lt"/>
              </a:rPr>
              <a:t>input from the user</a:t>
            </a:r>
            <a:r>
              <a:rPr lang="en-IN" sz="2000" dirty="0">
                <a:latin typeface="+mj-lt"/>
              </a:rPr>
              <a:t>.</a:t>
            </a:r>
          </a:p>
          <a:p>
            <a:pPr lvl="1" algn="just" eaLnBrk="1" fontAlgn="auto" hangingPunct="1">
              <a:spcAft>
                <a:spcPts val="0"/>
              </a:spcAft>
            </a:pPr>
            <a:endParaRPr lang="en-IN" sz="2000" b="1" dirty="0">
              <a:latin typeface="+mj-lt"/>
            </a:endParaRPr>
          </a:p>
          <a:p>
            <a:pPr marL="400050" algn="just" eaLnBrk="1" fontAlgn="auto" hangingPunct="1">
              <a:spcAft>
                <a:spcPts val="0"/>
              </a:spcAft>
            </a:pPr>
            <a:r>
              <a:rPr lang="en-IN" sz="2000" b="1" dirty="0">
                <a:latin typeface="+mj-lt"/>
              </a:rPr>
              <a:t>Canvas</a:t>
            </a:r>
          </a:p>
          <a:p>
            <a:pPr marL="800100" lvl="1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</a:rPr>
              <a:t>Canvas component represents a rectangular area where application can draw something or can receive inputs created by user.</a:t>
            </a:r>
          </a:p>
          <a:p>
            <a:pPr marL="800100" lvl="1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</a:rPr>
              <a:t>Drawing is not implemented on the canvas itself, but on the Graphics object provided by the canvas.</a:t>
            </a:r>
          </a:p>
          <a:p>
            <a:pPr marL="800100" lvl="1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</a:rPr>
              <a:t>The Canvas is a section of a window to draw graphics or display images.</a:t>
            </a:r>
          </a:p>
          <a:p>
            <a:pPr marL="800100" lvl="1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</a:rPr>
              <a:t>It is </a:t>
            </a:r>
            <a:r>
              <a:rPr lang="en-IN" sz="2000" b="1" dirty="0">
                <a:latin typeface="+mj-lt"/>
              </a:rPr>
              <a:t>not a part of hierarchy of Java AWT.</a:t>
            </a:r>
          </a:p>
        </p:txBody>
      </p:sp>
    </p:spTree>
    <p:extLst>
      <p:ext uri="{BB962C8B-B14F-4D97-AF65-F5344CB8AC3E}">
        <p14:creationId xmlns:p14="http://schemas.microsoft.com/office/powerpoint/2010/main" val="4059404934"/>
      </p:ext>
    </p:extLst>
  </p:cSld>
  <p:clrMapOvr>
    <a:masterClrMapping/>
  </p:clrMapOvr>
  <p:transition advTm="7742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Frame Class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72481"/>
            <a:ext cx="8762999" cy="410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000" b="1" dirty="0">
                <a:latin typeface="+mj-lt"/>
              </a:rPr>
              <a:t> Frame Window</a:t>
            </a:r>
          </a:p>
          <a:p>
            <a:pPr lvl="1" algn="just">
              <a:lnSpc>
                <a:spcPct val="100000"/>
              </a:lnSpc>
            </a:pPr>
            <a:r>
              <a:rPr lang="en-IN" sz="2000" b="1" dirty="0">
                <a:latin typeface="+mj-lt"/>
              </a:rPr>
              <a:t> </a:t>
            </a:r>
            <a:r>
              <a:rPr lang="en-IN" sz="2000" dirty="0">
                <a:latin typeface="+mj-lt"/>
              </a:rPr>
              <a:t>A Frame provides the “</a:t>
            </a:r>
            <a:r>
              <a:rPr lang="en-IN" sz="2000" b="1" dirty="0">
                <a:latin typeface="+mj-lt"/>
              </a:rPr>
              <a:t>main window</a:t>
            </a:r>
            <a:r>
              <a:rPr lang="en-IN" sz="2000" dirty="0">
                <a:latin typeface="+mj-lt"/>
              </a:rPr>
              <a:t>” for the GUI application, which has title bar (containing an icon, a title, minimize, maximize/restore-down and close buttons), an optional menu bar, and the content display area.</a:t>
            </a:r>
          </a:p>
          <a:p>
            <a:pPr marL="342900" lvl="1" indent="0" algn="just">
              <a:lnSpc>
                <a:spcPct val="100000"/>
              </a:lnSpc>
              <a:buNone/>
            </a:pPr>
            <a:endParaRPr lang="en-IN" sz="2000" dirty="0">
              <a:latin typeface="+mj-lt"/>
            </a:endParaRPr>
          </a:p>
          <a:p>
            <a:pPr lvl="1" algn="just">
              <a:lnSpc>
                <a:spcPct val="100000"/>
              </a:lnSpc>
            </a:pPr>
            <a:r>
              <a:rPr lang="en-IN" sz="2000" dirty="0">
                <a:latin typeface="+mj-lt"/>
              </a:rPr>
              <a:t> When a frame object is created, by </a:t>
            </a:r>
            <a:r>
              <a:rPr lang="en-IN" sz="2000" b="1" dirty="0">
                <a:latin typeface="+mj-lt"/>
              </a:rPr>
              <a:t>default</a:t>
            </a:r>
            <a:r>
              <a:rPr lang="en-IN" sz="2000" dirty="0">
                <a:latin typeface="+mj-lt"/>
              </a:rPr>
              <a:t> it is </a:t>
            </a:r>
            <a:r>
              <a:rPr lang="en-IN" sz="2000" b="1" dirty="0">
                <a:latin typeface="+mj-lt"/>
              </a:rPr>
              <a:t>invisible</a:t>
            </a:r>
            <a:r>
              <a:rPr lang="en-IN" sz="2000" dirty="0">
                <a:latin typeface="+mj-lt"/>
              </a:rPr>
              <a:t>. You must call </a:t>
            </a:r>
            <a:r>
              <a:rPr lang="en-IN" sz="2000" b="1" dirty="0" err="1">
                <a:latin typeface="+mj-lt"/>
              </a:rPr>
              <a:t>setVisible</a:t>
            </a:r>
            <a:r>
              <a:rPr lang="en-IN" sz="2000" dirty="0">
                <a:latin typeface="+mj-lt"/>
              </a:rPr>
              <a:t>() method to make the frame appear on the screen.</a:t>
            </a:r>
          </a:p>
          <a:p>
            <a:pPr lvl="1" algn="just">
              <a:lnSpc>
                <a:spcPct val="100000"/>
              </a:lnSpc>
            </a:pPr>
            <a:endParaRPr lang="en-IN" sz="2000" dirty="0">
              <a:latin typeface="+mj-lt"/>
            </a:endParaRPr>
          </a:p>
          <a:p>
            <a:pPr lvl="1" algn="just">
              <a:lnSpc>
                <a:spcPct val="100000"/>
              </a:lnSpc>
            </a:pPr>
            <a:r>
              <a:rPr lang="en-IN" sz="2000" dirty="0">
                <a:latin typeface="+mj-lt"/>
              </a:rPr>
              <a:t> Then, you must set the size of the frame using </a:t>
            </a:r>
            <a:r>
              <a:rPr lang="en-IN" sz="2000" b="1" dirty="0" err="1">
                <a:latin typeface="+mj-lt"/>
              </a:rPr>
              <a:t>setSize</a:t>
            </a:r>
            <a:r>
              <a:rPr lang="en-IN" sz="2000" dirty="0">
                <a:latin typeface="+mj-lt"/>
              </a:rPr>
              <a:t>() or </a:t>
            </a:r>
            <a:r>
              <a:rPr lang="en-IN" sz="2000" b="1" dirty="0" err="1">
                <a:latin typeface="+mj-lt"/>
              </a:rPr>
              <a:t>setBound</a:t>
            </a:r>
            <a:r>
              <a:rPr lang="en-IN" sz="2000" dirty="0">
                <a:latin typeface="+mj-lt"/>
              </a:rPr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2008991165"/>
      </p:ext>
    </p:extLst>
  </p:cSld>
  <p:clrMapOvr>
    <a:masterClrMapping/>
  </p:clrMapOvr>
  <p:transition advTm="102033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parul\Desktop\Digital Learning Content.png">
            <a:extLst>
              <a:ext uri="{FF2B5EF4-FFF2-40B4-BE49-F238E27FC236}">
                <a16:creationId xmlns:a16="http://schemas.microsoft.com/office/drawing/2014/main" id="{1A7478CD-EFF0-48E4-B7A0-785350E72D2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6" descr="C:\Users\parul\Desktop\Untitled-1.png">
            <a:extLst>
              <a:ext uri="{FF2B5EF4-FFF2-40B4-BE49-F238E27FC236}">
                <a16:creationId xmlns:a16="http://schemas.microsoft.com/office/drawing/2014/main" id="{6027B3C7-C0A1-4719-A634-A6E83B949A7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5" name="Rectangle 7">
            <a:extLst>
              <a:ext uri="{FF2B5EF4-FFF2-40B4-BE49-F238E27FC236}">
                <a16:creationId xmlns:a16="http://schemas.microsoft.com/office/drawing/2014/main" id="{CD1DBCF8-4324-47CF-967E-D8D50D8DF49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66" name="TextBox 6">
            <a:extLst>
              <a:ext uri="{FF2B5EF4-FFF2-40B4-BE49-F238E27FC236}">
                <a16:creationId xmlns:a16="http://schemas.microsoft.com/office/drawing/2014/main" id="{825CA3A7-C176-4977-AE49-BFEF104D92E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Commonly used methods of Frame class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C31AD561-14FE-475E-A655-C517147398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8882" y="2344360"/>
          <a:ext cx="8763000" cy="425842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55760">
                  <a:extLst>
                    <a:ext uri="{9D8B030D-6E8A-4147-A177-3AD203B41FA5}">
                      <a16:colId xmlns:a16="http://schemas.microsoft.com/office/drawing/2014/main" val="3196555984"/>
                    </a:ext>
                  </a:extLst>
                </a:gridCol>
                <a:gridCol w="4707240">
                  <a:extLst>
                    <a:ext uri="{9D8B030D-6E8A-4147-A177-3AD203B41FA5}">
                      <a16:colId xmlns:a16="http://schemas.microsoft.com/office/drawing/2014/main" val="2109998780"/>
                    </a:ext>
                  </a:extLst>
                </a:gridCol>
              </a:tblGrid>
              <a:tr h="34202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Methods 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Description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936492"/>
                  </a:ext>
                </a:extLst>
              </a:tr>
              <a:tr h="342020">
                <a:tc>
                  <a:txBody>
                    <a:bodyPr/>
                    <a:lstStyle/>
                    <a:p>
                      <a:r>
                        <a:rPr lang="en-IN" sz="1900" dirty="0"/>
                        <a:t>String </a:t>
                      </a:r>
                      <a:r>
                        <a:rPr lang="en-IN" sz="1900" dirty="0" err="1"/>
                        <a:t>getTitle</a:t>
                      </a:r>
                      <a:r>
                        <a:rPr lang="en-IN" sz="1900" dirty="0"/>
                        <a:t>()</a:t>
                      </a:r>
                      <a:endParaRPr lang="en-IN" sz="19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/>
                        <a:t>Gets the title of the frame</a:t>
                      </a:r>
                      <a:endParaRPr lang="en-IN" sz="19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217442"/>
                  </a:ext>
                </a:extLst>
              </a:tr>
              <a:tr h="433189">
                <a:tc>
                  <a:txBody>
                    <a:bodyPr/>
                    <a:lstStyle/>
                    <a:p>
                      <a:r>
                        <a:rPr lang="en-IN" sz="1900" dirty="0"/>
                        <a:t>void </a:t>
                      </a:r>
                      <a:r>
                        <a:rPr lang="en-IN" sz="1900" dirty="0" err="1"/>
                        <a:t>setBackground</a:t>
                      </a:r>
                      <a:r>
                        <a:rPr lang="en-IN" sz="1900" dirty="0"/>
                        <a:t>(</a:t>
                      </a:r>
                      <a:r>
                        <a:rPr lang="en-IN" sz="1900" dirty="0" err="1"/>
                        <a:t>Color</a:t>
                      </a:r>
                      <a:r>
                        <a:rPr lang="en-IN" sz="1900" dirty="0"/>
                        <a:t> </a:t>
                      </a:r>
                      <a:r>
                        <a:rPr lang="en-IN" sz="1900" dirty="0" err="1"/>
                        <a:t>bgColor</a:t>
                      </a:r>
                      <a:r>
                        <a:rPr lang="en-IN" sz="1900" dirty="0"/>
                        <a:t>)</a:t>
                      </a:r>
                      <a:endParaRPr lang="en-IN" sz="19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/>
                        <a:t>Sets the background </a:t>
                      </a:r>
                      <a:r>
                        <a:rPr lang="en-IN" sz="1900" dirty="0" err="1"/>
                        <a:t>color</a:t>
                      </a:r>
                      <a:r>
                        <a:rPr lang="en-IN" sz="1900" dirty="0"/>
                        <a:t> of this window.</a:t>
                      </a:r>
                      <a:endParaRPr lang="en-IN" sz="19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977440"/>
                  </a:ext>
                </a:extLst>
              </a:tr>
              <a:tr h="605112">
                <a:tc>
                  <a:txBody>
                    <a:bodyPr/>
                    <a:lstStyle/>
                    <a:p>
                      <a:r>
                        <a:rPr lang="en-IN" sz="1900" dirty="0"/>
                        <a:t>void </a:t>
                      </a:r>
                      <a:r>
                        <a:rPr lang="en-IN" sz="1900" dirty="0" err="1"/>
                        <a:t>setResizable</a:t>
                      </a:r>
                      <a:r>
                        <a:rPr lang="en-IN" sz="1900" dirty="0"/>
                        <a:t> (</a:t>
                      </a:r>
                      <a:r>
                        <a:rPr lang="en-IN" sz="1900" dirty="0" err="1"/>
                        <a:t>boolean</a:t>
                      </a:r>
                      <a:r>
                        <a:rPr lang="en-IN" sz="1900" dirty="0"/>
                        <a:t> resizable)</a:t>
                      </a:r>
                      <a:endParaRPr lang="en-IN" sz="19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/>
                        <a:t>Sets whether this frame is resizable by the user.</a:t>
                      </a:r>
                      <a:endParaRPr lang="en-IN" sz="19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247703"/>
                  </a:ext>
                </a:extLst>
              </a:tr>
              <a:tr h="342020">
                <a:tc>
                  <a:txBody>
                    <a:bodyPr/>
                    <a:lstStyle/>
                    <a:p>
                      <a:r>
                        <a:rPr lang="en-IN" sz="1900" dirty="0"/>
                        <a:t>void </a:t>
                      </a:r>
                      <a:r>
                        <a:rPr lang="en-IN" sz="1900" dirty="0" err="1"/>
                        <a:t>setShape</a:t>
                      </a:r>
                      <a:r>
                        <a:rPr lang="en-IN" sz="1900" dirty="0"/>
                        <a:t> (Shape shape)</a:t>
                      </a:r>
                      <a:endParaRPr lang="en-IN" sz="19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/>
                        <a:t>Sets the shape of the window.</a:t>
                      </a:r>
                      <a:endParaRPr lang="en-IN" sz="19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761873"/>
                  </a:ext>
                </a:extLst>
              </a:tr>
              <a:tr h="605112">
                <a:tc>
                  <a:txBody>
                    <a:bodyPr/>
                    <a:lstStyle/>
                    <a:p>
                      <a:r>
                        <a:rPr lang="en-IN" sz="1900" dirty="0"/>
                        <a:t>void </a:t>
                      </a:r>
                      <a:r>
                        <a:rPr lang="en-IN" sz="1900" dirty="0" err="1"/>
                        <a:t>setTitle</a:t>
                      </a:r>
                      <a:r>
                        <a:rPr lang="en-IN" sz="1900" dirty="0"/>
                        <a:t> (String title)</a:t>
                      </a:r>
                      <a:endParaRPr lang="en-IN" sz="19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/>
                        <a:t>Sets the title for this frame to the specified string.</a:t>
                      </a:r>
                      <a:endParaRPr lang="en-IN" sz="19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475876"/>
                  </a:ext>
                </a:extLst>
              </a:tr>
              <a:tr h="618842">
                <a:tc>
                  <a:txBody>
                    <a:bodyPr/>
                    <a:lstStyle/>
                    <a:p>
                      <a:r>
                        <a:rPr lang="en-IN" sz="1900" dirty="0"/>
                        <a:t>void </a:t>
                      </a:r>
                      <a:r>
                        <a:rPr lang="en-IN" sz="1900" dirty="0" err="1"/>
                        <a:t>setSize</a:t>
                      </a:r>
                      <a:r>
                        <a:rPr lang="en-IN" sz="1900" dirty="0"/>
                        <a:t> (Dimension d)</a:t>
                      </a:r>
                      <a:endParaRPr lang="en-IN" sz="19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/>
                        <a:t>Resizes this component so that it has width </a:t>
                      </a:r>
                      <a:r>
                        <a:rPr lang="en-IN" sz="1900" dirty="0" err="1"/>
                        <a:t>d.width</a:t>
                      </a:r>
                      <a:r>
                        <a:rPr lang="en-IN" sz="1900" dirty="0"/>
                        <a:t> and height </a:t>
                      </a:r>
                      <a:r>
                        <a:rPr lang="en-IN" sz="1900" dirty="0" err="1"/>
                        <a:t>d.height</a:t>
                      </a:r>
                      <a:r>
                        <a:rPr lang="en-IN" sz="1900" dirty="0"/>
                        <a:t>.</a:t>
                      </a:r>
                      <a:endParaRPr lang="en-IN" sz="19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488486"/>
                  </a:ext>
                </a:extLst>
              </a:tr>
              <a:tr h="618842">
                <a:tc>
                  <a:txBody>
                    <a:bodyPr/>
                    <a:lstStyle/>
                    <a:p>
                      <a:r>
                        <a:rPr lang="en-IN" sz="1900" dirty="0"/>
                        <a:t>void </a:t>
                      </a:r>
                      <a:r>
                        <a:rPr lang="en-IN" sz="1900" dirty="0" err="1"/>
                        <a:t>setVisible</a:t>
                      </a:r>
                      <a:r>
                        <a:rPr lang="en-IN" sz="1900" dirty="0"/>
                        <a:t>(</a:t>
                      </a:r>
                      <a:r>
                        <a:rPr lang="en-IN" sz="1900" dirty="0" err="1"/>
                        <a:t>boolean</a:t>
                      </a:r>
                      <a:r>
                        <a:rPr lang="en-IN" sz="1900" dirty="0"/>
                        <a:t> b)</a:t>
                      </a:r>
                      <a:endParaRPr lang="en-IN" sz="19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/>
                        <a:t>Shows or hides this Window depending on the value of parameter b.</a:t>
                      </a:r>
                      <a:endParaRPr lang="en-IN" sz="19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3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370789"/>
      </p:ext>
    </p:extLst>
  </p:cSld>
  <p:clrMapOvr>
    <a:masterClrMapping/>
  </p:clrMapOvr>
  <p:transition advTm="81566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Creating a Frame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72481"/>
            <a:ext cx="8762999" cy="410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000" b="1" dirty="0">
                <a:latin typeface="+mj-lt"/>
              </a:rPr>
              <a:t> </a:t>
            </a:r>
            <a:r>
              <a:rPr lang="en-IN" sz="2000" dirty="0">
                <a:latin typeface="+mj-lt"/>
              </a:rPr>
              <a:t>There are </a:t>
            </a:r>
            <a:r>
              <a:rPr lang="en-IN" sz="2000" b="1" dirty="0">
                <a:latin typeface="+mj-lt"/>
              </a:rPr>
              <a:t>two ways to create a Frame:-</a:t>
            </a:r>
          </a:p>
          <a:p>
            <a:pPr>
              <a:lnSpc>
                <a:spcPct val="100000"/>
              </a:lnSpc>
            </a:pPr>
            <a:endParaRPr lang="en-IN" sz="2000" b="1" dirty="0">
              <a:latin typeface="+mj-lt"/>
            </a:endParaRPr>
          </a:p>
          <a:p>
            <a:pPr marL="8001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By Instantiating Frame class</a:t>
            </a:r>
          </a:p>
          <a:p>
            <a:pPr marL="8001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By extending Frame class</a:t>
            </a:r>
          </a:p>
        </p:txBody>
      </p:sp>
    </p:spTree>
    <p:extLst>
      <p:ext uri="{BB962C8B-B14F-4D97-AF65-F5344CB8AC3E}">
        <p14:creationId xmlns:p14="http://schemas.microsoft.com/office/powerpoint/2010/main" val="490492096"/>
      </p:ext>
    </p:extLst>
  </p:cSld>
  <p:clrMapOvr>
    <a:masterClrMapping/>
  </p:clrMapOvr>
  <p:transition advTm="102033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Creating Frame Window by Instantiating Frame class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72481"/>
            <a:ext cx="8762999" cy="4104000"/>
          </a:xfrm>
        </p:spPr>
        <p:txBody>
          <a:bodyPr numCol="2" spcCol="288000">
            <a:normAutofit/>
          </a:bodyPr>
          <a:lstStyle/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200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IN" sz="2200" dirty="0" err="1">
                <a:latin typeface="+mj-lt"/>
                <a:cs typeface="Arial" panose="020B0604020202020204" pitchFamily="34" charset="0"/>
              </a:rPr>
              <a:t>java.awt</a:t>
            </a:r>
            <a:r>
              <a:rPr lang="en-IN" sz="2200" dirty="0">
                <a:latin typeface="+mj-lt"/>
                <a:cs typeface="Arial" panose="020B0604020202020204" pitchFamily="34" charset="0"/>
              </a:rPr>
              <a:t>.*;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200" dirty="0">
                <a:latin typeface="+mj-lt"/>
                <a:cs typeface="Arial" panose="020B0604020202020204" pitchFamily="34" charset="0"/>
              </a:rPr>
              <a:t>public class </a:t>
            </a:r>
            <a:r>
              <a:rPr lang="en-IN" sz="2200" dirty="0" err="1">
                <a:latin typeface="+mj-lt"/>
                <a:cs typeface="Arial" panose="020B0604020202020204" pitchFamily="34" charset="0"/>
              </a:rPr>
              <a:t>AwtFrame</a:t>
            </a:r>
            <a:r>
              <a:rPr lang="en-IN" sz="2200" dirty="0">
                <a:latin typeface="+mj-lt"/>
                <a:cs typeface="Arial" panose="020B0604020202020204" pitchFamily="34" charset="0"/>
              </a:rPr>
              <a:t> </a:t>
            </a:r>
            <a:r>
              <a:rPr lang="en-IN" sz="22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200" dirty="0">
                <a:latin typeface="+mj-lt"/>
                <a:cs typeface="Arial" panose="020B0604020202020204" pitchFamily="34" charset="0"/>
              </a:rPr>
              <a:t>public static void main(String[] </a:t>
            </a:r>
            <a:r>
              <a:rPr lang="en-IN" sz="2200" dirty="0" err="1">
                <a:latin typeface="+mj-lt"/>
                <a:cs typeface="Arial" panose="020B0604020202020204" pitchFamily="34" charset="0"/>
              </a:rPr>
              <a:t>args</a:t>
            </a:r>
            <a:r>
              <a:rPr lang="en-IN" sz="2200" dirty="0">
                <a:latin typeface="+mj-lt"/>
                <a:cs typeface="Arial" panose="020B0604020202020204" pitchFamily="34" charset="0"/>
              </a:rPr>
              <a:t>) </a:t>
            </a:r>
            <a:r>
              <a:rPr lang="en-IN" sz="22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200" dirty="0">
                <a:latin typeface="+mj-lt"/>
                <a:cs typeface="Arial" panose="020B0604020202020204" pitchFamily="34" charset="0"/>
              </a:rPr>
              <a:t>Frame </a:t>
            </a:r>
            <a:r>
              <a:rPr lang="en-IN" sz="2200" dirty="0" err="1">
                <a:latin typeface="+mj-lt"/>
                <a:cs typeface="Arial" panose="020B0604020202020204" pitchFamily="34" charset="0"/>
              </a:rPr>
              <a:t>frm</a:t>
            </a:r>
            <a:r>
              <a:rPr lang="en-IN" sz="2200" dirty="0">
                <a:latin typeface="+mj-lt"/>
                <a:cs typeface="Arial" panose="020B0604020202020204" pitchFamily="34" charset="0"/>
              </a:rPr>
              <a:t> = new Frame(“Java AWT Frame”);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200" dirty="0">
                <a:latin typeface="+mj-lt"/>
                <a:cs typeface="Arial" panose="020B0604020202020204" pitchFamily="34" charset="0"/>
              </a:rPr>
              <a:t>Label </a:t>
            </a:r>
            <a:r>
              <a:rPr lang="en-IN" sz="2200" dirty="0" err="1">
                <a:latin typeface="+mj-lt"/>
                <a:cs typeface="Arial" panose="020B0604020202020204" pitchFamily="34" charset="0"/>
              </a:rPr>
              <a:t>lbl</a:t>
            </a:r>
            <a:r>
              <a:rPr lang="en-IN" sz="2200" dirty="0">
                <a:latin typeface="+mj-lt"/>
                <a:cs typeface="Arial" panose="020B0604020202020204" pitchFamily="34" charset="0"/>
              </a:rPr>
              <a:t> = new Label(“Welcome”, </a:t>
            </a:r>
            <a:r>
              <a:rPr lang="en-IN" sz="2200" dirty="0" err="1">
                <a:latin typeface="+mj-lt"/>
                <a:cs typeface="Arial" panose="020B0604020202020204" pitchFamily="34" charset="0"/>
              </a:rPr>
              <a:t>Label.CENTER</a:t>
            </a:r>
            <a:r>
              <a:rPr lang="en-IN" sz="2200" dirty="0">
                <a:latin typeface="+mj-lt"/>
                <a:cs typeface="Arial" panose="020B0604020202020204" pitchFamily="34" charset="0"/>
              </a:rPr>
              <a:t>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200" dirty="0" err="1">
                <a:latin typeface="+mj-lt"/>
                <a:cs typeface="Arial" panose="020B0604020202020204" pitchFamily="34" charset="0"/>
              </a:rPr>
              <a:t>frm.add</a:t>
            </a:r>
            <a:r>
              <a:rPr lang="en-IN" sz="2200" dirty="0">
                <a:latin typeface="+mj-lt"/>
                <a:cs typeface="Arial" panose="020B0604020202020204" pitchFamily="34" charset="0"/>
              </a:rPr>
              <a:t>(</a:t>
            </a:r>
            <a:r>
              <a:rPr lang="en-IN" sz="2200" dirty="0" err="1">
                <a:latin typeface="+mj-lt"/>
                <a:cs typeface="Arial" panose="020B0604020202020204" pitchFamily="34" charset="0"/>
              </a:rPr>
              <a:t>lbl</a:t>
            </a:r>
            <a:r>
              <a:rPr lang="en-IN" sz="2200" dirty="0">
                <a:latin typeface="+mj-lt"/>
                <a:cs typeface="Arial" panose="020B0604020202020204" pitchFamily="34" charset="0"/>
              </a:rPr>
              <a:t>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200" dirty="0" err="1">
                <a:latin typeface="+mj-lt"/>
                <a:cs typeface="Arial" panose="020B0604020202020204" pitchFamily="34" charset="0"/>
              </a:rPr>
              <a:t>frm.setSize</a:t>
            </a:r>
            <a:r>
              <a:rPr lang="en-IN" sz="2200" dirty="0">
                <a:latin typeface="+mj-lt"/>
                <a:cs typeface="Arial" panose="020B0604020202020204" pitchFamily="34" charset="0"/>
              </a:rPr>
              <a:t>(400,400);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200" dirty="0" err="1">
                <a:latin typeface="+mj-lt"/>
                <a:cs typeface="Arial" panose="020B0604020202020204" pitchFamily="34" charset="0"/>
              </a:rPr>
              <a:t>frm.setVisible</a:t>
            </a:r>
            <a:r>
              <a:rPr lang="en-IN" sz="2200" dirty="0">
                <a:latin typeface="+mj-lt"/>
                <a:cs typeface="Arial" panose="020B0604020202020204" pitchFamily="34" charset="0"/>
              </a:rPr>
              <a:t>(true);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200" b="1" dirty="0">
                <a:latin typeface="+mj-lt"/>
                <a:cs typeface="Arial" panose="020B0604020202020204" pitchFamily="34" charset="0"/>
              </a:rPr>
              <a:t>} 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200" b="1" dirty="0">
                <a:latin typeface="+mj-lt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2240614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Creating Frame window by extending Frame class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30450"/>
            <a:ext cx="8762999" cy="4346031"/>
          </a:xfrm>
        </p:spPr>
        <p:txBody>
          <a:bodyPr numCol="2" spcCol="288000">
            <a:noAutofit/>
          </a:bodyPr>
          <a:lstStyle/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b="1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java.awt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.*;</a:t>
            </a:r>
            <a:endParaRPr lang="en-IN" sz="1800" b="1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b="1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java.awt.event.WindowAdapter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;</a:t>
            </a:r>
            <a:endParaRPr lang="en-IN" sz="1800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b="1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java.awt.event.WindowEvent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;</a:t>
            </a:r>
            <a:endParaRPr lang="en-IN" sz="1800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b="1" dirty="0">
                <a:latin typeface="+mj-lt"/>
                <a:cs typeface="Arial" panose="020B0604020202020204" pitchFamily="34" charset="0"/>
              </a:rPr>
              <a:t>class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DemoFrameExample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+mj-lt"/>
                <a:cs typeface="Arial" panose="020B0604020202020204" pitchFamily="34" charset="0"/>
              </a:rPr>
              <a:t>extends 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Frame</a:t>
            </a:r>
            <a:endParaRPr lang="en-IN" sz="1800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b="1" dirty="0">
                <a:latin typeface="+mj-lt"/>
                <a:cs typeface="Arial" panose="020B0604020202020204" pitchFamily="34" charset="0"/>
              </a:rPr>
              <a:t>{</a:t>
            </a:r>
            <a:endParaRPr lang="en-IN" sz="1800" b="1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dirty="0" err="1">
                <a:latin typeface="+mj-lt"/>
                <a:cs typeface="Arial" panose="020B0604020202020204" pitchFamily="34" charset="0"/>
              </a:rPr>
              <a:t>DemoFrameExample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()</a:t>
            </a:r>
            <a:endParaRPr lang="en-IN" sz="1800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b="1" dirty="0">
                <a:latin typeface="+mj-lt"/>
                <a:cs typeface="Arial" panose="020B0604020202020204" pitchFamily="34" charset="0"/>
              </a:rPr>
              <a:t>{</a:t>
            </a:r>
            <a:endParaRPr lang="en-IN" sz="1800" b="1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b="1" dirty="0">
                <a:latin typeface="+mj-lt"/>
                <a:cs typeface="Arial" panose="020B0604020202020204" pitchFamily="34" charset="0"/>
              </a:rPr>
              <a:t>super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("Frame Example");</a:t>
            </a:r>
            <a:endParaRPr lang="en-IN" sz="1800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Label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lb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 = </a:t>
            </a:r>
            <a:r>
              <a:rPr lang="en-US" sz="1800" b="1" dirty="0">
                <a:latin typeface="+mj-lt"/>
                <a:cs typeface="Arial" panose="020B0604020202020204" pitchFamily="34" charset="0"/>
              </a:rPr>
              <a:t>new 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Label("Welcome to java world"); 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dirty="0" err="1">
                <a:latin typeface="+mj-lt"/>
                <a:cs typeface="Arial" panose="020B0604020202020204" pitchFamily="34" charset="0"/>
              </a:rPr>
              <a:t>lb.setBounds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(30,100,150,30);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add(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lb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); 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dirty="0" err="1">
                <a:latin typeface="+mj-lt"/>
                <a:cs typeface="Arial" panose="020B0604020202020204" pitchFamily="34" charset="0"/>
              </a:rPr>
              <a:t>setSize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(300,300); 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dirty="0" err="1">
                <a:latin typeface="+mj-lt"/>
                <a:cs typeface="Arial" panose="020B0604020202020204" pitchFamily="34" charset="0"/>
              </a:rPr>
              <a:t>setLayout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en-US" sz="1800" b="1" dirty="0">
                <a:latin typeface="+mj-lt"/>
                <a:cs typeface="Arial" panose="020B0604020202020204" pitchFamily="34" charset="0"/>
              </a:rPr>
              <a:t>null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dirty="0" err="1">
                <a:latin typeface="+mj-lt"/>
                <a:cs typeface="Arial" panose="020B0604020202020204" pitchFamily="34" charset="0"/>
              </a:rPr>
              <a:t>setVisible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en-US" sz="1800" b="1" dirty="0">
                <a:latin typeface="+mj-lt"/>
                <a:cs typeface="Arial" panose="020B0604020202020204" pitchFamily="34" charset="0"/>
              </a:rPr>
              <a:t>true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); </a:t>
            </a:r>
            <a:endParaRPr lang="en-IN" sz="1800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dirty="0" err="1">
                <a:latin typeface="+mj-lt"/>
                <a:cs typeface="Arial" panose="020B0604020202020204" pitchFamily="34" charset="0"/>
              </a:rPr>
              <a:t>addWindowListener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+mj-lt"/>
                <a:cs typeface="Arial" panose="020B0604020202020204" pitchFamily="34" charset="0"/>
              </a:rPr>
              <a:t>(new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dirty="0" err="1">
                <a:latin typeface="+mj-lt"/>
                <a:cs typeface="Arial" panose="020B0604020202020204" pitchFamily="34" charset="0"/>
              </a:rPr>
              <a:t>WindowAdapter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() </a:t>
            </a:r>
            <a:r>
              <a:rPr lang="en-US" sz="1800" b="1" dirty="0">
                <a:latin typeface="+mj-lt"/>
                <a:cs typeface="Arial" panose="020B0604020202020204" pitchFamily="34" charset="0"/>
              </a:rPr>
              <a:t>{</a:t>
            </a:r>
            <a:endParaRPr lang="en-IN" sz="1800" b="1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b="1" dirty="0">
                <a:latin typeface="+mj-lt"/>
                <a:cs typeface="Arial" panose="020B0604020202020204" pitchFamily="34" charset="0"/>
              </a:rPr>
              <a:t>public void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windowClosing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WindowEvent</a:t>
            </a:r>
            <a:endParaRPr lang="en-US" sz="1800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we) </a:t>
            </a:r>
            <a:r>
              <a:rPr lang="en-US" sz="1800" b="1" dirty="0">
                <a:latin typeface="+mj-lt"/>
                <a:cs typeface="Arial" panose="020B0604020202020204" pitchFamily="34" charset="0"/>
              </a:rPr>
              <a:t>{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System.</a:t>
            </a:r>
            <a:r>
              <a:rPr lang="en-US" sz="1800" i="1" dirty="0" err="1">
                <a:latin typeface="+mj-lt"/>
                <a:cs typeface="Arial" panose="020B0604020202020204" pitchFamily="34" charset="0"/>
              </a:rPr>
              <a:t>exit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(0); </a:t>
            </a:r>
            <a:r>
              <a:rPr lang="en-US" sz="1800" b="1" dirty="0">
                <a:latin typeface="+mj-lt"/>
                <a:cs typeface="Arial" panose="020B0604020202020204" pitchFamily="34" charset="0"/>
              </a:rPr>
              <a:t>}</a:t>
            </a:r>
            <a:endParaRPr lang="en-IN" sz="1800" b="1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b="1" dirty="0">
                <a:latin typeface="+mj-lt"/>
                <a:cs typeface="Arial" panose="020B0604020202020204" pitchFamily="34" charset="0"/>
              </a:rPr>
              <a:t>})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;</a:t>
            </a:r>
            <a:endParaRPr lang="en-IN" sz="1800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b="1" dirty="0">
                <a:latin typeface="+mj-lt"/>
                <a:cs typeface="Arial" panose="020B0604020202020204" pitchFamily="34" charset="0"/>
              </a:rPr>
              <a:t>}</a:t>
            </a:r>
            <a:endParaRPr lang="en-IN" sz="1800" b="1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b="1" dirty="0">
                <a:latin typeface="+mj-lt"/>
                <a:cs typeface="Arial" panose="020B0604020202020204" pitchFamily="34" charset="0"/>
              </a:rPr>
              <a:t>public static void 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main(String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args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[])</a:t>
            </a:r>
            <a:endParaRPr lang="en-IN" sz="1800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b="1" dirty="0">
                <a:latin typeface="+mj-lt"/>
                <a:cs typeface="Arial" panose="020B0604020202020204" pitchFamily="34" charset="0"/>
              </a:rPr>
              <a:t>{</a:t>
            </a:r>
            <a:endParaRPr lang="en-IN" sz="1800" b="1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dirty="0" err="1">
                <a:latin typeface="+mj-lt"/>
                <a:cs typeface="Arial" panose="020B0604020202020204" pitchFamily="34" charset="0"/>
              </a:rPr>
              <a:t>DemoFrameExample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 f = </a:t>
            </a:r>
            <a:r>
              <a:rPr lang="en-US" sz="1800" b="1" dirty="0">
                <a:latin typeface="+mj-lt"/>
                <a:cs typeface="Arial" panose="020B0604020202020204" pitchFamily="34" charset="0"/>
              </a:rPr>
              <a:t>new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dirty="0" err="1">
                <a:latin typeface="+mj-lt"/>
                <a:cs typeface="Arial" panose="020B0604020202020204" pitchFamily="34" charset="0"/>
              </a:rPr>
              <a:t>DemoFrameExample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 ();</a:t>
            </a:r>
            <a:endParaRPr lang="en-IN" sz="1800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800" b="1" dirty="0">
                <a:latin typeface="+mj-lt"/>
                <a:cs typeface="Arial" panose="020B0604020202020204" pitchFamily="34" charset="0"/>
              </a:rPr>
              <a:t>} }</a:t>
            </a:r>
            <a:endParaRPr lang="en-IN" sz="18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81732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Creating an Frame Window in an Applet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30450"/>
            <a:ext cx="8762999" cy="4346031"/>
          </a:xfrm>
        </p:spPr>
        <p:txBody>
          <a:bodyPr>
            <a:noAutofit/>
          </a:bodyPr>
          <a:lstStyle/>
          <a:p>
            <a:pPr lvl="0" algn="just" eaLnBrk="1" fontAlgn="auto" hangingPunct="1">
              <a:lnSpc>
                <a:spcPct val="120000"/>
              </a:lnSpc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 The steps to be followed to create a child frame within an applet are as follows.</a:t>
            </a:r>
          </a:p>
          <a:p>
            <a:pPr marL="857250" lvl="1" indent="-514350" algn="just" eaLnBrk="1" fontAlgn="auto" hangingPunct="1">
              <a:lnSpc>
                <a:spcPct val="120000"/>
              </a:lnSpc>
              <a:spcAft>
                <a:spcPts val="0"/>
              </a:spcAft>
              <a:buSzPct val="90000"/>
              <a:buFont typeface="+mj-lt"/>
              <a:buAutoNum type="arabicParenR"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Create a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subclass of Frame</a:t>
            </a:r>
          </a:p>
          <a:p>
            <a:pPr marL="857250" lvl="1" indent="-514350" algn="just" eaLnBrk="1" fontAlgn="auto" hangingPunct="1">
              <a:lnSpc>
                <a:spcPct val="120000"/>
              </a:lnSpc>
              <a:spcAft>
                <a:spcPts val="0"/>
              </a:spcAft>
              <a:buSzPct val="90000"/>
              <a:buFont typeface="+mj-lt"/>
              <a:buAutoNum type="arabicParenR"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Override any of the standard window methods, such as </a:t>
            </a:r>
            <a:r>
              <a:rPr lang="en-IN" sz="2000" b="1" dirty="0" err="1">
                <a:latin typeface="+mj-lt"/>
                <a:cs typeface="Arial" panose="020B0604020202020204" pitchFamily="34" charset="0"/>
              </a:rPr>
              <a:t>init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(), start(), stop(), and paint()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.</a:t>
            </a:r>
          </a:p>
          <a:p>
            <a:pPr marL="857250" lvl="1" indent="-514350" algn="just" eaLnBrk="1" fontAlgn="auto" hangingPunct="1">
              <a:lnSpc>
                <a:spcPct val="120000"/>
              </a:lnSpc>
              <a:spcAft>
                <a:spcPts val="0"/>
              </a:spcAft>
              <a:buSzPct val="90000"/>
              <a:buFont typeface="+mj-lt"/>
              <a:buAutoNum type="arabicParenR"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Implement the </a:t>
            </a:r>
            <a:r>
              <a:rPr lang="en-IN" sz="2000" b="1" dirty="0" err="1">
                <a:latin typeface="+mj-lt"/>
                <a:cs typeface="Arial" panose="020B0604020202020204" pitchFamily="34" charset="0"/>
              </a:rPr>
              <a:t>windowClosing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() 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method of the </a:t>
            </a:r>
            <a:r>
              <a:rPr lang="en-IN" sz="2000" b="1" dirty="0" err="1">
                <a:latin typeface="+mj-lt"/>
                <a:cs typeface="Arial" panose="020B0604020202020204" pitchFamily="34" charset="0"/>
              </a:rPr>
              <a:t>windowListener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 interface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,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calling </a:t>
            </a:r>
            <a:r>
              <a:rPr lang="en-IN" sz="2000" b="1" dirty="0" err="1">
                <a:latin typeface="+mj-lt"/>
                <a:cs typeface="Arial" panose="020B0604020202020204" pitchFamily="34" charset="0"/>
              </a:rPr>
              <a:t>setVisible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(false) 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when the window is closed.</a:t>
            </a:r>
          </a:p>
          <a:p>
            <a:pPr marL="857250" lvl="1" indent="-514350" algn="just" eaLnBrk="1" fontAlgn="auto" hangingPunct="1">
              <a:lnSpc>
                <a:spcPct val="120000"/>
              </a:lnSpc>
              <a:spcAft>
                <a:spcPts val="0"/>
              </a:spcAft>
              <a:buSzPct val="90000"/>
              <a:buFont typeface="+mj-lt"/>
              <a:buAutoNum type="arabicParenR"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Once you have defined a Frame subclass, you can create an object of that class. But it will note be initially visible.</a:t>
            </a:r>
          </a:p>
          <a:p>
            <a:pPr marL="857250" lvl="1" indent="-514350" algn="just" eaLnBrk="1" fontAlgn="auto" hangingPunct="1">
              <a:lnSpc>
                <a:spcPct val="120000"/>
              </a:lnSpc>
              <a:spcAft>
                <a:spcPts val="0"/>
              </a:spcAft>
              <a:buSzPct val="90000"/>
              <a:buFont typeface="+mj-lt"/>
              <a:buAutoNum type="arabicParenR"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When created, the window is given a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default height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and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width.</a:t>
            </a:r>
          </a:p>
          <a:p>
            <a:pPr marL="857250" lvl="1" indent="-514350" algn="just" eaLnBrk="1" fontAlgn="auto" hangingPunct="1">
              <a:lnSpc>
                <a:spcPct val="120000"/>
              </a:lnSpc>
              <a:spcAft>
                <a:spcPts val="0"/>
              </a:spcAft>
              <a:buSzPct val="90000"/>
              <a:buFont typeface="+mj-lt"/>
              <a:buAutoNum type="arabicParenR"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You can set the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size of the window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explicitly by calling the </a:t>
            </a:r>
            <a:r>
              <a:rPr lang="en-IN" sz="2000" b="1" dirty="0" err="1">
                <a:latin typeface="+mj-lt"/>
                <a:cs typeface="Arial" panose="020B0604020202020204" pitchFamily="34" charset="0"/>
              </a:rPr>
              <a:t>setSize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() 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3219481686"/>
      </p:ext>
    </p:extLst>
  </p:cSld>
  <p:clrMapOvr>
    <a:masterClrMapping/>
  </p:clrMapOvr>
  <p:transition advTm="102033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Creating an Frame Window in an Applet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30450"/>
            <a:ext cx="8762999" cy="4346031"/>
          </a:xfrm>
        </p:spPr>
        <p:txBody>
          <a:bodyPr numCol="2" spcCol="288000">
            <a:noAutofit/>
          </a:bodyPr>
          <a:lstStyle/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900" b="1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US" sz="1900" dirty="0" err="1">
                <a:latin typeface="+mj-lt"/>
                <a:cs typeface="Arial" panose="020B0604020202020204" pitchFamily="34" charset="0"/>
              </a:rPr>
              <a:t>java.awt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.*; 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900" b="1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US" sz="1900" dirty="0" err="1">
                <a:latin typeface="+mj-lt"/>
                <a:cs typeface="Arial" panose="020B0604020202020204" pitchFamily="34" charset="0"/>
              </a:rPr>
              <a:t>java.awt.Label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; 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900" b="1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US" sz="1900" dirty="0" err="1">
                <a:latin typeface="+mj-lt"/>
                <a:cs typeface="Arial" panose="020B0604020202020204" pitchFamily="34" charset="0"/>
              </a:rPr>
              <a:t>java.awt.event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.*; 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900" b="1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US" sz="1900" dirty="0" err="1">
                <a:latin typeface="+mj-lt"/>
                <a:cs typeface="Arial" panose="020B0604020202020204" pitchFamily="34" charset="0"/>
              </a:rPr>
              <a:t>java.applet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.*; </a:t>
            </a:r>
            <a:endParaRPr lang="en-IN" sz="1900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900" b="1" dirty="0">
                <a:latin typeface="+mj-lt"/>
                <a:cs typeface="Arial" panose="020B0604020202020204" pitchFamily="34" charset="0"/>
              </a:rPr>
              <a:t>public class </a:t>
            </a:r>
            <a:r>
              <a:rPr lang="en-US" sz="1900" dirty="0" err="1">
                <a:latin typeface="+mj-lt"/>
                <a:cs typeface="Arial" panose="020B0604020202020204" pitchFamily="34" charset="0"/>
              </a:rPr>
              <a:t>DemoFrameApplet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900" b="1" dirty="0">
                <a:latin typeface="+mj-lt"/>
                <a:cs typeface="Arial" panose="020B0604020202020204" pitchFamily="34" charset="0"/>
              </a:rPr>
              <a:t>extends 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Applet</a:t>
            </a:r>
            <a:r>
              <a:rPr lang="en-IN" sz="19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9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900" dirty="0">
                <a:latin typeface="+mj-lt"/>
                <a:cs typeface="Arial" panose="020B0604020202020204" pitchFamily="34" charset="0"/>
              </a:rPr>
              <a:t>  Frame f;</a:t>
            </a:r>
            <a:endParaRPr lang="en-IN" sz="1900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900" b="1" dirty="0">
                <a:latin typeface="+mj-lt"/>
                <a:cs typeface="Arial" panose="020B0604020202020204" pitchFamily="34" charset="0"/>
              </a:rPr>
              <a:t> public void </a:t>
            </a:r>
            <a:r>
              <a:rPr lang="en-US" sz="1900" dirty="0" err="1">
                <a:latin typeface="+mj-lt"/>
                <a:cs typeface="Arial" panose="020B0604020202020204" pitchFamily="34" charset="0"/>
              </a:rPr>
              <a:t>init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()</a:t>
            </a:r>
            <a:endParaRPr lang="en-IN" sz="1900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9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900" b="1" dirty="0">
                <a:latin typeface="+mj-lt"/>
                <a:cs typeface="Arial" panose="020B0604020202020204" pitchFamily="34" charset="0"/>
              </a:rPr>
              <a:t>{</a:t>
            </a:r>
            <a:endParaRPr lang="en-IN" sz="1900" b="1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900" dirty="0">
                <a:latin typeface="+mj-lt"/>
                <a:cs typeface="Arial" panose="020B0604020202020204" pitchFamily="34" charset="0"/>
              </a:rPr>
              <a:t>  f = </a:t>
            </a:r>
            <a:r>
              <a:rPr lang="en-US" sz="1900" b="1" dirty="0">
                <a:latin typeface="+mj-lt"/>
                <a:cs typeface="Arial" panose="020B0604020202020204" pitchFamily="34" charset="0"/>
              </a:rPr>
              <a:t>new 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Frame("A Frame Window");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900" dirty="0">
                <a:latin typeface="+mj-lt"/>
                <a:cs typeface="Arial" panose="020B0604020202020204" pitchFamily="34" charset="0"/>
              </a:rPr>
              <a:t>  </a:t>
            </a:r>
            <a:r>
              <a:rPr lang="en-US" sz="1900" dirty="0" err="1">
                <a:latin typeface="+mj-lt"/>
                <a:cs typeface="Arial" panose="020B0604020202020204" pitchFamily="34" charset="0"/>
              </a:rPr>
              <a:t>f.setSize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(300, 300);</a:t>
            </a:r>
            <a:endParaRPr lang="en-IN" sz="1900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900" dirty="0">
                <a:latin typeface="+mj-lt"/>
                <a:cs typeface="Arial" panose="020B0604020202020204" pitchFamily="34" charset="0"/>
              </a:rPr>
              <a:t>  Label </a:t>
            </a:r>
            <a:r>
              <a:rPr lang="en-US" sz="1900" dirty="0" err="1">
                <a:latin typeface="+mj-lt"/>
                <a:cs typeface="Arial" panose="020B0604020202020204" pitchFamily="34" charset="0"/>
              </a:rPr>
              <a:t>lb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 = </a:t>
            </a:r>
            <a:r>
              <a:rPr lang="en-US" sz="1900" b="1" dirty="0">
                <a:latin typeface="+mj-lt"/>
                <a:cs typeface="Arial" panose="020B0604020202020204" pitchFamily="34" charset="0"/>
              </a:rPr>
              <a:t>new 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Label("You are in a frame ");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900" dirty="0">
                <a:latin typeface="+mj-lt"/>
                <a:cs typeface="Arial" panose="020B0604020202020204" pitchFamily="34" charset="0"/>
              </a:rPr>
              <a:t>  </a:t>
            </a:r>
            <a:r>
              <a:rPr lang="en-US" sz="1900" dirty="0" err="1">
                <a:latin typeface="+mj-lt"/>
                <a:cs typeface="Arial" panose="020B0604020202020204" pitchFamily="34" charset="0"/>
              </a:rPr>
              <a:t>f.add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(</a:t>
            </a:r>
            <a:r>
              <a:rPr lang="en-US" sz="1900" dirty="0" err="1">
                <a:latin typeface="+mj-lt"/>
                <a:cs typeface="Arial" panose="020B0604020202020204" pitchFamily="34" charset="0"/>
              </a:rPr>
              <a:t>lb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);</a:t>
            </a:r>
            <a:r>
              <a:rPr lang="en-IN" sz="1900" dirty="0">
                <a:latin typeface="+mj-lt"/>
                <a:cs typeface="Arial" panose="020B0604020202020204" pitchFamily="34" charset="0"/>
              </a:rPr>
              <a:t> 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900" dirty="0">
                <a:latin typeface="+mj-lt"/>
                <a:cs typeface="Arial" panose="020B0604020202020204" pitchFamily="34" charset="0"/>
              </a:rPr>
              <a:t>  </a:t>
            </a:r>
            <a:r>
              <a:rPr lang="en-US" sz="1900" dirty="0" err="1">
                <a:latin typeface="+mj-lt"/>
                <a:cs typeface="Arial" panose="020B0604020202020204" pitchFamily="34" charset="0"/>
              </a:rPr>
              <a:t>f.setVisible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(</a:t>
            </a:r>
            <a:r>
              <a:rPr lang="en-US" sz="1900" b="1" dirty="0">
                <a:latin typeface="+mj-lt"/>
                <a:cs typeface="Arial" panose="020B0604020202020204" pitchFamily="34" charset="0"/>
              </a:rPr>
              <a:t>true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);</a:t>
            </a:r>
            <a:endParaRPr lang="en-IN" sz="1900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900" b="1" dirty="0">
                <a:latin typeface="+mj-lt"/>
                <a:cs typeface="Arial" panose="020B0604020202020204" pitchFamily="34" charset="0"/>
              </a:rPr>
              <a:t>}</a:t>
            </a:r>
            <a:endParaRPr lang="en-IN" sz="1900" b="1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900" b="1" dirty="0">
                <a:latin typeface="+mj-lt"/>
                <a:cs typeface="Arial" panose="020B0604020202020204" pitchFamily="34" charset="0"/>
              </a:rPr>
              <a:t>public void 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start()</a:t>
            </a:r>
            <a:endParaRPr lang="en-IN" sz="1900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900" b="1" dirty="0">
                <a:latin typeface="+mj-lt"/>
                <a:cs typeface="Arial" panose="020B0604020202020204" pitchFamily="34" charset="0"/>
              </a:rPr>
              <a:t>{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  </a:t>
            </a:r>
            <a:r>
              <a:rPr lang="en-US" sz="1900" dirty="0" err="1">
                <a:latin typeface="+mj-lt"/>
                <a:cs typeface="Arial" panose="020B0604020202020204" pitchFamily="34" charset="0"/>
              </a:rPr>
              <a:t>f.setVisible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(</a:t>
            </a:r>
            <a:r>
              <a:rPr lang="en-US" sz="1900" b="1" dirty="0">
                <a:latin typeface="+mj-lt"/>
                <a:cs typeface="Arial" panose="020B0604020202020204" pitchFamily="34" charset="0"/>
              </a:rPr>
              <a:t>true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);  </a:t>
            </a:r>
            <a:r>
              <a:rPr lang="en-US" sz="1900" b="1" dirty="0">
                <a:latin typeface="+mj-lt"/>
                <a:cs typeface="Arial" panose="020B0604020202020204" pitchFamily="34" charset="0"/>
              </a:rPr>
              <a:t>}</a:t>
            </a:r>
            <a:endParaRPr lang="en-IN" sz="1900" b="1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900" b="1" dirty="0">
                <a:latin typeface="+mj-lt"/>
                <a:cs typeface="Arial" panose="020B0604020202020204" pitchFamily="34" charset="0"/>
              </a:rPr>
              <a:t>public void 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stop()</a:t>
            </a:r>
            <a:endParaRPr lang="en-IN" sz="1900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900" b="1" dirty="0">
                <a:latin typeface="+mj-lt"/>
                <a:cs typeface="Arial" panose="020B0604020202020204" pitchFamily="34" charset="0"/>
              </a:rPr>
              <a:t>{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  </a:t>
            </a:r>
            <a:r>
              <a:rPr lang="en-US" sz="1900" dirty="0" err="1">
                <a:latin typeface="+mj-lt"/>
                <a:cs typeface="Arial" panose="020B0604020202020204" pitchFamily="34" charset="0"/>
              </a:rPr>
              <a:t>f.setVisible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(</a:t>
            </a:r>
            <a:r>
              <a:rPr lang="en-US" sz="1900" b="1" dirty="0">
                <a:latin typeface="+mj-lt"/>
                <a:cs typeface="Arial" panose="020B0604020202020204" pitchFamily="34" charset="0"/>
              </a:rPr>
              <a:t>false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);  </a:t>
            </a:r>
            <a:r>
              <a:rPr lang="en-US" sz="1900" b="1" dirty="0">
                <a:latin typeface="+mj-lt"/>
                <a:cs typeface="Arial" panose="020B0604020202020204" pitchFamily="34" charset="0"/>
              </a:rPr>
              <a:t>}</a:t>
            </a:r>
            <a:endParaRPr lang="en-IN" sz="1900" b="1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900" b="1" dirty="0">
                <a:latin typeface="+mj-lt"/>
                <a:cs typeface="Arial" panose="020B0604020202020204" pitchFamily="34" charset="0"/>
              </a:rPr>
              <a:t>public void 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paint(Graphics g)</a:t>
            </a:r>
            <a:endParaRPr lang="en-IN" sz="1900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900" b="1" dirty="0">
                <a:latin typeface="+mj-lt"/>
                <a:cs typeface="Arial" panose="020B0604020202020204" pitchFamily="34" charset="0"/>
              </a:rPr>
              <a:t>{</a:t>
            </a:r>
            <a:endParaRPr lang="en-IN" sz="1900" b="1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900" dirty="0" err="1">
                <a:latin typeface="+mj-lt"/>
                <a:cs typeface="Arial" panose="020B0604020202020204" pitchFamily="34" charset="0"/>
              </a:rPr>
              <a:t>g.drawString</a:t>
            </a:r>
            <a:r>
              <a:rPr lang="en-US" sz="1900" dirty="0">
                <a:latin typeface="+mj-lt"/>
                <a:cs typeface="Arial" panose="020B0604020202020204" pitchFamily="34" charset="0"/>
              </a:rPr>
              <a:t>("** You are in Applet **", 15, 30);</a:t>
            </a:r>
            <a:endParaRPr lang="en-IN" sz="1900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1900" b="1" dirty="0">
                <a:latin typeface="+mj-lt"/>
                <a:cs typeface="Arial" panose="020B0604020202020204" pitchFamily="34" charset="0"/>
              </a:rPr>
              <a:t>}</a:t>
            </a:r>
            <a:r>
              <a:rPr lang="en-IN" sz="19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900" b="1" dirty="0">
                <a:latin typeface="+mj-lt"/>
                <a:cs typeface="Arial" panose="020B0604020202020204" pitchFamily="34" charset="0"/>
              </a:rPr>
              <a:t>}</a:t>
            </a:r>
            <a:endParaRPr lang="en-IN" sz="19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29412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parul\Desktop\Digital Learning Content.png">
            <a:extLst>
              <a:ext uri="{FF2B5EF4-FFF2-40B4-BE49-F238E27FC236}">
                <a16:creationId xmlns:a16="http://schemas.microsoft.com/office/drawing/2014/main" id="{63B87107-F06D-425A-88B4-6DDAF05397C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6" descr="C:\Users\parul\Desktop\Untitled-1.png">
            <a:extLst>
              <a:ext uri="{FF2B5EF4-FFF2-40B4-BE49-F238E27FC236}">
                <a16:creationId xmlns:a16="http://schemas.microsoft.com/office/drawing/2014/main" id="{6961C376-3ADA-4816-810E-AABE78004CB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60" name="Rectangle 7">
            <a:extLst>
              <a:ext uri="{FF2B5EF4-FFF2-40B4-BE49-F238E27FC236}">
                <a16:creationId xmlns:a16="http://schemas.microsoft.com/office/drawing/2014/main" id="{70EC6A02-2151-4CE6-8C8E-4604EF578E7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1" name="TextBox 6">
            <a:extLst>
              <a:ext uri="{FF2B5EF4-FFF2-40B4-BE49-F238E27FC236}">
                <a16:creationId xmlns:a16="http://schemas.microsoft.com/office/drawing/2014/main" id="{F1D4F6C9-EF12-44BE-B9DE-15179825DE5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Java Graphics Programming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3EC4F4-D6F2-47CD-A65A-F89F5F961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7685"/>
            <a:ext cx="8763000" cy="4104000"/>
          </a:xfrm>
        </p:spPr>
        <p:txBody>
          <a:bodyPr>
            <a:normAutofit/>
          </a:bodyPr>
          <a:lstStyle/>
          <a:p>
            <a:pPr lvl="0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</a:rPr>
              <a:t>The </a:t>
            </a:r>
            <a:r>
              <a:rPr lang="en-IN" sz="2000" dirty="0" err="1">
                <a:latin typeface="+mj-lt"/>
              </a:rPr>
              <a:t>java.awt.Graphics</a:t>
            </a:r>
            <a:r>
              <a:rPr lang="en-IN" sz="2000" dirty="0">
                <a:latin typeface="+mj-lt"/>
              </a:rPr>
              <a:t> class provides many methods for graphics programming.</a:t>
            </a:r>
          </a:p>
          <a:p>
            <a:pPr lvl="0" algn="just" eaLnBrk="1" fontAlgn="auto" hangingPunct="1">
              <a:spcAft>
                <a:spcPts val="0"/>
              </a:spcAft>
            </a:pPr>
            <a:endParaRPr lang="en-IN" sz="2000" dirty="0">
              <a:latin typeface="+mj-lt"/>
            </a:endParaRPr>
          </a:p>
          <a:p>
            <a:pPr lvl="0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</a:rPr>
              <a:t>A graphics context is encapsulated by the Graphics class and is obtained in two ways:</a:t>
            </a:r>
          </a:p>
          <a:p>
            <a:pPr lvl="1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</a:rPr>
              <a:t>It is passed to an applet when one of its various methods, such as paint( ) or update( ) is called.</a:t>
            </a:r>
          </a:p>
          <a:p>
            <a:pPr lvl="1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</a:rPr>
              <a:t>It is returned by the </a:t>
            </a:r>
            <a:r>
              <a:rPr lang="en-IN" sz="2000" dirty="0" err="1">
                <a:latin typeface="+mj-lt"/>
              </a:rPr>
              <a:t>getGraphics</a:t>
            </a:r>
            <a:r>
              <a:rPr lang="en-IN" sz="2000" dirty="0">
                <a:latin typeface="+mj-lt"/>
              </a:rPr>
              <a:t>( ) method of Component.</a:t>
            </a:r>
          </a:p>
        </p:txBody>
      </p:sp>
    </p:spTree>
    <p:extLst>
      <p:ext uri="{BB962C8B-B14F-4D97-AF65-F5344CB8AC3E}">
        <p14:creationId xmlns:p14="http://schemas.microsoft.com/office/powerpoint/2010/main" val="1498526186"/>
      </p:ext>
    </p:extLst>
  </p:cSld>
  <p:clrMapOvr>
    <a:masterClrMapping/>
  </p:clrMapOvr>
  <p:transition advTm="7742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parul\Desktop\Digital Learning Content.png">
            <a:extLst>
              <a:ext uri="{FF2B5EF4-FFF2-40B4-BE49-F238E27FC236}">
                <a16:creationId xmlns:a16="http://schemas.microsoft.com/office/drawing/2014/main" id="{63B87107-F06D-425A-88B4-6DDAF05397C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6" descr="C:\Users\parul\Desktop\Untitled-1.png">
            <a:extLst>
              <a:ext uri="{FF2B5EF4-FFF2-40B4-BE49-F238E27FC236}">
                <a16:creationId xmlns:a16="http://schemas.microsoft.com/office/drawing/2014/main" id="{6961C376-3ADA-4816-810E-AABE78004CB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60" name="Rectangle 7">
            <a:extLst>
              <a:ext uri="{FF2B5EF4-FFF2-40B4-BE49-F238E27FC236}">
                <a16:creationId xmlns:a16="http://schemas.microsoft.com/office/drawing/2014/main" id="{70EC6A02-2151-4CE6-8C8E-4604EF578E7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1" name="TextBox 6">
            <a:extLst>
              <a:ext uri="{FF2B5EF4-FFF2-40B4-BE49-F238E27FC236}">
                <a16:creationId xmlns:a16="http://schemas.microsoft.com/office/drawing/2014/main" id="{F1D4F6C9-EF12-44BE-B9DE-15179825DE5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Graphics Methods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05B43AD-B4BF-42EA-B342-F76754D2C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214949"/>
              </p:ext>
            </p:extLst>
          </p:nvPr>
        </p:nvGraphicFramePr>
        <p:xfrm>
          <a:off x="190500" y="2529841"/>
          <a:ext cx="8763000" cy="402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55760">
                  <a:extLst>
                    <a:ext uri="{9D8B030D-6E8A-4147-A177-3AD203B41FA5}">
                      <a16:colId xmlns:a16="http://schemas.microsoft.com/office/drawing/2014/main" val="3196555984"/>
                    </a:ext>
                  </a:extLst>
                </a:gridCol>
                <a:gridCol w="4707240">
                  <a:extLst>
                    <a:ext uri="{9D8B030D-6E8A-4147-A177-3AD203B41FA5}">
                      <a16:colId xmlns:a16="http://schemas.microsoft.com/office/drawing/2014/main" val="2109998780"/>
                    </a:ext>
                  </a:extLst>
                </a:gridCol>
              </a:tblGrid>
              <a:tr h="34202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Methods 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Description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936492"/>
                  </a:ext>
                </a:extLst>
              </a:tr>
              <a:tr h="520442"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abstract Graphics create()</a:t>
                      </a:r>
                      <a:endParaRPr lang="en-IN"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Creates a new Graphics object that is a copy of this Graphics object</a:t>
                      </a:r>
                      <a:endParaRPr lang="en-IN" sz="19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217442"/>
                  </a:ext>
                </a:extLst>
              </a:tr>
              <a:tr h="520442"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abstract void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drawString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(String str, int x, int 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Draws the text given by the specified String</a:t>
                      </a:r>
                      <a:endParaRPr lang="en-IN"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977440"/>
                  </a:ext>
                </a:extLst>
              </a:tr>
              <a:tr h="520442"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drawRect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(int x, int y, int width, int height)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draws a rectangle with the specified width and height</a:t>
                      </a:r>
                      <a:endParaRPr lang="en-IN"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247703"/>
                  </a:ext>
                </a:extLst>
              </a:tr>
              <a:tr h="520442"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void draw3DRect(int x, int y, int width, int height,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raised)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Draws a 3-D highlighted outline of the specified rectangle.</a:t>
                      </a:r>
                      <a:endParaRPr lang="en-IN"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761873"/>
                  </a:ext>
                </a:extLst>
              </a:tr>
              <a:tr h="520442"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>
                          <a:solidFill>
                            <a:schemeClr val="tx1"/>
                          </a:solidFill>
                          <a:latin typeface="+mj-lt"/>
                        </a:rPr>
                        <a:t>abstract void </a:t>
                      </a:r>
                      <a:r>
                        <a:rPr lang="en-IN" sz="1900" dirty="0" err="1">
                          <a:solidFill>
                            <a:schemeClr val="tx1"/>
                          </a:solidFill>
                          <a:latin typeface="+mj-lt"/>
                        </a:rPr>
                        <a:t>drawRoundRect</a:t>
                      </a:r>
                      <a:r>
                        <a:rPr lang="en-IN" sz="1900" dirty="0">
                          <a:solidFill>
                            <a:schemeClr val="tx1"/>
                          </a:solidFill>
                          <a:latin typeface="+mj-lt"/>
                        </a:rPr>
                        <a:t>(int x, int y, int width, int height, int </a:t>
                      </a:r>
                      <a:r>
                        <a:rPr lang="en-IN" sz="1900" dirty="0" err="1">
                          <a:solidFill>
                            <a:schemeClr val="tx1"/>
                          </a:solidFill>
                          <a:latin typeface="+mj-lt"/>
                        </a:rPr>
                        <a:t>arcWidth</a:t>
                      </a:r>
                      <a:r>
                        <a:rPr lang="en-IN" sz="1900" dirty="0">
                          <a:solidFill>
                            <a:schemeClr val="tx1"/>
                          </a:solidFill>
                          <a:latin typeface="+mj-lt"/>
                        </a:rPr>
                        <a:t>, int</a:t>
                      </a:r>
                    </a:p>
                    <a:p>
                      <a:pPr algn="just"/>
                      <a:r>
                        <a:rPr lang="en-IN" sz="1900" dirty="0" err="1">
                          <a:solidFill>
                            <a:schemeClr val="tx1"/>
                          </a:solidFill>
                          <a:latin typeface="+mj-lt"/>
                        </a:rPr>
                        <a:t>arcHeight</a:t>
                      </a:r>
                      <a:r>
                        <a:rPr lang="en-IN" sz="190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>
                          <a:solidFill>
                            <a:schemeClr val="tx1"/>
                          </a:solidFill>
                          <a:latin typeface="+mj-lt"/>
                        </a:rPr>
                        <a:t>Draws an outlined round-cornered rectangle using this graphics context’s current </a:t>
                      </a:r>
                      <a:r>
                        <a:rPr lang="en-IN" sz="1900" dirty="0" err="1">
                          <a:solidFill>
                            <a:schemeClr val="tx1"/>
                          </a:solidFill>
                          <a:latin typeface="+mj-lt"/>
                        </a:rPr>
                        <a:t>Color</a:t>
                      </a:r>
                      <a:endParaRPr lang="en-IN"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475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870355"/>
      </p:ext>
    </p:extLst>
  </p:cSld>
  <p:clrMapOvr>
    <a:masterClrMapping/>
  </p:clrMapOvr>
  <p:transition advTm="7742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parul\Desktop\Digital Learning Content.png">
            <a:extLst>
              <a:ext uri="{FF2B5EF4-FFF2-40B4-BE49-F238E27FC236}">
                <a16:creationId xmlns:a16="http://schemas.microsoft.com/office/drawing/2014/main" id="{B5F6718A-7216-4D00-86FA-75B1AF61900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6" descr="C:\Users\parul\Desktop\Untitled-1.png">
            <a:extLst>
              <a:ext uri="{FF2B5EF4-FFF2-40B4-BE49-F238E27FC236}">
                <a16:creationId xmlns:a16="http://schemas.microsoft.com/office/drawing/2014/main" id="{92DAD568-1B57-4E24-A590-7ED020399B6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571750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340" name="Rectangle 5">
            <a:extLst>
              <a:ext uri="{FF2B5EF4-FFF2-40B4-BE49-F238E27FC236}">
                <a16:creationId xmlns:a16="http://schemas.microsoft.com/office/drawing/2014/main" id="{59F33DFD-761C-4912-8B7A-36E3AEBE250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3714750"/>
            <a:ext cx="9144000" cy="714375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41" name="TextBox 4">
            <a:extLst>
              <a:ext uri="{FF2B5EF4-FFF2-40B4-BE49-F238E27FC236}">
                <a16:creationId xmlns:a16="http://schemas.microsoft.com/office/drawing/2014/main" id="{4027A122-DD9C-4F93-A244-407907CDA6C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57250" y="3756025"/>
            <a:ext cx="74295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500" b="1" dirty="0">
                <a:solidFill>
                  <a:schemeClr val="bg1"/>
                </a:solidFill>
                <a:cs typeface="Times New Roman" panose="02020603050405020304" pitchFamily="18" charset="0"/>
              </a:rPr>
              <a:t>EVENT DRIVEN PROGRAMING</a:t>
            </a:r>
          </a:p>
        </p:txBody>
      </p:sp>
      <p:sp>
        <p:nvSpPr>
          <p:cNvPr id="14342" name="TextBox 6">
            <a:extLst>
              <a:ext uri="{FF2B5EF4-FFF2-40B4-BE49-F238E27FC236}">
                <a16:creationId xmlns:a16="http://schemas.microsoft.com/office/drawing/2014/main" id="{07A418B1-D0CE-4E62-BDEB-7425567265C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14500" y="3071813"/>
            <a:ext cx="57150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500" b="1" dirty="0">
                <a:cs typeface="Times New Roman" panose="02020603050405020304" pitchFamily="18" charset="0"/>
              </a:rPr>
              <a:t>CHAPTER - 3</a:t>
            </a:r>
          </a:p>
        </p:txBody>
      </p:sp>
    </p:spTree>
  </p:cSld>
  <p:clrMapOvr>
    <a:masterClrMapping/>
  </p:clrMapOvr>
  <p:transition advTm="11556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parul\Desktop\Digital Learning Content.png">
            <a:extLst>
              <a:ext uri="{FF2B5EF4-FFF2-40B4-BE49-F238E27FC236}">
                <a16:creationId xmlns:a16="http://schemas.microsoft.com/office/drawing/2014/main" id="{63B87107-F06D-425A-88B4-6DDAF05397C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6" descr="C:\Users\parul\Desktop\Untitled-1.png">
            <a:extLst>
              <a:ext uri="{FF2B5EF4-FFF2-40B4-BE49-F238E27FC236}">
                <a16:creationId xmlns:a16="http://schemas.microsoft.com/office/drawing/2014/main" id="{6961C376-3ADA-4816-810E-AABE78004CB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60" name="Rectangle 7">
            <a:extLst>
              <a:ext uri="{FF2B5EF4-FFF2-40B4-BE49-F238E27FC236}">
                <a16:creationId xmlns:a16="http://schemas.microsoft.com/office/drawing/2014/main" id="{70EC6A02-2151-4CE6-8C8E-4604EF578E7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1" name="TextBox 6">
            <a:extLst>
              <a:ext uri="{FF2B5EF4-FFF2-40B4-BE49-F238E27FC236}">
                <a16:creationId xmlns:a16="http://schemas.microsoft.com/office/drawing/2014/main" id="{F1D4F6C9-EF12-44BE-B9DE-15179825DE5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Graphics Methods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05B43AD-B4BF-42EA-B342-F76754D2C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922795"/>
              </p:ext>
            </p:extLst>
          </p:nvPr>
        </p:nvGraphicFramePr>
        <p:xfrm>
          <a:off x="190500" y="2560321"/>
          <a:ext cx="8763000" cy="402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55760">
                  <a:extLst>
                    <a:ext uri="{9D8B030D-6E8A-4147-A177-3AD203B41FA5}">
                      <a16:colId xmlns:a16="http://schemas.microsoft.com/office/drawing/2014/main" val="3196555984"/>
                    </a:ext>
                  </a:extLst>
                </a:gridCol>
                <a:gridCol w="4707240">
                  <a:extLst>
                    <a:ext uri="{9D8B030D-6E8A-4147-A177-3AD203B41FA5}">
                      <a16:colId xmlns:a16="http://schemas.microsoft.com/office/drawing/2014/main" val="2109998780"/>
                    </a:ext>
                  </a:extLst>
                </a:gridCol>
              </a:tblGrid>
              <a:tr h="34202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Methods 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Description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936492"/>
                  </a:ext>
                </a:extLst>
              </a:tr>
              <a:tr h="520442"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>
                          <a:solidFill>
                            <a:schemeClr val="tx1"/>
                          </a:solidFill>
                          <a:latin typeface="+mj-lt"/>
                        </a:rPr>
                        <a:t>abstract void </a:t>
                      </a:r>
                      <a:r>
                        <a:rPr lang="en-IN" sz="1900" dirty="0" err="1">
                          <a:solidFill>
                            <a:schemeClr val="tx1"/>
                          </a:solidFill>
                          <a:latin typeface="+mj-lt"/>
                        </a:rPr>
                        <a:t>fillRect</a:t>
                      </a:r>
                      <a:r>
                        <a:rPr lang="en-IN" sz="1900" dirty="0">
                          <a:solidFill>
                            <a:schemeClr val="tx1"/>
                          </a:solidFill>
                          <a:latin typeface="+mj-lt"/>
                        </a:rPr>
                        <a:t>(int x, int y, int width, int height)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fill rectangle with the default </a:t>
                      </a:r>
                      <a:r>
                        <a:rPr lang="en-IN" sz="19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9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and specified width and height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217442"/>
                  </a:ext>
                </a:extLst>
              </a:tr>
              <a:tr h="520442"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abstract void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drawOval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(int x, int y, int width, int height)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draw oval with the specified width and height.</a:t>
                      </a:r>
                      <a:endParaRPr lang="en-IN"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977440"/>
                  </a:ext>
                </a:extLst>
              </a:tr>
              <a:tr h="520442"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abstract void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fillOval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(int x, int y, int width, int height)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fill oval with the default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specified width and height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247703"/>
                  </a:ext>
                </a:extLst>
              </a:tr>
              <a:tr h="520442"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abstract void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drawLine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(int x1, int y1, int</a:t>
                      </a:r>
                    </a:p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x2, int y2)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draw line between the points(x1, y1) and (x2, y2).</a:t>
                      </a:r>
                      <a:endParaRPr lang="en-IN"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761873"/>
                  </a:ext>
                </a:extLst>
              </a:tr>
              <a:tr h="520442"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abstract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drawImage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(Image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x, </a:t>
                      </a:r>
                      <a:r>
                        <a:rPr lang="fr-FR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y, </a:t>
                      </a:r>
                      <a:r>
                        <a:rPr lang="fr-FR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ImageObserver</a:t>
                      </a:r>
                      <a:r>
                        <a:rPr lang="fr-FR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observer)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draw the specified image</a:t>
                      </a:r>
                      <a:endParaRPr lang="en-IN" sz="19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475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317827"/>
      </p:ext>
    </p:extLst>
  </p:cSld>
  <p:clrMapOvr>
    <a:masterClrMapping/>
  </p:clrMapOvr>
  <p:transition advTm="7742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parul\Desktop\Digital Learning Content.png">
            <a:extLst>
              <a:ext uri="{FF2B5EF4-FFF2-40B4-BE49-F238E27FC236}">
                <a16:creationId xmlns:a16="http://schemas.microsoft.com/office/drawing/2014/main" id="{63B87107-F06D-425A-88B4-6DDAF05397C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6" descr="C:\Users\parul\Desktop\Untitled-1.png">
            <a:extLst>
              <a:ext uri="{FF2B5EF4-FFF2-40B4-BE49-F238E27FC236}">
                <a16:creationId xmlns:a16="http://schemas.microsoft.com/office/drawing/2014/main" id="{6961C376-3ADA-4816-810E-AABE78004CB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60" name="Rectangle 7">
            <a:extLst>
              <a:ext uri="{FF2B5EF4-FFF2-40B4-BE49-F238E27FC236}">
                <a16:creationId xmlns:a16="http://schemas.microsoft.com/office/drawing/2014/main" id="{70EC6A02-2151-4CE6-8C8E-4604EF578E7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1" name="TextBox 6">
            <a:extLst>
              <a:ext uri="{FF2B5EF4-FFF2-40B4-BE49-F238E27FC236}">
                <a16:creationId xmlns:a16="http://schemas.microsoft.com/office/drawing/2014/main" id="{F1D4F6C9-EF12-44BE-B9DE-15179825DE5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Graphics Methods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05B43AD-B4BF-42EA-B342-F76754D2C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721872"/>
              </p:ext>
            </p:extLst>
          </p:nvPr>
        </p:nvGraphicFramePr>
        <p:xfrm>
          <a:off x="190500" y="2330450"/>
          <a:ext cx="8763000" cy="4312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55760">
                  <a:extLst>
                    <a:ext uri="{9D8B030D-6E8A-4147-A177-3AD203B41FA5}">
                      <a16:colId xmlns:a16="http://schemas.microsoft.com/office/drawing/2014/main" val="3196555984"/>
                    </a:ext>
                  </a:extLst>
                </a:gridCol>
                <a:gridCol w="4707240">
                  <a:extLst>
                    <a:ext uri="{9D8B030D-6E8A-4147-A177-3AD203B41FA5}">
                      <a16:colId xmlns:a16="http://schemas.microsoft.com/office/drawing/2014/main" val="2109998780"/>
                    </a:ext>
                  </a:extLst>
                </a:gridCol>
              </a:tblGrid>
              <a:tr h="34202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Methods 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Description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936492"/>
                  </a:ext>
                </a:extLst>
              </a:tr>
              <a:tr h="520442"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abstract void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drawArc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(int x, int y, int width, int height, int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startAngle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int arc</a:t>
                      </a:r>
                    </a:p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Angle)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draw a circular or elliptical arc.</a:t>
                      </a:r>
                      <a:endParaRPr lang="en-IN" sz="19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217442"/>
                  </a:ext>
                </a:extLst>
              </a:tr>
              <a:tr h="520442"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abstract void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fillArc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(int x, int y, int width, int height, int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startAngle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arcAngle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fill a circular or elliptical arc.</a:t>
                      </a:r>
                      <a:endParaRPr lang="en-IN"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040456"/>
                  </a:ext>
                </a:extLst>
              </a:tr>
              <a:tr h="520442"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abstract void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drawPolygon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(int[]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xPoints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int[]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yPoints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nPoints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>
                          <a:solidFill>
                            <a:schemeClr val="tx1"/>
                          </a:solidFill>
                          <a:latin typeface="+mj-lt"/>
                        </a:rPr>
                        <a:t>Draws a closed polygon defined by arrays of x and y coordinates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977440"/>
                  </a:ext>
                </a:extLst>
              </a:tr>
              <a:tr h="520442"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abstract void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fillPolygon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(int[]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xPoints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int[]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yPoints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nPoints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Fills a closed polygon defined by arrays of x and y coordinates.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247703"/>
                  </a:ext>
                </a:extLst>
              </a:tr>
              <a:tr h="520442"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abstract void 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setFont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(Font font)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the graphics current font to the specified</a:t>
                      </a:r>
                    </a:p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741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889724"/>
      </p:ext>
    </p:extLst>
  </p:cSld>
  <p:clrMapOvr>
    <a:masterClrMapping/>
  </p:clrMapOvr>
  <p:transition advTm="7742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Example: Graphics in Java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30450"/>
            <a:ext cx="8762999" cy="4346031"/>
          </a:xfrm>
        </p:spPr>
        <p:txBody>
          <a:bodyPr numCol="2" spcCol="288000">
            <a:noAutofit/>
          </a:bodyPr>
          <a:lstStyle/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+mj-lt"/>
                <a:cs typeface="Arial" panose="020B0604020202020204" pitchFamily="34" charset="0"/>
              </a:rPr>
              <a:t>java.applet.Applet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+mj-lt"/>
                <a:cs typeface="Arial" panose="020B0604020202020204" pitchFamily="34" charset="0"/>
              </a:rPr>
              <a:t>java.awt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.*;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/* &lt;applet code = ”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GraphicsDemo.class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” width=”300” height=”300”&gt;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&lt;/applet&gt; */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public class </a:t>
            </a:r>
            <a:r>
              <a:rPr lang="en-US" sz="2000" dirty="0" err="1">
                <a:latin typeface="+mj-lt"/>
                <a:cs typeface="Arial" panose="020B0604020202020204" pitchFamily="34" charset="0"/>
              </a:rPr>
              <a:t>GraphicsDemo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 extends Applet </a:t>
            </a:r>
            <a:r>
              <a:rPr lang="en-US" sz="20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public void paint(Graphics g) </a:t>
            </a:r>
            <a:r>
              <a:rPr lang="en-US" sz="20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2000" dirty="0" err="1">
                <a:latin typeface="+mj-lt"/>
                <a:cs typeface="Arial" panose="020B0604020202020204" pitchFamily="34" charset="0"/>
              </a:rPr>
              <a:t>g.setColor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+mj-lt"/>
                <a:cs typeface="Arial" panose="020B0604020202020204" pitchFamily="34" charset="0"/>
              </a:rPr>
              <a:t>Color.red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); 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2000" dirty="0" err="1">
                <a:latin typeface="+mj-lt"/>
                <a:cs typeface="Arial" panose="020B0604020202020204" pitchFamily="34" charset="0"/>
              </a:rPr>
              <a:t>g.drawString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(“Welcome”,50, 50);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2000" dirty="0" err="1">
                <a:latin typeface="+mj-lt"/>
                <a:cs typeface="Arial" panose="020B0604020202020204" pitchFamily="34" charset="0"/>
              </a:rPr>
              <a:t>g.drawLine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(120,120,200,300);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2000" dirty="0" err="1">
                <a:latin typeface="+mj-lt"/>
                <a:cs typeface="Arial" panose="020B0604020202020204" pitchFamily="34" charset="0"/>
              </a:rPr>
              <a:t>g.drawRect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(170,100,60,50);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US" sz="2000" dirty="0" err="1">
                <a:latin typeface="+mj-lt"/>
                <a:cs typeface="Arial" panose="020B0604020202020204" pitchFamily="34" charset="0"/>
              </a:rPr>
              <a:t>g.fillRect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(170,100,60,50);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g.drawOval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(70,200,50,50);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g.setColor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Color.green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g.fillOval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(170,200,50,50);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// draw and fill arc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g.drawArc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(90,150,70,70,0,75);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g.fillArc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(270,150,70,70,0,75);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}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633418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Components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lvl="0" algn="just" eaLnBrk="1" fontAlgn="auto" hangingPunct="1">
              <a:lnSpc>
                <a:spcPct val="120000"/>
              </a:lnSpc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 Java AWT Component classes exist in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java.awt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package. </a:t>
            </a:r>
          </a:p>
          <a:p>
            <a:pPr lvl="0" algn="just" eaLnBrk="1" fontAlgn="auto" hangingPunct="1">
              <a:lnSpc>
                <a:spcPct val="120000"/>
              </a:lnSpc>
              <a:spcAft>
                <a:spcPts val="0"/>
              </a:spcAft>
            </a:pPr>
            <a:endParaRPr lang="en-IN" sz="2000" dirty="0">
              <a:latin typeface="+mj-lt"/>
              <a:cs typeface="Arial" panose="020B0604020202020204" pitchFamily="34" charset="0"/>
            </a:endParaRPr>
          </a:p>
          <a:p>
            <a:pPr lvl="0" algn="just" eaLnBrk="1" fontAlgn="auto" hangingPunct="1">
              <a:lnSpc>
                <a:spcPct val="120000"/>
              </a:lnSpc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 The Component class is a super class of all components such as buttons, checkboxes, scrollbars, etc.</a:t>
            </a:r>
          </a:p>
          <a:p>
            <a:pPr lvl="0" algn="just" eaLnBrk="1" fontAlgn="auto" hangingPunct="1">
              <a:lnSpc>
                <a:spcPct val="120000"/>
              </a:lnSpc>
              <a:spcAft>
                <a:spcPts val="0"/>
              </a:spcAft>
            </a:pPr>
            <a:endParaRPr lang="en-IN" sz="2000" dirty="0">
              <a:latin typeface="+mj-lt"/>
              <a:cs typeface="Arial" panose="020B0604020202020204" pitchFamily="34" charset="0"/>
            </a:endParaRPr>
          </a:p>
          <a:p>
            <a:pPr lvl="0" algn="just" eaLnBrk="1" fontAlgn="auto" hangingPunct="1">
              <a:lnSpc>
                <a:spcPct val="120000"/>
              </a:lnSpc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Component class constructor:</a:t>
            </a:r>
          </a:p>
          <a:p>
            <a:pPr marL="0" lv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	Component() // constructs a new component</a:t>
            </a:r>
          </a:p>
          <a:p>
            <a:pPr lvl="0" algn="just" eaLnBrk="1" fontAlgn="auto" hangingPunct="1">
              <a:lnSpc>
                <a:spcPct val="120000"/>
              </a:lnSpc>
              <a:spcAft>
                <a:spcPts val="0"/>
              </a:spcAft>
            </a:pPr>
            <a:endParaRPr lang="en-IN" sz="20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517316"/>
      </p:ext>
    </p:extLst>
  </p:cSld>
  <p:clrMapOvr>
    <a:masterClrMapping/>
  </p:clrMapOvr>
  <p:transition advTm="102033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Properties of Java AWT Components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lvl="0" algn="just" eaLnBrk="1" fontAlgn="auto" hangingPunct="1">
              <a:lnSpc>
                <a:spcPct val="120000"/>
              </a:lnSpc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 A Component object represents a graphical interactive area displayable on the screen that can be used by the user.</a:t>
            </a:r>
          </a:p>
          <a:p>
            <a:pPr lvl="0" algn="just" eaLnBrk="1" fontAlgn="auto" hangingPunct="1">
              <a:lnSpc>
                <a:spcPct val="120000"/>
              </a:lnSpc>
              <a:spcAft>
                <a:spcPts val="0"/>
              </a:spcAft>
            </a:pPr>
            <a:endParaRPr lang="en-IN" sz="2000" dirty="0">
              <a:latin typeface="+mj-lt"/>
              <a:cs typeface="Arial" panose="020B0604020202020204" pitchFamily="34" charset="0"/>
            </a:endParaRPr>
          </a:p>
          <a:p>
            <a:pPr lvl="0" algn="just" eaLnBrk="1" fontAlgn="auto" hangingPunct="1">
              <a:lnSpc>
                <a:spcPct val="120000"/>
              </a:lnSpc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 Any subclass of a Component class is known as a component.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For example, button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is a component.</a:t>
            </a:r>
          </a:p>
          <a:p>
            <a:pPr marL="0" lv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 </a:t>
            </a:r>
          </a:p>
          <a:p>
            <a:pPr lvl="0" algn="just" eaLnBrk="1" fontAlgn="auto" hangingPunct="1">
              <a:lnSpc>
                <a:spcPct val="120000"/>
              </a:lnSpc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 Only components can be added to a container, like frame.</a:t>
            </a:r>
          </a:p>
        </p:txBody>
      </p:sp>
    </p:spTree>
    <p:extLst>
      <p:ext uri="{BB962C8B-B14F-4D97-AF65-F5344CB8AC3E}">
        <p14:creationId xmlns:p14="http://schemas.microsoft.com/office/powerpoint/2010/main" val="3967406977"/>
      </p:ext>
    </p:extLst>
  </p:cSld>
  <p:clrMapOvr>
    <a:masterClrMapping/>
  </p:clrMapOvr>
  <p:transition advTm="102033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Commonly used methods of Component class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88BACAE-6A76-4DBA-955B-56E5FED9F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872433"/>
              </p:ext>
            </p:extLst>
          </p:nvPr>
        </p:nvGraphicFramePr>
        <p:xfrm>
          <a:off x="218882" y="2344360"/>
          <a:ext cx="8763000" cy="4325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55760">
                  <a:extLst>
                    <a:ext uri="{9D8B030D-6E8A-4147-A177-3AD203B41FA5}">
                      <a16:colId xmlns:a16="http://schemas.microsoft.com/office/drawing/2014/main" val="3196555984"/>
                    </a:ext>
                  </a:extLst>
                </a:gridCol>
                <a:gridCol w="4707240">
                  <a:extLst>
                    <a:ext uri="{9D8B030D-6E8A-4147-A177-3AD203B41FA5}">
                      <a16:colId xmlns:a16="http://schemas.microsoft.com/office/drawing/2014/main" val="2109998780"/>
                    </a:ext>
                  </a:extLst>
                </a:gridCol>
              </a:tblGrid>
              <a:tr h="34202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Methods 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Description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936492"/>
                  </a:ext>
                </a:extLst>
              </a:tr>
              <a:tr h="342020">
                <a:tc>
                  <a:txBody>
                    <a:bodyPr/>
                    <a:lstStyle/>
                    <a:p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setBackground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>
                          <a:solidFill>
                            <a:schemeClr val="tx1"/>
                          </a:solidFill>
                          <a:latin typeface="+mj-lt"/>
                        </a:rPr>
                        <a:t>Sets the background </a:t>
                      </a:r>
                      <a:r>
                        <a:rPr lang="en-IN" sz="1900" dirty="0" err="1">
                          <a:solidFill>
                            <a:schemeClr val="tx1"/>
                          </a:solidFill>
                          <a:latin typeface="+mj-lt"/>
                        </a:rPr>
                        <a:t>color</a:t>
                      </a:r>
                      <a:r>
                        <a:rPr lang="en-IN" sz="1900" dirty="0">
                          <a:solidFill>
                            <a:schemeClr val="tx1"/>
                          </a:solidFill>
                          <a:latin typeface="+mj-lt"/>
                        </a:rPr>
                        <a:t> of this component.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217442"/>
                  </a:ext>
                </a:extLst>
              </a:tr>
              <a:tr h="433189">
                <a:tc>
                  <a:txBody>
                    <a:bodyPr/>
                    <a:lstStyle/>
                    <a:p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setSize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(int, int)</a:t>
                      </a:r>
                      <a:endParaRPr lang="en-IN"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Resizes this component so that it has width</a:t>
                      </a:r>
                    </a:p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width and height.</a:t>
                      </a:r>
                      <a:endParaRPr lang="en-IN" sz="1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977440"/>
                  </a:ext>
                </a:extLst>
              </a:tr>
              <a:tr h="605112">
                <a:tc>
                  <a:txBody>
                    <a:bodyPr/>
                    <a:lstStyle/>
                    <a:p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setVisible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Shows or hides this component depending on the value of parameter b.</a:t>
                      </a:r>
                      <a:endParaRPr lang="en-IN" sz="1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247703"/>
                  </a:ext>
                </a:extLst>
              </a:tr>
              <a:tr h="342020">
                <a:tc>
                  <a:txBody>
                    <a:bodyPr/>
                    <a:lstStyle/>
                    <a:p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setFont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(Font)</a:t>
                      </a:r>
                      <a:endParaRPr lang="en-IN"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 the font of this component.</a:t>
                      </a:r>
                      <a:endParaRPr lang="en-IN"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761873"/>
                  </a:ext>
                </a:extLst>
              </a:tr>
              <a:tr h="605112">
                <a:tc>
                  <a:txBody>
                    <a:bodyPr/>
                    <a:lstStyle/>
                    <a:p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add(Component c)</a:t>
                      </a:r>
                      <a:endParaRPr lang="en-IN"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Inserts a component on this component.</a:t>
                      </a:r>
                      <a:endParaRPr lang="en-IN"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475876"/>
                  </a:ext>
                </a:extLst>
              </a:tr>
              <a:tr h="618842">
                <a:tc>
                  <a:txBody>
                    <a:bodyPr/>
                    <a:lstStyle/>
                    <a:p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remove(Component c)</a:t>
                      </a:r>
                      <a:endParaRPr lang="en-IN"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Removes the specified component from this component.</a:t>
                      </a:r>
                      <a:endParaRPr lang="en-IN" sz="1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488486"/>
                  </a:ext>
                </a:extLst>
              </a:tr>
              <a:tr h="565208">
                <a:tc>
                  <a:txBody>
                    <a:bodyPr/>
                    <a:lstStyle/>
                    <a:p>
                      <a:r>
                        <a:rPr lang="en-IN" sz="19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setBounds</a:t>
                      </a:r>
                      <a:r>
                        <a:rPr lang="en-IN" sz="1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(int, int, int, int)</a:t>
                      </a:r>
                      <a:endParaRPr lang="en-IN"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IN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Moves and resizes this component</a:t>
                      </a:r>
                      <a:endParaRPr lang="en-IN"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3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079913"/>
      </p:ext>
    </p:extLst>
  </p:cSld>
  <p:clrMapOvr>
    <a:masterClrMapping/>
  </p:clrMapOvr>
  <p:transition advTm="102033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Working with shapes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IN" sz="2000" dirty="0">
                <a:latin typeface="+mj-lt"/>
              </a:rPr>
              <a:t> Java supports </a:t>
            </a:r>
            <a:r>
              <a:rPr lang="en-IN" sz="2000" b="1" dirty="0">
                <a:latin typeface="+mj-lt"/>
              </a:rPr>
              <a:t>2-dimensional shapes, text and images using methods available in Graphics2D class.</a:t>
            </a:r>
            <a:r>
              <a:rPr lang="en-IN" sz="2000" dirty="0">
                <a:latin typeface="+mj-lt"/>
              </a:rPr>
              <a:t> </a:t>
            </a:r>
          </a:p>
          <a:p>
            <a:pPr algn="just">
              <a:lnSpc>
                <a:spcPct val="120000"/>
              </a:lnSpc>
            </a:pPr>
            <a:endParaRPr lang="en-IN" sz="2000" dirty="0">
              <a:latin typeface="+mj-lt"/>
            </a:endParaRPr>
          </a:p>
          <a:p>
            <a:pPr algn="just">
              <a:lnSpc>
                <a:spcPct val="120000"/>
              </a:lnSpc>
            </a:pPr>
            <a:r>
              <a:rPr lang="en-IN" sz="2000" dirty="0">
                <a:latin typeface="+mj-lt"/>
              </a:rPr>
              <a:t> The </a:t>
            </a:r>
            <a:r>
              <a:rPr lang="en-IN" sz="2000" b="1" dirty="0">
                <a:latin typeface="+mj-lt"/>
              </a:rPr>
              <a:t>Graphics2D</a:t>
            </a:r>
            <a:r>
              <a:rPr lang="en-IN" sz="2000" dirty="0">
                <a:latin typeface="+mj-lt"/>
              </a:rPr>
              <a:t> class extends the Graphics class to provide more sophisticated control over geometry, coordinate transformations, </a:t>
            </a:r>
            <a:r>
              <a:rPr lang="en-IN" sz="2000" dirty="0" err="1">
                <a:latin typeface="+mj-lt"/>
              </a:rPr>
              <a:t>color</a:t>
            </a:r>
            <a:r>
              <a:rPr lang="en-IN" sz="2000" dirty="0">
                <a:latin typeface="+mj-lt"/>
              </a:rPr>
              <a:t> management, and text layout.</a:t>
            </a:r>
          </a:p>
        </p:txBody>
      </p:sp>
    </p:spTree>
    <p:extLst>
      <p:ext uri="{BB962C8B-B14F-4D97-AF65-F5344CB8AC3E}">
        <p14:creationId xmlns:p14="http://schemas.microsoft.com/office/powerpoint/2010/main" val="518711421"/>
      </p:ext>
    </p:extLst>
  </p:cSld>
  <p:clrMapOvr>
    <a:masterClrMapping/>
  </p:clrMapOvr>
  <p:transition advTm="102033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Example - Working with shapes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30450"/>
            <a:ext cx="8762999" cy="4346031"/>
          </a:xfrm>
        </p:spPr>
        <p:txBody>
          <a:bodyPr numCol="2" spcCol="288000">
            <a:noAutofit/>
          </a:bodyPr>
          <a:lstStyle/>
          <a:p>
            <a:pPr marL="0" indent="0">
              <a:buNone/>
            </a:pPr>
            <a:r>
              <a:rPr lang="en-IN" sz="1900" dirty="0">
                <a:latin typeface="+mj-lt"/>
              </a:rPr>
              <a:t>import </a:t>
            </a:r>
            <a:r>
              <a:rPr lang="en-IN" sz="1900" dirty="0" err="1">
                <a:latin typeface="+mj-lt"/>
              </a:rPr>
              <a:t>java.awt</a:t>
            </a:r>
            <a:r>
              <a:rPr lang="en-IN" sz="1900" dirty="0">
                <a:latin typeface="+mj-lt"/>
              </a:rPr>
              <a:t>.*;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import </a:t>
            </a:r>
            <a:r>
              <a:rPr lang="en-IN" sz="1900" dirty="0" err="1">
                <a:latin typeface="+mj-lt"/>
              </a:rPr>
              <a:t>java.applet</a:t>
            </a:r>
            <a:r>
              <a:rPr lang="en-IN" sz="1900" dirty="0">
                <a:latin typeface="+mj-lt"/>
              </a:rPr>
              <a:t>.*;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/* &lt;applet code=”</a:t>
            </a:r>
            <a:r>
              <a:rPr lang="en-IN" sz="1900" dirty="0" err="1">
                <a:latin typeface="+mj-lt"/>
              </a:rPr>
              <a:t>ShapesDemo</a:t>
            </a:r>
            <a:r>
              <a:rPr lang="en-IN" sz="1900" dirty="0">
                <a:latin typeface="+mj-lt"/>
              </a:rPr>
              <a:t>”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width=350 height=300&gt;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&lt;/applet&gt; */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public class </a:t>
            </a:r>
            <a:r>
              <a:rPr lang="en-IN" sz="1900" b="1" dirty="0" err="1">
                <a:latin typeface="+mj-lt"/>
              </a:rPr>
              <a:t>ShapesDemo</a:t>
            </a:r>
            <a:r>
              <a:rPr lang="en-IN" sz="1900" dirty="0">
                <a:latin typeface="+mj-lt"/>
              </a:rPr>
              <a:t> extends</a:t>
            </a:r>
          </a:p>
          <a:p>
            <a:pPr marL="0" indent="0">
              <a:buNone/>
            </a:pPr>
            <a:r>
              <a:rPr lang="en-IN" sz="1900" b="1" dirty="0">
                <a:latin typeface="+mj-lt"/>
              </a:rPr>
              <a:t>Applet</a:t>
            </a:r>
            <a:r>
              <a:rPr lang="en-IN" sz="1900" dirty="0">
                <a:latin typeface="+mj-lt"/>
              </a:rPr>
              <a:t> </a:t>
            </a:r>
            <a:r>
              <a:rPr lang="en-IN" sz="1900" b="1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public void </a:t>
            </a:r>
            <a:r>
              <a:rPr lang="en-IN" sz="1900" dirty="0" err="1">
                <a:latin typeface="+mj-lt"/>
              </a:rPr>
              <a:t>init</a:t>
            </a:r>
            <a:r>
              <a:rPr lang="en-IN" sz="1900" dirty="0">
                <a:latin typeface="+mj-lt"/>
              </a:rPr>
              <a:t>() </a:t>
            </a:r>
            <a:r>
              <a:rPr lang="en-IN" sz="1900" b="1" dirty="0">
                <a:latin typeface="+mj-lt"/>
              </a:rPr>
              <a:t>{ }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public void paint(Graphics g) </a:t>
            </a:r>
            <a:r>
              <a:rPr lang="en-IN" sz="1900" b="1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Graphics2D g2 = (Graphics2D) g;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g2.setColor(</a:t>
            </a:r>
            <a:r>
              <a:rPr lang="en-IN" sz="1900" dirty="0" err="1">
                <a:latin typeface="+mj-lt"/>
              </a:rPr>
              <a:t>Color.blue</a:t>
            </a:r>
            <a:r>
              <a:rPr lang="en-IN" sz="1900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g2.drawRect(75,75,300,200);</a:t>
            </a:r>
          </a:p>
          <a:p>
            <a:pPr marL="0" indent="0">
              <a:buNone/>
            </a:pPr>
            <a:r>
              <a:rPr lang="fr-FR" sz="1900" dirty="0">
                <a:latin typeface="+mj-lt"/>
              </a:rPr>
              <a:t>Font </a:t>
            </a:r>
            <a:r>
              <a:rPr lang="fr-FR" sz="1900" dirty="0" err="1">
                <a:latin typeface="+mj-lt"/>
              </a:rPr>
              <a:t>exFont</a:t>
            </a:r>
            <a:r>
              <a:rPr lang="fr-FR" sz="1900" dirty="0">
                <a:latin typeface="+mj-lt"/>
              </a:rPr>
              <a:t> = new</a:t>
            </a:r>
          </a:p>
          <a:p>
            <a:pPr marL="0" indent="0">
              <a:buNone/>
            </a:pPr>
            <a:r>
              <a:rPr lang="fr-FR" sz="1900" dirty="0">
                <a:latin typeface="+mj-lt"/>
              </a:rPr>
              <a:t>Font(“TimesRoman”,Font.PLAIN,40);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g2.setFont(</a:t>
            </a:r>
            <a:r>
              <a:rPr lang="en-IN" sz="1900" dirty="0" err="1">
                <a:latin typeface="+mj-lt"/>
              </a:rPr>
              <a:t>exFont</a:t>
            </a:r>
            <a:r>
              <a:rPr lang="en-IN" sz="1900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g2.setColor(</a:t>
            </a:r>
            <a:r>
              <a:rPr lang="en-IN" sz="1900" dirty="0" err="1">
                <a:latin typeface="+mj-lt"/>
              </a:rPr>
              <a:t>Color.black</a:t>
            </a:r>
            <a:r>
              <a:rPr lang="en-IN" sz="1900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g2.drawString(“Graphics2D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Example”,120.0f,100.0f);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g2.setColor(</a:t>
            </a:r>
            <a:r>
              <a:rPr lang="en-IN" sz="1900" dirty="0" err="1">
                <a:latin typeface="+mj-lt"/>
              </a:rPr>
              <a:t>Color.green</a:t>
            </a:r>
            <a:r>
              <a:rPr lang="en-IN" sz="1900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g2.drawLine(100,100,300,200);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g2.drawOval(150,150,100,200);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g2.fillOval(150,150,100,200);</a:t>
            </a:r>
          </a:p>
          <a:p>
            <a:pPr marL="0" indent="0">
              <a:buNone/>
            </a:pPr>
            <a:r>
              <a:rPr lang="en-IN" sz="1900" b="1" dirty="0">
                <a:latin typeface="+mj-lt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1465458136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Colors</a:t>
            </a: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 in Java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IN" sz="2000" dirty="0">
                <a:latin typeface="+mj-lt"/>
              </a:rPr>
              <a:t> To support different </a:t>
            </a:r>
            <a:r>
              <a:rPr lang="en-IN" sz="2000" dirty="0" err="1">
                <a:latin typeface="+mj-lt"/>
              </a:rPr>
              <a:t>colors</a:t>
            </a:r>
            <a:r>
              <a:rPr lang="en-IN" sz="2000" dirty="0">
                <a:latin typeface="+mj-lt"/>
              </a:rPr>
              <a:t> Java package comes with the </a:t>
            </a:r>
            <a:r>
              <a:rPr lang="en-IN" sz="2000" dirty="0" err="1">
                <a:latin typeface="+mj-lt"/>
              </a:rPr>
              <a:t>Color</a:t>
            </a:r>
            <a:r>
              <a:rPr lang="en-IN" sz="2000" dirty="0">
                <a:latin typeface="+mj-lt"/>
              </a:rPr>
              <a:t> class. </a:t>
            </a:r>
          </a:p>
          <a:p>
            <a:pPr algn="just">
              <a:lnSpc>
                <a:spcPct val="120000"/>
              </a:lnSpc>
            </a:pPr>
            <a:r>
              <a:rPr lang="en-IN" sz="2000" dirty="0">
                <a:latin typeface="+mj-lt"/>
              </a:rPr>
              <a:t> The </a:t>
            </a:r>
            <a:r>
              <a:rPr lang="en-IN" sz="2000" dirty="0" err="1">
                <a:latin typeface="+mj-lt"/>
              </a:rPr>
              <a:t>Color</a:t>
            </a:r>
            <a:r>
              <a:rPr lang="en-IN" sz="2000" dirty="0">
                <a:latin typeface="+mj-lt"/>
              </a:rPr>
              <a:t> class states </a:t>
            </a:r>
            <a:r>
              <a:rPr lang="en-IN" sz="2000" dirty="0" err="1">
                <a:latin typeface="+mj-lt"/>
              </a:rPr>
              <a:t>colors</a:t>
            </a:r>
            <a:r>
              <a:rPr lang="en-IN" sz="2000" dirty="0">
                <a:latin typeface="+mj-lt"/>
              </a:rPr>
              <a:t> in the default sRGB </a:t>
            </a:r>
            <a:r>
              <a:rPr lang="en-IN" sz="2000" dirty="0" err="1">
                <a:latin typeface="+mj-lt"/>
              </a:rPr>
              <a:t>color</a:t>
            </a:r>
            <a:r>
              <a:rPr lang="en-IN" sz="2000" dirty="0">
                <a:latin typeface="+mj-lt"/>
              </a:rPr>
              <a:t> space or </a:t>
            </a:r>
            <a:r>
              <a:rPr lang="en-IN" sz="2000" dirty="0" err="1">
                <a:latin typeface="+mj-lt"/>
              </a:rPr>
              <a:t>colors</a:t>
            </a:r>
            <a:r>
              <a:rPr lang="en-IN" sz="2000" dirty="0">
                <a:latin typeface="+mj-lt"/>
              </a:rPr>
              <a:t> in arbitrary </a:t>
            </a:r>
            <a:r>
              <a:rPr lang="en-IN" sz="2000" dirty="0" err="1">
                <a:latin typeface="+mj-lt"/>
              </a:rPr>
              <a:t>color</a:t>
            </a:r>
            <a:r>
              <a:rPr lang="en-IN" sz="2000" dirty="0">
                <a:latin typeface="+mj-lt"/>
              </a:rPr>
              <a:t> spaces identified by a </a:t>
            </a:r>
            <a:r>
              <a:rPr lang="en-IN" sz="2000" dirty="0" err="1">
                <a:latin typeface="+mj-lt"/>
              </a:rPr>
              <a:t>ColorSpace</a:t>
            </a:r>
            <a:r>
              <a:rPr lang="en-IN" sz="2000" dirty="0">
                <a:latin typeface="+mj-lt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IN" sz="2000" dirty="0">
                <a:latin typeface="+mj-lt"/>
              </a:rPr>
              <a:t> </a:t>
            </a:r>
            <a:r>
              <a:rPr lang="en-IN" sz="2000" dirty="0" err="1">
                <a:latin typeface="+mj-lt"/>
              </a:rPr>
              <a:t>Color</a:t>
            </a:r>
            <a:r>
              <a:rPr lang="en-IN" sz="2000" dirty="0">
                <a:latin typeface="+mj-lt"/>
              </a:rPr>
              <a:t> class static </a:t>
            </a:r>
            <a:r>
              <a:rPr lang="en-IN" sz="2000" dirty="0" err="1">
                <a:latin typeface="+mj-lt"/>
              </a:rPr>
              <a:t>color</a:t>
            </a:r>
            <a:r>
              <a:rPr lang="en-IN" sz="2000" dirty="0">
                <a:latin typeface="+mj-lt"/>
              </a:rPr>
              <a:t> variables available are: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IN" sz="2000" dirty="0">
              <a:latin typeface="+mj-lt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2D9F030-6F7F-4087-8236-2AFA2BA7D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42880"/>
              </p:ext>
            </p:extLst>
          </p:nvPr>
        </p:nvGraphicFramePr>
        <p:xfrm>
          <a:off x="1523431" y="4723296"/>
          <a:ext cx="6096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85289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57293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8322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Color.black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Color.lightGray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Color.blue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68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Color.magenta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Color.cyan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Color.orange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14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Color.darkGray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Color.red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Color.green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Color.white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Color.yellow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Color.gray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351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482668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Colors</a:t>
            </a: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 in Java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lvl="0" algn="just" eaLnBrk="1" fontAlgn="auto" hangingPunct="1">
              <a:lnSpc>
                <a:spcPct val="120000"/>
              </a:lnSpc>
              <a:spcAft>
                <a:spcPts val="0"/>
              </a:spcAft>
            </a:pPr>
            <a:r>
              <a:rPr lang="en-IN" sz="2400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IN" sz="2400" b="1" dirty="0" err="1">
                <a:latin typeface="+mj-lt"/>
                <a:cs typeface="Arial" panose="020B0604020202020204" pitchFamily="34" charset="0"/>
              </a:rPr>
              <a:t>Color</a:t>
            </a:r>
            <a:r>
              <a:rPr lang="en-IN" sz="2400" b="1" dirty="0">
                <a:latin typeface="+mj-lt"/>
                <a:cs typeface="Arial" panose="020B0604020202020204" pitchFamily="34" charset="0"/>
              </a:rPr>
              <a:t> class constructor: </a:t>
            </a:r>
            <a:r>
              <a:rPr lang="en-IN" sz="2400" dirty="0">
                <a:latin typeface="+mj-lt"/>
                <a:cs typeface="Arial" panose="020B0604020202020204" pitchFamily="34" charset="0"/>
              </a:rPr>
              <a:t> </a:t>
            </a:r>
          </a:p>
          <a:p>
            <a:pPr marL="0" lv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IN" sz="2400" b="1" dirty="0">
                <a:latin typeface="+mj-lt"/>
                <a:cs typeface="Arial" panose="020B0604020202020204" pitchFamily="34" charset="0"/>
              </a:rPr>
              <a:t>	</a:t>
            </a:r>
            <a:r>
              <a:rPr lang="en-IN" sz="2400" b="1" dirty="0" err="1">
                <a:latin typeface="+mj-lt"/>
                <a:cs typeface="Arial" panose="020B0604020202020204" pitchFamily="34" charset="0"/>
              </a:rPr>
              <a:t>Color</a:t>
            </a:r>
            <a:r>
              <a:rPr lang="en-IN" sz="2400" b="1" dirty="0">
                <a:latin typeface="+mj-lt"/>
                <a:cs typeface="Arial" panose="020B0604020202020204" pitchFamily="34" charset="0"/>
              </a:rPr>
              <a:t>(float r, float g, float b)</a:t>
            </a:r>
            <a:r>
              <a:rPr lang="en-IN" sz="2400" dirty="0">
                <a:latin typeface="+mj-lt"/>
                <a:cs typeface="Arial" panose="020B0604020202020204" pitchFamily="34" charset="0"/>
              </a:rPr>
              <a:t> -</a:t>
            </a:r>
          </a:p>
          <a:p>
            <a:pPr marL="685800" lvl="1" indent="-342900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dirty="0">
                <a:latin typeface="+mj-lt"/>
              </a:rPr>
              <a:t>create </a:t>
            </a:r>
            <a:r>
              <a:rPr lang="en-IN" sz="2000" dirty="0" err="1">
                <a:latin typeface="+mj-lt"/>
              </a:rPr>
              <a:t>color</a:t>
            </a:r>
            <a:r>
              <a:rPr lang="en-IN" sz="2000" dirty="0">
                <a:latin typeface="+mj-lt"/>
              </a:rPr>
              <a:t> with specified red, green, and blue values in the range (0.0 - 1.0)</a:t>
            </a:r>
          </a:p>
          <a:p>
            <a:pPr marL="342900" lvl="1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endParaRPr lang="en-IN" sz="2000" dirty="0">
              <a:latin typeface="+mj-lt"/>
            </a:endParaRPr>
          </a:p>
          <a:p>
            <a:pPr marL="0" lv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IN" sz="2400" b="1" dirty="0">
                <a:latin typeface="+mj-lt"/>
                <a:cs typeface="Arial" panose="020B0604020202020204" pitchFamily="34" charset="0"/>
              </a:rPr>
              <a:t>	</a:t>
            </a:r>
            <a:r>
              <a:rPr lang="en-IN" sz="2400" b="1" dirty="0" err="1">
                <a:latin typeface="+mj-lt"/>
                <a:cs typeface="Arial" panose="020B0604020202020204" pitchFamily="34" charset="0"/>
              </a:rPr>
              <a:t>Color</a:t>
            </a:r>
            <a:r>
              <a:rPr lang="en-IN" sz="2400" b="1" dirty="0">
                <a:latin typeface="+mj-lt"/>
                <a:cs typeface="Arial" panose="020B0604020202020204" pitchFamily="34" charset="0"/>
              </a:rPr>
              <a:t>(int r, int g, int b) -</a:t>
            </a:r>
          </a:p>
          <a:p>
            <a:pPr marL="685800" lvl="1" indent="-342900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dirty="0">
                <a:latin typeface="+mj-lt"/>
              </a:rPr>
              <a:t>create </a:t>
            </a:r>
            <a:r>
              <a:rPr lang="en-IN" sz="2000" dirty="0" err="1">
                <a:latin typeface="+mj-lt"/>
              </a:rPr>
              <a:t>color</a:t>
            </a:r>
            <a:r>
              <a:rPr lang="en-IN" sz="2000" dirty="0">
                <a:latin typeface="+mj-lt"/>
              </a:rPr>
              <a:t> with the specified red, green, and blue values in the range (0 - 255).</a:t>
            </a:r>
            <a:endParaRPr lang="en-IN" sz="2200" dirty="0">
              <a:latin typeface="+mj-lt"/>
            </a:endParaRPr>
          </a:p>
          <a:p>
            <a:pPr marL="342900" lvl="1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5375683"/>
      </p:ext>
    </p:extLst>
  </p:cSld>
  <p:clrMapOvr>
    <a:masterClrMapping/>
  </p:clrMapOvr>
  <p:transition advTm="102033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parul\Desktop\Digital Learning Content.png">
            <a:extLst>
              <a:ext uri="{FF2B5EF4-FFF2-40B4-BE49-F238E27FC236}">
                <a16:creationId xmlns:a16="http://schemas.microsoft.com/office/drawing/2014/main" id="{1A7478CD-EFF0-48E4-B7A0-785350E72D2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6" descr="C:\Users\parul\Desktop\Untitled-1.png">
            <a:extLst>
              <a:ext uri="{FF2B5EF4-FFF2-40B4-BE49-F238E27FC236}">
                <a16:creationId xmlns:a16="http://schemas.microsoft.com/office/drawing/2014/main" id="{6027B3C7-C0A1-4719-A634-A6E83B949A7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81" y="3191669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TextBox 4">
            <a:extLst>
              <a:ext uri="{FF2B5EF4-FFF2-40B4-BE49-F238E27FC236}">
                <a16:creationId xmlns:a16="http://schemas.microsoft.com/office/drawing/2014/main" id="{E06B2C93-5A47-4773-A77B-A8720026100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2286000"/>
            <a:ext cx="8953500" cy="327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AWT Event Hierarchy, Graphics programming, Frame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Components, Working with shapes, Using color, fonts, and images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Basics of event handling, Event Handlers, Adapter classes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Actions, Mouse Events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Introduction to Swing, Model-View- Controller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</a:pPr>
            <a:r>
              <a:rPr lang="en-US" altLang="en-US" sz="2000">
                <a:cs typeface="Times New Roman" panose="02020603050405020304" pitchFamily="18" charset="0"/>
              </a:rPr>
              <a:t>Layout </a:t>
            </a:r>
            <a:r>
              <a:rPr lang="en-US" altLang="en-US" sz="2000" dirty="0">
                <a:cs typeface="Times New Roman" panose="02020603050405020304" pitchFamily="18" charset="0"/>
              </a:rPr>
              <a:t>Management, 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</a:pPr>
            <a:r>
              <a:rPr lang="en-US" altLang="en-US" sz="2000">
                <a:cs typeface="Times New Roman" panose="02020603050405020304" pitchFamily="18" charset="0"/>
              </a:rPr>
              <a:t>Swing </a:t>
            </a:r>
            <a:r>
              <a:rPr lang="en-US" altLang="en-US" sz="2000" dirty="0">
                <a:cs typeface="Times New Roman" panose="02020603050405020304" pitchFamily="18" charset="0"/>
              </a:rPr>
              <a:t>Components - Design pattern ,Buttons</a:t>
            </a:r>
          </a:p>
        </p:txBody>
      </p:sp>
      <p:sp>
        <p:nvSpPr>
          <p:cNvPr id="15365" name="Rectangle 7">
            <a:extLst>
              <a:ext uri="{FF2B5EF4-FFF2-40B4-BE49-F238E27FC236}">
                <a16:creationId xmlns:a16="http://schemas.microsoft.com/office/drawing/2014/main" id="{CD1DBCF8-4324-47CF-967E-D8D50D8DF49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66" name="TextBox 6">
            <a:extLst>
              <a:ext uri="{FF2B5EF4-FFF2-40B4-BE49-F238E27FC236}">
                <a16:creationId xmlns:a16="http://schemas.microsoft.com/office/drawing/2014/main" id="{825CA3A7-C176-4977-AE49-BFEF104D92E6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Topics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81566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Example - </a:t>
            </a:r>
            <a:r>
              <a:rPr lang="en-IN" altLang="en-US" sz="30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Colors</a:t>
            </a: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 in Java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30450"/>
            <a:ext cx="8762999" cy="4346031"/>
          </a:xfrm>
        </p:spPr>
        <p:txBody>
          <a:bodyPr numCol="2" spcCol="288000">
            <a:noAutofit/>
          </a:bodyPr>
          <a:lstStyle/>
          <a:p>
            <a:pPr marL="0" lv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java.awt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.*;</a:t>
            </a:r>
          </a:p>
          <a:p>
            <a:pPr marL="0" lv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java.applet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.*;</a:t>
            </a:r>
          </a:p>
          <a:p>
            <a:pPr marL="0" lv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/*</a:t>
            </a:r>
          </a:p>
          <a:p>
            <a:pPr marL="0" lv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&lt;applet code=”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ColorDemo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” width=350 height=300&gt;</a:t>
            </a:r>
          </a:p>
          <a:p>
            <a:pPr marL="0" lv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&lt;/applet&gt;</a:t>
            </a:r>
          </a:p>
          <a:p>
            <a:pPr marL="0" lv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*/</a:t>
            </a:r>
          </a:p>
          <a:p>
            <a:pPr marL="0" lv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public class </a:t>
            </a:r>
            <a:r>
              <a:rPr lang="en-IN" sz="2000" b="1" dirty="0" err="1">
                <a:latin typeface="+mj-lt"/>
                <a:cs typeface="Arial" panose="020B0604020202020204" pitchFamily="34" charset="0"/>
              </a:rPr>
              <a:t>ColorDemo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extends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Applet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public void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init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()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setBackground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Color.CYAN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);</a:t>
            </a:r>
          </a:p>
          <a:p>
            <a:pPr marL="0" lv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}</a:t>
            </a:r>
          </a:p>
          <a:p>
            <a:pPr marL="0" lv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public void paint(Graphics g)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g.setColor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Color.red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); </a:t>
            </a:r>
          </a:p>
          <a:p>
            <a:pPr marL="0" lv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g.drawRect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(50, 100, 150, 100); </a:t>
            </a:r>
          </a:p>
          <a:p>
            <a:pPr marL="0" lv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Color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clr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= new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Color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(200, 100, 150);</a:t>
            </a:r>
          </a:p>
          <a:p>
            <a:pPr marL="0" lv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g.setColor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clr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);</a:t>
            </a:r>
          </a:p>
          <a:p>
            <a:pPr marL="0" lv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g.fillRect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(220,100, 150, 100); </a:t>
            </a:r>
          </a:p>
          <a:p>
            <a:pPr marL="0" lv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}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0184925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Font in Java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lvl="0" algn="just" eaLnBrk="1" fontAlgn="auto" hangingPunct="1">
              <a:lnSpc>
                <a:spcPct val="120000"/>
              </a:lnSpc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 The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Font class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states fonts, which are used to render text in a visible way.</a:t>
            </a:r>
          </a:p>
          <a:p>
            <a:pPr lvl="0" algn="just" eaLnBrk="1" fontAlgn="auto" hangingPunct="1">
              <a:lnSpc>
                <a:spcPct val="120000"/>
              </a:lnSpc>
              <a:spcAft>
                <a:spcPts val="0"/>
              </a:spcAft>
            </a:pPr>
            <a:endParaRPr lang="en-IN" sz="2000" dirty="0">
              <a:latin typeface="+mj-lt"/>
              <a:cs typeface="Arial" panose="020B0604020202020204" pitchFamily="34" charset="0"/>
            </a:endParaRPr>
          </a:p>
          <a:p>
            <a:pPr lvl="0" algn="just" eaLnBrk="1" fontAlgn="auto" hangingPunct="1">
              <a:lnSpc>
                <a:spcPct val="120000"/>
              </a:lnSpc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Font class constructor</a:t>
            </a:r>
          </a:p>
          <a:p>
            <a:pPr lvl="1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Font(Font font) 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//Creates a new Font from the specified font.</a:t>
            </a:r>
          </a:p>
          <a:p>
            <a:pPr lvl="1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Font(String name, int style, int size) 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//Creates a new Font from the specified name, style and point size.</a:t>
            </a:r>
          </a:p>
        </p:txBody>
      </p:sp>
    </p:spTree>
    <p:extLst>
      <p:ext uri="{BB962C8B-B14F-4D97-AF65-F5344CB8AC3E}">
        <p14:creationId xmlns:p14="http://schemas.microsoft.com/office/powerpoint/2010/main" val="1968029392"/>
      </p:ext>
    </p:extLst>
  </p:cSld>
  <p:clrMapOvr>
    <a:masterClrMapping/>
  </p:clrMapOvr>
  <p:transition advTm="102033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Commonly used methods supported by the Font class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F907A2-E3B6-4C5F-92E2-40E457F17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731450"/>
              </p:ext>
            </p:extLst>
          </p:nvPr>
        </p:nvGraphicFramePr>
        <p:xfrm>
          <a:off x="577677" y="2706885"/>
          <a:ext cx="7988645" cy="35333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2257">
                  <a:extLst>
                    <a:ext uri="{9D8B030D-6E8A-4147-A177-3AD203B41FA5}">
                      <a16:colId xmlns:a16="http://schemas.microsoft.com/office/drawing/2014/main" val="2125524670"/>
                    </a:ext>
                  </a:extLst>
                </a:gridCol>
                <a:gridCol w="5936388">
                  <a:extLst>
                    <a:ext uri="{9D8B030D-6E8A-4147-A177-3AD203B41FA5}">
                      <a16:colId xmlns:a16="http://schemas.microsoft.com/office/drawing/2014/main" val="1356391292"/>
                    </a:ext>
                  </a:extLst>
                </a:gridCol>
              </a:tblGrid>
              <a:tr h="53282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+mj-lt"/>
                        </a:rPr>
                        <a:t>Method</a:t>
                      </a:r>
                      <a:endParaRPr lang="en-IN" sz="20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+mj-lt"/>
                        </a:rPr>
                        <a:t>Description</a:t>
                      </a:r>
                      <a:endParaRPr lang="en-IN" sz="20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089141"/>
                  </a:ext>
                </a:extLst>
              </a:tr>
              <a:tr h="532825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solidFill>
                            <a:schemeClr val="tx1"/>
                          </a:solidFill>
                          <a:latin typeface="+mj-lt"/>
                        </a:rPr>
                        <a:t>String </a:t>
                      </a:r>
                      <a:r>
                        <a:rPr lang="en-IN" sz="2000" dirty="0" err="1">
                          <a:solidFill>
                            <a:schemeClr val="tx1"/>
                          </a:solidFill>
                          <a:latin typeface="+mj-lt"/>
                        </a:rPr>
                        <a:t>getFamily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+mj-lt"/>
                        </a:rPr>
                        <a:t>()</a:t>
                      </a:r>
                      <a:endParaRPr lang="en-IN" sz="20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solidFill>
                            <a:schemeClr val="tx1"/>
                          </a:solidFill>
                          <a:latin typeface="+mj-lt"/>
                        </a:rPr>
                        <a:t>Returns the family name of this Font.</a:t>
                      </a:r>
                      <a:endParaRPr lang="en-IN" sz="20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09823"/>
                  </a:ext>
                </a:extLst>
              </a:tr>
              <a:tr h="532825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solidFill>
                            <a:schemeClr val="tx1"/>
                          </a:solidFill>
                          <a:latin typeface="+mj-lt"/>
                        </a:rPr>
                        <a:t>int </a:t>
                      </a:r>
                      <a:r>
                        <a:rPr lang="en-IN" sz="2000" dirty="0" err="1">
                          <a:solidFill>
                            <a:schemeClr val="tx1"/>
                          </a:solidFill>
                          <a:latin typeface="+mj-lt"/>
                        </a:rPr>
                        <a:t>getStyle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+mj-lt"/>
                        </a:rPr>
                        <a:t>()</a:t>
                      </a:r>
                      <a:endParaRPr lang="en-IN" sz="20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solidFill>
                            <a:schemeClr val="tx1"/>
                          </a:solidFill>
                          <a:latin typeface="+mj-lt"/>
                        </a:rPr>
                        <a:t>Returns the style of this Font</a:t>
                      </a:r>
                      <a:endParaRPr lang="en-IN" sz="20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337683"/>
                  </a:ext>
                </a:extLst>
              </a:tr>
              <a:tr h="532825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err="1">
                          <a:solidFill>
                            <a:schemeClr val="tx1"/>
                          </a:solidFill>
                          <a:latin typeface="+mj-lt"/>
                        </a:rPr>
                        <a:t>boolean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IN" sz="2000" dirty="0" err="1">
                          <a:solidFill>
                            <a:schemeClr val="tx1"/>
                          </a:solidFill>
                          <a:latin typeface="+mj-lt"/>
                        </a:rPr>
                        <a:t>isBold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+mj-lt"/>
                        </a:rPr>
                        <a:t>()</a:t>
                      </a:r>
                      <a:endParaRPr lang="en-IN" sz="20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solidFill>
                            <a:schemeClr val="tx1"/>
                          </a:solidFill>
                          <a:latin typeface="+mj-lt"/>
                        </a:rPr>
                        <a:t>Indicates whether or not this Font object’s style is BOLD</a:t>
                      </a:r>
                      <a:endParaRPr lang="en-IN" sz="20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121715"/>
                  </a:ext>
                </a:extLst>
              </a:tr>
              <a:tr h="532825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err="1">
                          <a:solidFill>
                            <a:schemeClr val="tx1"/>
                          </a:solidFill>
                          <a:latin typeface="+mj-lt"/>
                        </a:rPr>
                        <a:t>boolean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IN" sz="2000" dirty="0" err="1">
                          <a:solidFill>
                            <a:schemeClr val="tx1"/>
                          </a:solidFill>
                          <a:latin typeface="+mj-lt"/>
                        </a:rPr>
                        <a:t>isItalic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+mj-lt"/>
                        </a:rPr>
                        <a:t>()</a:t>
                      </a:r>
                      <a:endParaRPr lang="en-IN" sz="20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solidFill>
                            <a:schemeClr val="tx1"/>
                          </a:solidFill>
                          <a:latin typeface="+mj-lt"/>
                        </a:rPr>
                        <a:t>Indicates whether or not this Font object’s style is ITALIC</a:t>
                      </a:r>
                      <a:endParaRPr lang="en-IN" sz="20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117706"/>
                  </a:ext>
                </a:extLst>
              </a:tr>
              <a:tr h="532825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err="1">
                          <a:solidFill>
                            <a:schemeClr val="tx1"/>
                          </a:solidFill>
                          <a:latin typeface="+mj-lt"/>
                        </a:rPr>
                        <a:t>boolean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IN" sz="2000" dirty="0" err="1">
                          <a:solidFill>
                            <a:schemeClr val="tx1"/>
                          </a:solidFill>
                          <a:latin typeface="+mj-lt"/>
                        </a:rPr>
                        <a:t>isPlain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+mj-lt"/>
                        </a:rPr>
                        <a:t>()</a:t>
                      </a:r>
                      <a:endParaRPr lang="en-IN" sz="20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solidFill>
                            <a:schemeClr val="tx1"/>
                          </a:solidFill>
                          <a:latin typeface="+mj-lt"/>
                        </a:rPr>
                        <a:t>Indicates whether or not this Font object’s style is PLAIN</a:t>
                      </a:r>
                      <a:endParaRPr lang="en-IN" sz="20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899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218545"/>
      </p:ext>
    </p:extLst>
  </p:cSld>
  <p:clrMapOvr>
    <a:masterClrMapping/>
  </p:clrMapOvr>
  <p:transition advTm="102033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Font in Java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lvl="0" algn="just" eaLnBrk="1" fontAlgn="auto" hangingPunct="1">
              <a:lnSpc>
                <a:spcPct val="120000"/>
              </a:lnSpc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 Font variables available in Font class are: </a:t>
            </a:r>
          </a:p>
          <a:p>
            <a:pPr marL="0" lv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endParaRPr lang="en-IN" sz="2000" dirty="0"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2458095-7383-4476-9BF4-67CB6451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18524"/>
              </p:ext>
            </p:extLst>
          </p:nvPr>
        </p:nvGraphicFramePr>
        <p:xfrm>
          <a:off x="1099645" y="3410111"/>
          <a:ext cx="694470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126">
                  <a:extLst>
                    <a:ext uri="{9D8B030D-6E8A-4147-A177-3AD203B41FA5}">
                      <a16:colId xmlns:a16="http://schemas.microsoft.com/office/drawing/2014/main" val="3682286105"/>
                    </a:ext>
                  </a:extLst>
                </a:gridCol>
                <a:gridCol w="3551582">
                  <a:extLst>
                    <a:ext uri="{9D8B030D-6E8A-4147-A177-3AD203B41FA5}">
                      <a16:colId xmlns:a16="http://schemas.microsoft.com/office/drawing/2014/main" val="1289428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Font.BOLD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Font.SANS_SERIF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26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Font.ITALIC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Font. CENTER_BASELINE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6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Font. PLAIN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Font. DIALOG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30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Font. MONOSPACED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Font. SERIF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94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Font. TRUETYPE_FONT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Font. TYPE1_FONT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638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9317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Example - Font in Java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30450"/>
            <a:ext cx="8762999" cy="4346031"/>
          </a:xfrm>
        </p:spPr>
        <p:txBody>
          <a:bodyPr numCol="2" spcCol="288000">
            <a:noAutofit/>
          </a:bodyPr>
          <a:lstStyle/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IN" sz="1800" dirty="0" err="1">
                <a:latin typeface="+mj-lt"/>
                <a:cs typeface="Arial" panose="020B0604020202020204" pitchFamily="34" charset="0"/>
              </a:rPr>
              <a:t>java.applet.Applet</a:t>
            </a:r>
            <a:r>
              <a:rPr lang="en-IN" sz="1800" dirty="0">
                <a:latin typeface="+mj-lt"/>
                <a:cs typeface="Arial" panose="020B0604020202020204" pitchFamily="34" charset="0"/>
              </a:rPr>
              <a:t>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IN" sz="1800" dirty="0" err="1">
                <a:latin typeface="+mj-lt"/>
                <a:cs typeface="Arial" panose="020B0604020202020204" pitchFamily="34" charset="0"/>
              </a:rPr>
              <a:t>java.awt</a:t>
            </a:r>
            <a:r>
              <a:rPr lang="en-IN" sz="1800" dirty="0">
                <a:latin typeface="+mj-lt"/>
                <a:cs typeface="Arial" panose="020B0604020202020204" pitchFamily="34" charset="0"/>
              </a:rPr>
              <a:t>.*;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IN" sz="1800" dirty="0" err="1">
                <a:latin typeface="+mj-lt"/>
                <a:cs typeface="Arial" panose="020B0604020202020204" pitchFamily="34" charset="0"/>
              </a:rPr>
              <a:t>java.awt.event</a:t>
            </a:r>
            <a:r>
              <a:rPr lang="en-IN" sz="1800" dirty="0">
                <a:latin typeface="+mj-lt"/>
                <a:cs typeface="Arial" panose="020B0604020202020204" pitchFamily="34" charset="0"/>
              </a:rPr>
              <a:t>.*;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dirty="0">
                <a:latin typeface="+mj-lt"/>
                <a:cs typeface="Arial" panose="020B0604020202020204" pitchFamily="34" charset="0"/>
              </a:rPr>
              <a:t>/* &lt;applet code=”</a:t>
            </a:r>
            <a:r>
              <a:rPr lang="en-IN" sz="1800" dirty="0" err="1">
                <a:latin typeface="+mj-lt"/>
                <a:cs typeface="Arial" panose="020B0604020202020204" pitchFamily="34" charset="0"/>
              </a:rPr>
              <a:t>FontDemo.class</a:t>
            </a:r>
            <a:r>
              <a:rPr lang="en-IN" sz="1800" dirty="0">
                <a:latin typeface="+mj-lt"/>
                <a:cs typeface="Arial" panose="020B0604020202020204" pitchFamily="34" charset="0"/>
              </a:rPr>
              <a:t>”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dirty="0">
                <a:latin typeface="+mj-lt"/>
                <a:cs typeface="Arial" panose="020B0604020202020204" pitchFamily="34" charset="0"/>
              </a:rPr>
              <a:t>WIDTH=300 HEIGHT=200&gt; 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dirty="0">
                <a:latin typeface="+mj-lt"/>
                <a:cs typeface="Arial" panose="020B0604020202020204" pitchFamily="34" charset="0"/>
              </a:rPr>
              <a:t>&lt;/applet&gt; */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dirty="0">
                <a:latin typeface="+mj-lt"/>
                <a:cs typeface="Arial" panose="020B0604020202020204" pitchFamily="34" charset="0"/>
              </a:rPr>
              <a:t>public class </a:t>
            </a:r>
            <a:r>
              <a:rPr lang="en-IN" sz="1800" dirty="0" err="1">
                <a:latin typeface="+mj-lt"/>
                <a:cs typeface="Arial" panose="020B0604020202020204" pitchFamily="34" charset="0"/>
              </a:rPr>
              <a:t>FontDemo</a:t>
            </a:r>
            <a:r>
              <a:rPr lang="en-IN" sz="1800" dirty="0">
                <a:latin typeface="+mj-lt"/>
                <a:cs typeface="Arial" panose="020B0604020202020204" pitchFamily="34" charset="0"/>
              </a:rPr>
              <a:t> extends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dirty="0" err="1">
                <a:latin typeface="+mj-lt"/>
                <a:cs typeface="Arial" panose="020B0604020202020204" pitchFamily="34" charset="0"/>
              </a:rPr>
              <a:t>java.applet.Applet</a:t>
            </a:r>
            <a:r>
              <a:rPr lang="en-IN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dirty="0">
                <a:latin typeface="+mj-lt"/>
                <a:cs typeface="Arial" panose="020B0604020202020204" pitchFamily="34" charset="0"/>
              </a:rPr>
              <a:t>Font f;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dirty="0">
                <a:latin typeface="+mj-lt"/>
                <a:cs typeface="Arial" panose="020B0604020202020204" pitchFamily="34" charset="0"/>
              </a:rPr>
              <a:t>String m;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dirty="0">
                <a:latin typeface="+mj-lt"/>
                <a:cs typeface="Arial" panose="020B0604020202020204" pitchFamily="34" charset="0"/>
              </a:rPr>
              <a:t>public void </a:t>
            </a:r>
            <a:r>
              <a:rPr lang="en-IN" sz="1800" dirty="0" err="1">
                <a:latin typeface="+mj-lt"/>
                <a:cs typeface="Arial" panose="020B0604020202020204" pitchFamily="34" charset="0"/>
              </a:rPr>
              <a:t>init</a:t>
            </a:r>
            <a:r>
              <a:rPr lang="en-IN" sz="1800" dirty="0">
                <a:latin typeface="+mj-lt"/>
                <a:cs typeface="Arial" panose="020B0604020202020204" pitchFamily="34" charset="0"/>
              </a:rPr>
              <a:t>()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fr-FR" sz="1800" dirty="0">
                <a:latin typeface="+mj-lt"/>
                <a:cs typeface="Arial" panose="020B0604020202020204" pitchFamily="34" charset="0"/>
              </a:rPr>
              <a:t>f=new Font(“Arial”,Font.ITALIC,20);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dirty="0">
                <a:latin typeface="+mj-lt"/>
                <a:cs typeface="Arial" panose="020B0604020202020204" pitchFamily="34" charset="0"/>
              </a:rPr>
              <a:t>m=”Welcome to Java”;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dirty="0" err="1">
                <a:latin typeface="+mj-lt"/>
                <a:cs typeface="Arial" panose="020B0604020202020204" pitchFamily="34" charset="0"/>
              </a:rPr>
              <a:t>setFont</a:t>
            </a:r>
            <a:r>
              <a:rPr lang="en-IN" sz="1800" dirty="0">
                <a:latin typeface="+mj-lt"/>
                <a:cs typeface="Arial" panose="020B0604020202020204" pitchFamily="34" charset="0"/>
              </a:rPr>
              <a:t>(f);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b="1" dirty="0">
                <a:latin typeface="+mj-lt"/>
                <a:cs typeface="Arial" panose="020B0604020202020204" pitchFamily="34" charset="0"/>
              </a:rPr>
              <a:t>}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dirty="0">
                <a:latin typeface="+mj-lt"/>
                <a:cs typeface="Arial" panose="020B0604020202020204" pitchFamily="34" charset="0"/>
              </a:rPr>
              <a:t>public void paint(Graphics g)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dirty="0" err="1">
                <a:latin typeface="+mj-lt"/>
                <a:cs typeface="Arial" panose="020B0604020202020204" pitchFamily="34" charset="0"/>
              </a:rPr>
              <a:t>Color</a:t>
            </a:r>
            <a:r>
              <a:rPr lang="en-IN" sz="1800" dirty="0">
                <a:latin typeface="+mj-lt"/>
                <a:cs typeface="Arial" panose="020B0604020202020204" pitchFamily="34" charset="0"/>
              </a:rPr>
              <a:t> c=new </a:t>
            </a:r>
            <a:r>
              <a:rPr lang="en-IN" sz="1800" dirty="0" err="1">
                <a:latin typeface="+mj-lt"/>
                <a:cs typeface="Arial" panose="020B0604020202020204" pitchFamily="34" charset="0"/>
              </a:rPr>
              <a:t>Color</a:t>
            </a:r>
            <a:r>
              <a:rPr lang="en-IN" sz="1800" dirty="0">
                <a:latin typeface="+mj-lt"/>
                <a:cs typeface="Arial" panose="020B0604020202020204" pitchFamily="34" charset="0"/>
              </a:rPr>
              <a:t>(100,100,255);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dirty="0" err="1">
                <a:latin typeface="+mj-lt"/>
                <a:cs typeface="Arial" panose="020B0604020202020204" pitchFamily="34" charset="0"/>
              </a:rPr>
              <a:t>g.setColor</a:t>
            </a:r>
            <a:r>
              <a:rPr lang="en-IN" sz="1800" dirty="0">
                <a:latin typeface="+mj-lt"/>
                <a:cs typeface="Arial" panose="020B0604020202020204" pitchFamily="34" charset="0"/>
              </a:rPr>
              <a:t>(c);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dirty="0" err="1">
                <a:latin typeface="+mj-lt"/>
                <a:cs typeface="Arial" panose="020B0604020202020204" pitchFamily="34" charset="0"/>
              </a:rPr>
              <a:t>g.drawString</a:t>
            </a:r>
            <a:r>
              <a:rPr lang="en-IN" sz="1800" dirty="0">
                <a:latin typeface="+mj-lt"/>
                <a:cs typeface="Arial" panose="020B0604020202020204" pitchFamily="34" charset="0"/>
              </a:rPr>
              <a:t>(m,4,20);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dirty="0">
                <a:latin typeface="+mj-lt"/>
                <a:cs typeface="Arial" panose="020B0604020202020204" pitchFamily="34" charset="0"/>
              </a:rPr>
              <a:t>Font </a:t>
            </a:r>
            <a:r>
              <a:rPr lang="en-IN" sz="1800" dirty="0" err="1">
                <a:latin typeface="+mj-lt"/>
                <a:cs typeface="Arial" panose="020B0604020202020204" pitchFamily="34" charset="0"/>
              </a:rPr>
              <a:t>italicFont</a:t>
            </a:r>
            <a:r>
              <a:rPr lang="en-IN" sz="1800" dirty="0">
                <a:latin typeface="+mj-lt"/>
                <a:cs typeface="Arial" panose="020B0604020202020204" pitchFamily="34" charset="0"/>
              </a:rPr>
              <a:t> = new Font(“Serif”,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dirty="0" err="1">
                <a:latin typeface="+mj-lt"/>
                <a:cs typeface="Arial" panose="020B0604020202020204" pitchFamily="34" charset="0"/>
              </a:rPr>
              <a:t>Font.ITALIC</a:t>
            </a:r>
            <a:r>
              <a:rPr lang="en-IN" sz="1800" dirty="0">
                <a:latin typeface="+mj-lt"/>
                <a:cs typeface="Arial" panose="020B0604020202020204" pitchFamily="34" charset="0"/>
              </a:rPr>
              <a:t>, 24);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dirty="0" err="1">
                <a:latin typeface="+mj-lt"/>
                <a:cs typeface="Arial" panose="020B0604020202020204" pitchFamily="34" charset="0"/>
              </a:rPr>
              <a:t>g.setFont</a:t>
            </a:r>
            <a:r>
              <a:rPr lang="en-IN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en-IN" sz="1800" dirty="0" err="1">
                <a:latin typeface="+mj-lt"/>
                <a:cs typeface="Arial" panose="020B0604020202020204" pitchFamily="34" charset="0"/>
              </a:rPr>
              <a:t>italicFont</a:t>
            </a:r>
            <a:r>
              <a:rPr lang="en-IN" sz="1800" dirty="0">
                <a:latin typeface="+mj-lt"/>
                <a:cs typeface="Arial" panose="020B0604020202020204" pitchFamily="34" charset="0"/>
              </a:rPr>
              <a:t>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dirty="0" err="1">
                <a:latin typeface="+mj-lt"/>
                <a:cs typeface="Arial" panose="020B0604020202020204" pitchFamily="34" charset="0"/>
              </a:rPr>
              <a:t>g.drawString</a:t>
            </a:r>
            <a:r>
              <a:rPr lang="en-IN" sz="1800" dirty="0">
                <a:latin typeface="+mj-lt"/>
                <a:cs typeface="Arial" panose="020B0604020202020204" pitchFamily="34" charset="0"/>
              </a:rPr>
              <a:t>(“Font in ITALIC”, 50, 120);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1800" b="1" dirty="0">
                <a:latin typeface="+mj-lt"/>
                <a:cs typeface="Arial" panose="020B0604020202020204" pitchFamily="34" charset="0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387183829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Images in Java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lvl="0" algn="just" eaLnBrk="1" fontAlgn="auto" hangingPunct="1">
              <a:spcAft>
                <a:spcPts val="0"/>
              </a:spcAft>
            </a:pPr>
            <a:r>
              <a:rPr lang="en-IN" sz="20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Image control is superclass for all image classes representing graphical images.</a:t>
            </a:r>
          </a:p>
          <a:p>
            <a:pPr lvl="0" algn="just" eaLnBrk="1" fontAlgn="auto" hangingPunct="1">
              <a:spcAft>
                <a:spcPts val="0"/>
              </a:spcAft>
            </a:pPr>
            <a:endParaRPr lang="en-IN" sz="2000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  <a:p>
            <a:pPr lvl="0" algn="just" eaLnBrk="1" fontAlgn="auto" hangingPunct="1">
              <a:spcAft>
                <a:spcPts val="0"/>
              </a:spcAft>
            </a:pPr>
            <a:r>
              <a:rPr lang="en-IN" sz="20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The </a:t>
            </a:r>
            <a:r>
              <a:rPr lang="en-IN" sz="2000" b="1" dirty="0" err="1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java.applet.Applet</a:t>
            </a:r>
            <a:r>
              <a:rPr lang="en-IN" sz="20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 class provides following methods to access image.</a:t>
            </a:r>
          </a:p>
          <a:p>
            <a:pPr lvl="1" algn="just" eaLnBrk="1" fontAlgn="auto" hangingPunct="1">
              <a:spcAft>
                <a:spcPts val="0"/>
              </a:spcAft>
            </a:pPr>
            <a:r>
              <a:rPr lang="en-IN" sz="2000" b="1" dirty="0" err="1">
                <a:solidFill>
                  <a:prstClr val="black"/>
                </a:solidFill>
                <a:latin typeface="+mj-lt"/>
              </a:rPr>
              <a:t>getImage</a:t>
            </a:r>
            <a:r>
              <a:rPr lang="en-IN" sz="2000" b="1" dirty="0">
                <a:solidFill>
                  <a:prstClr val="black"/>
                </a:solidFill>
                <a:latin typeface="+mj-lt"/>
              </a:rPr>
              <a:t>()</a:t>
            </a:r>
            <a:r>
              <a:rPr lang="en-IN" sz="2000" dirty="0">
                <a:solidFill>
                  <a:prstClr val="black"/>
                </a:solidFill>
                <a:latin typeface="+mj-lt"/>
              </a:rPr>
              <a:t> method that returns the object of Image. Its syntax is as follows. </a:t>
            </a:r>
          </a:p>
          <a:p>
            <a:pPr marL="457200" lvl="1" indent="0" algn="just" eaLnBrk="1" fontAlgn="auto" hangingPunct="1">
              <a:spcAft>
                <a:spcPts val="0"/>
              </a:spcAft>
              <a:buNone/>
            </a:pPr>
            <a:r>
              <a:rPr lang="en-IN" sz="2000" dirty="0">
                <a:solidFill>
                  <a:prstClr val="black"/>
                </a:solidFill>
                <a:latin typeface="+mj-lt"/>
              </a:rPr>
              <a:t>		public Image </a:t>
            </a:r>
            <a:r>
              <a:rPr lang="en-IN" sz="2000" dirty="0" err="1">
                <a:solidFill>
                  <a:prstClr val="black"/>
                </a:solidFill>
                <a:latin typeface="+mj-lt"/>
              </a:rPr>
              <a:t>getImage</a:t>
            </a:r>
            <a:r>
              <a:rPr lang="en-IN" sz="2000" dirty="0">
                <a:solidFill>
                  <a:prstClr val="black"/>
                </a:solidFill>
                <a:latin typeface="+mj-lt"/>
              </a:rPr>
              <a:t>(URL u, String image){ }</a:t>
            </a:r>
          </a:p>
          <a:p>
            <a:pPr lvl="1" algn="just" eaLnBrk="1" fontAlgn="auto" hangingPunct="1">
              <a:spcAft>
                <a:spcPts val="0"/>
              </a:spcAft>
            </a:pPr>
            <a:r>
              <a:rPr lang="en-IN" sz="2000" b="1" dirty="0" err="1">
                <a:solidFill>
                  <a:prstClr val="black"/>
                </a:solidFill>
                <a:latin typeface="+mj-lt"/>
              </a:rPr>
              <a:t>getDocumentBase</a:t>
            </a:r>
            <a:r>
              <a:rPr lang="en-IN" sz="2000" b="1" dirty="0">
                <a:solidFill>
                  <a:prstClr val="black"/>
                </a:solidFill>
                <a:latin typeface="+mj-lt"/>
              </a:rPr>
              <a:t>()</a:t>
            </a:r>
            <a:r>
              <a:rPr lang="en-IN" sz="2000" dirty="0">
                <a:solidFill>
                  <a:prstClr val="black"/>
                </a:solidFill>
                <a:latin typeface="+mj-lt"/>
              </a:rPr>
              <a:t> method returns the URL of the document in which applet is embedded.</a:t>
            </a:r>
          </a:p>
          <a:p>
            <a:pPr marL="457200" lvl="1" indent="0" algn="just" eaLnBrk="1" fontAlgn="auto" hangingPunct="1">
              <a:spcAft>
                <a:spcPts val="0"/>
              </a:spcAft>
              <a:buNone/>
            </a:pPr>
            <a:r>
              <a:rPr lang="en-IN" sz="2000" dirty="0">
                <a:solidFill>
                  <a:prstClr val="black"/>
                </a:solidFill>
                <a:latin typeface="+mj-lt"/>
              </a:rPr>
              <a:t>		public URL </a:t>
            </a:r>
            <a:r>
              <a:rPr lang="en-IN" sz="2000" dirty="0" err="1">
                <a:solidFill>
                  <a:prstClr val="black"/>
                </a:solidFill>
                <a:latin typeface="+mj-lt"/>
              </a:rPr>
              <a:t>getDocumentBase</a:t>
            </a:r>
            <a:r>
              <a:rPr lang="en-IN" sz="2000" dirty="0">
                <a:solidFill>
                  <a:prstClr val="black"/>
                </a:solidFill>
                <a:latin typeface="+mj-lt"/>
              </a:rPr>
              <a:t>(){}</a:t>
            </a:r>
          </a:p>
          <a:p>
            <a:pPr lvl="1" algn="just" eaLnBrk="1" fontAlgn="auto" hangingPunct="1">
              <a:spcAft>
                <a:spcPts val="0"/>
              </a:spcAft>
            </a:pPr>
            <a:r>
              <a:rPr lang="en-IN" sz="2000" dirty="0">
                <a:solidFill>
                  <a:prstClr val="black"/>
                </a:solidFill>
                <a:latin typeface="+mj-lt"/>
              </a:rPr>
              <a:t>URL </a:t>
            </a:r>
            <a:r>
              <a:rPr lang="en-IN" sz="2000" b="1" dirty="0" err="1">
                <a:solidFill>
                  <a:prstClr val="black"/>
                </a:solidFill>
                <a:latin typeface="+mj-lt"/>
              </a:rPr>
              <a:t>getCodeBase</a:t>
            </a:r>
            <a:r>
              <a:rPr lang="en-IN" sz="2000" b="1" dirty="0">
                <a:solidFill>
                  <a:prstClr val="black"/>
                </a:solidFill>
                <a:latin typeface="+mj-lt"/>
              </a:rPr>
              <a:t>()</a:t>
            </a:r>
            <a:r>
              <a:rPr lang="en-IN" sz="2000" dirty="0">
                <a:solidFill>
                  <a:prstClr val="black"/>
                </a:solidFill>
                <a:latin typeface="+mj-lt"/>
              </a:rPr>
              <a:t> method returns the base URL.</a:t>
            </a:r>
          </a:p>
          <a:p>
            <a:pPr marL="457200" lvl="1" indent="0" algn="just" eaLnBrk="1" fontAlgn="auto" hangingPunct="1">
              <a:spcAft>
                <a:spcPts val="0"/>
              </a:spcAft>
              <a:buNone/>
            </a:pPr>
            <a:r>
              <a:rPr lang="en-IN" sz="2000" dirty="0">
                <a:solidFill>
                  <a:prstClr val="black"/>
                </a:solidFill>
                <a:latin typeface="+mj-lt"/>
              </a:rPr>
              <a:t>		public URL </a:t>
            </a:r>
            <a:r>
              <a:rPr lang="en-IN" sz="2000" dirty="0" err="1">
                <a:solidFill>
                  <a:prstClr val="black"/>
                </a:solidFill>
                <a:latin typeface="+mj-lt"/>
              </a:rPr>
              <a:t>getCodeBase</a:t>
            </a:r>
            <a:r>
              <a:rPr lang="en-IN" sz="2000" dirty="0">
                <a:solidFill>
                  <a:prstClr val="black"/>
                </a:solidFill>
                <a:latin typeface="+mj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27968909"/>
      </p:ext>
    </p:extLst>
  </p:cSld>
  <p:clrMapOvr>
    <a:masterClrMapping/>
  </p:clrMapOvr>
  <p:transition advTm="102033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Example - Image in Java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30450"/>
            <a:ext cx="8762999" cy="4346031"/>
          </a:xfrm>
        </p:spPr>
        <p:txBody>
          <a:bodyPr numCol="2" spcCol="288000">
            <a:noAutofit/>
          </a:bodyPr>
          <a:lstStyle/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java.applet.Applet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java.awt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.*;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java.awt.event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.*;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import java.net.URL;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/* &lt;applet code =”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ImageDemo.class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” width=300 height=200&gt; &lt;/applet&gt; */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public class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ImageDemo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extends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java.applet.Applet</a:t>
            </a:r>
            <a:endParaRPr lang="en-IN" sz="2000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Image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img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public void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init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()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{ }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public void paint(Graphics g)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URL url1 =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getCodeBase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img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=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getImage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(url1,”java.jpg”);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g.drawImage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img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, 60, 120, this);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881216196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Event Handling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lvl="0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Any change in the state of any object is called event.</a:t>
            </a:r>
          </a:p>
          <a:p>
            <a:pPr lvl="0" algn="just" eaLnBrk="1" fontAlgn="auto" hangingPunct="1">
              <a:spcAft>
                <a:spcPts val="0"/>
              </a:spcAft>
            </a:pPr>
            <a:endParaRPr lang="en-IN" sz="2000" dirty="0">
              <a:latin typeface="+mj-lt"/>
              <a:cs typeface="Arial" panose="020B0604020202020204" pitchFamily="34" charset="0"/>
            </a:endParaRPr>
          </a:p>
          <a:p>
            <a:pPr lvl="0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For example, Pressing a button, entering a character in Textbox, Clicking or dragging a mouse, etc.</a:t>
            </a:r>
          </a:p>
          <a:p>
            <a:pPr lvl="0" algn="just" eaLnBrk="1" fontAlgn="auto" hangingPunct="1">
              <a:spcAft>
                <a:spcPts val="0"/>
              </a:spcAft>
            </a:pPr>
            <a:endParaRPr lang="en-IN" sz="2000" dirty="0">
              <a:latin typeface="+mj-lt"/>
              <a:cs typeface="Arial" panose="020B0604020202020204" pitchFamily="34" charset="0"/>
            </a:endParaRPr>
          </a:p>
          <a:p>
            <a:pPr lvl="0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The three main elements in event handling are:</a:t>
            </a:r>
          </a:p>
          <a:p>
            <a:pPr lvl="1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Event</a:t>
            </a:r>
          </a:p>
          <a:p>
            <a:pPr lvl="1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Events Source</a:t>
            </a:r>
          </a:p>
          <a:p>
            <a:pPr lvl="1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Listeners</a:t>
            </a:r>
          </a:p>
        </p:txBody>
      </p:sp>
    </p:spTree>
    <p:extLst>
      <p:ext uri="{BB962C8B-B14F-4D97-AF65-F5344CB8AC3E}">
        <p14:creationId xmlns:p14="http://schemas.microsoft.com/office/powerpoint/2010/main" val="3717561849"/>
      </p:ext>
    </p:extLst>
  </p:cSld>
  <p:clrMapOvr>
    <a:masterClrMapping/>
  </p:clrMapOvr>
  <p:transition advTm="102033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Elements in Event handling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algn="just"/>
            <a:r>
              <a:rPr lang="en-IN" sz="2000" b="1" dirty="0">
                <a:latin typeface="+mj-lt"/>
              </a:rPr>
              <a:t>Event: </a:t>
            </a:r>
          </a:p>
          <a:p>
            <a:pPr lvl="1" algn="just"/>
            <a:r>
              <a:rPr lang="en-IN" sz="2000" dirty="0">
                <a:latin typeface="+mj-lt"/>
                <a:cs typeface="Arial" panose="020B0604020202020204" pitchFamily="34" charset="0"/>
              </a:rPr>
              <a:t>An event is a change in state of an object. For example,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mouseClicked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,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mousePressed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IN" sz="2000" b="1" dirty="0">
                <a:latin typeface="+mj-lt"/>
              </a:rPr>
              <a:t>Events Source: </a:t>
            </a:r>
          </a:p>
          <a:p>
            <a:pPr lvl="1" algn="just"/>
            <a:r>
              <a:rPr lang="en-IN" sz="2000" dirty="0">
                <a:latin typeface="+mj-lt"/>
                <a:cs typeface="Arial" panose="020B0604020202020204" pitchFamily="34" charset="0"/>
              </a:rPr>
              <a:t>Event source is an object that generates an event. Example: a button, frame,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textfield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IN" sz="2000" b="1" dirty="0">
                <a:latin typeface="+mj-lt"/>
              </a:rPr>
              <a:t>Listeners: </a:t>
            </a:r>
          </a:p>
          <a:p>
            <a:pPr lvl="1" algn="just"/>
            <a:r>
              <a:rPr lang="en-IN" sz="2000" dirty="0">
                <a:latin typeface="+mj-lt"/>
                <a:cs typeface="Arial" panose="020B0604020202020204" pitchFamily="34" charset="0"/>
              </a:rPr>
              <a:t>A listener is an object that listens to the event. A listener gets notified when an event occurs. When listener receives an event, it process it and then return. For example,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MouseListener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handles all MouseEvent.</a:t>
            </a:r>
          </a:p>
        </p:txBody>
      </p:sp>
    </p:spTree>
    <p:extLst>
      <p:ext uri="{BB962C8B-B14F-4D97-AF65-F5344CB8AC3E}">
        <p14:creationId xmlns:p14="http://schemas.microsoft.com/office/powerpoint/2010/main" val="3966214214"/>
      </p:ext>
    </p:extLst>
  </p:cSld>
  <p:clrMapOvr>
    <a:masterClrMapping/>
  </p:clrMapOvr>
  <p:transition advTm="102033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Event Classes and Listener interfaces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5FDC715D-3F4B-4E56-AA04-F2E8145110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88266"/>
              </p:ext>
            </p:extLst>
          </p:nvPr>
        </p:nvGraphicFramePr>
        <p:xfrm>
          <a:off x="143508" y="2508826"/>
          <a:ext cx="8856984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644053054"/>
                    </a:ext>
                  </a:extLst>
                </a:gridCol>
                <a:gridCol w="4140460">
                  <a:extLst>
                    <a:ext uri="{9D8B030D-6E8A-4147-A177-3AD203B41FA5}">
                      <a16:colId xmlns:a16="http://schemas.microsoft.com/office/drawing/2014/main" val="2478276988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val="55724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j-lt"/>
                          <a:cs typeface="Arial" panose="020B0604020202020204" pitchFamily="34" charset="0"/>
                        </a:rPr>
                        <a:t>Event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j-lt"/>
                          <a:cs typeface="Arial" panose="020B0604020202020204" pitchFamily="34" charset="0"/>
                        </a:rPr>
                        <a:t>Generated When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+mj-lt"/>
                          <a:cs typeface="Arial" panose="020B0604020202020204" pitchFamily="34" charset="0"/>
                        </a:rPr>
                        <a:t>Listener Interfaces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556047"/>
                  </a:ext>
                </a:extLst>
              </a:tr>
            </a:tbl>
          </a:graphicData>
        </a:graphic>
      </p:graphicFrame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CFB5BCC3-ED45-4E83-8C95-9E956CE856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211270"/>
              </p:ext>
            </p:extLst>
          </p:nvPr>
        </p:nvGraphicFramePr>
        <p:xfrm>
          <a:off x="143508" y="3331786"/>
          <a:ext cx="8856984" cy="701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644053054"/>
                    </a:ext>
                  </a:extLst>
                </a:gridCol>
                <a:gridCol w="4140460">
                  <a:extLst>
                    <a:ext uri="{9D8B030D-6E8A-4147-A177-3AD203B41FA5}">
                      <a16:colId xmlns:a16="http://schemas.microsoft.com/office/drawing/2014/main" val="2478276988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val="55724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ActionEvent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button is pressed, menu-item is selected, list-item is double clicked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Action Listener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556047"/>
                  </a:ext>
                </a:extLst>
              </a:tr>
            </a:tbl>
          </a:graphicData>
        </a:graphic>
      </p:graphicFrame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B430B481-599A-4C4A-A1B7-D8E6883C09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322887"/>
              </p:ext>
            </p:extLst>
          </p:nvPr>
        </p:nvGraphicFramePr>
        <p:xfrm>
          <a:off x="143508" y="4032826"/>
          <a:ext cx="8856984" cy="10058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644053054"/>
                    </a:ext>
                  </a:extLst>
                </a:gridCol>
                <a:gridCol w="4140460">
                  <a:extLst>
                    <a:ext uri="{9D8B030D-6E8A-4147-A177-3AD203B41FA5}">
                      <a16:colId xmlns:a16="http://schemas.microsoft.com/office/drawing/2014/main" val="2478276988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val="55724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MouseEvent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mouse is dragged, moved, clicked, pressed or released and also when it enters or exit a component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Mouse Listener and</a:t>
                      </a:r>
                    </a:p>
                    <a:p>
                      <a:pPr algn="ctr"/>
                      <a:r>
                        <a:rPr lang="en-IN" sz="2000" dirty="0"/>
                        <a:t>Mouse Motion</a:t>
                      </a:r>
                    </a:p>
                    <a:p>
                      <a:pPr algn="ctr"/>
                      <a:r>
                        <a:rPr lang="en-IN" sz="2000" dirty="0"/>
                        <a:t>Listener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556047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278D0F1-2F85-449B-B2FB-7393578E4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615507"/>
              </p:ext>
            </p:extLst>
          </p:nvPr>
        </p:nvGraphicFramePr>
        <p:xfrm>
          <a:off x="143508" y="5036786"/>
          <a:ext cx="8856984" cy="701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644053054"/>
                    </a:ext>
                  </a:extLst>
                </a:gridCol>
                <a:gridCol w="4140460">
                  <a:extLst>
                    <a:ext uri="{9D8B030D-6E8A-4147-A177-3AD203B41FA5}">
                      <a16:colId xmlns:a16="http://schemas.microsoft.com/office/drawing/2014/main" val="2478276988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val="55724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MouseWheelEvent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mouse wheel is moved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Mouse Wheel</a:t>
                      </a:r>
                    </a:p>
                    <a:p>
                      <a:pPr algn="ctr"/>
                      <a:r>
                        <a:rPr lang="en-IN" sz="2000" dirty="0"/>
                        <a:t>Listener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55604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45ECEF8-AE2A-4F31-B45D-BD7998D67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7553092"/>
              </p:ext>
            </p:extLst>
          </p:nvPr>
        </p:nvGraphicFramePr>
        <p:xfrm>
          <a:off x="143508" y="5732864"/>
          <a:ext cx="8856984" cy="3962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644053054"/>
                    </a:ext>
                  </a:extLst>
                </a:gridCol>
                <a:gridCol w="4140460">
                  <a:extLst>
                    <a:ext uri="{9D8B030D-6E8A-4147-A177-3AD203B41FA5}">
                      <a16:colId xmlns:a16="http://schemas.microsoft.com/office/drawing/2014/main" val="2478276988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val="55724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KeyEvent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input is received from keyboard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Key Listener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556047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262AC866-E2CC-4223-BE09-AD216BA53D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886377"/>
              </p:ext>
            </p:extLst>
          </p:nvPr>
        </p:nvGraphicFramePr>
        <p:xfrm>
          <a:off x="143508" y="6129104"/>
          <a:ext cx="8856984" cy="3962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644053054"/>
                    </a:ext>
                  </a:extLst>
                </a:gridCol>
                <a:gridCol w="4140460">
                  <a:extLst>
                    <a:ext uri="{9D8B030D-6E8A-4147-A177-3AD203B41FA5}">
                      <a16:colId xmlns:a16="http://schemas.microsoft.com/office/drawing/2014/main" val="2478276988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val="55724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ItemEvent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/>
                        <a:t>check-box or list item is clicked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Item Listener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556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219719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arul\Desktop\Digital Learning Content.png">
            <a:extLst>
              <a:ext uri="{FF2B5EF4-FFF2-40B4-BE49-F238E27FC236}">
                <a16:creationId xmlns:a16="http://schemas.microsoft.com/office/drawing/2014/main" id="{375146C6-AF56-414B-9ED1-589F4D3A533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6" descr="C:\Users\parul\Desktop\Untitled-1.png">
            <a:extLst>
              <a:ext uri="{FF2B5EF4-FFF2-40B4-BE49-F238E27FC236}">
                <a16:creationId xmlns:a16="http://schemas.microsoft.com/office/drawing/2014/main" id="{FA4BB4C5-E404-460B-BEC6-AF1D8C89D9A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8" name="Rectangle 7">
            <a:extLst>
              <a:ext uri="{FF2B5EF4-FFF2-40B4-BE49-F238E27FC236}">
                <a16:creationId xmlns:a16="http://schemas.microsoft.com/office/drawing/2014/main" id="{AEE04B71-1267-49C0-B89C-25B55EB1EAE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89" name="TextBox 6">
            <a:extLst>
              <a:ext uri="{FF2B5EF4-FFF2-40B4-BE49-F238E27FC236}">
                <a16:creationId xmlns:a16="http://schemas.microsoft.com/office/drawing/2014/main" id="{3B9C720F-68F4-48FD-9D2A-78EFEFA8EFE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Abstract Window Toolkit(AWT)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390" name="TextBox 10">
            <a:extLst>
              <a:ext uri="{FF2B5EF4-FFF2-40B4-BE49-F238E27FC236}">
                <a16:creationId xmlns:a16="http://schemas.microsoft.com/office/drawing/2014/main" id="{2FEDCDA5-15FC-4991-A43C-D37BCBC07C7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38" y="2439988"/>
            <a:ext cx="8645525" cy="4229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r>
              <a:rPr lang="en-IN" altLang="en-US" sz="2000" dirty="0"/>
              <a:t>The Abstract Window Toolkit (AWT) is Java’s original platform-independent windowing, graphics, and user-interface widget toolkit. The AWT classes are contained in the </a:t>
            </a:r>
            <a:r>
              <a:rPr lang="en-IN" altLang="en-US" sz="2000" dirty="0" err="1"/>
              <a:t>java.awt</a:t>
            </a:r>
            <a:r>
              <a:rPr lang="en-IN" altLang="en-US" sz="2000" dirty="0"/>
              <a:t> package.</a:t>
            </a:r>
          </a:p>
          <a:p>
            <a:pPr lvl="1" algn="just">
              <a:spcBef>
                <a:spcPct val="0"/>
              </a:spcBef>
            </a:pPr>
            <a:endParaRPr lang="en-IN" altLang="en-US" sz="2000" dirty="0"/>
          </a:p>
          <a:p>
            <a:pPr lvl="1" algn="just">
              <a:spcBef>
                <a:spcPct val="0"/>
              </a:spcBef>
            </a:pPr>
            <a:r>
              <a:rPr lang="en-IN" altLang="en-US" sz="2000" dirty="0"/>
              <a:t>Contains all of the classes for creating user interfaces and for painting graphics and images.</a:t>
            </a:r>
          </a:p>
          <a:p>
            <a:pPr lvl="1" algn="just">
              <a:spcBef>
                <a:spcPct val="0"/>
              </a:spcBef>
            </a:pPr>
            <a:r>
              <a:rPr lang="en-IN" altLang="en-US" sz="2000" dirty="0"/>
              <a:t>an API to develop GUI or window-based applications in java. </a:t>
            </a:r>
          </a:p>
        </p:txBody>
      </p:sp>
    </p:spTree>
  </p:cSld>
  <p:clrMapOvr>
    <a:masterClrMapping/>
  </p:clrMapOvr>
  <p:transition advTm="6630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Example - Event in Java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30450"/>
            <a:ext cx="8762999" cy="4346031"/>
          </a:xfrm>
        </p:spPr>
        <p:txBody>
          <a:bodyPr numCol="2" spcCol="288000">
            <a:noAutofit/>
          </a:bodyPr>
          <a:lstStyle/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java.awt.event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.*;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java.applet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.*;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java.awt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.*;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/* &lt;applet code= ”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Test.class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” width=400 height=300&gt;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&lt;/applet&gt; */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public class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Test extends Applet implements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KeyListener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String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msg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= “ “;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public void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init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()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{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addKeyListener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(this);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}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public void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keyPressed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KeyEvent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k)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{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showStatus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(“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KeyPressed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”);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}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public void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keyReleased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KeyEvent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k) 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{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showStatus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(“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KeyRealesed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”);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}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public void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keyTyped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KeyEvent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k)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msg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=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msg+k.getKeyChar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repaint();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}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public void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paint(Graphics g)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{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g.drawString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msg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, 20, 40);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}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0024420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Adapter Classes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lvl="0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An adapter class provides the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default implementation of all methods in an event listener </a:t>
            </a:r>
            <a:r>
              <a:rPr lang="en-IN" sz="2000" b="1" i="1" dirty="0">
                <a:latin typeface="+mj-lt"/>
                <a:cs typeface="Arial" panose="020B0604020202020204" pitchFamily="34" charset="0"/>
              </a:rPr>
              <a:t>interfaces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. </a:t>
            </a:r>
          </a:p>
          <a:p>
            <a:pPr lvl="0" algn="just" eaLnBrk="1" fontAlgn="auto" hangingPunct="1">
              <a:spcAft>
                <a:spcPts val="0"/>
              </a:spcAft>
            </a:pPr>
            <a:endParaRPr lang="en-IN" sz="2000" dirty="0">
              <a:latin typeface="+mj-lt"/>
              <a:cs typeface="Arial" panose="020B0604020202020204" pitchFamily="34" charset="0"/>
            </a:endParaRPr>
          </a:p>
          <a:p>
            <a:pPr lvl="0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Adapter classes are very useful when you want to process only few of the events that are handled by a particular event listener interface.</a:t>
            </a:r>
          </a:p>
          <a:p>
            <a:pPr lvl="0" algn="just" eaLnBrk="1" fontAlgn="auto" hangingPunct="1">
              <a:spcAft>
                <a:spcPts val="0"/>
              </a:spcAft>
            </a:pPr>
            <a:endParaRPr lang="en-IN" sz="2000" dirty="0">
              <a:latin typeface="+mj-lt"/>
              <a:cs typeface="Arial" panose="020B0604020202020204" pitchFamily="34" charset="0"/>
            </a:endParaRPr>
          </a:p>
          <a:p>
            <a:pPr lvl="0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The adapter classes are found in </a:t>
            </a:r>
            <a:r>
              <a:rPr lang="en-IN" sz="2000" b="1" dirty="0" err="1">
                <a:latin typeface="+mj-lt"/>
                <a:cs typeface="Arial" panose="020B0604020202020204" pitchFamily="34" charset="0"/>
              </a:rPr>
              <a:t>java.awt.event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, </a:t>
            </a:r>
            <a:r>
              <a:rPr lang="en-IN" sz="2000" b="1" dirty="0" err="1">
                <a:latin typeface="+mj-lt"/>
                <a:cs typeface="Arial" panose="020B0604020202020204" pitchFamily="34" charset="0"/>
              </a:rPr>
              <a:t>java.awt.dnd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and </a:t>
            </a:r>
            <a:r>
              <a:rPr lang="en-IN" sz="2000" b="1" dirty="0" err="1">
                <a:latin typeface="+mj-lt"/>
                <a:cs typeface="Arial" panose="020B0604020202020204" pitchFamily="34" charset="0"/>
              </a:rPr>
              <a:t>javax.swing.event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packages.</a:t>
            </a:r>
          </a:p>
          <a:p>
            <a:pPr lvl="0" algn="just" eaLnBrk="1" fontAlgn="auto" hangingPunct="1">
              <a:spcAft>
                <a:spcPts val="0"/>
              </a:spcAft>
            </a:pPr>
            <a:endParaRPr lang="en-IN" sz="20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71920"/>
      </p:ext>
    </p:extLst>
  </p:cSld>
  <p:clrMapOvr>
    <a:masterClrMapping/>
  </p:clrMapOvr>
  <p:transition advTm="102033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579977"/>
            <a:ext cx="9144000" cy="934626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579977"/>
            <a:ext cx="9144000" cy="93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Adapter classes with their corresponding listener interfaces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89C628D-0A07-401C-91D9-D4CDA1411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428943"/>
              </p:ext>
            </p:extLst>
          </p:nvPr>
        </p:nvGraphicFramePr>
        <p:xfrm>
          <a:off x="457200" y="2956887"/>
          <a:ext cx="8229600" cy="3126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42883056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11387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+mj-lt"/>
                        </a:rPr>
                        <a:t>Adapter Class</a:t>
                      </a:r>
                      <a:endParaRPr lang="en-IN" sz="2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+mj-lt"/>
                        </a:rPr>
                        <a:t>Listener Interface</a:t>
                      </a:r>
                      <a:endParaRPr lang="en-IN" sz="2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6979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+mj-lt"/>
                        </a:rPr>
                        <a:t>Mouse Adapter</a:t>
                      </a:r>
                      <a:endParaRPr lang="en-IN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+mj-lt"/>
                        </a:rPr>
                        <a:t>Mouse Listener</a:t>
                      </a:r>
                      <a:endParaRPr lang="en-IN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38286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+mj-lt"/>
                        </a:rPr>
                        <a:t>Mouse Motion Adapter</a:t>
                      </a:r>
                      <a:endParaRPr lang="en-IN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+mj-lt"/>
                        </a:rPr>
                        <a:t>Mouse Motion Listener</a:t>
                      </a:r>
                      <a:endParaRPr lang="en-IN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3354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+mj-lt"/>
                        </a:rPr>
                        <a:t>Key Adapter</a:t>
                      </a:r>
                      <a:endParaRPr lang="en-IN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+mj-lt"/>
                        </a:rPr>
                        <a:t>Key Listener</a:t>
                      </a:r>
                      <a:endParaRPr lang="en-IN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8758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+mj-lt"/>
                        </a:rPr>
                        <a:t>Window Adapter</a:t>
                      </a:r>
                      <a:endParaRPr lang="en-IN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+mj-lt"/>
                        </a:rPr>
                        <a:t>Window Listener</a:t>
                      </a:r>
                      <a:endParaRPr lang="en-IN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73764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+mj-lt"/>
                        </a:rPr>
                        <a:t>Focus Adapter</a:t>
                      </a:r>
                      <a:endParaRPr lang="en-IN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+mj-lt"/>
                        </a:rPr>
                        <a:t>Focus Listener</a:t>
                      </a:r>
                      <a:endParaRPr lang="en-IN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002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411216"/>
      </p:ext>
    </p:extLst>
  </p:cSld>
  <p:clrMapOvr>
    <a:masterClrMapping/>
  </p:clrMapOvr>
  <p:transition advTm="102033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Example – Adapter class in Java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30450"/>
            <a:ext cx="8762999" cy="4346031"/>
          </a:xfrm>
        </p:spPr>
        <p:txBody>
          <a:bodyPr numCol="2" spcCol="288000">
            <a:noAutofit/>
          </a:bodyPr>
          <a:lstStyle/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java.awt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.*;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java.awt.event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.*;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public class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AdapterExample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Frame f;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AdapterExample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()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f=new Frame(“Window Adapter”);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f.addWindowListener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(new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WindowAdapter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()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public void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windowClosing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WindowEvent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e) 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{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f.dispose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();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} 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}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f.setSize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(400,400);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f.setLayout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(null);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f.setVisible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(true);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}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public static void main(String[]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args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)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new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AdapterExample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}  }</a:t>
            </a:r>
          </a:p>
        </p:txBody>
      </p:sp>
    </p:spTree>
    <p:extLst>
      <p:ext uri="{BB962C8B-B14F-4D97-AF65-F5344CB8AC3E}">
        <p14:creationId xmlns:p14="http://schemas.microsoft.com/office/powerpoint/2010/main" val="3609249629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Java Actions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lvl="0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The </a:t>
            </a:r>
            <a:r>
              <a:rPr lang="en-IN" sz="2000" b="1" i="1" dirty="0">
                <a:latin typeface="+mj-lt"/>
                <a:cs typeface="Arial" panose="020B0604020202020204" pitchFamily="34" charset="0"/>
              </a:rPr>
              <a:t>Java Action interface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and </a:t>
            </a:r>
            <a:r>
              <a:rPr lang="en-IN" sz="2000" b="1" i="1" dirty="0">
                <a:latin typeface="+mj-lt"/>
                <a:cs typeface="Arial" panose="020B0604020202020204" pitchFamily="34" charset="0"/>
              </a:rPr>
              <a:t>AbstractAction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class are terrific ways of </a:t>
            </a:r>
            <a:r>
              <a:rPr lang="en-IN" sz="2000" b="1" i="1" dirty="0">
                <a:latin typeface="+mj-lt"/>
                <a:cs typeface="Arial" panose="020B0604020202020204" pitchFamily="34" charset="0"/>
              </a:rPr>
              <a:t>encapsulating behaviors (logic)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, especially when an action can be triggered from more than one place in your </a:t>
            </a:r>
            <a:r>
              <a:rPr lang="en-IN" sz="2000" b="1" i="1" dirty="0">
                <a:latin typeface="+mj-lt"/>
                <a:cs typeface="Arial" panose="020B0604020202020204" pitchFamily="34" charset="0"/>
              </a:rPr>
              <a:t>Java/Swing application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.</a:t>
            </a:r>
          </a:p>
          <a:p>
            <a:pPr lvl="0" algn="just" eaLnBrk="1" fontAlgn="auto" hangingPunct="1">
              <a:spcAft>
                <a:spcPts val="0"/>
              </a:spcAft>
            </a:pPr>
            <a:endParaRPr lang="en-IN" sz="2000" dirty="0">
              <a:latin typeface="+mj-lt"/>
              <a:cs typeface="Arial" panose="020B0604020202020204" pitchFamily="34" charset="0"/>
            </a:endParaRPr>
          </a:p>
          <a:p>
            <a:pPr lvl="0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An </a:t>
            </a:r>
            <a:r>
              <a:rPr lang="en-IN" sz="2000" b="1" i="1" dirty="0">
                <a:latin typeface="+mj-lt"/>
                <a:cs typeface="Arial" panose="020B0604020202020204" pitchFamily="34" charset="0"/>
              </a:rPr>
              <a:t>Action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can be used to separate functionality and state from a component. </a:t>
            </a:r>
          </a:p>
          <a:p>
            <a:pPr lvl="0" algn="just" eaLnBrk="1" fontAlgn="auto" hangingPunct="1">
              <a:spcAft>
                <a:spcPts val="0"/>
              </a:spcAft>
            </a:pPr>
            <a:endParaRPr lang="en-IN" sz="2000" dirty="0">
              <a:latin typeface="+mj-lt"/>
              <a:cs typeface="Arial" panose="020B0604020202020204" pitchFamily="34" charset="0"/>
            </a:endParaRPr>
          </a:p>
          <a:p>
            <a:pPr lvl="0" algn="just" eaLnBrk="1" fontAlgn="auto" hangingPunct="1">
              <a:spcAft>
                <a:spcPts val="0"/>
              </a:spcAft>
            </a:pPr>
            <a:r>
              <a:rPr lang="en-IN" sz="2000" b="1" i="1" dirty="0">
                <a:latin typeface="+mj-lt"/>
                <a:cs typeface="Arial" panose="020B0604020202020204" pitchFamily="34" charset="0"/>
              </a:rPr>
              <a:t>For example,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if you have two or more components that perform the same function, consider using an Action object to implement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176109018"/>
      </p:ext>
    </p:extLst>
  </p:cSld>
  <p:clrMapOvr>
    <a:masterClrMapping/>
  </p:clrMapOvr>
  <p:transition advTm="102033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Java Actions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lvl="0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An </a:t>
            </a:r>
            <a:r>
              <a:rPr lang="en-IN" sz="2000" b="1" i="1" dirty="0">
                <a:latin typeface="+mj-lt"/>
                <a:cs typeface="Arial" panose="020B0604020202020204" pitchFamily="34" charset="0"/>
              </a:rPr>
              <a:t>Action object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is an </a:t>
            </a:r>
            <a:r>
              <a:rPr lang="en-IN" sz="2000" b="1" i="1" dirty="0">
                <a:latin typeface="+mj-lt"/>
                <a:cs typeface="Arial" panose="020B0604020202020204" pitchFamily="34" charset="0"/>
              </a:rPr>
              <a:t>action listener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that provides not only action-event handling, but also centralized handling of the state of action-event-firing components such as tool bar buttons, menu items, common buttons, and text fields. </a:t>
            </a:r>
          </a:p>
          <a:p>
            <a:pPr lvl="0" algn="just" eaLnBrk="1" fontAlgn="auto" hangingPunct="1">
              <a:spcAft>
                <a:spcPts val="0"/>
              </a:spcAft>
            </a:pPr>
            <a:endParaRPr lang="en-IN" sz="2000" dirty="0">
              <a:latin typeface="+mj-lt"/>
              <a:cs typeface="Arial" panose="020B0604020202020204" pitchFamily="34" charset="0"/>
            </a:endParaRPr>
          </a:p>
          <a:p>
            <a:pPr lvl="0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The most common way an action event can be triggered from multiple places in a Java/Swing application is through the Java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menubar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(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JMenuBar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) and toolbar (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JToolBar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40398580"/>
      </p:ext>
    </p:extLst>
  </p:cSld>
  <p:clrMapOvr>
    <a:masterClrMapping/>
  </p:clrMapOvr>
  <p:transition advTm="102033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Example – Java Actions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30450"/>
            <a:ext cx="8762999" cy="4346031"/>
          </a:xfrm>
        </p:spPr>
        <p:txBody>
          <a:bodyPr numCol="1" spcCol="288000">
            <a:noAutofit/>
          </a:bodyPr>
          <a:lstStyle/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JButton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button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= new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JButton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(“ &lt;&lt; Java Action &gt;&gt;”);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endParaRPr lang="en-IN" sz="2000" i="1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i="1" dirty="0">
                <a:latin typeface="+mj-lt"/>
                <a:cs typeface="Arial" panose="020B0604020202020204" pitchFamily="34" charset="0"/>
              </a:rPr>
              <a:t>// Add action listener to button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endParaRPr lang="en-IN" sz="2000" b="1" dirty="0">
              <a:latin typeface="+mj-lt"/>
              <a:cs typeface="Arial" panose="020B0604020202020204" pitchFamily="34" charset="0"/>
            </a:endParaRP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 err="1">
                <a:latin typeface="+mj-lt"/>
                <a:cs typeface="Arial" panose="020B0604020202020204" pitchFamily="34" charset="0"/>
              </a:rPr>
              <a:t>button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.addActionListener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(new ActionListener() 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public void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actionPerformed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ActionEvent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e)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  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System.out.println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(“You clicked the button”);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}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}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32409049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MouseEvent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lvl="0" algn="just" eaLnBrk="1" fontAlgn="auto" hangingPunct="1">
              <a:spcAft>
                <a:spcPts val="0"/>
              </a:spcAft>
            </a:pPr>
            <a:r>
              <a:rPr lang="en-IN" sz="20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An event which indicates that a mouse action occurred in a component. </a:t>
            </a:r>
          </a:p>
          <a:p>
            <a:pPr lvl="0" algn="just" eaLnBrk="1" fontAlgn="auto" hangingPunct="1">
              <a:spcAft>
                <a:spcPts val="0"/>
              </a:spcAft>
            </a:pPr>
            <a:endParaRPr lang="en-IN" sz="2000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  <a:p>
            <a:pPr lvl="0" algn="just" eaLnBrk="1" fontAlgn="auto" hangingPunct="1">
              <a:spcAft>
                <a:spcPts val="0"/>
              </a:spcAft>
            </a:pPr>
            <a:r>
              <a:rPr lang="en-IN" sz="20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A </a:t>
            </a:r>
            <a:r>
              <a:rPr lang="en-IN" sz="2000" b="1" i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mouse action</a:t>
            </a:r>
            <a:r>
              <a:rPr lang="en-IN" sz="20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 is considered to occur in a particular component if and only if the </a:t>
            </a:r>
            <a:r>
              <a:rPr lang="en-IN" sz="2000" b="1" i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mouse cursor </a:t>
            </a:r>
            <a:r>
              <a:rPr lang="en-IN" sz="20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is over the part of the component’s bounds when the action happens.</a:t>
            </a:r>
          </a:p>
          <a:p>
            <a:pPr lvl="0" algn="just" eaLnBrk="1" fontAlgn="auto" hangingPunct="1">
              <a:spcAft>
                <a:spcPts val="0"/>
              </a:spcAft>
            </a:pPr>
            <a:endParaRPr lang="en-IN" sz="2000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  <a:p>
            <a:pPr lvl="0" algn="just" eaLnBrk="1" fontAlgn="auto" hangingPunct="1">
              <a:spcAft>
                <a:spcPts val="0"/>
              </a:spcAft>
            </a:pPr>
            <a:r>
              <a:rPr lang="en-IN" sz="20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For </a:t>
            </a:r>
            <a:r>
              <a:rPr lang="en-IN" sz="2000" b="1" i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lightweight components</a:t>
            </a:r>
            <a:r>
              <a:rPr lang="en-IN" sz="20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, such as </a:t>
            </a:r>
            <a:r>
              <a:rPr lang="en-IN" sz="2000" b="1" i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Swing’s components, mouse events</a:t>
            </a:r>
            <a:r>
              <a:rPr lang="en-IN" sz="20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 are only dispatched to the component if the mouse event type has been enabled on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3193948656"/>
      </p:ext>
    </p:extLst>
  </p:cSld>
  <p:clrMapOvr>
    <a:masterClrMapping/>
  </p:clrMapOvr>
  <p:transition advTm="102033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MouseEvent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algn="just"/>
            <a:r>
              <a:rPr lang="en-IN" sz="2000" dirty="0">
                <a:latin typeface="+mj-lt"/>
              </a:rPr>
              <a:t>A </a:t>
            </a:r>
            <a:r>
              <a:rPr lang="en-IN" sz="2000" b="1" i="1" dirty="0">
                <a:latin typeface="+mj-lt"/>
              </a:rPr>
              <a:t>mouse event</a:t>
            </a:r>
            <a:r>
              <a:rPr lang="en-IN" sz="2000" dirty="0">
                <a:latin typeface="+mj-lt"/>
              </a:rPr>
              <a:t> type is enabled by adding the appropriate mouse-based </a:t>
            </a:r>
            <a:r>
              <a:rPr lang="en-IN" sz="2000" b="1" i="1" dirty="0" err="1">
                <a:latin typeface="+mj-lt"/>
              </a:rPr>
              <a:t>EventListener</a:t>
            </a:r>
            <a:r>
              <a:rPr lang="en-IN" sz="2000" dirty="0">
                <a:latin typeface="+mj-lt"/>
              </a:rPr>
              <a:t> to the component (</a:t>
            </a:r>
            <a:r>
              <a:rPr lang="en-IN" sz="2000" b="1" i="1" dirty="0">
                <a:latin typeface="+mj-lt"/>
              </a:rPr>
              <a:t>Mouse Listener or Mouse Motion Listener</a:t>
            </a:r>
            <a:r>
              <a:rPr lang="en-IN" sz="2000" dirty="0">
                <a:latin typeface="+mj-lt"/>
              </a:rPr>
              <a:t>), or by invoking </a:t>
            </a:r>
            <a:r>
              <a:rPr lang="en-IN" sz="2000" b="1" i="1" dirty="0" err="1">
                <a:latin typeface="+mj-lt"/>
              </a:rPr>
              <a:t>Component.enableEvents</a:t>
            </a:r>
            <a:r>
              <a:rPr lang="en-IN" sz="2000" dirty="0">
                <a:latin typeface="+mj-lt"/>
              </a:rPr>
              <a:t> (long) with the appropriate mask parameter </a:t>
            </a:r>
          </a:p>
          <a:p>
            <a:pPr marL="0" indent="0" algn="just">
              <a:buNone/>
            </a:pPr>
            <a:endParaRPr lang="en-IN" sz="2000" dirty="0">
              <a:latin typeface="+mj-lt"/>
            </a:endParaRPr>
          </a:p>
          <a:p>
            <a:pPr marL="0" indent="0" algn="just">
              <a:buNone/>
            </a:pPr>
            <a:r>
              <a:rPr lang="en-IN" sz="2000" dirty="0">
                <a:latin typeface="+mj-lt"/>
              </a:rPr>
              <a:t>	(</a:t>
            </a:r>
            <a:r>
              <a:rPr lang="en-IN" sz="2000" dirty="0" err="1">
                <a:latin typeface="+mj-lt"/>
              </a:rPr>
              <a:t>AWTEvent.MOUSE_EVENT_MASK</a:t>
            </a:r>
            <a:endParaRPr lang="en-IN" sz="2000" dirty="0">
              <a:latin typeface="+mj-lt"/>
            </a:endParaRPr>
          </a:p>
          <a:p>
            <a:pPr marL="0" indent="0" algn="just">
              <a:buNone/>
            </a:pPr>
            <a:r>
              <a:rPr lang="en-IN" sz="2000" dirty="0">
                <a:latin typeface="+mj-lt"/>
              </a:rPr>
              <a:t>	 or </a:t>
            </a:r>
          </a:p>
          <a:p>
            <a:pPr marL="0" indent="0" algn="just">
              <a:buNone/>
            </a:pPr>
            <a:r>
              <a:rPr lang="en-IN" sz="2000" dirty="0">
                <a:latin typeface="+mj-lt"/>
              </a:rPr>
              <a:t>	</a:t>
            </a:r>
            <a:r>
              <a:rPr lang="en-IN" sz="2000" dirty="0" err="1">
                <a:latin typeface="+mj-lt"/>
              </a:rPr>
              <a:t>AWTEvent.MOUSE_MOTION_EVENT</a:t>
            </a:r>
            <a:r>
              <a:rPr lang="en-IN" sz="2000" dirty="0">
                <a:latin typeface="+mj-lt"/>
              </a:rPr>
              <a:t>_ MASK).</a:t>
            </a:r>
          </a:p>
        </p:txBody>
      </p:sp>
    </p:spTree>
    <p:extLst>
      <p:ext uri="{BB962C8B-B14F-4D97-AF65-F5344CB8AC3E}">
        <p14:creationId xmlns:p14="http://schemas.microsoft.com/office/powerpoint/2010/main" val="2940982769"/>
      </p:ext>
    </p:extLst>
  </p:cSld>
  <p:clrMapOvr>
    <a:masterClrMapping/>
  </p:clrMapOvr>
  <p:transition advTm="102033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Hierarchy of MouseEvent class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311BC49D-6880-402F-95AC-783209EFB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698428"/>
              </p:ext>
            </p:extLst>
          </p:nvPr>
        </p:nvGraphicFramePr>
        <p:xfrm>
          <a:off x="887881" y="2540967"/>
          <a:ext cx="7368238" cy="398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806982322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parul\Desktop\Digital Learning Content.png">
            <a:extLst>
              <a:ext uri="{FF2B5EF4-FFF2-40B4-BE49-F238E27FC236}">
                <a16:creationId xmlns:a16="http://schemas.microsoft.com/office/drawing/2014/main" id="{9C848252-2EDA-444C-9C7C-D0120465850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7">
            <a:extLst>
              <a:ext uri="{FF2B5EF4-FFF2-40B4-BE49-F238E27FC236}">
                <a16:creationId xmlns:a16="http://schemas.microsoft.com/office/drawing/2014/main" id="{BF27264D-F97C-42BA-8520-CAE939E71FC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13" name="TextBox 6">
            <a:extLst>
              <a:ext uri="{FF2B5EF4-FFF2-40B4-BE49-F238E27FC236}">
                <a16:creationId xmlns:a16="http://schemas.microsoft.com/office/drawing/2014/main" id="{B05DFA30-33FF-45DB-9582-3186E7F7886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The Hierarchy of Java AWT classes</a:t>
            </a:r>
          </a:p>
        </p:txBody>
      </p:sp>
      <p:grpSp>
        <p:nvGrpSpPr>
          <p:cNvPr id="17437" name="Group 17436">
            <a:extLst>
              <a:ext uri="{FF2B5EF4-FFF2-40B4-BE49-F238E27FC236}">
                <a16:creationId xmlns:a16="http://schemas.microsoft.com/office/drawing/2014/main" id="{CD6B2E0C-A2A4-494B-8238-8954B4B7E3F0}"/>
              </a:ext>
            </a:extLst>
          </p:cNvPr>
          <p:cNvGrpSpPr/>
          <p:nvPr/>
        </p:nvGrpSpPr>
        <p:grpSpPr>
          <a:xfrm>
            <a:off x="296359" y="2394272"/>
            <a:ext cx="8673459" cy="4278738"/>
            <a:chOff x="296359" y="2394272"/>
            <a:chExt cx="8673459" cy="4278738"/>
          </a:xfrm>
        </p:grpSpPr>
        <p:pic>
          <p:nvPicPr>
            <p:cNvPr id="17411" name="Picture 6" descr="C:\Users\parul\Desktop\Untitled-1.png">
              <a:extLst>
                <a:ext uri="{FF2B5EF4-FFF2-40B4-BE49-F238E27FC236}">
                  <a16:creationId xmlns:a16="http://schemas.microsoft.com/office/drawing/2014/main" id="{131C51C1-7B3E-4C30-8C3E-D29E94DD92A9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2996" y="3151614"/>
              <a:ext cx="5430838" cy="280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18F76D6-0BC4-48E1-9F2C-CDDE410C3B71}"/>
                </a:ext>
              </a:extLst>
            </p:cNvPr>
            <p:cNvSpPr/>
            <p:nvPr/>
          </p:nvSpPr>
          <p:spPr>
            <a:xfrm>
              <a:off x="3707904" y="2394272"/>
              <a:ext cx="864096" cy="458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Object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BFF2E60-0375-474F-A253-076B1F958099}"/>
                </a:ext>
              </a:extLst>
            </p:cNvPr>
            <p:cNvSpPr/>
            <p:nvPr/>
          </p:nvSpPr>
          <p:spPr>
            <a:xfrm>
              <a:off x="4992857" y="3019372"/>
              <a:ext cx="1396748" cy="5579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Component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D749BFA-C4E5-43E7-9D27-727DA72C8263}"/>
                </a:ext>
              </a:extLst>
            </p:cNvPr>
            <p:cNvSpPr/>
            <p:nvPr/>
          </p:nvSpPr>
          <p:spPr>
            <a:xfrm>
              <a:off x="2049345" y="3019372"/>
              <a:ext cx="1257042" cy="5579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Checkbox Group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926957B-D4FE-41F5-9FFD-BBA75CD658F1}"/>
                </a:ext>
              </a:extLst>
            </p:cNvPr>
            <p:cNvSpPr/>
            <p:nvPr/>
          </p:nvSpPr>
          <p:spPr>
            <a:xfrm>
              <a:off x="7332809" y="3796217"/>
              <a:ext cx="1396748" cy="5579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Text Component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C3F1BA4-EDFD-45C5-87A6-556943774111}"/>
                </a:ext>
              </a:extLst>
            </p:cNvPr>
            <p:cNvSpPr/>
            <p:nvPr/>
          </p:nvSpPr>
          <p:spPr>
            <a:xfrm>
              <a:off x="5652120" y="3796217"/>
              <a:ext cx="1396748" cy="5579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Checkbox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B5FF877-2165-40B6-99E8-203159F9BB8B}"/>
                </a:ext>
              </a:extLst>
            </p:cNvPr>
            <p:cNvSpPr/>
            <p:nvPr/>
          </p:nvSpPr>
          <p:spPr>
            <a:xfrm>
              <a:off x="3971431" y="3796217"/>
              <a:ext cx="1396748" cy="5579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Button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F5A9FD4-D59B-4EAA-8744-8C8A884002D2}"/>
                </a:ext>
              </a:extLst>
            </p:cNvPr>
            <p:cNvSpPr/>
            <p:nvPr/>
          </p:nvSpPr>
          <p:spPr>
            <a:xfrm>
              <a:off x="2290742" y="3796217"/>
              <a:ext cx="1396748" cy="5579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6CF79AA-BC8A-4E39-97CE-166236DCF9A7}"/>
                </a:ext>
              </a:extLst>
            </p:cNvPr>
            <p:cNvSpPr/>
            <p:nvPr/>
          </p:nvSpPr>
          <p:spPr>
            <a:xfrm>
              <a:off x="610053" y="3796217"/>
              <a:ext cx="1396748" cy="5579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Container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51FECA8-1A31-43CD-971E-EA7425C17A56}"/>
                </a:ext>
              </a:extLst>
            </p:cNvPr>
            <p:cNvSpPr/>
            <p:nvPr/>
          </p:nvSpPr>
          <p:spPr>
            <a:xfrm>
              <a:off x="2572739" y="4577613"/>
              <a:ext cx="1396748" cy="5579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Window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DCEB85A-166F-4419-899B-0AFD30CE4737}"/>
                </a:ext>
              </a:extLst>
            </p:cNvPr>
            <p:cNvSpPr/>
            <p:nvPr/>
          </p:nvSpPr>
          <p:spPr>
            <a:xfrm>
              <a:off x="296359" y="4577613"/>
              <a:ext cx="1396748" cy="5579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Panel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C1D781A-9400-4621-8852-ECEBC8BC1316}"/>
                </a:ext>
              </a:extLst>
            </p:cNvPr>
            <p:cNvSpPr/>
            <p:nvPr/>
          </p:nvSpPr>
          <p:spPr>
            <a:xfrm>
              <a:off x="7573070" y="4577613"/>
              <a:ext cx="1396748" cy="5579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err="1">
                  <a:solidFill>
                    <a:schemeClr val="tx1"/>
                  </a:solidFill>
                </a:rPr>
                <a:t>TextField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84C1BEE-3710-46C0-ABDB-33BDF9F16451}"/>
                </a:ext>
              </a:extLst>
            </p:cNvPr>
            <p:cNvSpPr/>
            <p:nvPr/>
          </p:nvSpPr>
          <p:spPr>
            <a:xfrm>
              <a:off x="5782871" y="4577613"/>
              <a:ext cx="1396748" cy="5579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err="1">
                  <a:solidFill>
                    <a:schemeClr val="tx1"/>
                  </a:solidFill>
                </a:rPr>
                <a:t>TextArea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13978A5-E232-43D2-8AA7-82EBC299CC36}"/>
                </a:ext>
              </a:extLst>
            </p:cNvPr>
            <p:cNvSpPr/>
            <p:nvPr/>
          </p:nvSpPr>
          <p:spPr>
            <a:xfrm>
              <a:off x="1977048" y="5369811"/>
              <a:ext cx="1396748" cy="5579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5C58F17-FF5B-402E-A71A-C3759F722E4A}"/>
                </a:ext>
              </a:extLst>
            </p:cNvPr>
            <p:cNvSpPr/>
            <p:nvPr/>
          </p:nvSpPr>
          <p:spPr>
            <a:xfrm>
              <a:off x="296359" y="5397171"/>
              <a:ext cx="1396748" cy="5579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Applet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49FB680-646F-483C-924A-0FE66B1C17B3}"/>
                </a:ext>
              </a:extLst>
            </p:cNvPr>
            <p:cNvSpPr/>
            <p:nvPr/>
          </p:nvSpPr>
          <p:spPr>
            <a:xfrm>
              <a:off x="3554453" y="5367309"/>
              <a:ext cx="1396748" cy="5579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Dialog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D3678C2-F302-43A4-B562-C733B8E58A89}"/>
                </a:ext>
              </a:extLst>
            </p:cNvPr>
            <p:cNvSpPr/>
            <p:nvPr/>
          </p:nvSpPr>
          <p:spPr>
            <a:xfrm>
              <a:off x="3556123" y="6115042"/>
              <a:ext cx="1396748" cy="5579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err="1">
                  <a:solidFill>
                    <a:schemeClr val="tx1"/>
                  </a:solidFill>
                </a:rPr>
                <a:t>FileDialog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72DF4250-E80D-415C-8F80-F74B08288389}"/>
                </a:ext>
              </a:extLst>
            </p:cNvPr>
            <p:cNvCxnSpPr>
              <a:stCxn id="17" idx="0"/>
              <a:endCxn id="2" idx="2"/>
            </p:cNvCxnSpPr>
            <p:nvPr/>
          </p:nvCxnSpPr>
          <p:spPr>
            <a:xfrm rot="5400000" flipH="1" flipV="1">
              <a:off x="3325691" y="2205111"/>
              <a:ext cx="166436" cy="14620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F23B6305-35C5-4D03-BBEB-0386730F5005}"/>
                </a:ext>
              </a:extLst>
            </p:cNvPr>
            <p:cNvCxnSpPr>
              <a:stCxn id="15" idx="0"/>
              <a:endCxn id="2" idx="2"/>
            </p:cNvCxnSpPr>
            <p:nvPr/>
          </p:nvCxnSpPr>
          <p:spPr>
            <a:xfrm rot="16200000" flipV="1">
              <a:off x="4832374" y="2160514"/>
              <a:ext cx="166436" cy="1551279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774AB68-834F-4E60-8742-F2325C886AB6}"/>
                </a:ext>
              </a:extLst>
            </p:cNvPr>
            <p:cNvCxnSpPr>
              <a:stCxn id="31" idx="0"/>
              <a:endCxn id="15" idx="2"/>
            </p:cNvCxnSpPr>
            <p:nvPr/>
          </p:nvCxnSpPr>
          <p:spPr>
            <a:xfrm rot="5400000" flipH="1" flipV="1">
              <a:off x="3390391" y="1495377"/>
              <a:ext cx="218877" cy="4382804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5AE00BEB-A3C2-4A93-BA4A-49EE9858F152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 rot="16200000" flipV="1">
              <a:off x="6751769" y="2516803"/>
              <a:ext cx="218877" cy="2339952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512E0DF-A8BE-4D41-92B4-B36B23B7C774}"/>
                </a:ext>
              </a:extLst>
            </p:cNvPr>
            <p:cNvCxnSpPr>
              <a:stCxn id="30" idx="0"/>
            </p:cNvCxnSpPr>
            <p:nvPr/>
          </p:nvCxnSpPr>
          <p:spPr>
            <a:xfrm flipV="1">
              <a:off x="2989116" y="3686779"/>
              <a:ext cx="0" cy="1094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572FF16-C4B5-4672-8586-A04F64976F9C}"/>
                </a:ext>
              </a:extLst>
            </p:cNvPr>
            <p:cNvCxnSpPr/>
            <p:nvPr/>
          </p:nvCxnSpPr>
          <p:spPr>
            <a:xfrm flipV="1">
              <a:off x="6372200" y="3679602"/>
              <a:ext cx="0" cy="1094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F6459A9-2C83-44D5-AF64-941886A54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4008" y="3679602"/>
              <a:ext cx="0" cy="1094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732E81B4-84DB-424A-9102-1CA3FD1CF8F2}"/>
                </a:ext>
              </a:extLst>
            </p:cNvPr>
            <p:cNvCxnSpPr>
              <a:stCxn id="33" idx="0"/>
              <a:endCxn id="31" idx="2"/>
            </p:cNvCxnSpPr>
            <p:nvPr/>
          </p:nvCxnSpPr>
          <p:spPr>
            <a:xfrm rot="5400000" flipH="1" flipV="1">
              <a:off x="1039866" y="4309052"/>
              <a:ext cx="223428" cy="313694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C9E45B35-F6C7-4D81-BBF3-0F7D1C872D4E}"/>
                </a:ext>
              </a:extLst>
            </p:cNvPr>
            <p:cNvCxnSpPr>
              <a:stCxn id="32" idx="0"/>
              <a:endCxn id="31" idx="2"/>
            </p:cNvCxnSpPr>
            <p:nvPr/>
          </p:nvCxnSpPr>
          <p:spPr>
            <a:xfrm rot="16200000" flipV="1">
              <a:off x="2178056" y="3484556"/>
              <a:ext cx="223428" cy="19626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8F79006-30AE-4614-A8F3-36A1F91DC1AC}"/>
                </a:ext>
              </a:extLst>
            </p:cNvPr>
            <p:cNvCxnSpPr>
              <a:cxnSpLocks/>
              <a:stCxn id="35" idx="0"/>
              <a:endCxn id="27" idx="2"/>
            </p:cNvCxnSpPr>
            <p:nvPr/>
          </p:nvCxnSpPr>
          <p:spPr>
            <a:xfrm rot="5400000" flipH="1" flipV="1">
              <a:off x="7144500" y="3690930"/>
              <a:ext cx="223428" cy="1549938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8" name="Connector: Elbow 17407">
              <a:extLst>
                <a:ext uri="{FF2B5EF4-FFF2-40B4-BE49-F238E27FC236}">
                  <a16:creationId xmlns:a16="http://schemas.microsoft.com/office/drawing/2014/main" id="{18F01912-84AC-46FE-ADB4-9D956C50DC7B}"/>
                </a:ext>
              </a:extLst>
            </p:cNvPr>
            <p:cNvCxnSpPr>
              <a:stCxn id="27" idx="2"/>
              <a:endCxn id="34" idx="0"/>
            </p:cNvCxnSpPr>
            <p:nvPr/>
          </p:nvCxnSpPr>
          <p:spPr>
            <a:xfrm rot="16200000" flipH="1">
              <a:off x="8039599" y="4345768"/>
              <a:ext cx="223428" cy="240261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5" name="Straight Connector 17424">
              <a:extLst>
                <a:ext uri="{FF2B5EF4-FFF2-40B4-BE49-F238E27FC236}">
                  <a16:creationId xmlns:a16="http://schemas.microsoft.com/office/drawing/2014/main" id="{7E13C43D-048F-4536-A54D-E108BDFD2015}"/>
                </a:ext>
              </a:extLst>
            </p:cNvPr>
            <p:cNvCxnSpPr>
              <a:stCxn id="37" idx="0"/>
              <a:endCxn id="33" idx="2"/>
            </p:cNvCxnSpPr>
            <p:nvPr/>
          </p:nvCxnSpPr>
          <p:spPr>
            <a:xfrm flipV="1">
              <a:off x="994733" y="5135581"/>
              <a:ext cx="0" cy="2615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7" name="Connector: Elbow 17426">
              <a:extLst>
                <a:ext uri="{FF2B5EF4-FFF2-40B4-BE49-F238E27FC236}">
                  <a16:creationId xmlns:a16="http://schemas.microsoft.com/office/drawing/2014/main" id="{AFB55089-2EC9-406F-98D4-213945263050}"/>
                </a:ext>
              </a:extLst>
            </p:cNvPr>
            <p:cNvCxnSpPr>
              <a:stCxn id="36" idx="0"/>
              <a:endCxn id="32" idx="2"/>
            </p:cNvCxnSpPr>
            <p:nvPr/>
          </p:nvCxnSpPr>
          <p:spPr>
            <a:xfrm rot="5400000" flipH="1" flipV="1">
              <a:off x="2856152" y="4954851"/>
              <a:ext cx="234230" cy="595691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3" name="Connector: Elbow 17432">
              <a:extLst>
                <a:ext uri="{FF2B5EF4-FFF2-40B4-BE49-F238E27FC236}">
                  <a16:creationId xmlns:a16="http://schemas.microsoft.com/office/drawing/2014/main" id="{EAC9572B-292D-4702-98DC-344665AF4155}"/>
                </a:ext>
              </a:extLst>
            </p:cNvPr>
            <p:cNvCxnSpPr>
              <a:stCxn id="38" idx="0"/>
              <a:endCxn id="32" idx="2"/>
            </p:cNvCxnSpPr>
            <p:nvPr/>
          </p:nvCxnSpPr>
          <p:spPr>
            <a:xfrm rot="16200000" flipV="1">
              <a:off x="3646106" y="4760588"/>
              <a:ext cx="231728" cy="981714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5" name="Straight Connector 17434">
              <a:extLst>
                <a:ext uri="{FF2B5EF4-FFF2-40B4-BE49-F238E27FC236}">
                  <a16:creationId xmlns:a16="http://schemas.microsoft.com/office/drawing/2014/main" id="{761D766E-7F0B-49B6-A18E-5FBCCC0BC0B6}"/>
                </a:ext>
              </a:extLst>
            </p:cNvPr>
            <p:cNvCxnSpPr>
              <a:stCxn id="39" idx="0"/>
              <a:endCxn id="38" idx="2"/>
            </p:cNvCxnSpPr>
            <p:nvPr/>
          </p:nvCxnSpPr>
          <p:spPr>
            <a:xfrm flipH="1" flipV="1">
              <a:off x="4252827" y="5925277"/>
              <a:ext cx="1670" cy="18976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52647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List of MouseEvent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algn="just"/>
            <a:r>
              <a:rPr lang="en-IN" sz="2000" b="1" dirty="0" err="1">
                <a:latin typeface="+mj-lt"/>
              </a:rPr>
              <a:t>mousePressed</a:t>
            </a:r>
            <a:r>
              <a:rPr lang="en-IN" sz="2000" b="1" dirty="0">
                <a:latin typeface="+mj-lt"/>
              </a:rPr>
              <a:t> : </a:t>
            </a:r>
            <a:r>
              <a:rPr lang="en-IN" sz="2000" dirty="0">
                <a:latin typeface="+mj-lt"/>
              </a:rPr>
              <a:t>mouse button is pressed</a:t>
            </a:r>
          </a:p>
          <a:p>
            <a:pPr algn="just"/>
            <a:endParaRPr lang="en-IN" sz="2000" dirty="0">
              <a:latin typeface="+mj-lt"/>
            </a:endParaRPr>
          </a:p>
          <a:p>
            <a:pPr algn="just"/>
            <a:r>
              <a:rPr lang="en-IN" sz="2000" b="1" dirty="0" err="1">
                <a:latin typeface="+mj-lt"/>
              </a:rPr>
              <a:t>mouseReleased</a:t>
            </a:r>
            <a:r>
              <a:rPr lang="en-IN" sz="2000" b="1" dirty="0">
                <a:latin typeface="+mj-lt"/>
              </a:rPr>
              <a:t> : </a:t>
            </a:r>
            <a:r>
              <a:rPr lang="en-IN" sz="2000" dirty="0">
                <a:latin typeface="+mj-lt"/>
              </a:rPr>
              <a:t>a mouse button is released</a:t>
            </a:r>
          </a:p>
          <a:p>
            <a:pPr algn="just"/>
            <a:endParaRPr lang="en-IN" sz="2000" b="1" dirty="0">
              <a:latin typeface="+mj-lt"/>
            </a:endParaRPr>
          </a:p>
          <a:p>
            <a:pPr algn="just"/>
            <a:r>
              <a:rPr lang="en-IN" sz="2000" b="1" dirty="0" err="1">
                <a:latin typeface="+mj-lt"/>
              </a:rPr>
              <a:t>mouseClicked</a:t>
            </a:r>
            <a:r>
              <a:rPr lang="en-IN" sz="2000" b="1" dirty="0">
                <a:latin typeface="+mj-lt"/>
              </a:rPr>
              <a:t> : </a:t>
            </a:r>
            <a:r>
              <a:rPr lang="en-IN" sz="2000" dirty="0">
                <a:latin typeface="+mj-lt"/>
              </a:rPr>
              <a:t>a mouse button is clicked (pressed and released)</a:t>
            </a:r>
          </a:p>
          <a:p>
            <a:pPr algn="just"/>
            <a:endParaRPr lang="en-IN" sz="2000" b="1" dirty="0">
              <a:latin typeface="+mj-lt"/>
            </a:endParaRPr>
          </a:p>
          <a:p>
            <a:pPr algn="just"/>
            <a:r>
              <a:rPr lang="en-IN" sz="2000" b="1" dirty="0" err="1">
                <a:latin typeface="+mj-lt"/>
              </a:rPr>
              <a:t>mouseEntered</a:t>
            </a:r>
            <a:r>
              <a:rPr lang="en-IN" sz="2000" b="1" dirty="0">
                <a:latin typeface="+mj-lt"/>
              </a:rPr>
              <a:t> : </a:t>
            </a:r>
            <a:r>
              <a:rPr lang="en-IN" sz="2000" dirty="0">
                <a:latin typeface="+mj-lt"/>
              </a:rPr>
              <a:t>the mouse cursor enters the unobscured part of component’s geometry</a:t>
            </a:r>
          </a:p>
          <a:p>
            <a:pPr algn="just"/>
            <a:endParaRPr lang="en-IN" sz="2000" b="1" dirty="0">
              <a:latin typeface="+mj-lt"/>
            </a:endParaRPr>
          </a:p>
          <a:p>
            <a:pPr algn="just"/>
            <a:r>
              <a:rPr lang="en-IN" sz="2000" b="1" dirty="0" err="1">
                <a:latin typeface="+mj-lt"/>
              </a:rPr>
              <a:t>mouseExited</a:t>
            </a:r>
            <a:r>
              <a:rPr lang="en-IN" sz="2000" b="1" dirty="0">
                <a:latin typeface="+mj-lt"/>
              </a:rPr>
              <a:t> : </a:t>
            </a:r>
            <a:r>
              <a:rPr lang="en-IN" sz="2000" dirty="0">
                <a:latin typeface="+mj-lt"/>
              </a:rPr>
              <a:t>the mouse cursor exits the unobscured part of component’s geometry</a:t>
            </a:r>
          </a:p>
        </p:txBody>
      </p:sp>
    </p:spTree>
    <p:extLst>
      <p:ext uri="{BB962C8B-B14F-4D97-AF65-F5344CB8AC3E}">
        <p14:creationId xmlns:p14="http://schemas.microsoft.com/office/powerpoint/2010/main" val="4111290502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List of Mouse Motion Event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algn="just"/>
            <a:r>
              <a:rPr lang="en-IN" sz="2000" b="1" dirty="0" err="1"/>
              <a:t>mouseMoved</a:t>
            </a:r>
            <a:r>
              <a:rPr lang="en-IN" sz="2000" b="1" dirty="0"/>
              <a:t> : </a:t>
            </a:r>
            <a:r>
              <a:rPr lang="en-IN" sz="2000" dirty="0"/>
              <a:t>the mouse is moved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 err="1"/>
              <a:t>mouseDragged</a:t>
            </a:r>
            <a:r>
              <a:rPr lang="en-IN" sz="2000" b="1" dirty="0"/>
              <a:t> : </a:t>
            </a:r>
            <a:r>
              <a:rPr lang="en-IN" sz="2000" dirty="0"/>
              <a:t>the mouse is dragged</a:t>
            </a:r>
          </a:p>
          <a:p>
            <a:pPr algn="just"/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270182967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Example: MouseEvent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30450"/>
            <a:ext cx="8762999" cy="4346031"/>
          </a:xfrm>
        </p:spPr>
        <p:txBody>
          <a:bodyPr numCol="2" spcCol="288000">
            <a:noAutofit/>
          </a:bodyPr>
          <a:lstStyle/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java.awt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.*;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import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java.awt.event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.*;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pubic class </a:t>
            </a:r>
            <a:r>
              <a:rPr lang="en-IN" sz="2000" i="1" dirty="0" err="1">
                <a:latin typeface="+mj-lt"/>
                <a:cs typeface="Arial" panose="020B0604020202020204" pitchFamily="34" charset="0"/>
              </a:rPr>
              <a:t>MouseListenerExample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extends Frame implements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MouseListener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Label l;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MouseListenerExample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()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addMouseListener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(this);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l=new Label();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l.setBounds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(20,50,100,20);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add(l);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setSize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(300,300);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setLayout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(null);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setVisible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(true);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}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public void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mouseClicked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(MouseEvent e) </a:t>
            </a:r>
            <a:r>
              <a:rPr lang="en-IN" sz="20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l.setText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(“Mouse Clicked”);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}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……… //add all implemented methods of MouseEvent</a:t>
            </a:r>
          </a:p>
          <a:p>
            <a:pPr marL="0" lvl="0" indent="0" eaLnBrk="1" fontAlgn="auto" hangingPunct="1">
              <a:spcAft>
                <a:spcPts val="0"/>
              </a:spcAft>
              <a:buNone/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650185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Java Swing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algn="just"/>
            <a:r>
              <a:rPr lang="en-IN" sz="2000" b="1" i="1" dirty="0">
                <a:latin typeface="+mj-lt"/>
              </a:rPr>
              <a:t>Swing</a:t>
            </a:r>
            <a:r>
              <a:rPr lang="en-IN" sz="2000" dirty="0">
                <a:latin typeface="+mj-lt"/>
              </a:rPr>
              <a:t> was developed to provide a more sophisticated </a:t>
            </a:r>
            <a:r>
              <a:rPr lang="en-IN" sz="2000" b="1" i="1" dirty="0">
                <a:latin typeface="+mj-lt"/>
              </a:rPr>
              <a:t>set of GUI components</a:t>
            </a:r>
            <a:r>
              <a:rPr lang="en-IN" sz="2000" dirty="0">
                <a:latin typeface="+mj-lt"/>
              </a:rPr>
              <a:t> than the earlier </a:t>
            </a:r>
            <a:r>
              <a:rPr lang="en-IN" sz="2000" b="1" i="1" dirty="0">
                <a:latin typeface="+mj-lt"/>
              </a:rPr>
              <a:t>Abstract Window Toolkit (AWT)</a:t>
            </a:r>
            <a:r>
              <a:rPr lang="en-IN" sz="2000" dirty="0">
                <a:latin typeface="+mj-lt"/>
              </a:rPr>
              <a:t>.</a:t>
            </a:r>
          </a:p>
          <a:p>
            <a:pPr marL="0" indent="0" algn="just">
              <a:buNone/>
            </a:pPr>
            <a:endParaRPr lang="en-IN" sz="2000" dirty="0">
              <a:latin typeface="+mj-lt"/>
            </a:endParaRPr>
          </a:p>
          <a:p>
            <a:pPr algn="just"/>
            <a:r>
              <a:rPr lang="en-IN" sz="2000" b="1" i="1" dirty="0">
                <a:latin typeface="+mj-lt"/>
              </a:rPr>
              <a:t>Java Swing</a:t>
            </a:r>
            <a:r>
              <a:rPr lang="en-IN" sz="2000" dirty="0">
                <a:latin typeface="+mj-lt"/>
              </a:rPr>
              <a:t> is a part of </a:t>
            </a:r>
            <a:r>
              <a:rPr lang="en-IN" sz="2000" b="1" i="1" dirty="0">
                <a:latin typeface="+mj-lt"/>
              </a:rPr>
              <a:t>Java Foundation Classes (JFC)</a:t>
            </a:r>
            <a:r>
              <a:rPr lang="en-IN" sz="2000" dirty="0">
                <a:latin typeface="+mj-lt"/>
              </a:rPr>
              <a:t> that is used to create window based applications. It is built on the top of AWT (Abstract Windowing Toolkit) API and entirely written in java.</a:t>
            </a:r>
          </a:p>
          <a:p>
            <a:pPr algn="just"/>
            <a:endParaRPr lang="en-IN" sz="2000" dirty="0">
              <a:latin typeface="+mj-lt"/>
            </a:endParaRPr>
          </a:p>
          <a:p>
            <a:pPr algn="just"/>
            <a:r>
              <a:rPr lang="en-IN" sz="2000" b="1" i="1" dirty="0">
                <a:latin typeface="+mj-lt"/>
              </a:rPr>
              <a:t>Swing</a:t>
            </a:r>
            <a:r>
              <a:rPr lang="en-IN" sz="2000" dirty="0">
                <a:latin typeface="+mj-lt"/>
              </a:rPr>
              <a:t> provides programmer the facility to change the </a:t>
            </a:r>
            <a:r>
              <a:rPr lang="en-IN" sz="2000" b="1" i="1" dirty="0">
                <a:latin typeface="+mj-lt"/>
              </a:rPr>
              <a:t>look and feel</a:t>
            </a:r>
            <a:r>
              <a:rPr lang="en-IN" sz="2000" dirty="0">
                <a:latin typeface="+mj-lt"/>
              </a:rPr>
              <a:t> </a:t>
            </a:r>
            <a:r>
              <a:rPr lang="en-IN" sz="2000" b="1" i="1" dirty="0">
                <a:latin typeface="+mj-lt"/>
              </a:rPr>
              <a:t>of components </a:t>
            </a:r>
            <a:r>
              <a:rPr lang="en-IN" sz="2000" dirty="0">
                <a:latin typeface="+mj-lt"/>
              </a:rPr>
              <a:t>being displayed on any system. This is called </a:t>
            </a:r>
            <a:r>
              <a:rPr lang="en-IN" sz="2000" b="1" i="1" dirty="0">
                <a:latin typeface="+mj-lt"/>
              </a:rPr>
              <a:t>‘</a:t>
            </a:r>
            <a:r>
              <a:rPr lang="en-IN" sz="2000" b="1" i="1" dirty="0" err="1">
                <a:latin typeface="+mj-lt"/>
              </a:rPr>
              <a:t>plaf</a:t>
            </a:r>
            <a:r>
              <a:rPr lang="en-IN" sz="2000" b="1" i="1" dirty="0">
                <a:latin typeface="+mj-lt"/>
              </a:rPr>
              <a:t>’ (pluggable look and feel)</a:t>
            </a:r>
            <a:r>
              <a:rPr lang="en-IN" sz="20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0134231"/>
      </p:ext>
    </p:extLst>
  </p:cSld>
  <p:clrMapOvr>
    <a:masterClrMapping/>
  </p:clrMapOvr>
  <p:transition advTm="102033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Java Swing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lvl="0" algn="just"/>
            <a:r>
              <a:rPr lang="en-IN" sz="2000" dirty="0">
                <a:latin typeface="+mj-lt"/>
              </a:rPr>
              <a:t>Unlike </a:t>
            </a:r>
            <a:r>
              <a:rPr lang="en-IN" sz="2000" b="1" i="1" dirty="0">
                <a:latin typeface="+mj-lt"/>
              </a:rPr>
              <a:t>AWT, Java Swing</a:t>
            </a:r>
            <a:r>
              <a:rPr lang="en-IN" sz="2000" dirty="0">
                <a:latin typeface="+mj-lt"/>
              </a:rPr>
              <a:t> provides </a:t>
            </a:r>
            <a:r>
              <a:rPr lang="en-IN" sz="2000" b="1" i="1" dirty="0">
                <a:latin typeface="+mj-lt"/>
              </a:rPr>
              <a:t>platform-independent</a:t>
            </a:r>
            <a:r>
              <a:rPr lang="en-IN" sz="2000" dirty="0">
                <a:latin typeface="+mj-lt"/>
              </a:rPr>
              <a:t> and </a:t>
            </a:r>
            <a:r>
              <a:rPr lang="en-IN" sz="2000" b="1" i="1" dirty="0">
                <a:latin typeface="+mj-lt"/>
              </a:rPr>
              <a:t>lightweight components.</a:t>
            </a:r>
          </a:p>
          <a:p>
            <a:pPr lvl="0" algn="just"/>
            <a:endParaRPr lang="en-US" sz="2000" b="1" dirty="0">
              <a:latin typeface="+mj-lt"/>
            </a:endParaRPr>
          </a:p>
          <a:p>
            <a:pPr lvl="0" algn="just"/>
            <a:r>
              <a:rPr lang="en-US" sz="2000" b="1" dirty="0">
                <a:latin typeface="+mj-lt"/>
              </a:rPr>
              <a:t>There are 3 types of Look &amp; Feel available in Swing :</a:t>
            </a:r>
            <a:endParaRPr lang="en-IN" sz="2000" b="1" dirty="0">
              <a:latin typeface="+mj-lt"/>
            </a:endParaRPr>
          </a:p>
          <a:p>
            <a:pPr lvl="1" algn="just"/>
            <a:r>
              <a:rPr lang="en-US" sz="2000" dirty="0">
                <a:latin typeface="+mj-lt"/>
                <a:cs typeface="Arial" panose="020B0604020202020204" pitchFamily="34" charset="0"/>
              </a:rPr>
              <a:t>Metal Look &amp; Feel</a:t>
            </a:r>
            <a:endParaRPr lang="en-IN" sz="2000" dirty="0">
              <a:latin typeface="+mj-lt"/>
              <a:cs typeface="Arial" panose="020B0604020202020204" pitchFamily="34" charset="0"/>
            </a:endParaRPr>
          </a:p>
          <a:p>
            <a:pPr lvl="1" algn="just"/>
            <a:r>
              <a:rPr lang="en-US" sz="2000" dirty="0">
                <a:latin typeface="+mj-lt"/>
                <a:cs typeface="Arial" panose="020B0604020202020204" pitchFamily="34" charset="0"/>
              </a:rPr>
              <a:t>Motif Look &amp; Feel</a:t>
            </a:r>
            <a:endParaRPr lang="en-IN" sz="2000" dirty="0">
              <a:latin typeface="+mj-lt"/>
              <a:cs typeface="Arial" panose="020B0604020202020204" pitchFamily="34" charset="0"/>
            </a:endParaRPr>
          </a:p>
          <a:p>
            <a:pPr lvl="1" algn="just"/>
            <a:r>
              <a:rPr lang="en-US" sz="2000" dirty="0">
                <a:latin typeface="+mj-lt"/>
                <a:cs typeface="Arial" panose="020B0604020202020204" pitchFamily="34" charset="0"/>
              </a:rPr>
              <a:t>Windows Look &amp; Feel</a:t>
            </a:r>
            <a:endParaRPr lang="en-IN" sz="2000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+mj-lt"/>
              </a:rPr>
              <a:t>By default, Swing programmer use ‘</a:t>
            </a:r>
            <a:r>
              <a:rPr lang="en-US" sz="2000" b="1" dirty="0">
                <a:latin typeface="+mj-lt"/>
              </a:rPr>
              <a:t>metal look and feel’</a:t>
            </a:r>
            <a:r>
              <a:rPr lang="en-US" sz="2000" dirty="0">
                <a:latin typeface="+mj-lt"/>
              </a:rPr>
              <a:t>.</a:t>
            </a:r>
          </a:p>
          <a:p>
            <a:pPr algn="just"/>
            <a:endParaRPr lang="en-US" sz="2000" dirty="0">
              <a:latin typeface="+mj-lt"/>
            </a:endParaRPr>
          </a:p>
          <a:p>
            <a:pPr algn="just"/>
            <a:r>
              <a:rPr lang="en-US" sz="2000" dirty="0">
                <a:latin typeface="+mj-lt"/>
              </a:rPr>
              <a:t>The </a:t>
            </a:r>
            <a:r>
              <a:rPr lang="en-US" sz="2000" b="1" dirty="0" err="1">
                <a:latin typeface="+mj-lt"/>
              </a:rPr>
              <a:t>javax.swing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package provides classes for java swing API such as </a:t>
            </a:r>
            <a:r>
              <a:rPr lang="en-US" sz="2000" dirty="0" err="1">
                <a:latin typeface="+mj-lt"/>
              </a:rPr>
              <a:t>JButton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JTextField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JTextArea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JRadioButton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JCheckbox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JMenu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JColorChooser</a:t>
            </a:r>
            <a:r>
              <a:rPr lang="en-US" sz="2000" dirty="0">
                <a:latin typeface="+mj-lt"/>
              </a:rPr>
              <a:t> etc.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5728630"/>
      </p:ext>
    </p:extLst>
  </p:cSld>
  <p:clrMapOvr>
    <a:masterClrMapping/>
  </p:clrMapOvr>
  <p:transition advTm="102033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Swing Features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algn="just"/>
            <a:r>
              <a:rPr lang="en-IN" sz="2000" b="1" i="1" dirty="0">
                <a:latin typeface="+mj-lt"/>
              </a:rPr>
              <a:t>Light Weight</a:t>
            </a:r>
            <a:r>
              <a:rPr lang="en-IN" sz="2000" dirty="0">
                <a:latin typeface="+mj-lt"/>
              </a:rPr>
              <a:t> - Swing component are independent of native Operating System’s API as Swing API controls are rendered mostly using pure JAVA code instead of underlying operating system calls.</a:t>
            </a:r>
          </a:p>
          <a:p>
            <a:pPr algn="just"/>
            <a:endParaRPr lang="en-IN" sz="2000" dirty="0">
              <a:latin typeface="+mj-lt"/>
            </a:endParaRPr>
          </a:p>
          <a:p>
            <a:pPr algn="just"/>
            <a:r>
              <a:rPr lang="en-IN" sz="2000" b="1" i="1" dirty="0">
                <a:latin typeface="+mj-lt"/>
              </a:rPr>
              <a:t>Rich controls</a:t>
            </a:r>
            <a:r>
              <a:rPr lang="en-IN" sz="2000" dirty="0">
                <a:latin typeface="+mj-lt"/>
              </a:rPr>
              <a:t> - Swing provides a rich set of advanced controls like Tree, </a:t>
            </a:r>
            <a:r>
              <a:rPr lang="en-IN" sz="2000" dirty="0" err="1">
                <a:latin typeface="+mj-lt"/>
              </a:rPr>
              <a:t>TabbedPane</a:t>
            </a:r>
            <a:r>
              <a:rPr lang="en-IN" sz="2000" dirty="0">
                <a:latin typeface="+mj-lt"/>
              </a:rPr>
              <a:t>, slider, </a:t>
            </a:r>
            <a:r>
              <a:rPr lang="en-IN" sz="2000" dirty="0" err="1">
                <a:latin typeface="+mj-lt"/>
              </a:rPr>
              <a:t>colourpicker</a:t>
            </a:r>
            <a:r>
              <a:rPr lang="en-IN" sz="2000" dirty="0">
                <a:latin typeface="+mj-lt"/>
              </a:rPr>
              <a:t>, table controls </a:t>
            </a:r>
          </a:p>
          <a:p>
            <a:pPr algn="just"/>
            <a:endParaRPr lang="en-IN" sz="2000" dirty="0">
              <a:latin typeface="+mj-lt"/>
            </a:endParaRPr>
          </a:p>
          <a:p>
            <a:pPr algn="just"/>
            <a:r>
              <a:rPr lang="en-IN" sz="2000" b="1" dirty="0">
                <a:latin typeface="+mj-lt"/>
              </a:rPr>
              <a:t>Highly Customizable</a:t>
            </a:r>
            <a:r>
              <a:rPr lang="en-IN" sz="2000" dirty="0">
                <a:latin typeface="+mj-lt"/>
              </a:rPr>
              <a:t> - Swing controls can be customized in very easy way as visual appearance is independent of internal representation.</a:t>
            </a:r>
          </a:p>
          <a:p>
            <a:pPr algn="just"/>
            <a:endParaRPr lang="en-IN" sz="2000" dirty="0">
              <a:latin typeface="+mj-lt"/>
            </a:endParaRPr>
          </a:p>
          <a:p>
            <a:pPr algn="just"/>
            <a:r>
              <a:rPr lang="en-IN" sz="2000" b="1" i="1" dirty="0">
                <a:latin typeface="+mj-lt"/>
              </a:rPr>
              <a:t>Pluggable look-and-feel -</a:t>
            </a:r>
            <a:r>
              <a:rPr lang="en-IN" sz="2000" dirty="0">
                <a:latin typeface="+mj-lt"/>
              </a:rPr>
              <a:t> SWING based GUI Application look and feel can be changed at run time based on available values.</a:t>
            </a:r>
          </a:p>
        </p:txBody>
      </p:sp>
    </p:spTree>
    <p:extLst>
      <p:ext uri="{BB962C8B-B14F-4D97-AF65-F5344CB8AC3E}">
        <p14:creationId xmlns:p14="http://schemas.microsoft.com/office/powerpoint/2010/main" val="1968957913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Differences between Java AWT and Swing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93DC174-FEC3-4C43-A493-6615F4BC0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725037"/>
              </p:ext>
            </p:extLst>
          </p:nvPr>
        </p:nvGraphicFramePr>
        <p:xfrm>
          <a:off x="190500" y="2348880"/>
          <a:ext cx="8742502" cy="431216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1251">
                  <a:extLst>
                    <a:ext uri="{9D8B030D-6E8A-4147-A177-3AD203B41FA5}">
                      <a16:colId xmlns:a16="http://schemas.microsoft.com/office/drawing/2014/main" val="3434479888"/>
                    </a:ext>
                  </a:extLst>
                </a:gridCol>
                <a:gridCol w="4371251">
                  <a:extLst>
                    <a:ext uri="{9D8B030D-6E8A-4147-A177-3AD203B41FA5}">
                      <a16:colId xmlns:a16="http://schemas.microsoft.com/office/drawing/2014/main" val="1841171599"/>
                    </a:ext>
                  </a:extLst>
                </a:gridCol>
              </a:tblGrid>
              <a:tr h="39737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+mj-lt"/>
                        </a:rPr>
                        <a:t>Java AWT</a:t>
                      </a:r>
                      <a:endParaRPr lang="en-IN" sz="2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+mj-lt"/>
                        </a:rPr>
                        <a:t>Java Swing</a:t>
                      </a:r>
                      <a:endParaRPr lang="en-IN" sz="2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90013"/>
                  </a:ext>
                </a:extLst>
              </a:tr>
              <a:tr h="567672">
                <a:tc>
                  <a:txBody>
                    <a:bodyPr/>
                    <a:lstStyle/>
                    <a:p>
                      <a:pPr marL="66675" algn="just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j-lt"/>
                        </a:rPr>
                        <a:t>AWT stands for Abstract windows toolkit.</a:t>
                      </a:r>
                      <a:endParaRPr lang="en-IN" sz="19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algn="just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j-lt"/>
                        </a:rPr>
                        <a:t>Swing is also called as JFC.</a:t>
                      </a:r>
                      <a:endParaRPr lang="en-IN" sz="19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449075"/>
                  </a:ext>
                </a:extLst>
              </a:tr>
              <a:tr h="567672">
                <a:tc>
                  <a:txBody>
                    <a:bodyPr/>
                    <a:lstStyle/>
                    <a:p>
                      <a:pPr marL="66675" algn="just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j-lt"/>
                        </a:rPr>
                        <a:t>AWT components are platform-dependent.</a:t>
                      </a:r>
                      <a:endParaRPr lang="en-IN" sz="19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algn="just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j-lt"/>
                        </a:rPr>
                        <a:t>Java swing components are platform-independent.</a:t>
                      </a:r>
                      <a:endParaRPr lang="en-IN" sz="19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075033"/>
                  </a:ext>
                </a:extLst>
              </a:tr>
              <a:tr h="567672">
                <a:tc>
                  <a:txBody>
                    <a:bodyPr/>
                    <a:lstStyle/>
                    <a:p>
                      <a:pPr marL="66675" algn="just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j-lt"/>
                        </a:rPr>
                        <a:t>AWT components are heavyweight.</a:t>
                      </a:r>
                      <a:endParaRPr lang="en-IN" sz="19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algn="just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j-lt"/>
                        </a:rPr>
                        <a:t>Swing components are lightweight.</a:t>
                      </a:r>
                      <a:endParaRPr lang="en-IN" sz="19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560645"/>
                  </a:ext>
                </a:extLst>
              </a:tr>
              <a:tr h="567672">
                <a:tc>
                  <a:txBody>
                    <a:bodyPr/>
                    <a:lstStyle/>
                    <a:p>
                      <a:pPr marL="66675" algn="just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j-lt"/>
                        </a:rPr>
                        <a:t>AWT doesn't support pluggable look and feel.</a:t>
                      </a:r>
                      <a:endParaRPr lang="en-IN" sz="19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algn="just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j-lt"/>
                        </a:rPr>
                        <a:t>Swing supports pluggable look and feel.</a:t>
                      </a:r>
                      <a:endParaRPr lang="en-IN" sz="19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844053"/>
                  </a:ext>
                </a:extLst>
              </a:tr>
              <a:tr h="567672">
                <a:tc>
                  <a:txBody>
                    <a:bodyPr/>
                    <a:lstStyle/>
                    <a:p>
                      <a:pPr marL="66675" algn="just"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j-lt"/>
                        </a:rPr>
                        <a:t>AWT components require java.awt package.</a:t>
                      </a:r>
                      <a:endParaRPr lang="en-IN" sz="19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algn="just"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j-lt"/>
                        </a:rPr>
                        <a:t>Swing components require </a:t>
                      </a:r>
                      <a:r>
                        <a:rPr lang="en-US" sz="1900" dirty="0" err="1">
                          <a:effectLst/>
                          <a:latin typeface="+mj-lt"/>
                        </a:rPr>
                        <a:t>javax.swing</a:t>
                      </a:r>
                      <a:r>
                        <a:rPr lang="en-US" sz="1900" dirty="0">
                          <a:effectLst/>
                          <a:latin typeface="+mj-lt"/>
                        </a:rPr>
                        <a:t> package.</a:t>
                      </a:r>
                      <a:endParaRPr lang="en-IN" sz="19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422536"/>
                  </a:ext>
                </a:extLst>
              </a:tr>
              <a:tr h="1012743">
                <a:tc>
                  <a:txBody>
                    <a:bodyPr/>
                    <a:lstStyle/>
                    <a:p>
                      <a:pPr marL="66675" algn="just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j-lt"/>
                        </a:rPr>
                        <a:t> </a:t>
                      </a:r>
                      <a:endParaRPr lang="en-IN" sz="1900" dirty="0">
                        <a:effectLst/>
                        <a:latin typeface="+mj-lt"/>
                      </a:endParaRPr>
                    </a:p>
                    <a:p>
                      <a:pPr marL="66675" algn="just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j-lt"/>
                        </a:rPr>
                        <a:t>AWT provides less components than Swing.</a:t>
                      </a:r>
                      <a:endParaRPr lang="en-IN" sz="19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algn="just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j-lt"/>
                        </a:rPr>
                        <a:t>Swing provides more powerful components such as tables, lists, </a:t>
                      </a:r>
                      <a:r>
                        <a:rPr lang="en-US" sz="1900" dirty="0" err="1">
                          <a:effectLst/>
                          <a:latin typeface="+mj-lt"/>
                        </a:rPr>
                        <a:t>scrollpanes</a:t>
                      </a:r>
                      <a:r>
                        <a:rPr lang="en-US" sz="1900" dirty="0">
                          <a:effectLst/>
                          <a:latin typeface="+mj-lt"/>
                        </a:rPr>
                        <a:t>, </a:t>
                      </a:r>
                      <a:r>
                        <a:rPr lang="en-US" sz="1900" dirty="0" err="1">
                          <a:effectLst/>
                          <a:latin typeface="+mj-lt"/>
                        </a:rPr>
                        <a:t>colorchooser</a:t>
                      </a:r>
                      <a:r>
                        <a:rPr lang="en-US" sz="1900" dirty="0">
                          <a:effectLst/>
                          <a:latin typeface="+mj-lt"/>
                        </a:rPr>
                        <a:t>, </a:t>
                      </a:r>
                      <a:r>
                        <a:rPr lang="en-US" sz="1900" dirty="0" err="1">
                          <a:effectLst/>
                          <a:latin typeface="+mj-lt"/>
                        </a:rPr>
                        <a:t>tabbedpane</a:t>
                      </a:r>
                      <a:r>
                        <a:rPr lang="en-US" sz="1900" dirty="0">
                          <a:effectLst/>
                          <a:latin typeface="+mj-lt"/>
                        </a:rPr>
                        <a:t> etc.</a:t>
                      </a:r>
                      <a:endParaRPr lang="en-IN" sz="19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128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976245"/>
      </p:ext>
    </p:extLst>
  </p:cSld>
  <p:clrMapOvr>
    <a:masterClrMapping/>
  </p:clrMapOvr>
  <p:transition advTm="102033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Hierarchy of Java Swing classes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3293A-4151-4847-802F-CD67F86B1DB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36997" y="2370233"/>
            <a:ext cx="7270006" cy="4330509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015134997"/>
      </p:ext>
    </p:extLst>
  </p:cSld>
  <p:clrMapOvr>
    <a:masterClrMapping/>
  </p:clrMapOvr>
  <p:transition advTm="102033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Swing Components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algn="just"/>
            <a:r>
              <a:rPr lang="en-IN" sz="2000" b="1" i="1" dirty="0">
                <a:latin typeface="+mj-lt"/>
              </a:rPr>
              <a:t>Swing components</a:t>
            </a:r>
            <a:r>
              <a:rPr lang="en-IN" sz="2000" dirty="0">
                <a:latin typeface="+mj-lt"/>
              </a:rPr>
              <a:t> are basic building blocks of an application. </a:t>
            </a:r>
          </a:p>
          <a:p>
            <a:pPr algn="just"/>
            <a:endParaRPr lang="en-IN" sz="2000" dirty="0">
              <a:latin typeface="+mj-lt"/>
            </a:endParaRPr>
          </a:p>
          <a:p>
            <a:pPr algn="just"/>
            <a:r>
              <a:rPr lang="en-IN" sz="2000" dirty="0">
                <a:latin typeface="+mj-lt"/>
              </a:rPr>
              <a:t>Swing has a wide range of various components, including buttons, check boxes, sliders, and list boxes.</a:t>
            </a:r>
          </a:p>
          <a:p>
            <a:pPr algn="just"/>
            <a:endParaRPr lang="en-IN" sz="2000" dirty="0">
              <a:latin typeface="+mj-lt"/>
            </a:endParaRPr>
          </a:p>
          <a:p>
            <a:pPr algn="just"/>
            <a:r>
              <a:rPr lang="en-IN" sz="2000" dirty="0">
                <a:latin typeface="+mj-lt"/>
              </a:rPr>
              <a:t>They all are derived from </a:t>
            </a:r>
            <a:r>
              <a:rPr lang="en-IN" sz="2000" dirty="0" err="1">
                <a:latin typeface="+mj-lt"/>
              </a:rPr>
              <a:t>JComponent</a:t>
            </a:r>
            <a:r>
              <a:rPr lang="en-IN" sz="2000" dirty="0">
                <a:latin typeface="+mj-lt"/>
              </a:rPr>
              <a:t> class. All these components are lightweight components.</a:t>
            </a:r>
          </a:p>
          <a:p>
            <a:pPr algn="just"/>
            <a:endParaRPr lang="en-IN" sz="2000" dirty="0">
              <a:latin typeface="+mj-lt"/>
            </a:endParaRPr>
          </a:p>
          <a:p>
            <a:pPr algn="just"/>
            <a:r>
              <a:rPr lang="en-IN" sz="2000" dirty="0">
                <a:latin typeface="+mj-lt"/>
              </a:rPr>
              <a:t>This class provides some common functionality like pluggable look and feel, support for accessibility, drag and drop, layout, etc.</a:t>
            </a:r>
          </a:p>
        </p:txBody>
      </p:sp>
    </p:spTree>
    <p:extLst>
      <p:ext uri="{BB962C8B-B14F-4D97-AF65-F5344CB8AC3E}">
        <p14:creationId xmlns:p14="http://schemas.microsoft.com/office/powerpoint/2010/main" val="1304552027"/>
      </p:ext>
    </p:extLst>
  </p:cSld>
  <p:clrMapOvr>
    <a:masterClrMapping/>
  </p:clrMapOvr>
  <p:transition advTm="102033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Swing Components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algn="just"/>
            <a:r>
              <a:rPr lang="en-IN" sz="2000" b="1" dirty="0">
                <a:latin typeface="+mj-lt"/>
              </a:rPr>
              <a:t>Container:</a:t>
            </a:r>
            <a:r>
              <a:rPr lang="en-IN" sz="2000" dirty="0">
                <a:latin typeface="+mj-lt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abstract class that extends Component.  Containers can hold multiple components.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b="1" dirty="0">
                <a:latin typeface="+mj-lt"/>
              </a:rPr>
              <a:t>Containers are of two types:</a:t>
            </a:r>
          </a:p>
          <a:p>
            <a:pPr lvl="1" algn="just"/>
            <a:r>
              <a:rPr lang="en-IN" sz="2000" dirty="0">
                <a:latin typeface="+mj-lt"/>
              </a:rPr>
              <a:t>Top level Containers</a:t>
            </a:r>
          </a:p>
          <a:p>
            <a:pPr lvl="1" algn="just"/>
            <a:r>
              <a:rPr lang="en-IN" sz="2000" dirty="0">
                <a:latin typeface="+mj-lt"/>
              </a:rPr>
              <a:t>Lightweight Containers</a:t>
            </a:r>
          </a:p>
        </p:txBody>
      </p:sp>
    </p:spTree>
    <p:extLst>
      <p:ext uri="{BB962C8B-B14F-4D97-AF65-F5344CB8AC3E}">
        <p14:creationId xmlns:p14="http://schemas.microsoft.com/office/powerpoint/2010/main" val="1658967068"/>
      </p:ext>
    </p:extLst>
  </p:cSld>
  <p:clrMapOvr>
    <a:masterClrMapping/>
  </p:clrMapOvr>
  <p:transition advTm="102033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parul\Desktop\Digital Learning Content.png">
            <a:extLst>
              <a:ext uri="{FF2B5EF4-FFF2-40B4-BE49-F238E27FC236}">
                <a16:creationId xmlns:a16="http://schemas.microsoft.com/office/drawing/2014/main" id="{1C443866-FDE8-4E1E-BC0C-71C77A90A6D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6" descr="C:\Users\parul\Desktop\Untitled-1.png">
            <a:extLst>
              <a:ext uri="{FF2B5EF4-FFF2-40B4-BE49-F238E27FC236}">
                <a16:creationId xmlns:a16="http://schemas.microsoft.com/office/drawing/2014/main" id="{4D52F5D2-4D56-4AED-8989-EFBC8D90B3E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6" name="Rectangle 7">
            <a:extLst>
              <a:ext uri="{FF2B5EF4-FFF2-40B4-BE49-F238E27FC236}">
                <a16:creationId xmlns:a16="http://schemas.microsoft.com/office/drawing/2014/main" id="{9AD20B57-BA38-44D6-B11E-10A28D8CF91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437" name="TextBox 6">
            <a:extLst>
              <a:ext uri="{FF2B5EF4-FFF2-40B4-BE49-F238E27FC236}">
                <a16:creationId xmlns:a16="http://schemas.microsoft.com/office/drawing/2014/main" id="{6D8DC993-C5A4-4641-9933-4F82B6BC8C7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AWT Classes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CAB912-C0D2-4B02-B5B7-395EEDD5B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64905"/>
            <a:ext cx="8763000" cy="410445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b="1" dirty="0">
                <a:latin typeface="+mj-lt"/>
              </a:rPr>
              <a:t> Component</a:t>
            </a:r>
          </a:p>
          <a:p>
            <a:pPr lvl="1" algn="just">
              <a:lnSpc>
                <a:spcPct val="100000"/>
              </a:lnSpc>
            </a:pPr>
            <a:r>
              <a:rPr lang="en-IN" sz="2000" dirty="0">
                <a:latin typeface="+mj-lt"/>
              </a:rPr>
              <a:t> A component is an object having a graphical representation that can be displayed on the screen and that can interact with the user.</a:t>
            </a:r>
            <a:endParaRPr lang="en-IN" sz="2000" b="1" dirty="0">
              <a:latin typeface="+mj-lt"/>
            </a:endParaRPr>
          </a:p>
          <a:p>
            <a:pPr marL="342900" lvl="1" indent="0" algn="just">
              <a:lnSpc>
                <a:spcPct val="100000"/>
              </a:lnSpc>
              <a:buNone/>
            </a:pPr>
            <a:endParaRPr lang="en-IN" sz="2000" b="1" dirty="0">
              <a:latin typeface="+mj-lt"/>
            </a:endParaRPr>
          </a:p>
          <a:p>
            <a:pPr marL="342900" lvl="1" indent="0" algn="just">
              <a:lnSpc>
                <a:spcPct val="100000"/>
              </a:lnSpc>
              <a:buNone/>
            </a:pPr>
            <a:r>
              <a:rPr lang="en-IN" sz="2000" b="1" dirty="0">
                <a:latin typeface="+mj-lt"/>
              </a:rPr>
              <a:t>Examples :</a:t>
            </a:r>
          </a:p>
          <a:p>
            <a:pPr marL="342900" lvl="1" indent="0" algn="just">
              <a:lnSpc>
                <a:spcPct val="100000"/>
              </a:lnSpc>
              <a:buNone/>
            </a:pPr>
            <a:r>
              <a:rPr lang="en-IN" sz="2000" dirty="0">
                <a:latin typeface="+mj-lt"/>
              </a:rPr>
              <a:t>buttons, checkboxes, and scrollbars</a:t>
            </a:r>
          </a:p>
          <a:p>
            <a:pPr marL="342900" lvl="1" indent="0" algn="just">
              <a:lnSpc>
                <a:spcPct val="100000"/>
              </a:lnSpc>
              <a:buNone/>
            </a:pPr>
            <a:endParaRPr lang="en-IN" sz="2000" dirty="0">
              <a:latin typeface="+mj-lt"/>
            </a:endParaRPr>
          </a:p>
          <a:p>
            <a:pPr lvl="1" algn="just">
              <a:lnSpc>
                <a:spcPct val="100000"/>
              </a:lnSpc>
            </a:pPr>
            <a:r>
              <a:rPr lang="en-IN" sz="2000" dirty="0">
                <a:latin typeface="+mj-lt"/>
              </a:rPr>
              <a:t> The Component class is the abstract superclass of all user interface elements that are displayed on the screen. </a:t>
            </a:r>
          </a:p>
          <a:p>
            <a:pPr lvl="1" algn="just">
              <a:lnSpc>
                <a:spcPct val="100000"/>
              </a:lnSpc>
            </a:pPr>
            <a:r>
              <a:rPr lang="en-IN" sz="2000" dirty="0">
                <a:latin typeface="+mj-lt"/>
              </a:rPr>
              <a:t> A Component object remembers current text font, foreground and background </a:t>
            </a:r>
            <a:r>
              <a:rPr lang="en-IN" sz="2000" dirty="0" err="1">
                <a:latin typeface="+mj-lt"/>
              </a:rPr>
              <a:t>color</a:t>
            </a:r>
            <a:r>
              <a:rPr lang="en-IN" sz="2000" dirty="0">
                <a:latin typeface="+mj-lt"/>
              </a:rPr>
              <a:t>.</a:t>
            </a:r>
          </a:p>
        </p:txBody>
      </p:sp>
    </p:spTree>
  </p:cSld>
  <p:clrMapOvr>
    <a:masterClrMapping/>
  </p:clrMapOvr>
  <p:transition advTm="28983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Swing Components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algn="just"/>
            <a:r>
              <a:rPr lang="en-IN" sz="2000" b="1" dirty="0">
                <a:latin typeface="+mj-lt"/>
              </a:rPr>
              <a:t>Container:</a:t>
            </a:r>
            <a:r>
              <a:rPr lang="en-IN" sz="2000" dirty="0">
                <a:latin typeface="+mj-lt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abstract class that extends Component.  Containers can hold multiple components.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b="1" dirty="0">
                <a:latin typeface="+mj-lt"/>
              </a:rPr>
              <a:t>Containers are of two types:</a:t>
            </a:r>
          </a:p>
          <a:p>
            <a:pPr lvl="1" algn="just"/>
            <a:r>
              <a:rPr lang="en-IN" sz="2000" dirty="0">
                <a:latin typeface="+mj-lt"/>
              </a:rPr>
              <a:t>Top level Containers</a:t>
            </a:r>
          </a:p>
          <a:p>
            <a:pPr lvl="1" algn="just"/>
            <a:r>
              <a:rPr lang="en-IN" sz="2000" dirty="0">
                <a:latin typeface="+mj-lt"/>
              </a:rPr>
              <a:t>Lightweight Containers</a:t>
            </a:r>
          </a:p>
        </p:txBody>
      </p:sp>
    </p:spTree>
    <p:extLst>
      <p:ext uri="{BB962C8B-B14F-4D97-AF65-F5344CB8AC3E}">
        <p14:creationId xmlns:p14="http://schemas.microsoft.com/office/powerpoint/2010/main" val="3474245347"/>
      </p:ext>
    </p:extLst>
  </p:cSld>
  <p:clrMapOvr>
    <a:masterClrMapping/>
  </p:clrMapOvr>
  <p:transition advTm="102033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Containers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 numCol="2" spcCol="288000">
            <a:noAutofit/>
          </a:bodyPr>
          <a:lstStyle/>
          <a:p>
            <a:pPr algn="just"/>
            <a:r>
              <a:rPr lang="en-IN" sz="2000" b="1" dirty="0">
                <a:latin typeface="+mj-lt"/>
              </a:rPr>
              <a:t>Top Level Containers:</a:t>
            </a:r>
          </a:p>
          <a:p>
            <a:pPr lvl="1" algn="just"/>
            <a:r>
              <a:rPr lang="en-IN" sz="2000" dirty="0">
                <a:latin typeface="+mj-lt"/>
              </a:rPr>
              <a:t>It inherits Component and Container of AWT.</a:t>
            </a:r>
          </a:p>
          <a:p>
            <a:pPr lvl="1" algn="just"/>
            <a:r>
              <a:rPr lang="en-IN" sz="2000" dirty="0">
                <a:latin typeface="+mj-lt"/>
              </a:rPr>
              <a:t>It cannot be contained within other containers.</a:t>
            </a:r>
          </a:p>
          <a:p>
            <a:pPr lvl="1" algn="just"/>
            <a:r>
              <a:rPr lang="en-IN" sz="2000" dirty="0">
                <a:latin typeface="+mj-lt"/>
              </a:rPr>
              <a:t>Heavyweight.</a:t>
            </a:r>
          </a:p>
          <a:p>
            <a:pPr lvl="1" algn="just"/>
            <a:r>
              <a:rPr lang="en-IN" sz="2000" dirty="0">
                <a:latin typeface="+mj-lt"/>
              </a:rPr>
              <a:t>Example: </a:t>
            </a:r>
            <a:r>
              <a:rPr lang="en-IN" sz="2000" dirty="0" err="1">
                <a:latin typeface="+mj-lt"/>
              </a:rPr>
              <a:t>JFrame</a:t>
            </a:r>
            <a:r>
              <a:rPr lang="en-IN" sz="2000" dirty="0">
                <a:latin typeface="+mj-lt"/>
              </a:rPr>
              <a:t>, </a:t>
            </a:r>
            <a:r>
              <a:rPr lang="en-IN" sz="2000" dirty="0" err="1">
                <a:latin typeface="+mj-lt"/>
              </a:rPr>
              <a:t>JDialog</a:t>
            </a:r>
            <a:r>
              <a:rPr lang="en-IN" sz="2000" dirty="0">
                <a:latin typeface="+mj-lt"/>
              </a:rPr>
              <a:t>, </a:t>
            </a:r>
            <a:r>
              <a:rPr lang="en-IN" sz="2000" dirty="0" err="1">
                <a:latin typeface="+mj-lt"/>
              </a:rPr>
              <a:t>Japplet</a:t>
            </a:r>
            <a:endParaRPr lang="en-IN" sz="2000" dirty="0">
              <a:latin typeface="+mj-lt"/>
            </a:endParaRPr>
          </a:p>
          <a:p>
            <a:pPr lvl="1" algn="just"/>
            <a:endParaRPr lang="en-IN" sz="2000" dirty="0">
              <a:latin typeface="+mj-lt"/>
            </a:endParaRPr>
          </a:p>
          <a:p>
            <a:pPr marL="457200" lvl="1" indent="0" algn="just">
              <a:buNone/>
            </a:pPr>
            <a:endParaRPr lang="en-IN" sz="2000" dirty="0">
              <a:latin typeface="+mj-lt"/>
            </a:endParaRPr>
          </a:p>
          <a:p>
            <a:pPr marL="457200" lvl="1" indent="0" algn="just">
              <a:buNone/>
            </a:pPr>
            <a:endParaRPr lang="en-IN" sz="2000" dirty="0">
              <a:latin typeface="+mj-lt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+mj-lt"/>
              </a:rPr>
              <a:t>Lightweight Containers:</a:t>
            </a:r>
          </a:p>
          <a:p>
            <a:pPr lvl="2" algn="just">
              <a:buFont typeface="Calibri" panose="020F0502020204030204" pitchFamily="34" charset="0"/>
              <a:buChar char="̶"/>
            </a:pPr>
            <a:r>
              <a:rPr lang="en-IN" sz="2000" dirty="0">
                <a:latin typeface="+mj-lt"/>
              </a:rPr>
              <a:t>It inherits </a:t>
            </a:r>
            <a:r>
              <a:rPr lang="en-IN" sz="2000" dirty="0" err="1">
                <a:latin typeface="+mj-lt"/>
              </a:rPr>
              <a:t>JComponent</a:t>
            </a:r>
            <a:r>
              <a:rPr lang="en-IN" sz="2000" dirty="0">
                <a:latin typeface="+mj-lt"/>
              </a:rPr>
              <a:t> class.</a:t>
            </a:r>
          </a:p>
          <a:p>
            <a:pPr lvl="2" algn="just">
              <a:buFont typeface="Calibri" panose="020F0502020204030204" pitchFamily="34" charset="0"/>
              <a:buChar char="̶"/>
            </a:pPr>
            <a:r>
              <a:rPr lang="en-IN" sz="2000" dirty="0">
                <a:latin typeface="+mj-lt"/>
              </a:rPr>
              <a:t>It is a general purpose container.</a:t>
            </a:r>
          </a:p>
          <a:p>
            <a:pPr lvl="2" algn="just">
              <a:buFont typeface="Calibri" panose="020F0502020204030204" pitchFamily="34" charset="0"/>
              <a:buChar char="̶"/>
            </a:pPr>
            <a:r>
              <a:rPr lang="en-IN" sz="2000" dirty="0">
                <a:latin typeface="+mj-lt"/>
              </a:rPr>
              <a:t>It can be used to organize related components together.</a:t>
            </a:r>
          </a:p>
          <a:p>
            <a:pPr lvl="2" algn="just">
              <a:buFont typeface="Calibri" panose="020F0502020204030204" pitchFamily="34" charset="0"/>
              <a:buChar char="̶"/>
            </a:pPr>
            <a:r>
              <a:rPr lang="en-IN" sz="2000" dirty="0">
                <a:latin typeface="+mj-lt"/>
              </a:rPr>
              <a:t>Example: </a:t>
            </a:r>
            <a:r>
              <a:rPr lang="en-IN" sz="2000" dirty="0" err="1">
                <a:latin typeface="+mj-lt"/>
              </a:rPr>
              <a:t>JPanel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8872452"/>
      </p:ext>
    </p:extLst>
  </p:cSld>
  <p:clrMapOvr>
    <a:masterClrMapping/>
  </p:clrMapOvr>
  <p:transition advTm="102033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JButton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 numCol="1" spcCol="288000">
            <a:noAutofit/>
          </a:bodyPr>
          <a:lstStyle/>
          <a:p>
            <a:pPr algn="just"/>
            <a:r>
              <a:rPr lang="en-IN" sz="2000" b="1" i="1" dirty="0" err="1">
                <a:latin typeface="+mj-lt"/>
              </a:rPr>
              <a:t>JButton</a:t>
            </a:r>
            <a:r>
              <a:rPr lang="en-IN" sz="2000" dirty="0">
                <a:latin typeface="+mj-lt"/>
              </a:rPr>
              <a:t> extends Component , displays a string, and delivers an </a:t>
            </a:r>
            <a:r>
              <a:rPr lang="en-IN" sz="2000" dirty="0" err="1">
                <a:latin typeface="+mj-lt"/>
              </a:rPr>
              <a:t>ActionEvent</a:t>
            </a:r>
            <a:r>
              <a:rPr lang="en-IN" sz="2000" dirty="0">
                <a:latin typeface="+mj-lt"/>
              </a:rPr>
              <a:t>  for each mouse click.</a:t>
            </a:r>
          </a:p>
          <a:p>
            <a:pPr algn="just"/>
            <a:r>
              <a:rPr lang="en-IN" sz="2000" dirty="0">
                <a:latin typeface="+mj-lt"/>
              </a:rPr>
              <a:t>Normally buttons are displayed with a border.</a:t>
            </a:r>
          </a:p>
          <a:p>
            <a:pPr algn="just"/>
            <a:r>
              <a:rPr lang="en-IN" sz="2000" dirty="0">
                <a:latin typeface="+mj-lt"/>
              </a:rPr>
              <a:t>In addition to text, </a:t>
            </a:r>
            <a:r>
              <a:rPr lang="en-IN" sz="2000" dirty="0" err="1">
                <a:latin typeface="+mj-lt"/>
              </a:rPr>
              <a:t>JButtons</a:t>
            </a:r>
            <a:r>
              <a:rPr lang="en-IN" sz="2000" dirty="0">
                <a:latin typeface="+mj-lt"/>
              </a:rPr>
              <a:t> can also display icons.</a:t>
            </a:r>
          </a:p>
          <a:p>
            <a:pPr algn="just"/>
            <a:r>
              <a:rPr lang="en-IN" sz="2000" dirty="0" err="1">
                <a:latin typeface="+mj-lt"/>
              </a:rPr>
              <a:t>JButton</a:t>
            </a:r>
            <a:r>
              <a:rPr lang="en-IN" sz="2000" dirty="0">
                <a:latin typeface="+mj-lt"/>
              </a:rPr>
              <a:t> class has three constructors:</a:t>
            </a:r>
          </a:p>
          <a:p>
            <a:pPr lvl="1" algn="just"/>
            <a:r>
              <a:rPr lang="en-IN" sz="2000" dirty="0" err="1">
                <a:latin typeface="+mj-lt"/>
              </a:rPr>
              <a:t>JButton</a:t>
            </a:r>
            <a:r>
              <a:rPr lang="en-IN" sz="2000" dirty="0">
                <a:latin typeface="+mj-lt"/>
              </a:rPr>
              <a:t>(Icon </a:t>
            </a:r>
            <a:r>
              <a:rPr lang="en-IN" sz="2000" dirty="0" err="1">
                <a:latin typeface="+mj-lt"/>
              </a:rPr>
              <a:t>ic</a:t>
            </a:r>
            <a:r>
              <a:rPr lang="en-IN" sz="2000" dirty="0">
                <a:latin typeface="+mj-lt"/>
              </a:rPr>
              <a:t>)</a:t>
            </a:r>
          </a:p>
          <a:p>
            <a:pPr lvl="1" algn="just"/>
            <a:r>
              <a:rPr lang="en-IN" sz="2000" dirty="0" err="1">
                <a:latin typeface="+mj-lt"/>
              </a:rPr>
              <a:t>JButton</a:t>
            </a:r>
            <a:r>
              <a:rPr lang="en-IN" sz="2000" dirty="0">
                <a:latin typeface="+mj-lt"/>
              </a:rPr>
              <a:t>(String str)</a:t>
            </a:r>
          </a:p>
          <a:p>
            <a:pPr lvl="1" algn="just"/>
            <a:r>
              <a:rPr lang="en-IN" sz="2000" dirty="0" err="1">
                <a:latin typeface="+mj-lt"/>
              </a:rPr>
              <a:t>JButton</a:t>
            </a:r>
            <a:r>
              <a:rPr lang="en-IN" sz="2000" dirty="0">
                <a:latin typeface="+mj-lt"/>
              </a:rPr>
              <a:t>(String str, Icon </a:t>
            </a:r>
            <a:r>
              <a:rPr lang="en-IN" sz="2000" dirty="0" err="1">
                <a:latin typeface="+mj-lt"/>
              </a:rPr>
              <a:t>ic</a:t>
            </a:r>
            <a:r>
              <a:rPr lang="en-IN" sz="2000" dirty="0">
                <a:latin typeface="+mj-lt"/>
              </a:rPr>
              <a:t>)</a:t>
            </a:r>
          </a:p>
          <a:p>
            <a:pPr algn="just"/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0136125"/>
      </p:ext>
    </p:extLst>
  </p:cSld>
  <p:clrMapOvr>
    <a:masterClrMapping/>
  </p:clrMapOvr>
  <p:transition advTm="102033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JLabels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 numCol="1" spcCol="288000">
            <a:noAutofit/>
          </a:bodyPr>
          <a:lstStyle/>
          <a:p>
            <a:pPr algn="just"/>
            <a:r>
              <a:rPr lang="en-IN" sz="2000" dirty="0" err="1">
                <a:latin typeface="+mj-lt"/>
              </a:rPr>
              <a:t>JLabels</a:t>
            </a:r>
            <a:r>
              <a:rPr lang="en-IN" sz="2000" dirty="0">
                <a:latin typeface="+mj-lt"/>
              </a:rPr>
              <a:t> are components that you can fill with text.</a:t>
            </a:r>
          </a:p>
          <a:p>
            <a:pPr algn="just"/>
            <a:r>
              <a:rPr lang="en-IN" sz="2000" dirty="0">
                <a:latin typeface="+mj-lt"/>
              </a:rPr>
              <a:t>When creating a label you can specify the initial value and the alignment you wish to use within the label.</a:t>
            </a:r>
          </a:p>
          <a:p>
            <a:pPr algn="just"/>
            <a:r>
              <a:rPr lang="en-IN" sz="2000" dirty="0">
                <a:latin typeface="+mj-lt"/>
              </a:rPr>
              <a:t>You can use </a:t>
            </a:r>
            <a:r>
              <a:rPr lang="en-IN" sz="2000" dirty="0" err="1">
                <a:latin typeface="+mj-lt"/>
              </a:rPr>
              <a:t>getText</a:t>
            </a:r>
            <a:r>
              <a:rPr lang="en-IN" sz="2000" dirty="0">
                <a:latin typeface="+mj-lt"/>
              </a:rPr>
              <a:t>() and </a:t>
            </a:r>
            <a:r>
              <a:rPr lang="en-IN" sz="2000" dirty="0" err="1">
                <a:latin typeface="+mj-lt"/>
              </a:rPr>
              <a:t>setText</a:t>
            </a:r>
            <a:r>
              <a:rPr lang="en-IN" sz="2000" dirty="0">
                <a:latin typeface="+mj-lt"/>
              </a:rPr>
              <a:t>() to get and change the value of the label.</a:t>
            </a:r>
          </a:p>
          <a:p>
            <a:pPr algn="just"/>
            <a:r>
              <a:rPr lang="en-IN" sz="2000" dirty="0">
                <a:latin typeface="+mj-lt"/>
              </a:rPr>
              <a:t>The </a:t>
            </a:r>
            <a:r>
              <a:rPr lang="en-IN" sz="2000" dirty="0" err="1">
                <a:latin typeface="+mj-lt"/>
              </a:rPr>
              <a:t>JLabel</a:t>
            </a:r>
            <a:r>
              <a:rPr lang="en-IN" sz="2000" dirty="0">
                <a:latin typeface="+mj-lt"/>
              </a:rPr>
              <a:t> Contains 4 constructors:</a:t>
            </a:r>
          </a:p>
          <a:p>
            <a:pPr lvl="1" algn="just"/>
            <a:r>
              <a:rPr lang="en-IN" sz="2000" dirty="0" err="1">
                <a:latin typeface="+mj-lt"/>
              </a:rPr>
              <a:t>JLabel</a:t>
            </a:r>
            <a:r>
              <a:rPr lang="en-IN" sz="2000" dirty="0">
                <a:latin typeface="+mj-lt"/>
              </a:rPr>
              <a:t>()</a:t>
            </a:r>
          </a:p>
          <a:p>
            <a:pPr lvl="1" algn="just"/>
            <a:r>
              <a:rPr lang="en-IN" sz="2000" dirty="0" err="1">
                <a:latin typeface="+mj-lt"/>
              </a:rPr>
              <a:t>JLabel</a:t>
            </a:r>
            <a:r>
              <a:rPr lang="en-IN" sz="2000" dirty="0">
                <a:latin typeface="+mj-lt"/>
              </a:rPr>
              <a:t>(String s)</a:t>
            </a:r>
          </a:p>
          <a:p>
            <a:pPr lvl="1" algn="just"/>
            <a:r>
              <a:rPr lang="en-IN" sz="2000" dirty="0" err="1">
                <a:latin typeface="+mj-lt"/>
              </a:rPr>
              <a:t>JLabel</a:t>
            </a:r>
            <a:r>
              <a:rPr lang="en-IN" sz="2000" dirty="0">
                <a:latin typeface="+mj-lt"/>
              </a:rPr>
              <a:t>(Icon i)</a:t>
            </a:r>
          </a:p>
          <a:p>
            <a:pPr lvl="1" algn="just"/>
            <a:r>
              <a:rPr lang="en-IN" sz="2000" dirty="0" err="1">
                <a:latin typeface="+mj-lt"/>
              </a:rPr>
              <a:t>JLabel</a:t>
            </a:r>
            <a:r>
              <a:rPr lang="en-IN" sz="2000" dirty="0">
                <a:latin typeface="+mj-lt"/>
              </a:rPr>
              <a:t>(String s, Icon i, int </a:t>
            </a:r>
            <a:r>
              <a:rPr lang="en-IN" sz="2000" dirty="0" err="1">
                <a:latin typeface="+mj-lt"/>
              </a:rPr>
              <a:t>horizontalAlignment</a:t>
            </a:r>
            <a:r>
              <a:rPr lang="en-IN" sz="20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8746618"/>
      </p:ext>
    </p:extLst>
  </p:cSld>
  <p:clrMapOvr>
    <a:masterClrMapping/>
  </p:clrMapOvr>
  <p:transition advTm="102033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JTextField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 numCol="1" spcCol="288000">
            <a:noAutofit/>
          </a:bodyPr>
          <a:lstStyle/>
          <a:p>
            <a:pPr algn="just"/>
            <a:r>
              <a:rPr lang="en-IN" sz="2000" dirty="0" err="1">
                <a:latin typeface="+mj-lt"/>
              </a:rPr>
              <a:t>JTextField</a:t>
            </a:r>
            <a:r>
              <a:rPr lang="en-IN" sz="2000" dirty="0">
                <a:latin typeface="+mj-lt"/>
              </a:rPr>
              <a:t> is used for taking input of single line of text.</a:t>
            </a:r>
          </a:p>
          <a:p>
            <a:pPr algn="just"/>
            <a:r>
              <a:rPr lang="en-IN" sz="2000" dirty="0">
                <a:latin typeface="+mj-lt"/>
              </a:rPr>
              <a:t>It is widely used text Component.</a:t>
            </a:r>
          </a:p>
          <a:p>
            <a:pPr algn="just"/>
            <a:r>
              <a:rPr lang="en-IN" sz="2000" dirty="0">
                <a:latin typeface="+mj-lt"/>
              </a:rPr>
              <a:t>It has three constructor:</a:t>
            </a:r>
          </a:p>
          <a:p>
            <a:pPr lvl="1" algn="just"/>
            <a:r>
              <a:rPr lang="en-IN" sz="2000" dirty="0" err="1"/>
              <a:t>JTextField</a:t>
            </a:r>
            <a:r>
              <a:rPr lang="en-IN" sz="2000" dirty="0"/>
              <a:t>(int cols)</a:t>
            </a:r>
          </a:p>
          <a:p>
            <a:pPr lvl="1" algn="just"/>
            <a:r>
              <a:rPr lang="en-IN" sz="2000" dirty="0" err="1"/>
              <a:t>JTextField</a:t>
            </a:r>
            <a:r>
              <a:rPr lang="en-IN" sz="2000" dirty="0"/>
              <a:t>(String str, int cols)</a:t>
            </a:r>
          </a:p>
          <a:p>
            <a:pPr lvl="1" algn="just"/>
            <a:r>
              <a:rPr lang="en-IN" sz="2000" dirty="0" err="1"/>
              <a:t>JTextField</a:t>
            </a:r>
            <a:r>
              <a:rPr lang="en-IN" sz="2000" dirty="0"/>
              <a:t>(String str)</a:t>
            </a:r>
          </a:p>
        </p:txBody>
      </p:sp>
    </p:spTree>
    <p:extLst>
      <p:ext uri="{BB962C8B-B14F-4D97-AF65-F5344CB8AC3E}">
        <p14:creationId xmlns:p14="http://schemas.microsoft.com/office/powerpoint/2010/main" val="218807451"/>
      </p:ext>
    </p:extLst>
  </p:cSld>
  <p:clrMapOvr>
    <a:masterClrMapping/>
  </p:clrMapOvr>
  <p:transition advTm="102033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Commonly used Methods of Component class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algn="just"/>
            <a:r>
              <a:rPr lang="en-IN" sz="2000" dirty="0">
                <a:latin typeface="+mj-lt"/>
              </a:rPr>
              <a:t>The methods of </a:t>
            </a:r>
            <a:r>
              <a:rPr lang="en-IN" sz="2000" b="1" i="1" dirty="0">
                <a:latin typeface="+mj-lt"/>
              </a:rPr>
              <a:t>Component class</a:t>
            </a:r>
            <a:r>
              <a:rPr lang="en-IN" sz="2000" dirty="0">
                <a:latin typeface="+mj-lt"/>
              </a:rPr>
              <a:t> are widely used in </a:t>
            </a:r>
            <a:r>
              <a:rPr lang="en-IN" sz="2000" b="1" i="1" dirty="0">
                <a:latin typeface="+mj-lt"/>
              </a:rPr>
              <a:t>Java Swing</a:t>
            </a:r>
            <a:r>
              <a:rPr lang="en-IN" sz="2000" dirty="0">
                <a:latin typeface="+mj-lt"/>
              </a:rPr>
              <a:t> :</a:t>
            </a:r>
          </a:p>
          <a:p>
            <a:pPr marL="0" indent="0" algn="just">
              <a:buNone/>
            </a:pPr>
            <a:endParaRPr lang="en-IN" sz="2000" dirty="0">
              <a:latin typeface="+mj-lt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E5EFF17-FF83-4A54-B37C-297EAD1EA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059439"/>
              </p:ext>
            </p:extLst>
          </p:nvPr>
        </p:nvGraphicFramePr>
        <p:xfrm>
          <a:off x="228599" y="2972261"/>
          <a:ext cx="8686800" cy="34378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45124">
                  <a:extLst>
                    <a:ext uri="{9D8B030D-6E8A-4147-A177-3AD203B41FA5}">
                      <a16:colId xmlns:a16="http://schemas.microsoft.com/office/drawing/2014/main" val="2294713088"/>
                    </a:ext>
                  </a:extLst>
                </a:gridCol>
                <a:gridCol w="4441676">
                  <a:extLst>
                    <a:ext uri="{9D8B030D-6E8A-4147-A177-3AD203B41FA5}">
                      <a16:colId xmlns:a16="http://schemas.microsoft.com/office/drawing/2014/main" val="2501160036"/>
                    </a:ext>
                  </a:extLst>
                </a:gridCol>
              </a:tblGrid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+mj-lt"/>
                        </a:rPr>
                        <a:t>Method</a:t>
                      </a:r>
                      <a:endParaRPr lang="en-IN" sz="2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+mj-lt"/>
                        </a:rPr>
                        <a:t>Description</a:t>
                      </a:r>
                      <a:endParaRPr lang="en-IN" sz="2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316544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+mj-lt"/>
                        </a:rPr>
                        <a:t>public void add(Component c)</a:t>
                      </a:r>
                      <a:endParaRPr lang="en-IN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latin typeface="+mj-lt"/>
                        </a:rPr>
                        <a:t>add a component on another component.</a:t>
                      </a:r>
                      <a:endParaRPr lang="en-IN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645232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latin typeface="+mj-lt"/>
                        </a:rPr>
                        <a:t>public void setSize (int width, int height)	</a:t>
                      </a:r>
                      <a:endParaRPr lang="en-IN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latin typeface="+mj-lt"/>
                        </a:rPr>
                        <a:t>sets size of the component.</a:t>
                      </a:r>
                      <a:endParaRPr lang="en-IN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000130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+mj-lt"/>
                        </a:rPr>
                        <a:t>public void </a:t>
                      </a:r>
                      <a:r>
                        <a:rPr lang="en-IN" sz="2000" dirty="0" err="1">
                          <a:latin typeface="+mj-lt"/>
                        </a:rPr>
                        <a:t>setLayout</a:t>
                      </a:r>
                      <a:r>
                        <a:rPr lang="en-IN" sz="2000" dirty="0">
                          <a:latin typeface="+mj-lt"/>
                        </a:rPr>
                        <a:t> (</a:t>
                      </a:r>
                      <a:r>
                        <a:rPr lang="en-IN" sz="2000" dirty="0" err="1">
                          <a:latin typeface="+mj-lt"/>
                        </a:rPr>
                        <a:t>LayoutManager</a:t>
                      </a:r>
                      <a:r>
                        <a:rPr lang="en-IN" sz="2000" dirty="0">
                          <a:latin typeface="+mj-lt"/>
                        </a:rPr>
                        <a:t> m)</a:t>
                      </a:r>
                      <a:endParaRPr lang="en-IN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latin typeface="+mj-lt"/>
                        </a:rPr>
                        <a:t>sets the layout manager for the component.</a:t>
                      </a:r>
                      <a:endParaRPr lang="en-IN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65118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+mj-lt"/>
                        </a:rPr>
                        <a:t>public void </a:t>
                      </a:r>
                      <a:r>
                        <a:rPr lang="en-IN" sz="2000" dirty="0" err="1">
                          <a:latin typeface="+mj-lt"/>
                        </a:rPr>
                        <a:t>setVisible</a:t>
                      </a:r>
                      <a:r>
                        <a:rPr lang="en-IN" sz="2000" dirty="0">
                          <a:latin typeface="+mj-lt"/>
                        </a:rPr>
                        <a:t>(</a:t>
                      </a:r>
                      <a:r>
                        <a:rPr lang="en-IN" sz="2000" dirty="0" err="1">
                          <a:latin typeface="+mj-lt"/>
                        </a:rPr>
                        <a:t>boolean</a:t>
                      </a:r>
                      <a:r>
                        <a:rPr lang="en-IN" sz="2000" dirty="0">
                          <a:latin typeface="+mj-lt"/>
                        </a:rPr>
                        <a:t> b)</a:t>
                      </a:r>
                      <a:endParaRPr lang="en-IN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latin typeface="+mj-lt"/>
                        </a:rPr>
                        <a:t>sets the visibility of the component. It is by default false.</a:t>
                      </a:r>
                      <a:endParaRPr lang="en-IN" sz="20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592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513819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Java Swing Examples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lvl="0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There are two ways to create a frame using swing:</a:t>
            </a:r>
          </a:p>
          <a:p>
            <a:pPr lvl="0" eaLnBrk="1" fontAlgn="auto" hangingPunct="1">
              <a:spcAft>
                <a:spcPts val="0"/>
              </a:spcAft>
            </a:pPr>
            <a:endParaRPr lang="en-IN" sz="2000" dirty="0">
              <a:latin typeface="+mj-lt"/>
              <a:cs typeface="Arial" panose="020B0604020202020204" pitchFamily="34" charset="0"/>
            </a:endParaRPr>
          </a:p>
          <a:p>
            <a:pPr lvl="1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By creating the object of Frame class (association)</a:t>
            </a:r>
          </a:p>
          <a:p>
            <a:pPr lvl="1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By extending Frame class (inheritance)</a:t>
            </a:r>
          </a:p>
        </p:txBody>
      </p:sp>
    </p:spTree>
    <p:extLst>
      <p:ext uri="{BB962C8B-B14F-4D97-AF65-F5344CB8AC3E}">
        <p14:creationId xmlns:p14="http://schemas.microsoft.com/office/powerpoint/2010/main" val="1620156556"/>
      </p:ext>
    </p:extLst>
  </p:cSld>
  <p:clrMapOvr>
    <a:masterClrMapping/>
  </p:clrMapOvr>
  <p:transition advTm="102033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Simple Java Swing Example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30450"/>
            <a:ext cx="8762999" cy="4346031"/>
          </a:xfrm>
        </p:spPr>
        <p:txBody>
          <a:bodyPr numCol="1" spcCol="288000"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+mj-lt"/>
              </a:rPr>
              <a:t>import </a:t>
            </a:r>
            <a:r>
              <a:rPr lang="en-IN" sz="2000" dirty="0" err="1">
                <a:latin typeface="+mj-lt"/>
              </a:rPr>
              <a:t>javax.swing</a:t>
            </a:r>
            <a:r>
              <a:rPr lang="en-IN" sz="2000" dirty="0">
                <a:latin typeface="+mj-lt"/>
              </a:rPr>
              <a:t>.*;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public class </a:t>
            </a:r>
            <a:r>
              <a:rPr lang="en-IN" sz="2000" dirty="0" err="1">
                <a:latin typeface="+mj-lt"/>
              </a:rPr>
              <a:t>FirstSwingExample</a:t>
            </a:r>
            <a:r>
              <a:rPr lang="en-IN" sz="2000" dirty="0">
                <a:latin typeface="+mj-lt"/>
              </a:rPr>
              <a:t> {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public static void main(String[] </a:t>
            </a:r>
            <a:r>
              <a:rPr lang="en-IN" sz="2000" dirty="0" err="1">
                <a:latin typeface="+mj-lt"/>
              </a:rPr>
              <a:t>args</a:t>
            </a:r>
            <a:r>
              <a:rPr lang="en-IN" sz="2000" dirty="0">
                <a:latin typeface="+mj-lt"/>
              </a:rPr>
              <a:t>) {</a:t>
            </a:r>
          </a:p>
          <a:p>
            <a:pPr marL="0" indent="0">
              <a:buNone/>
            </a:pPr>
            <a:r>
              <a:rPr lang="en-IN" sz="2000" dirty="0" err="1">
                <a:latin typeface="+mj-lt"/>
              </a:rPr>
              <a:t>JFrame</a:t>
            </a:r>
            <a:r>
              <a:rPr lang="en-IN" sz="2000" dirty="0">
                <a:latin typeface="+mj-lt"/>
              </a:rPr>
              <a:t> f=new </a:t>
            </a:r>
            <a:r>
              <a:rPr lang="en-IN" sz="2000" dirty="0" err="1">
                <a:latin typeface="+mj-lt"/>
              </a:rPr>
              <a:t>JFrame</a:t>
            </a:r>
            <a:r>
              <a:rPr lang="en-IN" sz="2000" dirty="0">
                <a:latin typeface="+mj-lt"/>
              </a:rPr>
              <a:t>(); //creating instance of </a:t>
            </a:r>
            <a:r>
              <a:rPr lang="en-IN" sz="2000" dirty="0" err="1">
                <a:latin typeface="+mj-lt"/>
              </a:rPr>
              <a:t>JFrame</a:t>
            </a:r>
            <a:endParaRPr lang="en-IN" sz="2000" dirty="0">
              <a:latin typeface="+mj-lt"/>
            </a:endParaRPr>
          </a:p>
          <a:p>
            <a:pPr marL="0" indent="0">
              <a:buNone/>
            </a:pPr>
            <a:r>
              <a:rPr lang="en-IN" sz="2000" dirty="0" err="1">
                <a:latin typeface="+mj-lt"/>
              </a:rPr>
              <a:t>JButton</a:t>
            </a:r>
            <a:r>
              <a:rPr lang="en-IN" sz="2000" dirty="0">
                <a:latin typeface="+mj-lt"/>
              </a:rPr>
              <a:t> b=new </a:t>
            </a:r>
            <a:r>
              <a:rPr lang="en-IN" sz="2000" dirty="0" err="1">
                <a:latin typeface="+mj-lt"/>
              </a:rPr>
              <a:t>JButton</a:t>
            </a:r>
            <a:r>
              <a:rPr lang="en-IN" sz="2000" dirty="0">
                <a:latin typeface="+mj-lt"/>
              </a:rPr>
              <a:t>(“click”); //creating instance of </a:t>
            </a:r>
            <a:r>
              <a:rPr lang="en-IN" sz="2000" dirty="0" err="1">
                <a:latin typeface="+mj-lt"/>
              </a:rPr>
              <a:t>JButton</a:t>
            </a:r>
            <a:endParaRPr lang="en-IN" sz="2000" dirty="0">
              <a:latin typeface="+mj-lt"/>
            </a:endParaRPr>
          </a:p>
          <a:p>
            <a:pPr marL="0" indent="0">
              <a:buNone/>
            </a:pPr>
            <a:r>
              <a:rPr lang="en-IN" sz="2000" dirty="0" err="1">
                <a:latin typeface="+mj-lt"/>
              </a:rPr>
              <a:t>b.setBounds</a:t>
            </a:r>
            <a:r>
              <a:rPr lang="en-IN" sz="2000" dirty="0">
                <a:latin typeface="+mj-lt"/>
              </a:rPr>
              <a:t>(130,100,100, 40); //x axis, y axis, width, height</a:t>
            </a:r>
          </a:p>
          <a:p>
            <a:pPr marL="0" indent="0">
              <a:buNone/>
            </a:pPr>
            <a:r>
              <a:rPr lang="en-IN" sz="2000" dirty="0" err="1">
                <a:latin typeface="+mj-lt"/>
              </a:rPr>
              <a:t>f.add</a:t>
            </a:r>
            <a:r>
              <a:rPr lang="en-IN" sz="2000" dirty="0">
                <a:latin typeface="+mj-lt"/>
              </a:rPr>
              <a:t>(b); //adding button in </a:t>
            </a:r>
            <a:r>
              <a:rPr lang="en-IN" sz="2000" dirty="0" err="1">
                <a:latin typeface="+mj-lt"/>
              </a:rPr>
              <a:t>JFrame</a:t>
            </a:r>
            <a:endParaRPr lang="en-IN" sz="2000" dirty="0">
              <a:latin typeface="+mj-lt"/>
            </a:endParaRPr>
          </a:p>
          <a:p>
            <a:pPr marL="0" indent="0">
              <a:buNone/>
            </a:pPr>
            <a:r>
              <a:rPr lang="en-IN" sz="2000" dirty="0" err="1">
                <a:latin typeface="+mj-lt"/>
              </a:rPr>
              <a:t>f.setSize</a:t>
            </a:r>
            <a:r>
              <a:rPr lang="en-IN" sz="2000" dirty="0">
                <a:latin typeface="+mj-lt"/>
              </a:rPr>
              <a:t>(400,500); //400 width and 500 height</a:t>
            </a:r>
          </a:p>
          <a:p>
            <a:pPr marL="0" indent="0">
              <a:buNone/>
            </a:pPr>
            <a:r>
              <a:rPr lang="en-IN" sz="2000" dirty="0" err="1">
                <a:latin typeface="+mj-lt"/>
              </a:rPr>
              <a:t>f.setLayout</a:t>
            </a:r>
            <a:r>
              <a:rPr lang="en-IN" sz="2000" dirty="0">
                <a:latin typeface="+mj-lt"/>
              </a:rPr>
              <a:t>(null); //using no layout managers</a:t>
            </a:r>
          </a:p>
          <a:p>
            <a:pPr marL="0" indent="0">
              <a:buNone/>
            </a:pPr>
            <a:r>
              <a:rPr lang="en-IN" sz="2000" dirty="0" err="1">
                <a:latin typeface="+mj-lt"/>
              </a:rPr>
              <a:t>f.setVisible</a:t>
            </a:r>
            <a:r>
              <a:rPr lang="en-IN" sz="2000" dirty="0">
                <a:latin typeface="+mj-lt"/>
              </a:rPr>
              <a:t>(true); //making the frame visible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3394361170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Example : Swing by Association inside constructor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30450"/>
            <a:ext cx="8762999" cy="4346031"/>
          </a:xfrm>
        </p:spPr>
        <p:txBody>
          <a:bodyPr numCol="2" spcCol="288000"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+mj-lt"/>
              </a:rPr>
              <a:t>import</a:t>
            </a:r>
            <a:r>
              <a:rPr lang="en-IN" sz="2000" dirty="0">
                <a:latin typeface="+mj-lt"/>
              </a:rPr>
              <a:t> </a:t>
            </a:r>
            <a:r>
              <a:rPr lang="en-IN" sz="2000" dirty="0" err="1">
                <a:latin typeface="+mj-lt"/>
              </a:rPr>
              <a:t>javax.swing</a:t>
            </a:r>
            <a:r>
              <a:rPr lang="en-IN" sz="2000" dirty="0">
                <a:latin typeface="+mj-lt"/>
              </a:rPr>
              <a:t>.*;  </a:t>
            </a:r>
          </a:p>
          <a:p>
            <a:pPr marL="0" indent="0">
              <a:buNone/>
            </a:pPr>
            <a:r>
              <a:rPr lang="en-IN" sz="2000" b="1" dirty="0">
                <a:latin typeface="+mj-lt"/>
              </a:rPr>
              <a:t>public</a:t>
            </a:r>
            <a:r>
              <a:rPr lang="en-IN" sz="2000" dirty="0">
                <a:latin typeface="+mj-lt"/>
              </a:rPr>
              <a:t> </a:t>
            </a:r>
            <a:r>
              <a:rPr lang="en-IN" sz="2000" b="1" dirty="0">
                <a:latin typeface="+mj-lt"/>
              </a:rPr>
              <a:t>class</a:t>
            </a:r>
            <a:r>
              <a:rPr lang="en-IN" sz="2000" dirty="0">
                <a:latin typeface="+mj-lt"/>
              </a:rPr>
              <a:t> Simple </a:t>
            </a:r>
            <a:r>
              <a:rPr lang="en-IN" sz="2000" b="1" dirty="0">
                <a:latin typeface="+mj-lt"/>
              </a:rPr>
              <a:t>{</a:t>
            </a:r>
            <a:r>
              <a:rPr lang="en-IN" sz="2000" dirty="0">
                <a:latin typeface="+mj-lt"/>
              </a:rPr>
              <a:t>  </a:t>
            </a:r>
          </a:p>
          <a:p>
            <a:pPr marL="0" indent="0">
              <a:buNone/>
            </a:pPr>
            <a:r>
              <a:rPr lang="en-IN" sz="2000" dirty="0" err="1">
                <a:latin typeface="+mj-lt"/>
              </a:rPr>
              <a:t>JFrame</a:t>
            </a:r>
            <a:r>
              <a:rPr lang="en-IN" sz="2000" dirty="0">
                <a:latin typeface="+mj-lt"/>
              </a:rPr>
              <a:t> f;  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Simple() </a:t>
            </a:r>
            <a:r>
              <a:rPr lang="en-IN" sz="2000" b="1" dirty="0">
                <a:latin typeface="+mj-lt"/>
              </a:rPr>
              <a:t>{</a:t>
            </a:r>
            <a:r>
              <a:rPr lang="en-IN" sz="2000" dirty="0">
                <a:latin typeface="+mj-lt"/>
              </a:rPr>
              <a:t>  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f=</a:t>
            </a:r>
            <a:r>
              <a:rPr lang="en-IN" sz="2000" b="1" dirty="0">
                <a:latin typeface="+mj-lt"/>
              </a:rPr>
              <a:t>new</a:t>
            </a:r>
            <a:r>
              <a:rPr lang="en-IN" sz="2000" dirty="0">
                <a:latin typeface="+mj-lt"/>
              </a:rPr>
              <a:t> </a:t>
            </a:r>
            <a:r>
              <a:rPr lang="en-IN" sz="2000" dirty="0" err="1">
                <a:latin typeface="+mj-lt"/>
              </a:rPr>
              <a:t>JFrame</a:t>
            </a:r>
            <a:r>
              <a:rPr lang="en-IN" sz="2000" dirty="0">
                <a:latin typeface="+mj-lt"/>
              </a:rPr>
              <a:t>();           </a:t>
            </a:r>
          </a:p>
          <a:p>
            <a:pPr marL="0" indent="0">
              <a:buNone/>
            </a:pPr>
            <a:r>
              <a:rPr lang="en-IN" sz="2000" dirty="0" err="1">
                <a:latin typeface="+mj-lt"/>
              </a:rPr>
              <a:t>JButton</a:t>
            </a:r>
            <a:r>
              <a:rPr lang="en-IN" sz="2000" dirty="0">
                <a:latin typeface="+mj-lt"/>
              </a:rPr>
              <a:t> b=</a:t>
            </a:r>
            <a:r>
              <a:rPr lang="en-IN" sz="2000" b="1" dirty="0">
                <a:latin typeface="+mj-lt"/>
              </a:rPr>
              <a:t>new</a:t>
            </a:r>
            <a:r>
              <a:rPr lang="en-IN" sz="2000" dirty="0">
                <a:latin typeface="+mj-lt"/>
              </a:rPr>
              <a:t> </a:t>
            </a:r>
            <a:r>
              <a:rPr lang="en-IN" sz="2000" dirty="0" err="1">
                <a:latin typeface="+mj-lt"/>
              </a:rPr>
              <a:t>Jbutton</a:t>
            </a:r>
            <a:r>
              <a:rPr lang="en-IN" sz="2000" dirty="0">
                <a:latin typeface="+mj-lt"/>
              </a:rPr>
              <a:t> ("click");  </a:t>
            </a:r>
          </a:p>
          <a:p>
            <a:pPr marL="0" indent="0">
              <a:buNone/>
            </a:pPr>
            <a:r>
              <a:rPr lang="en-IN" sz="2000" dirty="0" err="1">
                <a:latin typeface="+mj-lt"/>
              </a:rPr>
              <a:t>b.setBounds</a:t>
            </a:r>
            <a:r>
              <a:rPr lang="en-IN" sz="2000" dirty="0">
                <a:latin typeface="+mj-lt"/>
              </a:rPr>
              <a:t>(130,100,100,  40);  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          </a:t>
            </a:r>
          </a:p>
          <a:p>
            <a:pPr marL="0" indent="0">
              <a:buNone/>
            </a:pPr>
            <a:r>
              <a:rPr lang="en-IN" sz="2000" dirty="0" err="1">
                <a:latin typeface="+mj-lt"/>
              </a:rPr>
              <a:t>f.add</a:t>
            </a:r>
            <a:r>
              <a:rPr lang="en-IN" sz="2000" dirty="0">
                <a:latin typeface="+mj-lt"/>
              </a:rPr>
              <a:t>(b);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          </a:t>
            </a:r>
          </a:p>
          <a:p>
            <a:pPr marL="0" indent="0">
              <a:buNone/>
            </a:pPr>
            <a:r>
              <a:rPr lang="en-IN" sz="2000" dirty="0" err="1">
                <a:latin typeface="+mj-lt"/>
              </a:rPr>
              <a:t>f.setSize</a:t>
            </a:r>
            <a:r>
              <a:rPr lang="en-IN" sz="2000" dirty="0">
                <a:latin typeface="+mj-lt"/>
              </a:rPr>
              <a:t>(400,500);</a:t>
            </a:r>
          </a:p>
          <a:p>
            <a:pPr marL="0" indent="0">
              <a:buNone/>
            </a:pPr>
            <a:r>
              <a:rPr lang="en-IN" sz="2000" dirty="0" err="1">
                <a:latin typeface="+mj-lt"/>
              </a:rPr>
              <a:t>f.setLayout</a:t>
            </a:r>
            <a:r>
              <a:rPr lang="en-IN" sz="2000" dirty="0">
                <a:latin typeface="+mj-lt"/>
              </a:rPr>
              <a:t>(</a:t>
            </a:r>
            <a:r>
              <a:rPr lang="en-IN" sz="2000" b="1" dirty="0">
                <a:latin typeface="+mj-lt"/>
              </a:rPr>
              <a:t>null</a:t>
            </a:r>
            <a:r>
              <a:rPr lang="en-IN" sz="2000" dirty="0">
                <a:latin typeface="+mj-lt"/>
              </a:rPr>
              <a:t>);</a:t>
            </a:r>
          </a:p>
          <a:p>
            <a:pPr marL="0" indent="0">
              <a:buNone/>
            </a:pPr>
            <a:endParaRPr lang="en-IN" sz="2000" dirty="0">
              <a:latin typeface="+mj-lt"/>
            </a:endParaRPr>
          </a:p>
          <a:p>
            <a:pPr marL="0" indent="0">
              <a:buNone/>
            </a:pPr>
            <a:r>
              <a:rPr lang="en-IN" sz="2000" dirty="0" err="1">
                <a:latin typeface="+mj-lt"/>
              </a:rPr>
              <a:t>f.setVisible</a:t>
            </a:r>
            <a:r>
              <a:rPr lang="en-IN" sz="2000" dirty="0">
                <a:latin typeface="+mj-lt"/>
              </a:rPr>
              <a:t>(</a:t>
            </a:r>
            <a:r>
              <a:rPr lang="en-IN" sz="2000" b="1" dirty="0">
                <a:latin typeface="+mj-lt"/>
              </a:rPr>
              <a:t>true</a:t>
            </a:r>
            <a:r>
              <a:rPr lang="en-IN" sz="2000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IN" sz="2000" b="1" dirty="0">
                <a:latin typeface="+mj-lt"/>
              </a:rPr>
              <a:t>}</a:t>
            </a:r>
            <a:r>
              <a:rPr lang="en-IN" sz="2000" dirty="0">
                <a:latin typeface="+mj-lt"/>
              </a:rPr>
              <a:t>  </a:t>
            </a:r>
          </a:p>
          <a:p>
            <a:pPr marL="0" indent="0">
              <a:buNone/>
            </a:pPr>
            <a:r>
              <a:rPr lang="en-IN" sz="2000" b="1" dirty="0">
                <a:latin typeface="+mj-lt"/>
              </a:rPr>
              <a:t>public</a:t>
            </a:r>
            <a:r>
              <a:rPr lang="en-IN" sz="2000" dirty="0">
                <a:latin typeface="+mj-lt"/>
              </a:rPr>
              <a:t> </a:t>
            </a:r>
            <a:r>
              <a:rPr lang="en-IN" sz="2000" b="1" dirty="0">
                <a:latin typeface="+mj-lt"/>
              </a:rPr>
              <a:t>static</a:t>
            </a:r>
            <a:r>
              <a:rPr lang="en-IN" sz="2000" dirty="0">
                <a:latin typeface="+mj-lt"/>
              </a:rPr>
              <a:t> </a:t>
            </a:r>
            <a:r>
              <a:rPr lang="en-IN" sz="2000" b="1" dirty="0">
                <a:latin typeface="+mj-lt"/>
              </a:rPr>
              <a:t>void</a:t>
            </a:r>
            <a:r>
              <a:rPr lang="en-IN" sz="2000" dirty="0">
                <a:latin typeface="+mj-lt"/>
              </a:rPr>
              <a:t> main (String[] </a:t>
            </a:r>
            <a:r>
              <a:rPr lang="en-IN" sz="2000" dirty="0" err="1">
                <a:latin typeface="+mj-lt"/>
              </a:rPr>
              <a:t>args</a:t>
            </a:r>
            <a:r>
              <a:rPr lang="en-IN" sz="2000" dirty="0">
                <a:latin typeface="+mj-lt"/>
              </a:rPr>
              <a:t>) </a:t>
            </a:r>
          </a:p>
          <a:p>
            <a:pPr marL="0" indent="0">
              <a:buNone/>
            </a:pPr>
            <a:r>
              <a:rPr lang="en-IN" sz="2000" b="1" dirty="0">
                <a:latin typeface="+mj-lt"/>
              </a:rPr>
              <a:t>{ </a:t>
            </a:r>
            <a:r>
              <a:rPr lang="en-IN" sz="2000" dirty="0">
                <a:latin typeface="+mj-lt"/>
              </a:rPr>
              <a:t> </a:t>
            </a:r>
          </a:p>
          <a:p>
            <a:pPr marL="0" indent="0">
              <a:buNone/>
            </a:pPr>
            <a:r>
              <a:rPr lang="en-IN" sz="2000" b="1" dirty="0">
                <a:latin typeface="+mj-lt"/>
              </a:rPr>
              <a:t>new</a:t>
            </a:r>
            <a:r>
              <a:rPr lang="en-IN" sz="2000" dirty="0">
                <a:latin typeface="+mj-lt"/>
              </a:rPr>
              <a:t> Simple();  </a:t>
            </a:r>
          </a:p>
          <a:p>
            <a:pPr marL="0" indent="0">
              <a:buNone/>
            </a:pPr>
            <a:r>
              <a:rPr lang="en-IN" sz="2000" b="1" dirty="0">
                <a:latin typeface="+mj-lt"/>
              </a:rPr>
              <a:t>}   }</a:t>
            </a:r>
            <a:r>
              <a:rPr lang="en-IN" sz="2000" dirty="0">
                <a:latin typeface="+mj-lt"/>
              </a:rPr>
              <a:t>  </a:t>
            </a:r>
          </a:p>
          <a:p>
            <a:pPr marL="0" indent="0">
              <a:buNone/>
            </a:pP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1103901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Example : Swing by inheritance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30450"/>
            <a:ext cx="8762999" cy="4346031"/>
          </a:xfrm>
        </p:spPr>
        <p:txBody>
          <a:bodyPr numCol="2" spcCol="288000"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+mj-lt"/>
              </a:rPr>
              <a:t>import </a:t>
            </a:r>
            <a:r>
              <a:rPr lang="en-IN" sz="2000" dirty="0" err="1">
                <a:latin typeface="+mj-lt"/>
              </a:rPr>
              <a:t>javax.swing</a:t>
            </a:r>
            <a:r>
              <a:rPr lang="en-IN" sz="2000" dirty="0">
                <a:latin typeface="+mj-lt"/>
              </a:rPr>
              <a:t>.*;  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public class Simple2 </a:t>
            </a:r>
            <a:r>
              <a:rPr lang="en-IN" sz="2000" b="1" i="1" dirty="0">
                <a:latin typeface="+mj-lt"/>
              </a:rPr>
              <a:t>extends</a:t>
            </a:r>
            <a:r>
              <a:rPr lang="en-IN" sz="2000" dirty="0">
                <a:latin typeface="+mj-lt"/>
              </a:rPr>
              <a:t> </a:t>
            </a:r>
            <a:r>
              <a:rPr lang="en-IN" sz="2000" dirty="0" err="1">
                <a:latin typeface="+mj-lt"/>
              </a:rPr>
              <a:t>JFrame</a:t>
            </a:r>
            <a:r>
              <a:rPr lang="en-IN" sz="2000" dirty="0">
                <a:latin typeface="+mj-lt"/>
              </a:rPr>
              <a:t> </a:t>
            </a:r>
            <a:r>
              <a:rPr lang="en-IN" sz="2000" b="1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IN" sz="2000" dirty="0" err="1">
                <a:latin typeface="+mj-lt"/>
              </a:rPr>
              <a:t>JFrame</a:t>
            </a:r>
            <a:r>
              <a:rPr lang="en-IN" sz="2000" dirty="0">
                <a:latin typeface="+mj-lt"/>
              </a:rPr>
              <a:t> f;  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Simple2() </a:t>
            </a:r>
            <a:r>
              <a:rPr lang="en-IN" sz="2000" b="1" dirty="0">
                <a:latin typeface="+mj-lt"/>
              </a:rPr>
              <a:t>{</a:t>
            </a:r>
            <a:r>
              <a:rPr lang="en-IN" sz="2000" dirty="0">
                <a:latin typeface="+mj-lt"/>
              </a:rPr>
              <a:t>  </a:t>
            </a:r>
          </a:p>
          <a:p>
            <a:pPr marL="0" indent="0">
              <a:buNone/>
            </a:pPr>
            <a:r>
              <a:rPr lang="en-IN" sz="2000" dirty="0" err="1">
                <a:latin typeface="+mj-lt"/>
              </a:rPr>
              <a:t>JButton</a:t>
            </a:r>
            <a:r>
              <a:rPr lang="en-IN" sz="2000" dirty="0">
                <a:latin typeface="+mj-lt"/>
              </a:rPr>
              <a:t> b=new </a:t>
            </a:r>
            <a:r>
              <a:rPr lang="en-IN" sz="2000" dirty="0" err="1">
                <a:latin typeface="+mj-lt"/>
              </a:rPr>
              <a:t>Jbutton</a:t>
            </a:r>
            <a:r>
              <a:rPr lang="en-IN" sz="2000" dirty="0">
                <a:latin typeface="+mj-lt"/>
              </a:rPr>
              <a:t> ("click");</a:t>
            </a:r>
          </a:p>
          <a:p>
            <a:pPr marL="0" indent="0">
              <a:buNone/>
            </a:pPr>
            <a:r>
              <a:rPr lang="en-IN" sz="2000" dirty="0" err="1">
                <a:latin typeface="+mj-lt"/>
              </a:rPr>
              <a:t>b.setBounds</a:t>
            </a:r>
            <a:r>
              <a:rPr lang="en-IN" sz="2000" dirty="0">
                <a:latin typeface="+mj-lt"/>
              </a:rPr>
              <a:t>(130,100,100, 40);      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add(b); </a:t>
            </a:r>
          </a:p>
          <a:p>
            <a:pPr marL="0" indent="0">
              <a:buNone/>
            </a:pPr>
            <a:r>
              <a:rPr lang="en-IN" sz="2000" dirty="0" err="1">
                <a:latin typeface="+mj-lt"/>
              </a:rPr>
              <a:t>setSize</a:t>
            </a:r>
            <a:r>
              <a:rPr lang="en-IN" sz="2000" dirty="0">
                <a:latin typeface="+mj-lt"/>
              </a:rPr>
              <a:t>(400,500);  </a:t>
            </a:r>
          </a:p>
          <a:p>
            <a:pPr marL="0" indent="0">
              <a:buNone/>
            </a:pPr>
            <a:r>
              <a:rPr lang="en-IN" sz="2000" dirty="0" err="1">
                <a:latin typeface="+mj-lt"/>
              </a:rPr>
              <a:t>setLayout</a:t>
            </a:r>
            <a:r>
              <a:rPr lang="en-IN" sz="2000" dirty="0">
                <a:latin typeface="+mj-lt"/>
              </a:rPr>
              <a:t>(null);  </a:t>
            </a:r>
          </a:p>
          <a:p>
            <a:pPr marL="0" indent="0">
              <a:buNone/>
            </a:pPr>
            <a:r>
              <a:rPr lang="en-IN" sz="2000" dirty="0" err="1">
                <a:latin typeface="+mj-lt"/>
              </a:rPr>
              <a:t>setVisible</a:t>
            </a:r>
            <a:r>
              <a:rPr lang="en-IN" sz="2000" dirty="0">
                <a:latin typeface="+mj-lt"/>
              </a:rPr>
              <a:t>(true);  </a:t>
            </a:r>
          </a:p>
          <a:p>
            <a:pPr marL="0" indent="0">
              <a:buNone/>
            </a:pPr>
            <a:r>
              <a:rPr lang="en-IN" sz="2000" b="1" dirty="0">
                <a:latin typeface="+mj-lt"/>
              </a:rPr>
              <a:t>}</a:t>
            </a:r>
            <a:r>
              <a:rPr lang="en-IN" sz="2000" dirty="0">
                <a:latin typeface="+mj-lt"/>
              </a:rPr>
              <a:t>  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public static void main (String[] </a:t>
            </a:r>
            <a:r>
              <a:rPr lang="en-IN" sz="2000" dirty="0" err="1">
                <a:latin typeface="+mj-lt"/>
              </a:rPr>
              <a:t>args</a:t>
            </a:r>
            <a:r>
              <a:rPr lang="en-IN" sz="2000" dirty="0">
                <a:latin typeface="+mj-lt"/>
              </a:rPr>
              <a:t>) </a:t>
            </a:r>
          </a:p>
          <a:p>
            <a:pPr marL="0" indent="0">
              <a:buNone/>
            </a:pPr>
            <a:r>
              <a:rPr lang="en-IN" sz="2000" b="1" dirty="0">
                <a:latin typeface="+mj-lt"/>
              </a:rPr>
              <a:t>{</a:t>
            </a:r>
            <a:r>
              <a:rPr lang="en-IN" sz="2000" dirty="0">
                <a:latin typeface="+mj-lt"/>
              </a:rPr>
              <a:t>  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new Simple2();  </a:t>
            </a:r>
          </a:p>
          <a:p>
            <a:pPr marL="0" indent="0">
              <a:buNone/>
            </a:pPr>
            <a:r>
              <a:rPr lang="en-IN" sz="2000" b="1" dirty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IN" sz="2000" b="1" dirty="0">
                <a:latin typeface="+mj-lt"/>
              </a:rPr>
              <a:t>}</a:t>
            </a:r>
            <a:r>
              <a:rPr lang="en-IN" sz="20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248394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parul\Desktop\Digital Learning Content.png">
            <a:extLst>
              <a:ext uri="{FF2B5EF4-FFF2-40B4-BE49-F238E27FC236}">
                <a16:creationId xmlns:a16="http://schemas.microsoft.com/office/drawing/2014/main" id="{1C443866-FDE8-4E1E-BC0C-71C77A90A6D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6" descr="C:\Users\parul\Desktop\Untitled-1.png">
            <a:extLst>
              <a:ext uri="{FF2B5EF4-FFF2-40B4-BE49-F238E27FC236}">
                <a16:creationId xmlns:a16="http://schemas.microsoft.com/office/drawing/2014/main" id="{4D52F5D2-4D56-4AED-8989-EFBC8D90B3E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6" name="Rectangle 7">
            <a:extLst>
              <a:ext uri="{FF2B5EF4-FFF2-40B4-BE49-F238E27FC236}">
                <a16:creationId xmlns:a16="http://schemas.microsoft.com/office/drawing/2014/main" id="{9AD20B57-BA38-44D6-B11E-10A28D8CF91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437" name="TextBox 6">
            <a:extLst>
              <a:ext uri="{FF2B5EF4-FFF2-40B4-BE49-F238E27FC236}">
                <a16:creationId xmlns:a16="http://schemas.microsoft.com/office/drawing/2014/main" id="{6D8DC993-C5A4-4641-9933-4F82B6BC8C7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AWT Classes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CAB912-C0D2-4B02-B5B7-395EEDD5B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64905"/>
            <a:ext cx="8763000" cy="410445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b="1" dirty="0">
                <a:latin typeface="+mj-lt"/>
              </a:rPr>
              <a:t> Container</a:t>
            </a:r>
          </a:p>
          <a:p>
            <a:pPr lvl="1" algn="just">
              <a:lnSpc>
                <a:spcPct val="100000"/>
              </a:lnSpc>
            </a:pPr>
            <a:r>
              <a:rPr lang="en-IN" sz="2000" dirty="0">
                <a:latin typeface="+mj-lt"/>
              </a:rPr>
              <a:t>Container is a component that can contain other components like buttons, </a:t>
            </a:r>
            <a:r>
              <a:rPr lang="en-IN" sz="2000" dirty="0" err="1">
                <a:latin typeface="+mj-lt"/>
              </a:rPr>
              <a:t>textfields</a:t>
            </a:r>
            <a:r>
              <a:rPr lang="en-IN" sz="2000" dirty="0">
                <a:latin typeface="+mj-lt"/>
              </a:rPr>
              <a:t>, labels etc. in a specific layout.</a:t>
            </a:r>
          </a:p>
          <a:p>
            <a:pPr lvl="1" algn="just">
              <a:lnSpc>
                <a:spcPct val="100000"/>
              </a:lnSpc>
            </a:pPr>
            <a:r>
              <a:rPr lang="en-IN" sz="2000" dirty="0">
                <a:latin typeface="+mj-lt"/>
              </a:rPr>
              <a:t>It is a subclass of component class.</a:t>
            </a:r>
          </a:p>
          <a:p>
            <a:pPr lvl="1" algn="just">
              <a:lnSpc>
                <a:spcPct val="100000"/>
              </a:lnSpc>
            </a:pPr>
            <a:r>
              <a:rPr lang="en-IN" sz="2000" dirty="0">
                <a:latin typeface="+mj-lt"/>
              </a:rPr>
              <a:t>It keeps track of components that are added to another component.</a:t>
            </a:r>
          </a:p>
          <a:p>
            <a:pPr lvl="1" algn="just">
              <a:lnSpc>
                <a:spcPct val="100000"/>
              </a:lnSpc>
            </a:pPr>
            <a:r>
              <a:rPr lang="en-IN" sz="2000" dirty="0">
                <a:latin typeface="+mj-lt"/>
              </a:rPr>
              <a:t>In “Front to back” order components are listed within the container.</a:t>
            </a:r>
          </a:p>
          <a:p>
            <a:pPr lvl="1" algn="just">
              <a:lnSpc>
                <a:spcPct val="100000"/>
              </a:lnSpc>
            </a:pPr>
            <a:r>
              <a:rPr lang="en-IN" sz="2000" dirty="0">
                <a:latin typeface="+mj-lt"/>
              </a:rPr>
              <a:t>The classes that extend Container class are known as container such as Frame, Dialog and Panel.</a:t>
            </a:r>
          </a:p>
          <a:p>
            <a:pPr lvl="1" algn="just">
              <a:lnSpc>
                <a:spcPct val="100000"/>
              </a:lnSpc>
            </a:pP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9549883"/>
      </p:ext>
    </p:extLst>
  </p:cSld>
  <p:clrMapOvr>
    <a:masterClrMapping/>
  </p:clrMapOvr>
  <p:transition advTm="28983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Model-View-Controller	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lvl="0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Swing uses the model-view-controller architecture (MVC) as the fundamental design behind each of its components.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9D8EC1-E2BB-4E76-BB5F-D8A3D22B96B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6810" y="3253050"/>
            <a:ext cx="5630378" cy="339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50958"/>
      </p:ext>
    </p:extLst>
  </p:cSld>
  <p:clrMapOvr>
    <a:masterClrMapping/>
  </p:clrMapOvr>
  <p:transition advTm="102033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Layout manager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1431"/>
            <a:ext cx="8762999" cy="4104000"/>
          </a:xfrm>
        </p:spPr>
        <p:txBody>
          <a:bodyPr>
            <a:noAutofit/>
          </a:bodyPr>
          <a:lstStyle/>
          <a:p>
            <a:pPr lvl="0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The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LayoutManagers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are used to arrange components in a particular manner.</a:t>
            </a:r>
          </a:p>
          <a:p>
            <a:pPr lvl="0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+mj-lt"/>
                <a:cs typeface="Arial" panose="020B0604020202020204" pitchFamily="34" charset="0"/>
              </a:rPr>
              <a:t>LayoutManager</a:t>
            </a:r>
            <a:r>
              <a:rPr lang="en-IN" sz="2000" dirty="0">
                <a:latin typeface="+mj-lt"/>
                <a:cs typeface="Arial" panose="020B0604020202020204" pitchFamily="34" charset="0"/>
              </a:rPr>
              <a:t> is an interface that is implemented by all the classes of layout managers. </a:t>
            </a:r>
          </a:p>
          <a:p>
            <a:pPr lvl="0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  <a:cs typeface="Arial" panose="020B0604020202020204" pitchFamily="34" charset="0"/>
              </a:rPr>
              <a:t>There are following classes that represents the layout managers:</a:t>
            </a:r>
          </a:p>
          <a:p>
            <a:pPr marL="971550" lvl="1" indent="-514350" algn="just" eaLnBrk="1" fontAlgn="auto" hangingPunct="1">
              <a:spcAft>
                <a:spcPts val="0"/>
              </a:spcAft>
              <a:buFont typeface="+mj-lt"/>
              <a:buAutoNum type="romanLcPeriod"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java.awt.BorderLayout</a:t>
            </a:r>
            <a:endParaRPr lang="en-IN" sz="2000" dirty="0">
              <a:latin typeface="+mj-lt"/>
              <a:cs typeface="Arial" panose="020B0604020202020204" pitchFamily="34" charset="0"/>
            </a:endParaRPr>
          </a:p>
          <a:p>
            <a:pPr marL="971550" lvl="1" indent="-514350" algn="just" eaLnBrk="1" fontAlgn="auto" hangingPunct="1">
              <a:spcAft>
                <a:spcPts val="0"/>
              </a:spcAft>
              <a:buFont typeface="+mj-lt"/>
              <a:buAutoNum type="romanLcPeriod"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java.awt.FlowLayout</a:t>
            </a:r>
            <a:endParaRPr lang="en-IN" sz="2000" dirty="0">
              <a:latin typeface="+mj-lt"/>
              <a:cs typeface="Arial" panose="020B0604020202020204" pitchFamily="34" charset="0"/>
            </a:endParaRPr>
          </a:p>
          <a:p>
            <a:pPr marL="971550" lvl="1" indent="-514350" algn="just" eaLnBrk="1" fontAlgn="auto" hangingPunct="1">
              <a:spcAft>
                <a:spcPts val="0"/>
              </a:spcAft>
              <a:buFont typeface="+mj-lt"/>
              <a:buAutoNum type="romanLcPeriod"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java.awt.GridLayout</a:t>
            </a:r>
            <a:endParaRPr lang="en-IN" sz="2000" dirty="0">
              <a:latin typeface="+mj-lt"/>
              <a:cs typeface="Arial" panose="020B0604020202020204" pitchFamily="34" charset="0"/>
            </a:endParaRPr>
          </a:p>
          <a:p>
            <a:pPr marL="971550" lvl="1" indent="-514350" algn="just" eaLnBrk="1" fontAlgn="auto" hangingPunct="1">
              <a:spcAft>
                <a:spcPts val="0"/>
              </a:spcAft>
              <a:buFont typeface="+mj-lt"/>
              <a:buAutoNum type="romanLcPeriod"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java.awt.CardLayout</a:t>
            </a:r>
            <a:endParaRPr lang="en-IN" sz="2000" dirty="0">
              <a:latin typeface="+mj-lt"/>
              <a:cs typeface="Arial" panose="020B0604020202020204" pitchFamily="34" charset="0"/>
            </a:endParaRPr>
          </a:p>
          <a:p>
            <a:pPr marL="971550" lvl="1" indent="-514350" algn="just" eaLnBrk="1" fontAlgn="auto" hangingPunct="1">
              <a:spcAft>
                <a:spcPts val="0"/>
              </a:spcAft>
              <a:buFont typeface="+mj-lt"/>
              <a:buAutoNum type="romanLcPeriod"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java.awt.GridBagLayout</a:t>
            </a:r>
            <a:endParaRPr lang="en-IN" sz="2000" dirty="0">
              <a:latin typeface="+mj-lt"/>
              <a:cs typeface="Arial" panose="020B0604020202020204" pitchFamily="34" charset="0"/>
            </a:endParaRPr>
          </a:p>
          <a:p>
            <a:pPr marL="971550" lvl="1" indent="-514350" algn="just" eaLnBrk="1" fontAlgn="auto" hangingPunct="1">
              <a:spcAft>
                <a:spcPts val="0"/>
              </a:spcAft>
              <a:buFont typeface="+mj-lt"/>
              <a:buAutoNum type="romanLcPeriod"/>
            </a:pPr>
            <a:r>
              <a:rPr lang="en-IN" sz="2000" dirty="0" err="1">
                <a:latin typeface="+mj-lt"/>
                <a:cs typeface="Arial" panose="020B0604020202020204" pitchFamily="34" charset="0"/>
              </a:rPr>
              <a:t>javax.swing.BoxLayout</a:t>
            </a:r>
            <a:endParaRPr lang="en-IN" sz="20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8041"/>
      </p:ext>
    </p:extLst>
  </p:cSld>
  <p:clrMapOvr>
    <a:masterClrMapping/>
  </p:clrMapOvr>
  <p:transition advTm="102033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Java </a:t>
            </a:r>
            <a:r>
              <a:rPr lang="en-IN" altLang="en-US" sz="30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FlowLayout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420888"/>
            <a:ext cx="8762999" cy="4224543"/>
          </a:xfrm>
        </p:spPr>
        <p:txBody>
          <a:bodyPr numCol="2" spcCol="288000">
            <a:noAutofit/>
          </a:bodyPr>
          <a:lstStyle/>
          <a:p>
            <a:r>
              <a:rPr lang="en-US" sz="2000" b="1" dirty="0">
                <a:latin typeface="+mj-lt"/>
              </a:rPr>
              <a:t>Fields of </a:t>
            </a:r>
            <a:r>
              <a:rPr lang="en-US" sz="2000" b="1" dirty="0" err="1">
                <a:latin typeface="+mj-lt"/>
              </a:rPr>
              <a:t>FlowLayout</a:t>
            </a:r>
            <a:r>
              <a:rPr lang="en-US" sz="2000" b="1" dirty="0">
                <a:latin typeface="+mj-lt"/>
              </a:rPr>
              <a:t> class</a:t>
            </a:r>
          </a:p>
          <a:p>
            <a:endParaRPr lang="en-US" sz="2000" dirty="0">
              <a:latin typeface="+mj-lt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000" dirty="0">
                <a:latin typeface="+mj-lt"/>
                <a:cs typeface="Times New Roman" pitchFamily="18" charset="0"/>
              </a:rPr>
              <a:t>public static final int </a:t>
            </a:r>
            <a:r>
              <a:rPr lang="en-US" sz="2000" b="1" dirty="0">
                <a:latin typeface="+mj-lt"/>
                <a:cs typeface="Times New Roman" pitchFamily="18" charset="0"/>
              </a:rPr>
              <a:t>LEFT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>
                <a:latin typeface="+mj-lt"/>
                <a:cs typeface="Times New Roman" pitchFamily="18" charset="0"/>
              </a:rPr>
              <a:t>public static final int </a:t>
            </a:r>
            <a:r>
              <a:rPr lang="en-US" sz="2000" b="1" dirty="0">
                <a:latin typeface="+mj-lt"/>
                <a:cs typeface="Times New Roman" pitchFamily="18" charset="0"/>
              </a:rPr>
              <a:t>RIGHT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>
                <a:latin typeface="+mj-lt"/>
                <a:cs typeface="Times New Roman" pitchFamily="18" charset="0"/>
              </a:rPr>
              <a:t>public static final int </a:t>
            </a:r>
            <a:r>
              <a:rPr lang="en-US" sz="2000" b="1" dirty="0">
                <a:latin typeface="+mj-lt"/>
                <a:cs typeface="Times New Roman" pitchFamily="18" charset="0"/>
              </a:rPr>
              <a:t>CENTER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>
                <a:latin typeface="+mj-lt"/>
                <a:cs typeface="Times New Roman" pitchFamily="18" charset="0"/>
              </a:rPr>
              <a:t>public static final int </a:t>
            </a:r>
            <a:r>
              <a:rPr lang="en-US" sz="2000" b="1" dirty="0">
                <a:latin typeface="+mj-lt"/>
                <a:cs typeface="Times New Roman" pitchFamily="18" charset="0"/>
              </a:rPr>
              <a:t>LEADING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>
                <a:latin typeface="+mj-lt"/>
                <a:cs typeface="Times New Roman" pitchFamily="18" charset="0"/>
              </a:rPr>
              <a:t>public static final int </a:t>
            </a:r>
            <a:r>
              <a:rPr lang="en-US" sz="2000" b="1" dirty="0">
                <a:latin typeface="+mj-lt"/>
                <a:cs typeface="Times New Roman" pitchFamily="18" charset="0"/>
              </a:rPr>
              <a:t>TRAILING</a:t>
            </a:r>
          </a:p>
          <a:p>
            <a:pPr marL="514350" indent="-514350">
              <a:buFont typeface="+mj-lt"/>
              <a:buAutoNum type="romanLcPeriod"/>
            </a:pPr>
            <a:endParaRPr lang="en-US" sz="2000" b="1" dirty="0">
              <a:latin typeface="+mj-lt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US" sz="2000" b="1" dirty="0">
              <a:latin typeface="+mj-lt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US" sz="2000" b="1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+mj-lt"/>
              <a:cs typeface="Times New Roman" pitchFamily="18" charset="0"/>
            </a:endParaRPr>
          </a:p>
          <a:p>
            <a:r>
              <a:rPr lang="en-US" sz="2000" b="1" dirty="0">
                <a:latin typeface="+mj-lt"/>
                <a:cs typeface="Times New Roman" pitchFamily="18" charset="0"/>
              </a:rPr>
              <a:t>Constructors of 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FlowLayout</a:t>
            </a:r>
            <a:r>
              <a:rPr lang="en-US" sz="2000" b="1" dirty="0">
                <a:latin typeface="+mj-lt"/>
                <a:cs typeface="Times New Roman" pitchFamily="18" charset="0"/>
              </a:rPr>
              <a:t> class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IN" sz="2000" b="1" dirty="0" err="1">
                <a:latin typeface="+mj-lt"/>
                <a:cs typeface="Times New Roman" pitchFamily="18" charset="0"/>
              </a:rPr>
              <a:t>FlowLayout</a:t>
            </a:r>
            <a:r>
              <a:rPr lang="en-IN" sz="2000" b="1" dirty="0">
                <a:latin typeface="+mj-lt"/>
                <a:cs typeface="Times New Roman" pitchFamily="18" charset="0"/>
              </a:rPr>
              <a:t>():</a:t>
            </a:r>
            <a:r>
              <a:rPr lang="en-IN" sz="2000" dirty="0">
                <a:latin typeface="+mj-lt"/>
                <a:cs typeface="Times New Roman" pitchFamily="18" charset="0"/>
              </a:rPr>
              <a:t> creates a flow layout with </a:t>
            </a:r>
            <a:r>
              <a:rPr lang="en-IN" sz="2000" dirty="0" err="1">
                <a:latin typeface="+mj-lt"/>
                <a:cs typeface="Times New Roman" pitchFamily="18" charset="0"/>
              </a:rPr>
              <a:t>centered</a:t>
            </a:r>
            <a:r>
              <a:rPr lang="en-IN" sz="2000" dirty="0">
                <a:latin typeface="+mj-lt"/>
                <a:cs typeface="Times New Roman" pitchFamily="18" charset="0"/>
              </a:rPr>
              <a:t> alignment and a default 5 unit horizontal and vertical gap.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IN" sz="2000" b="1" dirty="0" err="1">
                <a:latin typeface="+mj-lt"/>
                <a:cs typeface="Times New Roman" pitchFamily="18" charset="0"/>
              </a:rPr>
              <a:t>FlowLayout</a:t>
            </a:r>
            <a:r>
              <a:rPr lang="en-IN" sz="2000" b="1" dirty="0">
                <a:latin typeface="+mj-lt"/>
                <a:cs typeface="Times New Roman" pitchFamily="18" charset="0"/>
              </a:rPr>
              <a:t>(int align):</a:t>
            </a:r>
            <a:r>
              <a:rPr lang="en-IN" sz="2000" dirty="0">
                <a:latin typeface="+mj-lt"/>
                <a:cs typeface="Times New Roman" pitchFamily="18" charset="0"/>
              </a:rPr>
              <a:t> creates a flow layout with the given alignment and a default 5 unit horizontal and vertical gap.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IN" sz="2000" b="1" dirty="0" err="1">
                <a:latin typeface="+mj-lt"/>
                <a:cs typeface="Times New Roman" pitchFamily="18" charset="0"/>
              </a:rPr>
              <a:t>FlowLayout</a:t>
            </a:r>
            <a:r>
              <a:rPr lang="en-IN" sz="2000" b="1" dirty="0">
                <a:latin typeface="+mj-lt"/>
                <a:cs typeface="Times New Roman" pitchFamily="18" charset="0"/>
              </a:rPr>
              <a:t>(int align, int </a:t>
            </a:r>
            <a:r>
              <a:rPr lang="en-IN" sz="2000" b="1" dirty="0" err="1">
                <a:latin typeface="+mj-lt"/>
                <a:cs typeface="Times New Roman" pitchFamily="18" charset="0"/>
              </a:rPr>
              <a:t>hgap</a:t>
            </a:r>
            <a:r>
              <a:rPr lang="en-IN" sz="2000" b="1" dirty="0">
                <a:latin typeface="+mj-lt"/>
                <a:cs typeface="Times New Roman" pitchFamily="18" charset="0"/>
              </a:rPr>
              <a:t>, int </a:t>
            </a:r>
            <a:r>
              <a:rPr lang="en-IN" sz="2000" b="1" dirty="0" err="1">
                <a:latin typeface="+mj-lt"/>
                <a:cs typeface="Times New Roman" pitchFamily="18" charset="0"/>
              </a:rPr>
              <a:t>vgap</a:t>
            </a:r>
            <a:r>
              <a:rPr lang="en-IN" sz="2000" b="1" dirty="0">
                <a:latin typeface="+mj-lt"/>
                <a:cs typeface="Times New Roman" pitchFamily="18" charset="0"/>
              </a:rPr>
              <a:t>)</a:t>
            </a:r>
            <a:r>
              <a:rPr lang="en-IN" sz="2000" dirty="0">
                <a:latin typeface="+mj-lt"/>
                <a:cs typeface="Times New Roman" pitchFamily="18" charset="0"/>
              </a:rPr>
              <a:t>: creates a flow layout with the given alignment and the given horizontal and vertical gap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70273"/>
      </p:ext>
    </p:extLst>
  </p:cSld>
  <p:clrMapOvr>
    <a:masterClrMapping/>
  </p:clrMapOvr>
  <p:transition advTm="102033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Example : </a:t>
            </a:r>
            <a:r>
              <a:rPr lang="en-IN" altLang="en-US" sz="30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FlowLayout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30450"/>
            <a:ext cx="8762999" cy="4346031"/>
          </a:xfrm>
        </p:spPr>
        <p:txBody>
          <a:bodyPr numCol="2" spcCol="288000">
            <a:normAutofit lnSpcReduction="10000"/>
          </a:bodyPr>
          <a:lstStyle/>
          <a:p>
            <a:pPr marL="0" indent="0">
              <a:buNone/>
            </a:pPr>
            <a:r>
              <a:rPr lang="en-IN" sz="1900" dirty="0">
                <a:latin typeface="+mj-lt"/>
              </a:rPr>
              <a:t>import </a:t>
            </a:r>
            <a:r>
              <a:rPr lang="en-IN" sz="1900" dirty="0" err="1">
                <a:latin typeface="+mj-lt"/>
              </a:rPr>
              <a:t>java.awt</a:t>
            </a:r>
            <a:r>
              <a:rPr lang="en-IN" sz="1900" dirty="0">
                <a:latin typeface="+mj-lt"/>
              </a:rPr>
              <a:t>.*;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import </a:t>
            </a:r>
            <a:r>
              <a:rPr lang="en-IN" sz="1900" dirty="0" err="1">
                <a:latin typeface="+mj-lt"/>
              </a:rPr>
              <a:t>javax.swing</a:t>
            </a:r>
            <a:r>
              <a:rPr lang="en-IN" sz="1900" dirty="0">
                <a:latin typeface="+mj-lt"/>
              </a:rPr>
              <a:t>.*;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public class </a:t>
            </a:r>
            <a:r>
              <a:rPr lang="en-IN" sz="1900" dirty="0" err="1">
                <a:latin typeface="+mj-lt"/>
              </a:rPr>
              <a:t>MyFlowLayout</a:t>
            </a:r>
            <a:r>
              <a:rPr lang="en-IN" sz="1900" dirty="0">
                <a:latin typeface="+mj-lt"/>
              </a:rPr>
              <a:t> </a:t>
            </a:r>
            <a:r>
              <a:rPr lang="en-IN" sz="1900" b="1" dirty="0">
                <a:latin typeface="+mj-lt"/>
              </a:rPr>
              <a:t>{</a:t>
            </a:r>
            <a:r>
              <a:rPr lang="en-IN" sz="1900" dirty="0">
                <a:latin typeface="+mj-lt"/>
              </a:rPr>
              <a:t>  </a:t>
            </a:r>
          </a:p>
          <a:p>
            <a:pPr marL="0" indent="0">
              <a:buNone/>
            </a:pPr>
            <a:r>
              <a:rPr lang="en-IN" sz="1900" dirty="0" err="1">
                <a:latin typeface="+mj-lt"/>
              </a:rPr>
              <a:t>JFrame</a:t>
            </a:r>
            <a:r>
              <a:rPr lang="en-IN" sz="1900" dirty="0">
                <a:latin typeface="+mj-lt"/>
              </a:rPr>
              <a:t> f;  </a:t>
            </a:r>
          </a:p>
          <a:p>
            <a:pPr marL="0" indent="0">
              <a:buNone/>
            </a:pPr>
            <a:r>
              <a:rPr lang="en-IN" sz="1900" dirty="0" err="1">
                <a:latin typeface="+mj-lt"/>
              </a:rPr>
              <a:t>MyFlowLayout</a:t>
            </a:r>
            <a:r>
              <a:rPr lang="en-IN" sz="1900" dirty="0">
                <a:latin typeface="+mj-lt"/>
              </a:rPr>
              <a:t>()</a:t>
            </a:r>
          </a:p>
          <a:p>
            <a:pPr marL="0" indent="0">
              <a:buNone/>
            </a:pPr>
            <a:r>
              <a:rPr lang="en-IN" sz="1900" b="1" dirty="0">
                <a:latin typeface="+mj-lt"/>
              </a:rPr>
              <a:t>{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f=new </a:t>
            </a:r>
            <a:r>
              <a:rPr lang="en-IN" sz="1900" dirty="0" err="1">
                <a:latin typeface="+mj-lt"/>
              </a:rPr>
              <a:t>JFrame</a:t>
            </a:r>
            <a:r>
              <a:rPr lang="en-IN" sz="1900" dirty="0">
                <a:latin typeface="+mj-lt"/>
              </a:rPr>
              <a:t>();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</a:t>
            </a:r>
            <a:r>
              <a:rPr lang="en-IN" sz="1900" dirty="0" err="1">
                <a:latin typeface="+mj-lt"/>
              </a:rPr>
              <a:t>f.setLayout</a:t>
            </a:r>
            <a:r>
              <a:rPr lang="en-IN" sz="1900" dirty="0">
                <a:latin typeface="+mj-lt"/>
              </a:rPr>
              <a:t>(new </a:t>
            </a:r>
            <a:r>
              <a:rPr lang="en-IN" sz="1900" dirty="0" err="1">
                <a:latin typeface="+mj-lt"/>
              </a:rPr>
              <a:t>FlowLayout</a:t>
            </a:r>
            <a:r>
              <a:rPr lang="en-IN" sz="1900" dirty="0">
                <a:latin typeface="+mj-lt"/>
              </a:rPr>
              <a:t>(</a:t>
            </a:r>
            <a:r>
              <a:rPr lang="en-IN" sz="1900" dirty="0" err="1">
                <a:latin typeface="+mj-lt"/>
              </a:rPr>
              <a:t>FlowLayout.RIGHT</a:t>
            </a:r>
            <a:r>
              <a:rPr lang="en-IN" sz="1900" dirty="0">
                <a:latin typeface="+mj-lt"/>
              </a:rPr>
              <a:t>));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   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 b1=new 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("1");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 b2=new 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("2");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 b3=new 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("3");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 b4=new 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("4");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 b5=new 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("5");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       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</a:t>
            </a:r>
            <a:r>
              <a:rPr lang="en-IN" sz="1900" dirty="0" err="1">
                <a:latin typeface="+mj-lt"/>
              </a:rPr>
              <a:t>f.add</a:t>
            </a:r>
            <a:r>
              <a:rPr lang="en-IN" sz="1900" dirty="0">
                <a:latin typeface="+mj-lt"/>
              </a:rPr>
              <a:t>(b1);</a:t>
            </a:r>
            <a:r>
              <a:rPr lang="en-IN" sz="1900" dirty="0" err="1">
                <a:latin typeface="+mj-lt"/>
              </a:rPr>
              <a:t>f.add</a:t>
            </a:r>
            <a:r>
              <a:rPr lang="en-IN" sz="1900" dirty="0">
                <a:latin typeface="+mj-lt"/>
              </a:rPr>
              <a:t>(b2);</a:t>
            </a:r>
            <a:r>
              <a:rPr lang="en-IN" sz="1900" dirty="0" err="1">
                <a:latin typeface="+mj-lt"/>
              </a:rPr>
              <a:t>f.add</a:t>
            </a:r>
            <a:r>
              <a:rPr lang="en-IN" sz="1900" dirty="0">
                <a:latin typeface="+mj-lt"/>
              </a:rPr>
              <a:t>(b3);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    </a:t>
            </a:r>
            <a:r>
              <a:rPr lang="en-IN" sz="1900" dirty="0" err="1">
                <a:latin typeface="+mj-lt"/>
              </a:rPr>
              <a:t>f.add</a:t>
            </a:r>
            <a:r>
              <a:rPr lang="en-IN" sz="1900" dirty="0">
                <a:latin typeface="+mj-lt"/>
              </a:rPr>
              <a:t>(b4);</a:t>
            </a:r>
            <a:r>
              <a:rPr lang="en-IN" sz="1900" dirty="0" err="1">
                <a:latin typeface="+mj-lt"/>
              </a:rPr>
              <a:t>f.add</a:t>
            </a:r>
            <a:r>
              <a:rPr lang="en-IN" sz="1900" dirty="0">
                <a:latin typeface="+mj-lt"/>
              </a:rPr>
              <a:t>(b5);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</a:t>
            </a:r>
            <a:r>
              <a:rPr lang="en-IN" sz="1900" dirty="0" err="1">
                <a:latin typeface="+mj-lt"/>
              </a:rPr>
              <a:t>f.setSize</a:t>
            </a:r>
            <a:r>
              <a:rPr lang="en-IN" sz="1900" dirty="0">
                <a:latin typeface="+mj-lt"/>
              </a:rPr>
              <a:t>(300,300);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</a:t>
            </a:r>
            <a:r>
              <a:rPr lang="en-IN" sz="1900" dirty="0" err="1">
                <a:latin typeface="+mj-lt"/>
              </a:rPr>
              <a:t>f.setVisible</a:t>
            </a:r>
            <a:r>
              <a:rPr lang="en-IN" sz="1900" dirty="0">
                <a:latin typeface="+mj-lt"/>
              </a:rPr>
              <a:t>(true);  </a:t>
            </a:r>
          </a:p>
          <a:p>
            <a:pPr marL="0" indent="0">
              <a:buNone/>
            </a:pPr>
            <a:r>
              <a:rPr lang="en-IN" sz="1900" b="1" dirty="0">
                <a:latin typeface="+mj-lt"/>
              </a:rPr>
              <a:t>}</a:t>
            </a:r>
            <a:r>
              <a:rPr lang="en-IN" sz="1900" dirty="0">
                <a:latin typeface="+mj-lt"/>
              </a:rPr>
              <a:t>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public static void main(String[] </a:t>
            </a:r>
            <a:r>
              <a:rPr lang="en-IN" sz="1900" dirty="0" err="1">
                <a:latin typeface="+mj-lt"/>
              </a:rPr>
              <a:t>args</a:t>
            </a:r>
            <a:r>
              <a:rPr lang="en-IN" sz="1900" dirty="0">
                <a:latin typeface="+mj-lt"/>
              </a:rPr>
              <a:t>) </a:t>
            </a:r>
          </a:p>
          <a:p>
            <a:pPr marL="0" indent="0">
              <a:buNone/>
            </a:pPr>
            <a:r>
              <a:rPr lang="en-IN" sz="1900" b="1" dirty="0">
                <a:latin typeface="+mj-lt"/>
              </a:rPr>
              <a:t>{</a:t>
            </a:r>
            <a:r>
              <a:rPr lang="en-IN" sz="1900" dirty="0">
                <a:latin typeface="+mj-lt"/>
              </a:rPr>
              <a:t>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new </a:t>
            </a:r>
            <a:r>
              <a:rPr lang="en-IN" sz="1900" dirty="0" err="1">
                <a:latin typeface="+mj-lt"/>
              </a:rPr>
              <a:t>MyFlowLayout</a:t>
            </a:r>
            <a:r>
              <a:rPr lang="en-IN" sz="1900" dirty="0">
                <a:latin typeface="+mj-lt"/>
              </a:rPr>
              <a:t>();  </a:t>
            </a:r>
          </a:p>
          <a:p>
            <a:pPr marL="0" indent="0">
              <a:buNone/>
            </a:pPr>
            <a:r>
              <a:rPr lang="en-IN" sz="1900" b="1" dirty="0">
                <a:latin typeface="+mj-lt"/>
              </a:rPr>
              <a:t>}  }</a:t>
            </a:r>
            <a:r>
              <a:rPr lang="en-IN" sz="1900" dirty="0">
                <a:latin typeface="+mj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28603478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Java BorderLayout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420888"/>
            <a:ext cx="8762999" cy="4224543"/>
          </a:xfrm>
        </p:spPr>
        <p:txBody>
          <a:bodyPr numCol="2" spcCol="288000">
            <a:noAutofit/>
          </a:bodyPr>
          <a:lstStyle/>
          <a:p>
            <a:r>
              <a:rPr lang="en-US" sz="2000" b="1" dirty="0">
                <a:latin typeface="+mj-lt"/>
              </a:rPr>
              <a:t>Fields of BorderLayout class</a:t>
            </a:r>
          </a:p>
          <a:p>
            <a:endParaRPr lang="en-US" sz="2000" dirty="0">
              <a:latin typeface="+mj-lt"/>
            </a:endParaRPr>
          </a:p>
          <a:p>
            <a:pPr marL="514350" indent="-514350">
              <a:buFont typeface="+mj-lt"/>
              <a:buAutoNum type="romanLcPeriod"/>
            </a:pPr>
            <a:r>
              <a:rPr lang="en-IN" sz="2000" dirty="0">
                <a:latin typeface="+mj-lt"/>
                <a:cs typeface="Times New Roman" pitchFamily="18" charset="0"/>
              </a:rPr>
              <a:t>public static final int </a:t>
            </a:r>
            <a:r>
              <a:rPr lang="en-IN" sz="2000" b="1" dirty="0">
                <a:latin typeface="+mj-lt"/>
                <a:cs typeface="Times New Roman" pitchFamily="18" charset="0"/>
              </a:rPr>
              <a:t>NORTH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dirty="0">
                <a:latin typeface="+mj-lt"/>
                <a:cs typeface="Times New Roman" pitchFamily="18" charset="0"/>
              </a:rPr>
              <a:t>public static final int </a:t>
            </a:r>
            <a:r>
              <a:rPr lang="en-IN" sz="2000" b="1" dirty="0">
                <a:latin typeface="+mj-lt"/>
                <a:cs typeface="Times New Roman" pitchFamily="18" charset="0"/>
              </a:rPr>
              <a:t>SOUTH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dirty="0">
                <a:latin typeface="+mj-lt"/>
                <a:cs typeface="Times New Roman" pitchFamily="18" charset="0"/>
              </a:rPr>
              <a:t>public static final int </a:t>
            </a:r>
            <a:r>
              <a:rPr lang="en-IN" sz="2000" b="1" dirty="0">
                <a:latin typeface="+mj-lt"/>
                <a:cs typeface="Times New Roman" pitchFamily="18" charset="0"/>
              </a:rPr>
              <a:t>EAST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dirty="0">
                <a:latin typeface="+mj-lt"/>
                <a:cs typeface="Times New Roman" pitchFamily="18" charset="0"/>
              </a:rPr>
              <a:t>public static final int </a:t>
            </a:r>
            <a:r>
              <a:rPr lang="en-IN" sz="2000" b="1" dirty="0">
                <a:latin typeface="+mj-lt"/>
                <a:cs typeface="Times New Roman" pitchFamily="18" charset="0"/>
              </a:rPr>
              <a:t>WEST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dirty="0">
                <a:latin typeface="+mj-lt"/>
                <a:cs typeface="Times New Roman" pitchFamily="18" charset="0"/>
              </a:rPr>
              <a:t>public static final int </a:t>
            </a:r>
            <a:r>
              <a:rPr lang="en-IN" sz="2000" b="1" dirty="0">
                <a:latin typeface="+mj-lt"/>
                <a:cs typeface="Times New Roman" pitchFamily="18" charset="0"/>
              </a:rPr>
              <a:t>CENTER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US" sz="2000" b="1" dirty="0">
              <a:latin typeface="+mj-lt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US" sz="2000" b="1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+mj-lt"/>
              <a:cs typeface="Times New Roman" pitchFamily="18" charset="0"/>
            </a:endParaRPr>
          </a:p>
          <a:p>
            <a:r>
              <a:rPr lang="en-US" sz="2000" b="1" dirty="0">
                <a:latin typeface="+mj-lt"/>
                <a:cs typeface="Times New Roman" pitchFamily="18" charset="0"/>
              </a:rPr>
              <a:t>Constructors of </a:t>
            </a:r>
            <a:r>
              <a:rPr lang="en-US" sz="2000" b="1" dirty="0">
                <a:latin typeface="+mj-lt"/>
              </a:rPr>
              <a:t>BorderLayout</a:t>
            </a:r>
            <a:r>
              <a:rPr lang="en-US" sz="2000" b="1" dirty="0">
                <a:latin typeface="+mj-lt"/>
                <a:cs typeface="Times New Roman" pitchFamily="18" charset="0"/>
              </a:rPr>
              <a:t> class</a:t>
            </a:r>
          </a:p>
          <a:p>
            <a:endParaRPr lang="en-US" sz="2000" b="1" dirty="0">
              <a:latin typeface="+mj-lt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IN" sz="2000" b="1" dirty="0">
                <a:latin typeface="+mj-lt"/>
                <a:cs typeface="Times New Roman" pitchFamily="18" charset="0"/>
              </a:rPr>
              <a:t>BorderLayout(): </a:t>
            </a:r>
            <a:r>
              <a:rPr lang="en-IN" sz="2000" dirty="0">
                <a:latin typeface="+mj-lt"/>
                <a:cs typeface="Times New Roman" pitchFamily="18" charset="0"/>
              </a:rPr>
              <a:t>creates a border layout but with no gaps between the components.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IN" sz="2000" b="1" dirty="0">
                <a:latin typeface="+mj-lt"/>
                <a:cs typeface="Times New Roman" pitchFamily="18" charset="0"/>
              </a:rPr>
              <a:t>BorderLayout(int </a:t>
            </a:r>
            <a:r>
              <a:rPr lang="en-IN" sz="2000" b="1" dirty="0" err="1">
                <a:latin typeface="+mj-lt"/>
                <a:cs typeface="Times New Roman" pitchFamily="18" charset="0"/>
              </a:rPr>
              <a:t>hgap</a:t>
            </a:r>
            <a:r>
              <a:rPr lang="en-IN" sz="2000" b="1" dirty="0">
                <a:latin typeface="+mj-lt"/>
                <a:cs typeface="Times New Roman" pitchFamily="18" charset="0"/>
              </a:rPr>
              <a:t>, int </a:t>
            </a:r>
            <a:r>
              <a:rPr lang="en-IN" sz="2000" b="1" dirty="0" err="1">
                <a:latin typeface="+mj-lt"/>
                <a:cs typeface="Times New Roman" pitchFamily="18" charset="0"/>
              </a:rPr>
              <a:t>vgap</a:t>
            </a:r>
            <a:r>
              <a:rPr lang="en-IN" sz="2000" b="1" dirty="0">
                <a:latin typeface="+mj-lt"/>
                <a:cs typeface="Times New Roman" pitchFamily="18" charset="0"/>
              </a:rPr>
              <a:t>): </a:t>
            </a:r>
            <a:r>
              <a:rPr lang="en-IN" sz="2000" dirty="0">
                <a:latin typeface="+mj-lt"/>
                <a:cs typeface="Times New Roman" pitchFamily="18" charset="0"/>
              </a:rPr>
              <a:t>creates a border layout with the given horizontal and vertical gaps between the components</a:t>
            </a:r>
          </a:p>
        </p:txBody>
      </p:sp>
    </p:spTree>
    <p:extLst>
      <p:ext uri="{BB962C8B-B14F-4D97-AF65-F5344CB8AC3E}">
        <p14:creationId xmlns:p14="http://schemas.microsoft.com/office/powerpoint/2010/main" val="1963299222"/>
      </p:ext>
    </p:extLst>
  </p:cSld>
  <p:clrMapOvr>
    <a:masterClrMapping/>
  </p:clrMapOvr>
  <p:transition advTm="102033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Example : BorderLayout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30450"/>
            <a:ext cx="8762999" cy="4346031"/>
          </a:xfrm>
        </p:spPr>
        <p:txBody>
          <a:bodyPr numCol="2" spcCol="288000">
            <a:normAutofit lnSpcReduction="10000"/>
          </a:bodyPr>
          <a:lstStyle/>
          <a:p>
            <a:pPr marL="0" indent="0">
              <a:buNone/>
            </a:pPr>
            <a:r>
              <a:rPr lang="en-IN" sz="1900" dirty="0">
                <a:latin typeface="+mj-lt"/>
              </a:rPr>
              <a:t>import </a:t>
            </a:r>
            <a:r>
              <a:rPr lang="en-IN" sz="1900" dirty="0" err="1">
                <a:latin typeface="+mj-lt"/>
              </a:rPr>
              <a:t>java.awt</a:t>
            </a:r>
            <a:r>
              <a:rPr lang="en-IN" sz="1900" dirty="0">
                <a:latin typeface="+mj-lt"/>
              </a:rPr>
              <a:t>.*;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import </a:t>
            </a:r>
            <a:r>
              <a:rPr lang="en-IN" sz="1900" dirty="0" err="1">
                <a:latin typeface="+mj-lt"/>
              </a:rPr>
              <a:t>javax.swing</a:t>
            </a:r>
            <a:r>
              <a:rPr lang="en-IN" sz="1900" dirty="0">
                <a:latin typeface="+mj-lt"/>
              </a:rPr>
              <a:t>.*;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public class </a:t>
            </a:r>
            <a:r>
              <a:rPr lang="en-IN" sz="1900" dirty="0" err="1">
                <a:latin typeface="+mj-lt"/>
              </a:rPr>
              <a:t>BorderDemo</a:t>
            </a:r>
            <a:r>
              <a:rPr lang="en-IN" sz="1900" dirty="0">
                <a:latin typeface="+mj-lt"/>
              </a:rPr>
              <a:t> </a:t>
            </a:r>
            <a:r>
              <a:rPr lang="en-IN" sz="1900" b="1" dirty="0">
                <a:latin typeface="+mj-lt"/>
              </a:rPr>
              <a:t>{</a:t>
            </a:r>
            <a:r>
              <a:rPr lang="en-IN" sz="1900" dirty="0">
                <a:latin typeface="+mj-lt"/>
              </a:rPr>
              <a:t>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          </a:t>
            </a:r>
            <a:r>
              <a:rPr lang="en-IN" sz="1900" dirty="0" err="1">
                <a:latin typeface="+mj-lt"/>
              </a:rPr>
              <a:t>JFrame</a:t>
            </a:r>
            <a:r>
              <a:rPr lang="en-IN" sz="1900" dirty="0">
                <a:latin typeface="+mj-lt"/>
              </a:rPr>
              <a:t> f;   </a:t>
            </a:r>
          </a:p>
          <a:p>
            <a:pPr marL="0" indent="0">
              <a:buNone/>
            </a:pPr>
            <a:r>
              <a:rPr lang="en-IN" sz="1900" dirty="0" err="1">
                <a:latin typeface="+mj-lt"/>
              </a:rPr>
              <a:t>BorderDemo</a:t>
            </a:r>
            <a:r>
              <a:rPr lang="en-IN" sz="1900" dirty="0">
                <a:latin typeface="+mj-lt"/>
              </a:rPr>
              <a:t>()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 </a:t>
            </a:r>
            <a:r>
              <a:rPr lang="en-IN" sz="1900" b="1" dirty="0">
                <a:latin typeface="+mj-lt"/>
              </a:rPr>
              <a:t>{</a:t>
            </a:r>
            <a:r>
              <a:rPr lang="en-IN" sz="1900" dirty="0">
                <a:latin typeface="+mj-lt"/>
              </a:rPr>
              <a:t>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f=new </a:t>
            </a:r>
            <a:r>
              <a:rPr lang="en-IN" sz="1900" dirty="0" err="1">
                <a:latin typeface="+mj-lt"/>
              </a:rPr>
              <a:t>JFrame</a:t>
            </a:r>
            <a:r>
              <a:rPr lang="en-IN" sz="1900" dirty="0">
                <a:latin typeface="+mj-lt"/>
              </a:rPr>
              <a:t>();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    </a:t>
            </a:r>
            <a:r>
              <a:rPr lang="en-IN" sz="1900" dirty="0" err="1">
                <a:latin typeface="+mj-lt"/>
              </a:rPr>
              <a:t>f.setLayout</a:t>
            </a:r>
            <a:r>
              <a:rPr lang="en-IN" sz="1900" dirty="0">
                <a:latin typeface="+mj-lt"/>
              </a:rPr>
              <a:t>(new BorderLayout()); 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 b1=new 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("NORTH");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 b2=new 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("SOUTH");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 b3=new 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("EAST");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 b4=new 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("WEST");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 b5=new 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("CENTER");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    </a:t>
            </a:r>
            <a:r>
              <a:rPr lang="en-IN" sz="1900" dirty="0" err="1">
                <a:latin typeface="+mj-lt"/>
              </a:rPr>
              <a:t>f.add</a:t>
            </a:r>
            <a:r>
              <a:rPr lang="en-IN" sz="1900" dirty="0">
                <a:latin typeface="+mj-lt"/>
              </a:rPr>
              <a:t>(b1,BorderLayout.NORTH);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</a:t>
            </a:r>
            <a:r>
              <a:rPr lang="en-IN" sz="1900" dirty="0" err="1">
                <a:latin typeface="+mj-lt"/>
              </a:rPr>
              <a:t>f.add</a:t>
            </a:r>
            <a:r>
              <a:rPr lang="en-IN" sz="1900" dirty="0">
                <a:latin typeface="+mj-lt"/>
              </a:rPr>
              <a:t>(b2,BorderLayout.SOUTH);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</a:t>
            </a:r>
            <a:r>
              <a:rPr lang="en-IN" sz="1900" dirty="0" err="1">
                <a:latin typeface="+mj-lt"/>
              </a:rPr>
              <a:t>f.add</a:t>
            </a:r>
            <a:r>
              <a:rPr lang="en-IN" sz="1900" dirty="0">
                <a:latin typeface="+mj-lt"/>
              </a:rPr>
              <a:t>(b3,BorderLayout.EAST);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</a:t>
            </a:r>
            <a:r>
              <a:rPr lang="en-IN" sz="1900" dirty="0" err="1">
                <a:latin typeface="+mj-lt"/>
              </a:rPr>
              <a:t>f.add</a:t>
            </a:r>
            <a:r>
              <a:rPr lang="en-IN" sz="1900" dirty="0">
                <a:latin typeface="+mj-lt"/>
              </a:rPr>
              <a:t>(b4,BorderLayout.WEST);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</a:t>
            </a:r>
            <a:r>
              <a:rPr lang="en-IN" sz="1900" dirty="0" err="1">
                <a:latin typeface="+mj-lt"/>
              </a:rPr>
              <a:t>f.add</a:t>
            </a:r>
            <a:r>
              <a:rPr lang="en-IN" sz="1900" dirty="0">
                <a:latin typeface="+mj-lt"/>
              </a:rPr>
              <a:t>(b5,BorderLayout.CENTER);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</a:t>
            </a:r>
            <a:r>
              <a:rPr lang="en-IN" sz="1900" dirty="0" err="1">
                <a:latin typeface="+mj-lt"/>
              </a:rPr>
              <a:t>f.setSize</a:t>
            </a:r>
            <a:r>
              <a:rPr lang="en-IN" sz="1900" dirty="0">
                <a:latin typeface="+mj-lt"/>
              </a:rPr>
              <a:t>(300,300);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</a:t>
            </a:r>
            <a:r>
              <a:rPr lang="en-IN" sz="1900" dirty="0" err="1">
                <a:latin typeface="+mj-lt"/>
              </a:rPr>
              <a:t>f.setVisible</a:t>
            </a:r>
            <a:r>
              <a:rPr lang="en-IN" sz="1900" dirty="0">
                <a:latin typeface="+mj-lt"/>
              </a:rPr>
              <a:t>(true);  </a:t>
            </a:r>
          </a:p>
          <a:p>
            <a:pPr marL="0" indent="0">
              <a:buNone/>
            </a:pPr>
            <a:r>
              <a:rPr lang="en-IN" sz="1900" b="1" dirty="0">
                <a:latin typeface="+mj-lt"/>
              </a:rPr>
              <a:t>}</a:t>
            </a:r>
            <a:r>
              <a:rPr lang="en-IN" sz="1900" dirty="0">
                <a:latin typeface="+mj-lt"/>
              </a:rPr>
              <a:t>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public static void main(String[] </a:t>
            </a:r>
            <a:r>
              <a:rPr lang="en-IN" sz="1900" dirty="0" err="1">
                <a:latin typeface="+mj-lt"/>
              </a:rPr>
              <a:t>args</a:t>
            </a:r>
            <a:r>
              <a:rPr lang="en-IN" sz="1900" dirty="0">
                <a:latin typeface="+mj-lt"/>
              </a:rPr>
              <a:t>) </a:t>
            </a:r>
          </a:p>
          <a:p>
            <a:pPr marL="0" indent="0">
              <a:buNone/>
            </a:pPr>
            <a:r>
              <a:rPr lang="en-IN" sz="1900" b="1" dirty="0">
                <a:latin typeface="+mj-lt"/>
              </a:rPr>
              <a:t>{</a:t>
            </a:r>
            <a:r>
              <a:rPr lang="en-IN" sz="1900" dirty="0">
                <a:latin typeface="+mj-lt"/>
              </a:rPr>
              <a:t>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new  </a:t>
            </a:r>
            <a:r>
              <a:rPr lang="en-IN" sz="1900" dirty="0" err="1">
                <a:latin typeface="+mj-lt"/>
              </a:rPr>
              <a:t>BorderDemo</a:t>
            </a:r>
            <a:r>
              <a:rPr lang="en-IN" sz="1900" dirty="0">
                <a:latin typeface="+mj-lt"/>
              </a:rPr>
              <a:t>();  </a:t>
            </a:r>
          </a:p>
          <a:p>
            <a:pPr marL="0" indent="0">
              <a:buNone/>
            </a:pPr>
            <a:r>
              <a:rPr lang="en-IN" sz="1900" b="1" dirty="0">
                <a:latin typeface="+mj-lt"/>
              </a:rPr>
              <a:t>} }</a:t>
            </a:r>
            <a:r>
              <a:rPr lang="en-IN" sz="1900" dirty="0">
                <a:latin typeface="+mj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26523863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Java </a:t>
            </a:r>
            <a:r>
              <a:rPr lang="en-IN" altLang="en-US" sz="30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BoxLayout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420888"/>
            <a:ext cx="8762999" cy="4224543"/>
          </a:xfrm>
        </p:spPr>
        <p:txBody>
          <a:bodyPr numCol="2" spcCol="288000">
            <a:noAutofit/>
          </a:bodyPr>
          <a:lstStyle/>
          <a:p>
            <a:r>
              <a:rPr lang="en-US" sz="2000" b="1" dirty="0">
                <a:latin typeface="+mj-lt"/>
              </a:rPr>
              <a:t>Fields of </a:t>
            </a:r>
            <a:r>
              <a:rPr lang="en-US" sz="2000" b="1" dirty="0" err="1">
                <a:latin typeface="+mj-lt"/>
              </a:rPr>
              <a:t>BoxLayout</a:t>
            </a:r>
            <a:r>
              <a:rPr lang="en-US" sz="2000" b="1" dirty="0">
                <a:latin typeface="+mj-lt"/>
              </a:rPr>
              <a:t> class</a:t>
            </a:r>
          </a:p>
          <a:p>
            <a:endParaRPr lang="en-US" sz="2000" dirty="0">
              <a:latin typeface="+mj-lt"/>
            </a:endParaRPr>
          </a:p>
          <a:p>
            <a:pPr marL="514350" indent="-514350">
              <a:buFont typeface="+mj-lt"/>
              <a:buAutoNum type="romanLcPeriod"/>
            </a:pPr>
            <a:r>
              <a:rPr lang="en-IN" sz="2000" dirty="0">
                <a:latin typeface="+mj-lt"/>
                <a:cs typeface="Times New Roman" pitchFamily="18" charset="0"/>
              </a:rPr>
              <a:t>public static final int </a:t>
            </a:r>
            <a:r>
              <a:rPr lang="en-IN" sz="2000" b="1" dirty="0">
                <a:latin typeface="+mj-lt"/>
                <a:cs typeface="Times New Roman" pitchFamily="18" charset="0"/>
              </a:rPr>
              <a:t>X_AXIS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dirty="0">
                <a:latin typeface="+mj-lt"/>
                <a:cs typeface="Times New Roman" pitchFamily="18" charset="0"/>
              </a:rPr>
              <a:t>public static final int </a:t>
            </a:r>
            <a:r>
              <a:rPr lang="en-IN" sz="2000" b="1" dirty="0">
                <a:latin typeface="+mj-lt"/>
                <a:cs typeface="Times New Roman" pitchFamily="18" charset="0"/>
              </a:rPr>
              <a:t>Y_AXIS</a:t>
            </a:r>
          </a:p>
          <a:p>
            <a:pPr marL="514350" indent="-514350">
              <a:buFont typeface="+mj-lt"/>
              <a:buAutoNum type="romanLcPeriod"/>
            </a:pPr>
            <a:endParaRPr lang="en-US" sz="2000" b="1" dirty="0">
              <a:latin typeface="+mj-lt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US" sz="2000" b="1" dirty="0">
              <a:latin typeface="+mj-lt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US" sz="2000" b="1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+mj-lt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US" sz="2000" b="1" dirty="0">
              <a:latin typeface="+mj-lt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US" sz="2000" b="1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+mj-lt"/>
              <a:cs typeface="Times New Roman" pitchFamily="18" charset="0"/>
            </a:endParaRPr>
          </a:p>
          <a:p>
            <a:r>
              <a:rPr lang="en-US" sz="2000" b="1" dirty="0">
                <a:latin typeface="+mj-lt"/>
                <a:cs typeface="Times New Roman" pitchFamily="18" charset="0"/>
              </a:rPr>
              <a:t>Constructors of 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BoxLayout</a:t>
            </a:r>
            <a:r>
              <a:rPr lang="en-US" sz="2000" b="1" dirty="0">
                <a:latin typeface="+mj-lt"/>
                <a:cs typeface="Times New Roman" pitchFamily="18" charset="0"/>
              </a:rPr>
              <a:t> class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IN" sz="2000" b="1" dirty="0" err="1">
                <a:latin typeface="+mj-lt"/>
                <a:cs typeface="Times New Roman" pitchFamily="18" charset="0"/>
              </a:rPr>
              <a:t>BoxLayout</a:t>
            </a:r>
            <a:r>
              <a:rPr lang="en-IN" sz="2000" b="1" dirty="0">
                <a:latin typeface="+mj-lt"/>
                <a:cs typeface="Times New Roman" pitchFamily="18" charset="0"/>
              </a:rPr>
              <a:t>(Container c, int axis): </a:t>
            </a:r>
          </a:p>
          <a:p>
            <a:pPr marL="0" indent="0" algn="just">
              <a:buNone/>
            </a:pPr>
            <a:r>
              <a:rPr lang="en-IN" sz="2000" dirty="0">
                <a:latin typeface="+mj-lt"/>
                <a:cs typeface="Times New Roman" pitchFamily="18" charset="0"/>
              </a:rPr>
              <a:t>creates a box layout that arranges the components with the given axis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7248"/>
      </p:ext>
    </p:extLst>
  </p:cSld>
  <p:clrMapOvr>
    <a:masterClrMapping/>
  </p:clrMapOvr>
  <p:transition advTm="102033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Example : </a:t>
            </a:r>
            <a:r>
              <a:rPr lang="en-IN" altLang="en-US" sz="30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BoxLayout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30450"/>
            <a:ext cx="8762999" cy="4346031"/>
          </a:xfrm>
        </p:spPr>
        <p:txBody>
          <a:bodyPr numCol="2" spcCol="288000">
            <a:normAutofit/>
          </a:bodyPr>
          <a:lstStyle/>
          <a:p>
            <a:pPr marL="0" indent="0">
              <a:buNone/>
            </a:pPr>
            <a:r>
              <a:rPr lang="en-IN" sz="1900" dirty="0">
                <a:latin typeface="+mj-lt"/>
              </a:rPr>
              <a:t>import </a:t>
            </a:r>
            <a:r>
              <a:rPr lang="en-IN" sz="1900" dirty="0" err="1">
                <a:latin typeface="+mj-lt"/>
              </a:rPr>
              <a:t>java.awt</a:t>
            </a:r>
            <a:r>
              <a:rPr lang="en-IN" sz="1900" dirty="0">
                <a:latin typeface="+mj-lt"/>
              </a:rPr>
              <a:t>.*;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import </a:t>
            </a:r>
            <a:r>
              <a:rPr lang="en-IN" sz="1900" dirty="0" err="1">
                <a:latin typeface="+mj-lt"/>
              </a:rPr>
              <a:t>javax.swing</a:t>
            </a:r>
            <a:r>
              <a:rPr lang="en-IN" sz="1900" dirty="0">
                <a:latin typeface="+mj-lt"/>
              </a:rPr>
              <a:t>.*;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public class </a:t>
            </a:r>
            <a:r>
              <a:rPr lang="en-IN" sz="1900" dirty="0" err="1">
                <a:latin typeface="+mj-lt"/>
              </a:rPr>
              <a:t>BoxDemo</a:t>
            </a:r>
            <a:r>
              <a:rPr lang="en-IN" sz="1900" dirty="0">
                <a:latin typeface="+mj-lt"/>
              </a:rPr>
              <a:t> extends  Frame </a:t>
            </a:r>
            <a:r>
              <a:rPr lang="en-IN" sz="1900" b="1" dirty="0">
                <a:latin typeface="+mj-lt"/>
              </a:rPr>
              <a:t>{</a:t>
            </a:r>
            <a:r>
              <a:rPr lang="en-IN" sz="1900" dirty="0">
                <a:latin typeface="+mj-lt"/>
              </a:rPr>
              <a:t>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Button buttons[];  </a:t>
            </a:r>
          </a:p>
          <a:p>
            <a:pPr marL="0" indent="0">
              <a:buNone/>
            </a:pPr>
            <a:endParaRPr lang="en-IN" sz="1900" dirty="0">
              <a:latin typeface="+mj-lt"/>
            </a:endParaRP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public </a:t>
            </a:r>
            <a:r>
              <a:rPr lang="en-IN" sz="1900" dirty="0"/>
              <a:t> </a:t>
            </a:r>
            <a:r>
              <a:rPr lang="en-IN" sz="1900" dirty="0" err="1"/>
              <a:t>BoxDemo</a:t>
            </a:r>
            <a:r>
              <a:rPr lang="en-IN" sz="1900" dirty="0"/>
              <a:t> </a:t>
            </a:r>
            <a:r>
              <a:rPr lang="en-IN" sz="1900" dirty="0">
                <a:latin typeface="+mj-lt"/>
              </a:rPr>
              <a:t> () </a:t>
            </a:r>
            <a:r>
              <a:rPr lang="en-IN" sz="1900" b="1" dirty="0">
                <a:latin typeface="+mj-lt"/>
              </a:rPr>
              <a:t>{</a:t>
            </a:r>
            <a:r>
              <a:rPr lang="en-IN" sz="1900" dirty="0">
                <a:latin typeface="+mj-lt"/>
              </a:rPr>
              <a:t>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buttons = new Button [5];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for (int i = 0;i&lt;5;i++) {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  buttons[i] = new Button ("Button " + (i + 1));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  add (buttons[i]);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  </a:t>
            </a:r>
            <a:r>
              <a:rPr lang="en-IN" sz="1900" b="1" dirty="0">
                <a:latin typeface="+mj-lt"/>
              </a:rPr>
              <a:t>}</a:t>
            </a:r>
            <a:r>
              <a:rPr lang="en-IN" sz="1900" dirty="0">
                <a:latin typeface="+mj-lt"/>
              </a:rPr>
              <a:t> </a:t>
            </a:r>
          </a:p>
          <a:p>
            <a:pPr marL="0" indent="0">
              <a:buNone/>
            </a:pPr>
            <a:r>
              <a:rPr lang="en-IN" sz="1900" dirty="0" err="1">
                <a:latin typeface="+mj-lt"/>
              </a:rPr>
              <a:t>setLayout</a:t>
            </a:r>
            <a:r>
              <a:rPr lang="en-IN" sz="1900" dirty="0">
                <a:latin typeface="+mj-lt"/>
              </a:rPr>
              <a:t> (new </a:t>
            </a:r>
            <a:r>
              <a:rPr lang="en-IN" sz="1900" dirty="0" err="1">
                <a:latin typeface="+mj-lt"/>
              </a:rPr>
              <a:t>BoxLayout</a:t>
            </a:r>
            <a:r>
              <a:rPr lang="en-IN" sz="1900" dirty="0">
                <a:latin typeface="+mj-lt"/>
              </a:rPr>
              <a:t> (this, </a:t>
            </a:r>
            <a:r>
              <a:rPr lang="en-IN" sz="1900" dirty="0" err="1">
                <a:latin typeface="+mj-lt"/>
              </a:rPr>
              <a:t>BoxLayout.Y_AXIS</a:t>
            </a:r>
            <a:r>
              <a:rPr lang="en-IN" sz="1900" dirty="0">
                <a:latin typeface="+mj-lt"/>
              </a:rPr>
              <a:t>));  </a:t>
            </a:r>
          </a:p>
          <a:p>
            <a:pPr marL="0" indent="0">
              <a:buNone/>
            </a:pPr>
            <a:r>
              <a:rPr lang="en-IN" sz="1900" dirty="0" err="1">
                <a:latin typeface="+mj-lt"/>
              </a:rPr>
              <a:t>setSize</a:t>
            </a:r>
            <a:r>
              <a:rPr lang="en-IN" sz="1900" dirty="0">
                <a:latin typeface="+mj-lt"/>
              </a:rPr>
              <a:t>(400,400);  </a:t>
            </a:r>
          </a:p>
          <a:p>
            <a:pPr marL="0" indent="0">
              <a:buNone/>
            </a:pPr>
            <a:r>
              <a:rPr lang="en-IN" sz="1900" dirty="0" err="1">
                <a:latin typeface="+mj-lt"/>
              </a:rPr>
              <a:t>setVisible</a:t>
            </a:r>
            <a:r>
              <a:rPr lang="en-IN" sz="1900" dirty="0">
                <a:latin typeface="+mj-lt"/>
              </a:rPr>
              <a:t>(true);  </a:t>
            </a:r>
          </a:p>
          <a:p>
            <a:pPr marL="0" indent="0">
              <a:buNone/>
            </a:pPr>
            <a:r>
              <a:rPr lang="en-IN" sz="1900" b="1" dirty="0">
                <a:latin typeface="+mj-lt"/>
              </a:rPr>
              <a:t>}</a:t>
            </a:r>
            <a:r>
              <a:rPr lang="en-IN" sz="1900" dirty="0">
                <a:latin typeface="+mj-lt"/>
              </a:rPr>
              <a:t>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  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public static void main(String </a:t>
            </a:r>
            <a:r>
              <a:rPr lang="en-IN" sz="1900" dirty="0" err="1">
                <a:latin typeface="+mj-lt"/>
              </a:rPr>
              <a:t>args</a:t>
            </a:r>
            <a:r>
              <a:rPr lang="en-IN" sz="1900" dirty="0">
                <a:latin typeface="+mj-lt"/>
              </a:rPr>
              <a:t>[])</a:t>
            </a:r>
          </a:p>
          <a:p>
            <a:pPr marL="0" indent="0">
              <a:buNone/>
            </a:pPr>
            <a:r>
              <a:rPr lang="en-IN" sz="1900" b="1" dirty="0">
                <a:latin typeface="+mj-lt"/>
              </a:rPr>
              <a:t>{</a:t>
            </a:r>
            <a:r>
              <a:rPr lang="en-IN" sz="1900" dirty="0">
                <a:latin typeface="+mj-lt"/>
              </a:rPr>
              <a:t>  </a:t>
            </a:r>
          </a:p>
          <a:p>
            <a:pPr marL="0" indent="0">
              <a:buNone/>
            </a:pPr>
            <a:r>
              <a:rPr lang="en-IN" sz="1900" dirty="0" err="1"/>
              <a:t>BoxDemo</a:t>
            </a:r>
            <a:r>
              <a:rPr lang="en-IN" sz="1900" dirty="0"/>
              <a:t> </a:t>
            </a:r>
            <a:r>
              <a:rPr lang="en-IN" sz="1900" dirty="0">
                <a:latin typeface="+mj-lt"/>
              </a:rPr>
              <a:t> b=new </a:t>
            </a:r>
            <a:r>
              <a:rPr lang="en-IN" sz="1900" dirty="0"/>
              <a:t> </a:t>
            </a:r>
            <a:r>
              <a:rPr lang="en-IN" sz="1900" dirty="0" err="1"/>
              <a:t>BoxDemo</a:t>
            </a:r>
            <a:r>
              <a:rPr lang="en-IN" sz="1900" dirty="0">
                <a:latin typeface="+mj-lt"/>
              </a:rPr>
              <a:t>();  </a:t>
            </a:r>
          </a:p>
          <a:p>
            <a:pPr marL="0" indent="0">
              <a:buNone/>
            </a:pPr>
            <a:r>
              <a:rPr lang="en-IN" sz="1900" b="1" dirty="0">
                <a:latin typeface="+mj-lt"/>
              </a:rPr>
              <a:t>}  }</a:t>
            </a:r>
          </a:p>
        </p:txBody>
      </p:sp>
    </p:spTree>
    <p:extLst>
      <p:ext uri="{BB962C8B-B14F-4D97-AF65-F5344CB8AC3E}">
        <p14:creationId xmlns:p14="http://schemas.microsoft.com/office/powerpoint/2010/main" val="4227343596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Java </a:t>
            </a:r>
            <a:r>
              <a:rPr lang="en-IN" altLang="en-US" sz="30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GridLayout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420888"/>
            <a:ext cx="8762999" cy="4224543"/>
          </a:xfrm>
        </p:spPr>
        <p:txBody>
          <a:bodyPr numCol="1" spcCol="288000">
            <a:noAutofit/>
          </a:bodyPr>
          <a:lstStyle/>
          <a:p>
            <a:pPr algn="just"/>
            <a:r>
              <a:rPr lang="en-IN" sz="2000" dirty="0">
                <a:latin typeface="+mj-lt"/>
                <a:cs typeface="Times New Roman" pitchFamily="18" charset="0"/>
              </a:rPr>
              <a:t>The </a:t>
            </a:r>
            <a:r>
              <a:rPr lang="en-IN" sz="2000" b="1" dirty="0" err="1">
                <a:latin typeface="+mj-lt"/>
                <a:cs typeface="Times New Roman" pitchFamily="18" charset="0"/>
              </a:rPr>
              <a:t>GridLayout</a:t>
            </a:r>
            <a:r>
              <a:rPr lang="en-IN" sz="2000" dirty="0">
                <a:latin typeface="+mj-lt"/>
                <a:cs typeface="Times New Roman" pitchFamily="18" charset="0"/>
              </a:rPr>
              <a:t> is used to arrange the components in rectangular grid. </a:t>
            </a:r>
          </a:p>
          <a:p>
            <a:pPr algn="just"/>
            <a:endParaRPr lang="en-IN" sz="2000" dirty="0">
              <a:latin typeface="+mj-lt"/>
              <a:cs typeface="Times New Roman" pitchFamily="18" charset="0"/>
            </a:endParaRPr>
          </a:p>
          <a:p>
            <a:pPr algn="just"/>
            <a:r>
              <a:rPr lang="en-IN" sz="2000" dirty="0">
                <a:latin typeface="+mj-lt"/>
                <a:cs typeface="Times New Roman" pitchFamily="18" charset="0"/>
              </a:rPr>
              <a:t>One component is displayed in each rectangle.</a:t>
            </a:r>
          </a:p>
          <a:p>
            <a:pPr algn="just"/>
            <a:endParaRPr lang="en-IN" sz="20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000" b="1" dirty="0">
                <a:latin typeface="+mj-lt"/>
                <a:cs typeface="Times New Roman" pitchFamily="18" charset="0"/>
              </a:rPr>
              <a:t>Constructors of 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GridLayout</a:t>
            </a:r>
            <a:r>
              <a:rPr lang="en-US" sz="2000" b="1" dirty="0">
                <a:latin typeface="+mj-lt"/>
                <a:cs typeface="Times New Roman" pitchFamily="18" charset="0"/>
              </a:rPr>
              <a:t> class: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IN" sz="2000" b="1" dirty="0" err="1">
                <a:latin typeface="+mj-lt"/>
                <a:cs typeface="Times New Roman" pitchFamily="18" charset="0"/>
              </a:rPr>
              <a:t>GridLayout</a:t>
            </a:r>
            <a:r>
              <a:rPr lang="en-IN" sz="2000" b="1" dirty="0">
                <a:latin typeface="+mj-lt"/>
                <a:cs typeface="Times New Roman" pitchFamily="18" charset="0"/>
              </a:rPr>
              <a:t>(): </a:t>
            </a:r>
            <a:r>
              <a:rPr lang="en-IN" sz="2000" dirty="0">
                <a:latin typeface="+mj-lt"/>
                <a:cs typeface="Times New Roman" pitchFamily="18" charset="0"/>
              </a:rPr>
              <a:t>creates a grid layout with one column per component in a row.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IN" sz="2000" b="1" dirty="0" err="1">
                <a:latin typeface="+mj-lt"/>
                <a:cs typeface="Times New Roman" pitchFamily="18" charset="0"/>
              </a:rPr>
              <a:t>GridLayout</a:t>
            </a:r>
            <a:r>
              <a:rPr lang="en-IN" sz="2000" b="1" dirty="0">
                <a:latin typeface="+mj-lt"/>
                <a:cs typeface="Times New Roman" pitchFamily="18" charset="0"/>
              </a:rPr>
              <a:t>(int rows, int columns):</a:t>
            </a:r>
            <a:r>
              <a:rPr lang="en-IN" sz="2000" dirty="0">
                <a:latin typeface="+mj-lt"/>
                <a:cs typeface="Times New Roman" pitchFamily="18" charset="0"/>
              </a:rPr>
              <a:t> creates a grid layout with the given rows and columns but no gaps between the components.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IN" sz="2000" b="1" dirty="0" err="1">
                <a:latin typeface="+mj-lt"/>
                <a:cs typeface="Times New Roman" pitchFamily="18" charset="0"/>
              </a:rPr>
              <a:t>GridLayout</a:t>
            </a:r>
            <a:r>
              <a:rPr lang="en-IN" sz="2000" b="1" dirty="0">
                <a:latin typeface="+mj-lt"/>
                <a:cs typeface="Times New Roman" pitchFamily="18" charset="0"/>
              </a:rPr>
              <a:t>(int rows, int columns, int </a:t>
            </a:r>
            <a:r>
              <a:rPr lang="en-IN" sz="2000" b="1" dirty="0" err="1">
                <a:latin typeface="+mj-lt"/>
                <a:cs typeface="Times New Roman" pitchFamily="18" charset="0"/>
              </a:rPr>
              <a:t>hgap</a:t>
            </a:r>
            <a:r>
              <a:rPr lang="en-IN" sz="2000" b="1" dirty="0">
                <a:latin typeface="+mj-lt"/>
                <a:cs typeface="Times New Roman" pitchFamily="18" charset="0"/>
              </a:rPr>
              <a:t>, int </a:t>
            </a:r>
            <a:r>
              <a:rPr lang="en-IN" sz="2000" b="1" dirty="0" err="1">
                <a:latin typeface="+mj-lt"/>
                <a:cs typeface="Times New Roman" pitchFamily="18" charset="0"/>
              </a:rPr>
              <a:t>vgap</a:t>
            </a:r>
            <a:r>
              <a:rPr lang="en-IN" sz="2000" b="1" dirty="0">
                <a:latin typeface="+mj-lt"/>
                <a:cs typeface="Times New Roman" pitchFamily="18" charset="0"/>
              </a:rPr>
              <a:t>):</a:t>
            </a:r>
            <a:r>
              <a:rPr lang="en-IN" sz="2000" dirty="0">
                <a:latin typeface="+mj-lt"/>
                <a:cs typeface="Times New Roman" pitchFamily="18" charset="0"/>
              </a:rPr>
              <a:t> creates a grid layout with the given rows and columns </a:t>
            </a:r>
            <a:r>
              <a:rPr lang="en-IN" sz="2000" dirty="0" err="1">
                <a:latin typeface="+mj-lt"/>
                <a:cs typeface="Times New Roman" pitchFamily="18" charset="0"/>
              </a:rPr>
              <a:t>alongwith</a:t>
            </a:r>
            <a:r>
              <a:rPr lang="en-IN" sz="2000" dirty="0">
                <a:latin typeface="+mj-lt"/>
                <a:cs typeface="Times New Roman" pitchFamily="18" charset="0"/>
              </a:rPr>
              <a:t> given horizontal and vertical gaps.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22113"/>
      </p:ext>
    </p:extLst>
  </p:cSld>
  <p:clrMapOvr>
    <a:masterClrMapping/>
  </p:clrMapOvr>
  <p:transition advTm="102033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arul\Desktop\Digital Learning Content.png">
            <a:extLst>
              <a:ext uri="{FF2B5EF4-FFF2-40B4-BE49-F238E27FC236}">
                <a16:creationId xmlns:a16="http://schemas.microsoft.com/office/drawing/2014/main" id="{29DE7C96-4E02-4BCF-AB0D-EAF6C8DAC20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C:\Users\parul\Desktop\Untitled-1.png">
            <a:extLst>
              <a:ext uri="{FF2B5EF4-FFF2-40B4-BE49-F238E27FC236}">
                <a16:creationId xmlns:a16="http://schemas.microsoft.com/office/drawing/2014/main" id="{C72EA71F-C30E-4104-9ADF-EB4FB5040E4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DA540F93-102F-43BC-8B33-D92F679367C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970F80C3-8F4A-41CB-8715-F7A0980558A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Example : </a:t>
            </a:r>
            <a:r>
              <a:rPr lang="en-IN" altLang="en-US" sz="30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GridLayout</a:t>
            </a:r>
            <a:endParaRPr lang="en-US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BDC27AC-ACEC-4382-846D-FF8D61B471C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163" y="2286000"/>
            <a:ext cx="36607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D23B3-A944-45E8-9A14-486A16A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330450"/>
            <a:ext cx="8762999" cy="4346031"/>
          </a:xfrm>
        </p:spPr>
        <p:txBody>
          <a:bodyPr numCol="2" spcCol="288000">
            <a:normAutofit/>
          </a:bodyPr>
          <a:lstStyle/>
          <a:p>
            <a:pPr marL="0" indent="0">
              <a:buNone/>
            </a:pPr>
            <a:r>
              <a:rPr lang="en-IN" sz="1900" dirty="0">
                <a:latin typeface="+mj-lt"/>
              </a:rPr>
              <a:t>import </a:t>
            </a:r>
            <a:r>
              <a:rPr lang="en-IN" sz="1900" dirty="0" err="1">
                <a:latin typeface="+mj-lt"/>
              </a:rPr>
              <a:t>java.awt</a:t>
            </a:r>
            <a:r>
              <a:rPr lang="en-IN" sz="1900" dirty="0">
                <a:latin typeface="+mj-lt"/>
              </a:rPr>
              <a:t>.*;  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import </a:t>
            </a:r>
            <a:r>
              <a:rPr lang="en-IN" sz="1900" dirty="0" err="1">
                <a:latin typeface="+mj-lt"/>
              </a:rPr>
              <a:t>javax.swing</a:t>
            </a:r>
            <a:r>
              <a:rPr lang="en-IN" sz="1900" dirty="0">
                <a:latin typeface="+mj-lt"/>
              </a:rPr>
              <a:t>.*;    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public class </a:t>
            </a:r>
            <a:r>
              <a:rPr lang="en-IN" sz="1900" dirty="0" err="1">
                <a:latin typeface="+mj-lt"/>
              </a:rPr>
              <a:t>GridDemo</a:t>
            </a:r>
            <a:r>
              <a:rPr lang="en-IN" sz="1900" dirty="0">
                <a:latin typeface="+mj-lt"/>
              </a:rPr>
              <a:t> </a:t>
            </a:r>
            <a:r>
              <a:rPr lang="en-IN" sz="1900" b="1" dirty="0">
                <a:latin typeface="+mj-lt"/>
              </a:rPr>
              <a:t>{</a:t>
            </a:r>
            <a:r>
              <a:rPr lang="en-IN" sz="1900" dirty="0">
                <a:latin typeface="+mj-lt"/>
              </a:rPr>
              <a:t>  </a:t>
            </a:r>
          </a:p>
          <a:p>
            <a:pPr marL="0" indent="0">
              <a:buNone/>
            </a:pPr>
            <a:r>
              <a:rPr lang="en-IN" sz="1900" dirty="0" err="1">
                <a:latin typeface="+mj-lt"/>
              </a:rPr>
              <a:t>JFrame</a:t>
            </a:r>
            <a:r>
              <a:rPr lang="en-IN" sz="1900" dirty="0">
                <a:latin typeface="+mj-lt"/>
              </a:rPr>
              <a:t> f;  </a:t>
            </a:r>
          </a:p>
          <a:p>
            <a:pPr marL="0" indent="0">
              <a:buNone/>
            </a:pPr>
            <a:r>
              <a:rPr lang="en-IN" sz="1900" dirty="0" err="1"/>
              <a:t>GridDemo</a:t>
            </a:r>
            <a:r>
              <a:rPr lang="en-IN" sz="1900" dirty="0">
                <a:latin typeface="+mj-lt"/>
              </a:rPr>
              <a:t>() </a:t>
            </a:r>
            <a:r>
              <a:rPr lang="en-IN" sz="1900" b="1" dirty="0">
                <a:latin typeface="+mj-lt"/>
              </a:rPr>
              <a:t>{</a:t>
            </a:r>
            <a:r>
              <a:rPr lang="en-IN" sz="1900" dirty="0">
                <a:latin typeface="+mj-lt"/>
              </a:rPr>
              <a:t>  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f=new </a:t>
            </a:r>
            <a:r>
              <a:rPr lang="en-IN" sz="1900" dirty="0" err="1">
                <a:latin typeface="+mj-lt"/>
              </a:rPr>
              <a:t>JFrame</a:t>
            </a:r>
            <a:r>
              <a:rPr lang="en-IN" sz="1900" dirty="0">
                <a:latin typeface="+mj-lt"/>
              </a:rPr>
              <a:t>();  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     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    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 b1=new 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("1");  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    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 b2=new 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("2");  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    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 b3=new 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("3");  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    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 b4=new </a:t>
            </a:r>
            <a:r>
              <a:rPr lang="en-IN" sz="1900" dirty="0" err="1">
                <a:latin typeface="+mj-lt"/>
              </a:rPr>
              <a:t>JButton</a:t>
            </a:r>
            <a:r>
              <a:rPr lang="en-IN" sz="1900" dirty="0">
                <a:latin typeface="+mj-lt"/>
              </a:rPr>
              <a:t>("4");  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    </a:t>
            </a:r>
            <a:r>
              <a:rPr lang="en-IN" sz="1900" dirty="0" err="1">
                <a:latin typeface="+mj-lt"/>
              </a:rPr>
              <a:t>f.add</a:t>
            </a:r>
            <a:r>
              <a:rPr lang="en-IN" sz="1900" dirty="0">
                <a:latin typeface="+mj-lt"/>
              </a:rPr>
              <a:t>(b1); </a:t>
            </a:r>
            <a:r>
              <a:rPr lang="en-IN" sz="1900" dirty="0" err="1">
                <a:latin typeface="+mj-lt"/>
              </a:rPr>
              <a:t>f.add</a:t>
            </a:r>
            <a:r>
              <a:rPr lang="en-IN" sz="1900" dirty="0">
                <a:latin typeface="+mj-lt"/>
              </a:rPr>
              <a:t>(b2); </a:t>
            </a:r>
            <a:r>
              <a:rPr lang="en-IN" sz="1900" dirty="0" err="1">
                <a:latin typeface="+mj-lt"/>
              </a:rPr>
              <a:t>f.add</a:t>
            </a:r>
            <a:r>
              <a:rPr lang="en-IN" sz="1900" dirty="0">
                <a:latin typeface="+mj-lt"/>
              </a:rPr>
              <a:t>(b3); </a:t>
            </a:r>
            <a:r>
              <a:rPr lang="en-IN" sz="1900" dirty="0" err="1">
                <a:latin typeface="+mj-lt"/>
              </a:rPr>
              <a:t>f.add</a:t>
            </a:r>
            <a:r>
              <a:rPr lang="en-IN" sz="1900" dirty="0">
                <a:latin typeface="+mj-lt"/>
              </a:rPr>
              <a:t>(b4); </a:t>
            </a:r>
          </a:p>
          <a:p>
            <a:pPr marL="0" indent="0">
              <a:buNone/>
            </a:pPr>
            <a:r>
              <a:rPr lang="en-IN" sz="1900" dirty="0" err="1">
                <a:latin typeface="+mj-lt"/>
              </a:rPr>
              <a:t>f.setLayout</a:t>
            </a:r>
            <a:r>
              <a:rPr lang="en-IN" sz="1900" dirty="0">
                <a:latin typeface="+mj-lt"/>
              </a:rPr>
              <a:t> (new </a:t>
            </a:r>
            <a:r>
              <a:rPr lang="en-IN" sz="1900" dirty="0" err="1">
                <a:latin typeface="+mj-lt"/>
              </a:rPr>
              <a:t>GridLayout</a:t>
            </a:r>
            <a:r>
              <a:rPr lang="en-IN" sz="1900" dirty="0">
                <a:latin typeface="+mj-lt"/>
              </a:rPr>
              <a:t>(2,2));  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    //setting grid layout of 2 rows and 2 columns  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  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    </a:t>
            </a:r>
            <a:r>
              <a:rPr lang="en-IN" sz="1900" dirty="0" err="1">
                <a:latin typeface="+mj-lt"/>
              </a:rPr>
              <a:t>f.setSize</a:t>
            </a:r>
            <a:r>
              <a:rPr lang="en-IN" sz="1900" dirty="0">
                <a:latin typeface="+mj-lt"/>
              </a:rPr>
              <a:t>(300,300);  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    </a:t>
            </a:r>
            <a:r>
              <a:rPr lang="en-IN" sz="1900" dirty="0" err="1">
                <a:latin typeface="+mj-lt"/>
              </a:rPr>
              <a:t>f.setVisible</a:t>
            </a:r>
            <a:r>
              <a:rPr lang="en-IN" sz="1900" dirty="0">
                <a:latin typeface="+mj-lt"/>
              </a:rPr>
              <a:t>(true);  </a:t>
            </a:r>
          </a:p>
          <a:p>
            <a:pPr marL="0" indent="0">
              <a:buNone/>
            </a:pPr>
            <a:r>
              <a:rPr lang="en-IN" sz="1900" b="1" dirty="0">
                <a:latin typeface="+mj-lt"/>
              </a:rPr>
              <a:t>}</a:t>
            </a:r>
            <a:r>
              <a:rPr lang="en-IN" sz="1900" dirty="0">
                <a:latin typeface="+mj-lt"/>
              </a:rPr>
              <a:t>  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public static void main(String[] </a:t>
            </a:r>
            <a:r>
              <a:rPr lang="en-IN" sz="1900" dirty="0" err="1">
                <a:latin typeface="+mj-lt"/>
              </a:rPr>
              <a:t>args</a:t>
            </a:r>
            <a:r>
              <a:rPr lang="en-IN" sz="1900" dirty="0">
                <a:latin typeface="+mj-lt"/>
              </a:rPr>
              <a:t>) </a:t>
            </a:r>
          </a:p>
          <a:p>
            <a:pPr marL="0" indent="0">
              <a:buNone/>
            </a:pPr>
            <a:r>
              <a:rPr lang="en-IN" sz="1900" b="1" dirty="0">
                <a:latin typeface="+mj-lt"/>
              </a:rPr>
              <a:t>{</a:t>
            </a:r>
            <a:r>
              <a:rPr lang="en-IN" sz="1900" dirty="0">
                <a:latin typeface="+mj-lt"/>
              </a:rPr>
              <a:t>  </a:t>
            </a:r>
          </a:p>
          <a:p>
            <a:pPr marL="0" indent="0">
              <a:buNone/>
            </a:pPr>
            <a:r>
              <a:rPr lang="en-IN" sz="1900" dirty="0">
                <a:latin typeface="+mj-lt"/>
              </a:rPr>
              <a:t>    new </a:t>
            </a:r>
            <a:r>
              <a:rPr lang="en-IN" sz="1900" dirty="0" err="1"/>
              <a:t>GridDemo</a:t>
            </a:r>
            <a:r>
              <a:rPr lang="en-IN" sz="1900" dirty="0">
                <a:latin typeface="+mj-lt"/>
              </a:rPr>
              <a:t>();  </a:t>
            </a:r>
          </a:p>
          <a:p>
            <a:pPr marL="0" indent="0">
              <a:buNone/>
            </a:pPr>
            <a:r>
              <a:rPr lang="en-IN" sz="1900" b="1" dirty="0">
                <a:latin typeface="+mj-lt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1177495212"/>
      </p:ext>
    </p:extLst>
  </p:cSld>
  <p:clrMapOvr>
    <a:masterClrMapping/>
  </p:clrMapOvr>
  <p:transition advTm="102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parul\Desktop\Digital Learning Content.png">
            <a:extLst>
              <a:ext uri="{FF2B5EF4-FFF2-40B4-BE49-F238E27FC236}">
                <a16:creationId xmlns:a16="http://schemas.microsoft.com/office/drawing/2014/main" id="{63B87107-F06D-425A-88B4-6DDAF05397C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6" descr="C:\Users\parul\Desktop\Untitled-1.png">
            <a:extLst>
              <a:ext uri="{FF2B5EF4-FFF2-40B4-BE49-F238E27FC236}">
                <a16:creationId xmlns:a16="http://schemas.microsoft.com/office/drawing/2014/main" id="{6961C376-3ADA-4816-810E-AABE78004CB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60" name="Rectangle 7">
            <a:extLst>
              <a:ext uri="{FF2B5EF4-FFF2-40B4-BE49-F238E27FC236}">
                <a16:creationId xmlns:a16="http://schemas.microsoft.com/office/drawing/2014/main" id="{70EC6A02-2151-4CE6-8C8E-4604EF578E7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1" name="TextBox 6">
            <a:extLst>
              <a:ext uri="{FF2B5EF4-FFF2-40B4-BE49-F238E27FC236}">
                <a16:creationId xmlns:a16="http://schemas.microsoft.com/office/drawing/2014/main" id="{F1D4F6C9-EF12-44BE-B9DE-15179825DE5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AWT Classes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3EC4F4-D6F2-47CD-A65A-F89F5F961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7685"/>
            <a:ext cx="8763000" cy="410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000" b="1" dirty="0">
                <a:latin typeface="+mj-lt"/>
              </a:rPr>
              <a:t> Window</a:t>
            </a:r>
          </a:p>
          <a:p>
            <a:pPr lvl="1" algn="just">
              <a:lnSpc>
                <a:spcPct val="100000"/>
              </a:lnSpc>
            </a:pPr>
            <a:r>
              <a:rPr lang="en-IN" sz="2000" dirty="0">
                <a:latin typeface="+mj-lt"/>
              </a:rPr>
              <a:t> The class Window is a top level window with </a:t>
            </a:r>
            <a:r>
              <a:rPr lang="en-IN" sz="2000" b="1" dirty="0">
                <a:latin typeface="+mj-lt"/>
              </a:rPr>
              <a:t>no border</a:t>
            </a:r>
            <a:r>
              <a:rPr lang="en-IN" sz="2000" dirty="0">
                <a:latin typeface="+mj-lt"/>
              </a:rPr>
              <a:t> and </a:t>
            </a:r>
            <a:r>
              <a:rPr lang="en-IN" sz="2000" b="1" dirty="0">
                <a:latin typeface="+mj-lt"/>
              </a:rPr>
              <a:t>no </a:t>
            </a:r>
            <a:r>
              <a:rPr lang="en-IN" sz="2000" b="1" dirty="0" err="1">
                <a:latin typeface="+mj-lt"/>
              </a:rPr>
              <a:t>menubar</a:t>
            </a:r>
            <a:r>
              <a:rPr lang="en-IN" sz="2000" dirty="0">
                <a:latin typeface="+mj-lt"/>
              </a:rPr>
              <a:t>. </a:t>
            </a:r>
          </a:p>
          <a:p>
            <a:pPr lvl="1" algn="just">
              <a:lnSpc>
                <a:spcPct val="100000"/>
              </a:lnSpc>
            </a:pPr>
            <a:endParaRPr lang="en-IN" sz="2000" dirty="0">
              <a:latin typeface="+mj-lt"/>
            </a:endParaRPr>
          </a:p>
          <a:p>
            <a:pPr lvl="1" algn="just">
              <a:lnSpc>
                <a:spcPct val="100000"/>
              </a:lnSpc>
            </a:pPr>
            <a:r>
              <a:rPr lang="en-IN" sz="2000" dirty="0">
                <a:latin typeface="+mj-lt"/>
              </a:rPr>
              <a:t> The default layout for a window is </a:t>
            </a:r>
            <a:r>
              <a:rPr lang="en-IN" sz="2000" b="1" dirty="0">
                <a:latin typeface="+mj-lt"/>
              </a:rPr>
              <a:t>BorderLayout</a:t>
            </a:r>
            <a:r>
              <a:rPr lang="en-IN" sz="2000" dirty="0">
                <a:latin typeface="+mj-lt"/>
              </a:rPr>
              <a:t>.</a:t>
            </a:r>
          </a:p>
          <a:p>
            <a:pPr marL="342900" lvl="1" indent="0" algn="just">
              <a:lnSpc>
                <a:spcPct val="100000"/>
              </a:lnSpc>
              <a:buNone/>
            </a:pPr>
            <a:endParaRPr lang="en-IN" sz="2000" dirty="0">
              <a:latin typeface="+mj-lt"/>
            </a:endParaRPr>
          </a:p>
          <a:p>
            <a:pPr lvl="1" algn="just">
              <a:lnSpc>
                <a:spcPct val="100000"/>
              </a:lnSpc>
            </a:pPr>
            <a:r>
              <a:rPr lang="en-IN" sz="2000" dirty="0">
                <a:latin typeface="+mj-lt"/>
              </a:rPr>
              <a:t> A window must have either a frame, dialog, or another window defined as its owner when it’s constructed.</a:t>
            </a:r>
            <a:endParaRPr lang="en-IN" sz="2000" b="1" dirty="0">
              <a:latin typeface="+mj-lt"/>
            </a:endParaRPr>
          </a:p>
        </p:txBody>
      </p:sp>
    </p:spTree>
  </p:cSld>
  <p:clrMapOvr>
    <a:masterClrMapping/>
  </p:clrMapOvr>
  <p:transition advTm="7742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338D0616-26A3-4EE2-9358-AFB75A78726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3214688"/>
            <a:ext cx="9144000" cy="3643312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21507" name="Picture 2" descr="C:\Users\parul\Desktop\1.png">
            <a:extLst>
              <a:ext uri="{FF2B5EF4-FFF2-40B4-BE49-F238E27FC236}">
                <a16:creationId xmlns:a16="http://schemas.microsoft.com/office/drawing/2014/main" id="{F85253BD-21EC-415C-BD00-6E8A5CB323B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950"/>
            <a:ext cx="67056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3" descr="C:\Users\parul\Desktop\2.png">
            <a:extLst>
              <a:ext uri="{FF2B5EF4-FFF2-40B4-BE49-F238E27FC236}">
                <a16:creationId xmlns:a16="http://schemas.microsoft.com/office/drawing/2014/main" id="{A441C8D7-F37B-4003-B163-1BD82248BF0B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4000500"/>
            <a:ext cx="42767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 descr="C:\Users\parul\Desktop\Cover Page with yellow patch - Version 18.png">
            <a:extLst>
              <a:ext uri="{FF2B5EF4-FFF2-40B4-BE49-F238E27FC236}">
                <a16:creationId xmlns:a16="http://schemas.microsoft.com/office/drawing/2014/main" id="{73FED635-8D09-4226-BAD4-A66021090E59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4946650"/>
            <a:ext cx="30670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7">
            <a:extLst>
              <a:ext uri="{FF2B5EF4-FFF2-40B4-BE49-F238E27FC236}">
                <a16:creationId xmlns:a16="http://schemas.microsoft.com/office/drawing/2014/main" id="{8A818239-87B5-413A-B8E7-7BB6BDAA6E3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003925"/>
            <a:ext cx="9144000" cy="357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1" name="TextBox 8">
            <a:extLst>
              <a:ext uri="{FF2B5EF4-FFF2-40B4-BE49-F238E27FC236}">
                <a16:creationId xmlns:a16="http://schemas.microsoft.com/office/drawing/2014/main" id="{09585D59-0586-4B45-8ECE-2C47B7B80976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49613" y="5997575"/>
            <a:ext cx="2644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cs typeface="Times New Roman" panose="02020603050405020304" pitchFamily="18" charset="0"/>
              </a:rPr>
              <a:t>www.paruluniversity.ac.in</a:t>
            </a:r>
          </a:p>
        </p:txBody>
      </p:sp>
    </p:spTree>
  </p:cSld>
  <p:clrMapOvr>
    <a:masterClrMapping/>
  </p:clrMapOvr>
  <p:transition advTm="3512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parul\Desktop\Digital Learning Content.png">
            <a:extLst>
              <a:ext uri="{FF2B5EF4-FFF2-40B4-BE49-F238E27FC236}">
                <a16:creationId xmlns:a16="http://schemas.microsoft.com/office/drawing/2014/main" id="{63B87107-F06D-425A-88B4-6DDAF05397C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6" descr="C:\Users\parul\Desktop\Untitled-1.png">
            <a:extLst>
              <a:ext uri="{FF2B5EF4-FFF2-40B4-BE49-F238E27FC236}">
                <a16:creationId xmlns:a16="http://schemas.microsoft.com/office/drawing/2014/main" id="{6961C376-3ADA-4816-810E-AABE78004CB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60" name="Rectangle 7">
            <a:extLst>
              <a:ext uri="{FF2B5EF4-FFF2-40B4-BE49-F238E27FC236}">
                <a16:creationId xmlns:a16="http://schemas.microsoft.com/office/drawing/2014/main" id="{70EC6A02-2151-4CE6-8C8E-4604EF578E7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1" name="TextBox 6">
            <a:extLst>
              <a:ext uri="{FF2B5EF4-FFF2-40B4-BE49-F238E27FC236}">
                <a16:creationId xmlns:a16="http://schemas.microsoft.com/office/drawing/2014/main" id="{F1D4F6C9-EF12-44BE-B9DE-15179825DE5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AWT Classes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3EC4F4-D6F2-47CD-A65A-F89F5F961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547685"/>
            <a:ext cx="8763000" cy="4104000"/>
          </a:xfrm>
        </p:spPr>
        <p:txBody>
          <a:bodyPr>
            <a:normAutofit/>
          </a:bodyPr>
          <a:lstStyle/>
          <a:p>
            <a:pPr lvl="0" eaLnBrk="1" fontAlgn="auto" hangingPunct="1">
              <a:spcAft>
                <a:spcPts val="0"/>
              </a:spcAft>
            </a:pPr>
            <a:r>
              <a:rPr lang="en-IN" sz="2000" b="1" dirty="0">
                <a:latin typeface="+mj-lt"/>
                <a:cs typeface="Arial" panose="020B0604020202020204" pitchFamily="34" charset="0"/>
              </a:rPr>
              <a:t> Panel</a:t>
            </a:r>
          </a:p>
          <a:p>
            <a:pPr lvl="1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</a:rPr>
              <a:t> The class Panel is the simplest container class. </a:t>
            </a:r>
          </a:p>
          <a:p>
            <a:pPr lvl="1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</a:rPr>
              <a:t> It provides space in which an application can attach any other component, including other panels. </a:t>
            </a:r>
          </a:p>
          <a:p>
            <a:pPr lvl="1" algn="just" eaLnBrk="1" fontAlgn="auto" hangingPunct="1">
              <a:spcAft>
                <a:spcPts val="0"/>
              </a:spcAft>
            </a:pPr>
            <a:r>
              <a:rPr lang="en-IN" sz="2000" dirty="0">
                <a:latin typeface="+mj-lt"/>
              </a:rPr>
              <a:t> The default layout manager for a panel is the </a:t>
            </a:r>
            <a:r>
              <a:rPr lang="en-IN" sz="2000" dirty="0" err="1">
                <a:latin typeface="+mj-lt"/>
              </a:rPr>
              <a:t>FlowLayout</a:t>
            </a:r>
            <a:r>
              <a:rPr lang="en-IN" sz="2000" dirty="0">
                <a:latin typeface="+mj-lt"/>
              </a:rPr>
              <a:t> layout manager</a:t>
            </a:r>
          </a:p>
          <a:p>
            <a:pPr marL="457200" lvl="1" indent="0" algn="just" eaLnBrk="1" fontAlgn="auto" hangingPunct="1">
              <a:spcAft>
                <a:spcPts val="0"/>
              </a:spcAft>
              <a:buNone/>
            </a:pPr>
            <a:endParaRPr lang="en-IN" sz="2000" dirty="0">
              <a:latin typeface="+mj-lt"/>
            </a:endParaRPr>
          </a:p>
          <a:p>
            <a:pPr lvl="0" eaLnBrk="1" fontAlgn="auto" hangingPunct="1">
              <a:spcAft>
                <a:spcPts val="0"/>
              </a:spcAft>
            </a:pPr>
            <a:r>
              <a:rPr lang="en-IN" sz="2000" b="1" dirty="0">
                <a:cs typeface="Arial" panose="020B0604020202020204" pitchFamily="34" charset="0"/>
              </a:rPr>
              <a:t> Frame</a:t>
            </a:r>
          </a:p>
          <a:p>
            <a:pPr lvl="1" algn="just" eaLnBrk="1" fontAlgn="auto" hangingPunct="1">
              <a:spcAft>
                <a:spcPts val="0"/>
              </a:spcAft>
            </a:pPr>
            <a:r>
              <a:rPr lang="en-IN" sz="2000" b="1" dirty="0"/>
              <a:t> </a:t>
            </a:r>
            <a:r>
              <a:rPr lang="en-IN" sz="2000" dirty="0"/>
              <a:t>A Frame is a top-level window with a title and a border. </a:t>
            </a:r>
          </a:p>
          <a:p>
            <a:pPr lvl="1" algn="just" eaLnBrk="1" fontAlgn="auto" hangingPunct="1">
              <a:spcAft>
                <a:spcPts val="0"/>
              </a:spcAft>
            </a:pPr>
            <a:r>
              <a:rPr lang="en-IN" sz="2000" dirty="0"/>
              <a:t> It uses </a:t>
            </a:r>
            <a:r>
              <a:rPr lang="en-IN" sz="2000" b="1" dirty="0"/>
              <a:t>BorderLayout</a:t>
            </a:r>
            <a:r>
              <a:rPr lang="en-IN" sz="2000" dirty="0"/>
              <a:t> as default layout manager.</a:t>
            </a:r>
          </a:p>
          <a:p>
            <a:pPr marL="457200" lvl="1" indent="0" algn="just" eaLnBrk="1" fontAlgn="auto" hangingPunct="1">
              <a:spcAft>
                <a:spcPts val="0"/>
              </a:spcAft>
              <a:buNone/>
            </a:pPr>
            <a:endParaRPr lang="en-IN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8108380"/>
      </p:ext>
    </p:extLst>
  </p:cSld>
  <p:clrMapOvr>
    <a:masterClrMapping/>
  </p:clrMapOvr>
  <p:transition advTm="7742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3.14"/>
  <p:tag name="AS_TITLE" val="Aspose.Slides for .NET 2.0"/>
  <p:tag name="AS_VERSION" val="2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</TotalTime>
  <Words>6334</Words>
  <Application>Microsoft Office PowerPoint</Application>
  <PresentationFormat>On-screen Show (4:3)</PresentationFormat>
  <Paragraphs>928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parul</dc:creator>
  <cp:keywords/>
  <dc:description/>
  <cp:lastModifiedBy>tej</cp:lastModifiedBy>
  <cp:revision>216</cp:revision>
  <cp:lastPrinted>1601-01-01T00:00:00Z</cp:lastPrinted>
  <dcterms:created xsi:type="dcterms:W3CDTF">2020-05-18T10:32:41Z</dcterms:created>
  <dcterms:modified xsi:type="dcterms:W3CDTF">2021-08-09T04:46:31Z</dcterms:modified>
  <cp:category/>
</cp:coreProperties>
</file>