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257" r:id="rId3"/>
    <p:sldId id="307" r:id="rId4"/>
    <p:sldId id="346" r:id="rId5"/>
    <p:sldId id="337" r:id="rId6"/>
    <p:sldId id="338" r:id="rId7"/>
    <p:sldId id="341" r:id="rId8"/>
    <p:sldId id="342" r:id="rId9"/>
    <p:sldId id="345" r:id="rId10"/>
    <p:sldId id="260" r:id="rId11"/>
    <p:sldId id="335" r:id="rId12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343" autoAdjust="0"/>
  </p:normalViewPr>
  <p:slideViewPr>
    <p:cSldViewPr>
      <p:cViewPr varScale="1">
        <p:scale>
          <a:sx n="69" d="100"/>
          <a:sy n="69" d="100"/>
        </p:scale>
        <p:origin x="14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0" d="100"/>
          <a:sy n="10" d="100"/>
        </p:scale>
        <p:origin x="-102" y="-2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C9915-11BC-40AA-8861-D48B57CA8EAB}" type="datetime1">
              <a:rPr lang="en-US" altLang="en-US"/>
              <a:pPr>
                <a:defRPr/>
              </a:pPr>
              <a:t>12/12/2021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9E6FC4-98A1-4455-8E56-A47DD57D14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6680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18188-CC6E-4A7D-9503-B9E257731B1A}" type="datetime1">
              <a:rPr lang="en-US" altLang="en-US"/>
              <a:pPr>
                <a:defRPr/>
              </a:pPr>
              <a:t>12/12/2021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4CC2DF-61F9-4187-ACCA-1209C269EA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77960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F4B80-A732-4603-9A1B-C8D0A4D66478}" type="datetime1">
              <a:rPr lang="en-US" altLang="en-US"/>
              <a:pPr>
                <a:defRPr/>
              </a:pPr>
              <a:t>12/12/2021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0DDEF9-D216-4174-BA41-9FBDAAC354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185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DCF36-C7C6-4287-9A15-01F348C9FE46}" type="datetime1">
              <a:rPr lang="en-US" altLang="en-US"/>
              <a:pPr>
                <a:defRPr/>
              </a:pPr>
              <a:t>12/12/2021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3974A4-23D2-4B26-BAC8-ADDD06F17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82534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AF4BE-2C50-457A-9E93-8B6255008C91}" type="datetime1">
              <a:rPr lang="en-US" altLang="en-US"/>
              <a:pPr>
                <a:defRPr/>
              </a:pPr>
              <a:t>12/12/2021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299288-1F52-4221-A67F-C8E282486F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5006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3E34D-83E5-4C31-B99B-71FFF392155D}" type="datetime1">
              <a:rPr lang="en-US" altLang="en-US"/>
              <a:pPr>
                <a:defRPr/>
              </a:pPr>
              <a:t>12/12/2021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1BF6AE-143B-48BA-A9F1-EC999FEE3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62659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1DA53-236C-4E18-A03D-CBE93C820F9E}" type="datetime1">
              <a:rPr lang="en-US" altLang="en-US"/>
              <a:pPr>
                <a:defRPr/>
              </a:pPr>
              <a:t>12/12/2021</a:t>
            </a:fld>
            <a:endParaRPr lang="en-US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55FF31-8871-4509-A6BE-92B35F48F0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69456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4ECDD-AE77-4F99-BB5F-F74CA6B1E4DB}" type="datetime1">
              <a:rPr lang="en-US" altLang="en-US"/>
              <a:pPr>
                <a:defRPr/>
              </a:pPr>
              <a:t>12/12/2021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E11948-C46D-4FDF-8288-42CE008F1F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6941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5CDF8-08C4-43E4-A3A1-AD2CF44C85C7}" type="datetime1">
              <a:rPr lang="en-US" altLang="en-US"/>
              <a:pPr>
                <a:defRPr/>
              </a:pPr>
              <a:t>12/12/2021</a:t>
            </a:fld>
            <a:endParaRPr lang="en-US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AB70B1-31CB-4F50-AE57-5D89D5F07F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7883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38BEC-1548-4774-83CF-18F8B32619A8}" type="datetime1">
              <a:rPr lang="en-US" altLang="en-US"/>
              <a:pPr>
                <a:defRPr/>
              </a:pPr>
              <a:t>12/12/2021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DBCE3D-F158-43A5-A5B7-393F1F509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74734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C4E9B-8603-4867-9934-D776362546FE}" type="datetime1">
              <a:rPr lang="en-US" altLang="en-US"/>
              <a:pPr>
                <a:defRPr/>
              </a:pPr>
              <a:t>12/12/2021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4541F7-5D0E-43F0-BEB2-73C82636EC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874260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43EEB1-292A-421B-89DD-A3490A2A20C8}" type="datetime1">
              <a:rPr lang="en-US" altLang="en-US"/>
              <a:pPr>
                <a:defRPr/>
              </a:pPr>
              <a:t>12/12/2021</a:t>
            </a:fld>
            <a:endParaRPr lang="en-US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91CFC54-0E05-46E1-8E22-EB8A16BF0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2.png"/><Relationship Id="rId4" Type="http://schemas.openxmlformats.org/officeDocument/2006/relationships/tags" Target="../tags/tag5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6.xml"/><Relationship Id="rId7" Type="http://schemas.openxmlformats.org/officeDocument/2006/relationships/image" Target="../media/image3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1.xml"/><Relationship Id="rId7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6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5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.png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image" Target="../media/image6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3.png"/><Relationship Id="rId5" Type="http://schemas.openxmlformats.org/officeDocument/2006/relationships/tags" Target="../tags/tag31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6.png"/><Relationship Id="rId5" Type="http://schemas.openxmlformats.org/officeDocument/2006/relationships/tags" Target="../tags/tag40.xml"/><Relationship Id="rId10" Type="http://schemas.openxmlformats.org/officeDocument/2006/relationships/image" Target="../media/image5.png"/><Relationship Id="rId4" Type="http://schemas.openxmlformats.org/officeDocument/2006/relationships/tags" Target="../tags/tag39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6.png"/><Relationship Id="rId5" Type="http://schemas.openxmlformats.org/officeDocument/2006/relationships/tags" Target="../tags/tag47.xml"/><Relationship Id="rId10" Type="http://schemas.openxmlformats.org/officeDocument/2006/relationships/image" Target="../media/image5.png"/><Relationship Id="rId4" Type="http://schemas.openxmlformats.org/officeDocument/2006/relationships/tags" Target="../tags/tag46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6.png"/><Relationship Id="rId5" Type="http://schemas.openxmlformats.org/officeDocument/2006/relationships/tags" Target="../tags/tag54.xml"/><Relationship Id="rId10" Type="http://schemas.openxmlformats.org/officeDocument/2006/relationships/image" Target="../media/image5.png"/><Relationship Id="rId4" Type="http://schemas.openxmlformats.org/officeDocument/2006/relationships/tags" Target="../tags/tag53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6.png"/><Relationship Id="rId5" Type="http://schemas.openxmlformats.org/officeDocument/2006/relationships/tags" Target="../tags/tag61.xml"/><Relationship Id="rId10" Type="http://schemas.openxmlformats.org/officeDocument/2006/relationships/image" Target="../media/image5.png"/><Relationship Id="rId4" Type="http://schemas.openxmlformats.org/officeDocument/2006/relationships/tags" Target="../tags/tag60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6" descr="C:\Users\parul\Desktop\temp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473200"/>
            <a:ext cx="7848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b="1" dirty="0"/>
              <a:t>Java Programming </a:t>
            </a:r>
            <a:r>
              <a:rPr lang="en-US" b="1" dirty="0" smtClean="0"/>
              <a:t>Workshop</a:t>
            </a:r>
            <a:r>
              <a:rPr lang="en-US" altLang="en-US" sz="35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/>
            </a:r>
            <a:br>
              <a:rPr lang="en-US" altLang="en-US" sz="35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en-US" altLang="en-US" sz="35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b="1" dirty="0" smtClean="0"/>
              <a:t>Concurrent </a:t>
            </a:r>
            <a:r>
              <a:rPr lang="en-US" b="1" dirty="0"/>
              <a:t>Programming </a:t>
            </a:r>
            <a:r>
              <a:rPr lang="en-US" altLang="en-US" sz="35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Experiments</a:t>
            </a:r>
            <a:r>
              <a:rPr lang="en-US" altLang="en-US" sz="3500" b="1" dirty="0">
                <a:solidFill>
                  <a:srgbClr val="000000"/>
                </a:solidFill>
                <a:cs typeface="Times New Roman" panose="02020603050405020304" pitchFamily="18" charset="0"/>
              </a:rPr>
              <a:t>) </a:t>
            </a:r>
            <a:endParaRPr lang="en-IN" altLang="en-US" sz="35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3316" name="TextBox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527175" y="2854325"/>
            <a:ext cx="60896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 b="1" dirty="0">
                <a:solidFill>
                  <a:srgbClr val="000000"/>
                </a:solidFill>
                <a:cs typeface="Times New Roman" panose="02020603050405020304" pitchFamily="18" charset="0"/>
              </a:rPr>
              <a:t>Mr. </a:t>
            </a:r>
            <a:r>
              <a:rPr lang="en-US" altLang="en-US" sz="2200" b="1" dirty="0" err="1" smtClean="0">
                <a:solidFill>
                  <a:srgbClr val="000000"/>
                </a:solidFill>
                <a:cs typeface="Times New Roman" panose="02020603050405020304" pitchFamily="18" charset="0"/>
              </a:rPr>
              <a:t>Dheeraj</a:t>
            </a:r>
            <a:r>
              <a:rPr lang="en-US" altLang="en-US" sz="22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Kumar Singh</a:t>
            </a:r>
            <a:r>
              <a:rPr lang="en-US" altLang="en-US" sz="2200" b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,  </a:t>
            </a:r>
            <a:r>
              <a:rPr lang="en-US" altLang="en-US" sz="2200" dirty="0">
                <a:solidFill>
                  <a:srgbClr val="000000"/>
                </a:solidFill>
                <a:cs typeface="Times New Roman" panose="02020603050405020304" pitchFamily="18" charset="0"/>
              </a:rPr>
              <a:t>Assistant Professor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Information Technology Department</a:t>
            </a:r>
            <a:r>
              <a:rPr lang="en-IN" altLang="en-US" sz="22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, PIET</a:t>
            </a:r>
            <a:endParaRPr lang="en-IN" altLang="en-US" sz="22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13317" name="Picture 2" descr="C:\Users\parul\Desktop\Registered Logosd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500063"/>
            <a:ext cx="23812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8" name="Group 26"/>
          <p:cNvGrpSpPr>
            <a:grpSpLocks/>
          </p:cNvGrpSpPr>
          <p:nvPr/>
        </p:nvGrpSpPr>
        <p:grpSpPr bwMode="auto">
          <a:xfrm>
            <a:off x="1417638" y="2692400"/>
            <a:ext cx="6308725" cy="93663"/>
            <a:chOff x="1428728" y="2571744"/>
            <a:chExt cx="6309404" cy="94298"/>
          </a:xfrm>
        </p:grpSpPr>
        <p:sp>
          <p:nvSpPr>
            <p:cNvPr id="13322" name="Straight Connector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428728" y="2618094"/>
              <a:ext cx="6287177" cy="1598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23" name="Oval 2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flipH="1" flipV="1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324" name="Oval 2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flipH="1" flipV="1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advTm="724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7412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3000" b="1">
              <a:latin typeface="Arial" panose="020B0604020202020204" pitchFamily="34" charset="0"/>
            </a:endParaRPr>
          </a:p>
        </p:txBody>
      </p:sp>
      <p:sp>
        <p:nvSpPr>
          <p:cNvPr id="17413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ea typeface="Times New Roman" panose="02020603050405020304" pitchFamily="18" charset="0"/>
                <a:cs typeface="Shruti" pitchFamily="34" charset="0"/>
              </a:rPr>
              <a:t>Procedure</a:t>
            </a:r>
          </a:p>
        </p:txBody>
      </p:sp>
      <p:sp>
        <p:nvSpPr>
          <p:cNvPr id="16390" name="TextBox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9238" y="2439988"/>
            <a:ext cx="8678862" cy="40846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Step 1: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Open </a:t>
            </a:r>
            <a:r>
              <a:rPr lang="en-US" sz="20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 editor (notepad).</a:t>
            </a:r>
            <a:endParaRPr lang="en-US" sz="2000" dirty="0">
              <a:solidFill>
                <a:srgbClr val="000000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Step 2: </a:t>
            </a:r>
            <a:r>
              <a:rPr lang="en-US" sz="20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Write the Program.</a:t>
            </a:r>
            <a:endParaRPr lang="en-US" sz="2000" dirty="0">
              <a:solidFill>
                <a:srgbClr val="000000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Step 3: </a:t>
            </a:r>
            <a:r>
              <a:rPr lang="en-US" sz="20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Save the file with .java extension.</a:t>
            </a:r>
            <a:endParaRPr lang="en-US" sz="2000" dirty="0">
              <a:solidFill>
                <a:srgbClr val="000000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Step 4: </a:t>
            </a:r>
            <a:r>
              <a:rPr lang="en-US" sz="20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sz="20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cmd</a:t>
            </a:r>
            <a:r>
              <a:rPr lang="en-US" sz="20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to execute your Program.</a:t>
            </a:r>
            <a:endParaRPr lang="en-US" sz="2000" dirty="0">
              <a:solidFill>
                <a:srgbClr val="000000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Step 5</a:t>
            </a:r>
            <a:r>
              <a:rPr lang="en-US" sz="2000" b="1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Compile java file to generate class file using </a:t>
            </a:r>
            <a:r>
              <a:rPr lang="en-US" sz="2000" b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javac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command.</a:t>
            </a:r>
            <a:endParaRPr lang="en-US" sz="2000" dirty="0">
              <a:solidFill>
                <a:srgbClr val="000000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Step 6: 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Run the program using </a:t>
            </a:r>
            <a:r>
              <a:rPr lang="en-US" sz="2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java </a:t>
            </a:r>
            <a:r>
              <a:rPr 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command.</a:t>
            </a:r>
            <a:endParaRPr lang="en-US" sz="2000" dirty="0">
              <a:solidFill>
                <a:srgbClr val="000000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Step 7: 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Check </a:t>
            </a:r>
            <a:r>
              <a:rPr lang="en-US" sz="20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en-US" sz="2000" dirty="0" smtClean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rgbClr val="000000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  <a:defRPr/>
            </a:pPr>
            <a:endParaRPr lang="en-IN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547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Users\parul\Desktop\Digital Learning Content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6" descr="C:\Users\parul\Desktop\Untitled-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150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3360231"/>
            <a:ext cx="9144000" cy="64293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3000" b="1">
              <a:latin typeface="Arial" panose="020B0604020202020204" pitchFamily="34" charset="0"/>
            </a:endParaRPr>
          </a:p>
        </p:txBody>
      </p:sp>
      <p:sp>
        <p:nvSpPr>
          <p:cNvPr id="21509" name="TextBox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195736" y="3404682"/>
            <a:ext cx="87630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ea typeface="Times New Roman" panose="02020603050405020304" pitchFamily="18" charset="0"/>
                <a:cs typeface="Shruti" pitchFamily="34" charset="0"/>
              </a:rPr>
              <a:t> Experiment Demonstration   </a:t>
            </a:r>
          </a:p>
        </p:txBody>
      </p:sp>
      <p:sp>
        <p:nvSpPr>
          <p:cNvPr id="16390" name="TextBox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49238" y="2439988"/>
            <a:ext cx="8678862" cy="40846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42900" indent="-342900" algn="just">
              <a:lnSpc>
                <a:spcPct val="115000"/>
              </a:lnSpc>
              <a:spcAft>
                <a:spcPts val="1000"/>
              </a:spcAft>
              <a:defRPr/>
            </a:pPr>
            <a:endParaRPr lang="en-IN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advTm="17839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2565400"/>
            <a:ext cx="5432425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340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703638"/>
            <a:ext cx="9144000" cy="94456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15000"/>
              </a:lnSpc>
              <a:spcAft>
                <a:spcPts val="1000"/>
              </a:spcAft>
              <a:buNone/>
              <a:defRPr/>
            </a:pPr>
            <a:r>
              <a:rPr lang="en-US" sz="2800" b="1" dirty="0" smtClean="0">
                <a:solidFill>
                  <a:schemeClr val="bg1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800" b="1" dirty="0">
                <a:solidFill>
                  <a:schemeClr val="bg1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to demonstrate thread using Thread class and Runnable interface.	</a:t>
            </a:r>
            <a:endParaRPr lang="en-IN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1" name="TextBox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57250" y="3727450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IN" sz="3000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42" name="TextBox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14500" y="3071813"/>
            <a:ext cx="57150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IN" altLang="en-US" sz="3500" b="1" dirty="0" smtClean="0">
                <a:cs typeface="Times New Roman" panose="02020603050405020304" pitchFamily="18" charset="0"/>
              </a:rPr>
              <a:t>Experiment-8</a:t>
            </a:r>
            <a:endParaRPr lang="en-IN" altLang="en-US" sz="3500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503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111125"/>
            <a:ext cx="9144001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50" y="1804987"/>
            <a:ext cx="9085263" cy="806121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               </a:t>
            </a:r>
          </a:p>
        </p:txBody>
      </p:sp>
      <p:sp>
        <p:nvSpPr>
          <p:cNvPr id="15365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8113" y="1752600"/>
            <a:ext cx="8975725" cy="98605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CA" altLang="en-US" sz="24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Aim: </a:t>
            </a:r>
            <a:r>
              <a:rPr lang="en-US" altLang="en-US" sz="24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Write a program to demonstrate thread using Thread class and Runnable interface.	</a:t>
            </a:r>
            <a:endParaRPr lang="en-IN" altLang="en-US" sz="30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366" name="TextBox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9238" y="2439988"/>
            <a:ext cx="8645525" cy="40846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endParaRPr lang="en-IN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1" y="4308474"/>
            <a:ext cx="8894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CA" altLang="en-US" b="1" dirty="0">
                <a:cs typeface="Times New Roman" panose="02020603050405020304" pitchFamily="18" charset="0"/>
              </a:rPr>
              <a:t>Apparatus/Components: </a:t>
            </a:r>
            <a:r>
              <a:rPr lang="en-IN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JDK,JRE,JVM, Notepad/Notepad++, Net Beans, Eclipse Software,</a:t>
            </a:r>
            <a:r>
              <a:rPr lang="en-IN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Online Compiler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5828" y="3098472"/>
            <a:ext cx="8900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CA" altLang="en-US" b="1" dirty="0">
                <a:cs typeface="Times New Roman" panose="02020603050405020304" pitchFamily="18" charset="0"/>
              </a:rPr>
              <a:t>Objectives</a:t>
            </a:r>
            <a:r>
              <a:rPr lang="en-CA" altLang="en-US" b="1" dirty="0" smtClean="0">
                <a:cs typeface="Times New Roman" panose="02020603050405020304" pitchFamily="18" charset="0"/>
              </a:rPr>
              <a:t>: </a:t>
            </a:r>
            <a:r>
              <a:rPr lang="en-CA" altLang="en-US" dirty="0" smtClean="0">
                <a:cs typeface="Times New Roman" panose="02020603050405020304" pitchFamily="18" charset="0"/>
              </a:rPr>
              <a:t>To Explain </a:t>
            </a:r>
            <a:r>
              <a:rPr lang="en-CA" altLang="en-US" dirty="0" smtClean="0">
                <a:cs typeface="Times New Roman" panose="02020603050405020304" pitchFamily="18" charset="0"/>
              </a:rPr>
              <a:t>Concurrent Programming using Thread </a:t>
            </a:r>
            <a:r>
              <a:rPr lang="en-CA" altLang="en-US" dirty="0" smtClean="0">
                <a:cs typeface="Times New Roman" panose="02020603050405020304" pitchFamily="18" charset="0"/>
              </a:rPr>
              <a:t>Programs in JAVA.</a:t>
            </a:r>
            <a:endParaRPr lang="en-IN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371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111125"/>
            <a:ext cx="9144001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50" y="1804988"/>
            <a:ext cx="9085263" cy="633412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             </a:t>
            </a:r>
            <a:r>
              <a:rPr lang="en-US" altLang="en-US" sz="1800" dirty="0" smtClean="0">
                <a:latin typeface="Arial" panose="020B0604020202020204" pitchFamily="34" charset="0"/>
              </a:rPr>
              <a:t>                                     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5365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8113" y="1752600"/>
            <a:ext cx="8975725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CA" altLang="en-US" sz="30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Theory/Concepts</a:t>
            </a:r>
            <a:r>
              <a:rPr lang="en-CA" altLang="en-US" sz="30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endParaRPr lang="en-IN" sz="3000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3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endParaRPr lang="en-IN" altLang="en-US" sz="30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366" name="TextBox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9238" y="2439988"/>
            <a:ext cx="8645525" cy="40846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endParaRPr lang="en-IN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C:\Users\parul\Desktop\Untitled-1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TextBox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5750" y="3357563"/>
            <a:ext cx="4786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8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9" name="Audio 1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6200" y="2286000"/>
            <a:ext cx="89535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Concurrency: 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cs typeface="Times New Roman" panose="02020603050405020304" pitchFamily="18" charset="0"/>
              </a:rPr>
              <a:t>execution of two or more tasks in overlapping time periods that are not necessarily 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simultaneous. </a:t>
            </a: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en-US" sz="1800" dirty="0" smtClean="0">
                <a:cs typeface="Times New Roman" panose="02020603050405020304" pitchFamily="18" charset="0"/>
              </a:rPr>
              <a:t>Concurrency can be achieved using threads. Java </a:t>
            </a:r>
            <a:r>
              <a:rPr lang="en-US" altLang="en-US" sz="1800" dirty="0">
                <a:cs typeface="Times New Roman" panose="02020603050405020304" pitchFamily="18" charset="0"/>
              </a:rPr>
              <a:t>provides in built support for </a:t>
            </a:r>
            <a:r>
              <a:rPr lang="en-US" altLang="en-US" sz="1800" dirty="0" smtClean="0">
                <a:cs typeface="Times New Roman" panose="02020603050405020304" pitchFamily="18" charset="0"/>
              </a:rPr>
              <a:t>multithreading.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13" name="Picture 12"/>
          <p:cNvPicPr/>
          <p:nvPr/>
        </p:nvPicPr>
        <p:blipFill>
          <a:blip r:embed="rId14"/>
          <a:stretch>
            <a:fillRect/>
          </a:stretch>
        </p:blipFill>
        <p:spPr>
          <a:xfrm>
            <a:off x="1219200" y="4126086"/>
            <a:ext cx="6737350" cy="2274714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765550" y="6489700"/>
            <a:ext cx="1111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800" dirty="0"/>
              <a:t>Image source : Google</a:t>
            </a: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1761968547"/>
      </p:ext>
    </p:extLst>
  </p:cSld>
  <p:clrMapOvr>
    <a:masterClrMapping/>
  </p:clrMapOvr>
  <p:transition advTm="371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111125"/>
            <a:ext cx="9144001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50" y="1804988"/>
            <a:ext cx="9085263" cy="633412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             </a:t>
            </a:r>
            <a:r>
              <a:rPr lang="en-US" altLang="en-US" sz="1800" dirty="0" smtClean="0">
                <a:latin typeface="Arial" panose="020B0604020202020204" pitchFamily="34" charset="0"/>
              </a:rPr>
              <a:t>                                     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5365" name="TextBox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8113" y="1752600"/>
            <a:ext cx="8975725" cy="914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CA" altLang="en-US" sz="3000" b="1" dirty="0" smtClean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Theory/Concepts</a:t>
            </a:r>
            <a:r>
              <a:rPr lang="en-CA" altLang="en-US" sz="3000" dirty="0" smtClean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endParaRPr lang="en-IN" sz="3000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CA" altLang="en-US" sz="3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endParaRPr lang="en-IN" altLang="en-US" sz="3000" b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366" name="TextBox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9238" y="2439988"/>
            <a:ext cx="8645525" cy="40846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endParaRPr lang="en-IN" sz="20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C:\Users\parul\Desktop\Untitled-1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TextBox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85750" y="3357563"/>
            <a:ext cx="4786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8" name="Rectangle 1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9" name="Audio 1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0500" y="2484437"/>
            <a:ext cx="89535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•   We can define a thread in following ways: 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	[a] By extending Thread class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	[b] By implementing Runnable interface </a:t>
            </a:r>
          </a:p>
        </p:txBody>
      </p:sp>
      <p:pic>
        <p:nvPicPr>
          <p:cNvPr id="11" name="Picture 10"/>
          <p:cNvPicPr/>
          <p:nvPr/>
        </p:nvPicPr>
        <p:blipFill>
          <a:blip r:embed="rId14"/>
          <a:stretch>
            <a:fillRect/>
          </a:stretch>
        </p:blipFill>
        <p:spPr>
          <a:xfrm>
            <a:off x="1557338" y="4114800"/>
            <a:ext cx="6029325" cy="2160587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16375" y="6400800"/>
            <a:ext cx="11112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800" dirty="0"/>
              <a:t>Image source : Google</a:t>
            </a: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52207603"/>
      </p:ext>
    </p:extLst>
  </p:cSld>
  <p:clrMapOvr>
    <a:masterClrMapping/>
  </p:clrMapOvr>
  <p:transition advTm="371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5604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828675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5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chemeClr val="bg1"/>
                </a:solidFill>
                <a:cs typeface="Times New Roman" panose="02020603050405020304" pitchFamily="18" charset="0"/>
              </a:rPr>
              <a:t>DEFINING THREAD BY EXTENDING THREAD CLASS</a:t>
            </a:r>
            <a:endParaRPr lang="en-IN" altLang="en-US" sz="3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5606" name="TextBox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5750" y="3357563"/>
            <a:ext cx="4786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5607" name="Rectangle 1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25608" name="Audio 1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9" name="TextBox 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0500" y="2768600"/>
            <a:ext cx="89535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cs typeface="Times New Roman" panose="02020603050405020304" pitchFamily="18" charset="0"/>
              </a:rPr>
              <a:t>Step 1: </a:t>
            </a:r>
            <a:r>
              <a:rPr lang="en-US" altLang="en-US" sz="2000" dirty="0">
                <a:cs typeface="Times New Roman" panose="02020603050405020304" pitchFamily="18" charset="0"/>
              </a:rPr>
              <a:t>Create a class by extending 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Thread </a:t>
            </a:r>
            <a:r>
              <a:rPr lang="en-US" altLang="en-US" sz="2000" dirty="0">
                <a:cs typeface="Times New Roman" panose="02020603050405020304" pitchFamily="18" charset="0"/>
              </a:rPr>
              <a:t>class  and override the run() method:</a:t>
            </a:r>
            <a:r>
              <a:rPr lang="en-US" altLang="en-US" sz="2000" b="1" dirty="0">
                <a:cs typeface="Times New Roman" panose="02020603050405020304" pitchFamily="18" charset="0"/>
              </a:rPr>
              <a:t>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cs typeface="Times New Roman" panose="02020603050405020304" pitchFamily="18" charset="0"/>
              </a:rPr>
              <a:t>class </a:t>
            </a:r>
            <a:r>
              <a:rPr lang="en-US" altLang="en-US" sz="2000" dirty="0" err="1">
                <a:cs typeface="Times New Roman" panose="02020603050405020304" pitchFamily="18" charset="0"/>
              </a:rPr>
              <a:t>MyThread</a:t>
            </a:r>
            <a:r>
              <a:rPr lang="en-US" altLang="en-US" sz="2000" dirty="0">
                <a:cs typeface="Times New Roman" panose="02020603050405020304" pitchFamily="18" charset="0"/>
              </a:rPr>
              <a:t> extends Thread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{  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	public void run() {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         			// thread body of execution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	}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	}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 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Step 2: </a:t>
            </a:r>
            <a:r>
              <a:rPr lang="en-US" altLang="en-US" sz="2000" dirty="0">
                <a:cs typeface="Times New Roman" panose="02020603050405020304" pitchFamily="18" charset="0"/>
              </a:rPr>
              <a:t>Create a thread object: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cs typeface="Times New Roman" panose="02020603050405020304" pitchFamily="18" charset="0"/>
              </a:rPr>
              <a:t>MyThread</a:t>
            </a:r>
            <a:r>
              <a:rPr lang="en-US" altLang="en-US" sz="2000" dirty="0">
                <a:cs typeface="Times New Roman" panose="02020603050405020304" pitchFamily="18" charset="0"/>
              </a:rPr>
              <a:t> t = new </a:t>
            </a:r>
            <a:r>
              <a:rPr lang="en-US" altLang="en-US" sz="2000" dirty="0" err="1">
                <a:cs typeface="Times New Roman" panose="02020603050405020304" pitchFamily="18" charset="0"/>
              </a:rPr>
              <a:t>MyThread</a:t>
            </a:r>
            <a:r>
              <a:rPr lang="en-US" altLang="en-US" sz="2000" dirty="0">
                <a:cs typeface="Times New Roman" panose="02020603050405020304" pitchFamily="18" charset="0"/>
              </a:rPr>
              <a:t>();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cs typeface="Times New Roman" panose="02020603050405020304" pitchFamily="18" charset="0"/>
              </a:rPr>
              <a:t>Step 3: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Start Execution of created thread: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cs typeface="Times New Roman" panose="02020603050405020304" pitchFamily="18" charset="0"/>
              </a:rPr>
              <a:t>t.start</a:t>
            </a:r>
            <a:r>
              <a:rPr lang="en-US" altLang="en-US" sz="2000" dirty="0">
                <a:cs typeface="Times New Roman" panose="02020603050405020304" pitchFamily="18" charset="0"/>
              </a:rPr>
              <a:t>();  </a:t>
            </a:r>
          </a:p>
        </p:txBody>
      </p:sp>
    </p:spTree>
    <p:extLst>
      <p:ext uri="{BB962C8B-B14F-4D97-AF65-F5344CB8AC3E}">
        <p14:creationId xmlns:p14="http://schemas.microsoft.com/office/powerpoint/2010/main" val="3727330482"/>
      </p:ext>
    </p:extLst>
  </p:cSld>
  <p:clrMapOvr>
    <a:masterClrMapping/>
  </p:clrMapOvr>
  <p:transition advTm="8156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6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828675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8677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DEFINING THREAD BY EXTENDING THREAD CLASS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8678" name="TextBox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5750" y="3357563"/>
            <a:ext cx="4786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8679" name="Rectangle 1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28680" name="Audio 1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TextBox 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200" y="2514600"/>
            <a:ext cx="89535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EXAMPLE: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class </a:t>
            </a:r>
            <a:r>
              <a:rPr lang="en-US" altLang="en-US" sz="2000" dirty="0" err="1"/>
              <a:t>ThreadDemo</a:t>
            </a:r>
            <a:r>
              <a:rPr lang="en-US" altLang="en-US" sz="2000" dirty="0"/>
              <a:t> {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public static void main(String[]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)  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/>
              <a:t>MyThread</a:t>
            </a:r>
            <a:r>
              <a:rPr lang="en-US" altLang="en-US" sz="2000" dirty="0"/>
              <a:t> t=new </a:t>
            </a:r>
            <a:r>
              <a:rPr lang="en-US" altLang="en-US" sz="2000" dirty="0" err="1"/>
              <a:t>MyThread</a:t>
            </a:r>
            <a:r>
              <a:rPr lang="en-US" altLang="en-US" sz="2000" dirty="0"/>
              <a:t>();  //Instantiation of a Thread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/>
              <a:t>t.start</a:t>
            </a:r>
            <a:r>
              <a:rPr lang="en-US" altLang="en-US" sz="2000" dirty="0"/>
              <a:t>();  //starting of a Thread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	for(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=0;i&lt;5;i++)   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 			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("main thread");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 		}  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}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42416"/>
      </p:ext>
    </p:extLst>
  </p:cSld>
  <p:clrMapOvr>
    <a:masterClrMapping/>
  </p:clrMapOvr>
  <p:transition advTm="8156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9700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105568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701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DEFINING THREAD BY IMPLEMENTING RUNNABLE INTERFACE 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9702" name="TextBox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5750" y="3357563"/>
            <a:ext cx="4786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29703" name="Rectangle 1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29704" name="Audio 1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TextBox 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0500" y="2667000"/>
            <a:ext cx="89535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cs typeface="Times New Roman" panose="02020603050405020304" pitchFamily="18" charset="0"/>
              </a:rPr>
              <a:t>Step 1: </a:t>
            </a:r>
            <a:r>
              <a:rPr lang="en-US" altLang="en-US" sz="2000" dirty="0">
                <a:cs typeface="Times New Roman" panose="02020603050405020304" pitchFamily="18" charset="0"/>
              </a:rPr>
              <a:t>Create a class that implements the interface Runnable and override run() method: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class </a:t>
            </a:r>
            <a:r>
              <a:rPr lang="en-US" altLang="en-US" sz="2000" dirty="0" err="1">
                <a:cs typeface="Times New Roman" panose="02020603050405020304" pitchFamily="18" charset="0"/>
              </a:rPr>
              <a:t>MyRunnable</a:t>
            </a:r>
            <a:r>
              <a:rPr lang="en-US" altLang="en-US" sz="2000" dirty="0">
                <a:cs typeface="Times New Roman" panose="02020603050405020304" pitchFamily="18" charset="0"/>
              </a:rPr>
              <a:t> implements Runnable {     …  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	public void run() {     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		// thread body of execution  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	}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 	} </a:t>
            </a:r>
            <a:endParaRPr lang="en-US" altLang="en-US" sz="2000" dirty="0" smtClean="0"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Step </a:t>
            </a:r>
            <a:r>
              <a:rPr lang="en-US" altLang="en-US" sz="2000" b="1" dirty="0" smtClean="0">
                <a:cs typeface="Times New Roman" panose="02020603050405020304" pitchFamily="18" charset="0"/>
              </a:rPr>
              <a:t>2</a:t>
            </a:r>
            <a:r>
              <a:rPr lang="en-US" altLang="en-US" sz="2000" b="1" dirty="0">
                <a:cs typeface="Times New Roman" panose="02020603050405020304" pitchFamily="18" charset="0"/>
              </a:rPr>
              <a:t>: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Creating Object: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cs typeface="Times New Roman" panose="02020603050405020304" pitchFamily="18" charset="0"/>
              </a:rPr>
              <a:t>MyRunnable</a:t>
            </a:r>
            <a:r>
              <a:rPr lang="en-US" altLang="en-US" sz="2000" dirty="0"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cs typeface="Times New Roman" panose="02020603050405020304" pitchFamily="18" charset="0"/>
              </a:rPr>
              <a:t>myObject</a:t>
            </a:r>
            <a:r>
              <a:rPr lang="en-US" altLang="en-US" sz="2000" dirty="0">
                <a:cs typeface="Times New Roman" panose="02020603050405020304" pitchFamily="18" charset="0"/>
              </a:rPr>
              <a:t> = new </a:t>
            </a:r>
            <a:r>
              <a:rPr lang="en-US" altLang="en-US" sz="2000" dirty="0" err="1">
                <a:cs typeface="Times New Roman" panose="02020603050405020304" pitchFamily="18" charset="0"/>
              </a:rPr>
              <a:t>MyRunnable</a:t>
            </a:r>
            <a:r>
              <a:rPr lang="en-US" altLang="en-US" sz="2000" dirty="0">
                <a:cs typeface="Times New Roman" panose="02020603050405020304" pitchFamily="18" charset="0"/>
              </a:rPr>
              <a:t> ();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cs typeface="Times New Roman" panose="02020603050405020304" pitchFamily="18" charset="0"/>
              </a:rPr>
              <a:t>Step 3: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Creating Thread Object: 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Thread t = new Thread(</a:t>
            </a:r>
            <a:r>
              <a:rPr lang="en-US" altLang="en-US" sz="2000" dirty="0" err="1">
                <a:cs typeface="Times New Roman" panose="02020603050405020304" pitchFamily="18" charset="0"/>
              </a:rPr>
              <a:t>myObject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); 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cs typeface="Times New Roman" panose="02020603050405020304" pitchFamily="18" charset="0"/>
              </a:rPr>
              <a:t>Step 4:</a:t>
            </a:r>
            <a:r>
              <a:rPr lang="en-US" altLang="en-US" sz="2000" dirty="0" smtClean="0"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Start Execution: 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cs typeface="Times New Roman" panose="02020603050405020304" pitchFamily="18" charset="0"/>
              </a:rPr>
              <a:t>t.start</a:t>
            </a:r>
            <a:r>
              <a:rPr lang="en-US" altLang="en-US" sz="2000" dirty="0">
                <a:cs typeface="Times New Roman" panose="02020603050405020304" pitchFamily="18" charset="0"/>
              </a:rPr>
              <a:t>();  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82818"/>
      </p:ext>
    </p:extLst>
  </p:cSld>
  <p:clrMapOvr>
    <a:masterClrMapping/>
  </p:clrMapOvr>
  <p:transition advTm="81566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parul\Desktop\Digital Learning Content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6" descr="C:\Users\parul\Desktop\Untitled-1.pn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071813"/>
            <a:ext cx="5430838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2772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43063"/>
            <a:ext cx="9144000" cy="1055687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2773" name="TextBox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0500" y="1687513"/>
            <a:ext cx="876300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000" b="1">
                <a:solidFill>
                  <a:schemeClr val="bg1"/>
                </a:solidFill>
                <a:cs typeface="Times New Roman" panose="02020603050405020304" pitchFamily="18" charset="0"/>
              </a:rPr>
              <a:t>DEFINING THREAD BY IMPLEMENTING RUNNABLE INTERFACE </a:t>
            </a:r>
            <a:endParaRPr lang="en-IN" altLang="en-US" sz="30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2774" name="TextBox 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5750" y="3357563"/>
            <a:ext cx="478631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000"/>
          </a:p>
        </p:txBody>
      </p:sp>
      <p:sp>
        <p:nvSpPr>
          <p:cNvPr id="32775" name="Rectangle 1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flipH="1">
            <a:off x="6564313" y="6072188"/>
            <a:ext cx="46037" cy="21431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32776" name="Audio 1">
            <a:hlinkClick r:id="" action="ppaction://media"/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TextBox 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0500" y="2768600"/>
            <a:ext cx="89535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 b="1" dirty="0">
                <a:cs typeface="Times New Roman" panose="02020603050405020304" pitchFamily="18" charset="0"/>
              </a:rPr>
              <a:t>EXAMPLE: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class </a:t>
            </a:r>
            <a:r>
              <a:rPr lang="en-US" altLang="en-US" sz="2000" dirty="0" err="1"/>
              <a:t>ThreadDemo</a:t>
            </a:r>
            <a:r>
              <a:rPr lang="en-US" altLang="en-US" sz="2000" dirty="0"/>
              <a:t> {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public static void main(String[]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){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	</a:t>
            </a:r>
            <a:r>
              <a:rPr lang="en-US" altLang="en-US" sz="2000" dirty="0" err="1"/>
              <a:t>MyRunnable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myObject</a:t>
            </a:r>
            <a:r>
              <a:rPr lang="en-US" altLang="en-US" sz="2000" dirty="0"/>
              <a:t> =new </a:t>
            </a:r>
            <a:r>
              <a:rPr lang="en-US" altLang="en-US" sz="2000" dirty="0" err="1"/>
              <a:t>MyRunnable</a:t>
            </a:r>
            <a:r>
              <a:rPr lang="en-US" altLang="en-US" sz="2000" dirty="0"/>
              <a:t>();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	Thread t=new Thread(</a:t>
            </a:r>
            <a:r>
              <a:rPr lang="en-US" altLang="en-US" sz="2000" dirty="0" err="1"/>
              <a:t>myObject</a:t>
            </a:r>
            <a:r>
              <a:rPr lang="en-US" altLang="en-US" sz="2000" dirty="0"/>
              <a:t>);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	//here </a:t>
            </a:r>
            <a:r>
              <a:rPr lang="en-US" altLang="en-US" sz="2000" dirty="0" err="1"/>
              <a:t>myObject</a:t>
            </a:r>
            <a:r>
              <a:rPr lang="en-US" altLang="en-US" sz="2000" dirty="0"/>
              <a:t> is a Target Runnable   </a:t>
            </a:r>
            <a:r>
              <a:rPr lang="en-US" altLang="en-US" sz="2000" dirty="0" err="1"/>
              <a:t>t.start</a:t>
            </a:r>
            <a:r>
              <a:rPr lang="en-US" altLang="en-US" sz="2000" dirty="0"/>
              <a:t>();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	for(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=0;i&lt;10;i++)  {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		</a:t>
            </a:r>
            <a:r>
              <a:rPr lang="en-US" altLang="en-US" sz="2000" dirty="0" err="1"/>
              <a:t>System.out.println</a:t>
            </a:r>
            <a:r>
              <a:rPr lang="en-US" altLang="en-US" sz="2000" dirty="0"/>
              <a:t>("main thread");}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	}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}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en-US" sz="20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64121"/>
      </p:ext>
    </p:extLst>
  </p:cSld>
  <p:clrMapOvr>
    <a:masterClrMapping/>
  </p:clrMapOvr>
  <p:transition advTm="81566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0.03.14"/>
  <p:tag name="AS_TITLE" val="Aspose.Slides for .NET 2.0"/>
  <p:tag name="AS_VERSION" val="2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4418</TotalTime>
  <Words>517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Shruti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</dc:creator>
  <cp:lastModifiedBy>admin</cp:lastModifiedBy>
  <cp:revision>253</cp:revision>
  <cp:lastPrinted>1601-01-01T00:00:00Z</cp:lastPrinted>
  <dcterms:created xsi:type="dcterms:W3CDTF">2020-05-18T10:32:41Z</dcterms:created>
  <dcterms:modified xsi:type="dcterms:W3CDTF">2021-12-12T16:41:43Z</dcterms:modified>
</cp:coreProperties>
</file>