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10" r:id="rId2"/>
    <p:sldId id="511" r:id="rId3"/>
    <p:sldId id="512" r:id="rId4"/>
    <p:sldId id="513" r:id="rId5"/>
    <p:sldId id="517" r:id="rId6"/>
    <p:sldId id="514" r:id="rId7"/>
    <p:sldId id="545" r:id="rId8"/>
    <p:sldId id="515" r:id="rId9"/>
    <p:sldId id="546" r:id="rId10"/>
    <p:sldId id="54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5A5A-650E-4340-A30A-3615E013A88F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7F54-D240-4413-8848-139511A81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2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5A5A-650E-4340-A30A-3615E013A88F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7F54-D240-4413-8848-139511A81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8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5A5A-650E-4340-A30A-3615E013A88F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7F54-D240-4413-8848-139511A81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96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5A5A-650E-4340-A30A-3615E013A88F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7F54-D240-4413-8848-139511A81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06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5A5A-650E-4340-A30A-3615E013A88F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7F54-D240-4413-8848-139511A81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7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5A5A-650E-4340-A30A-3615E013A88F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7F54-D240-4413-8848-139511A81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3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5A5A-650E-4340-A30A-3615E013A88F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7F54-D240-4413-8848-139511A81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5A5A-650E-4340-A30A-3615E013A88F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7F54-D240-4413-8848-139511A81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16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5A5A-650E-4340-A30A-3615E013A88F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7F54-D240-4413-8848-139511A81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4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5A5A-650E-4340-A30A-3615E013A88F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7F54-D240-4413-8848-139511A81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8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5A5A-650E-4340-A30A-3615E013A88F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7F54-D240-4413-8848-139511A81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5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5A5A-650E-4340-A30A-3615E013A88F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7F54-D240-4413-8848-139511A81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9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4.xml"/><Relationship Id="rId7" Type="http://schemas.openxmlformats.org/officeDocument/2006/relationships/image" Target="../media/image2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10" Type="http://schemas.openxmlformats.org/officeDocument/2006/relationships/image" Target="../media/image7.png"/><Relationship Id="rId4" Type="http://schemas.openxmlformats.org/officeDocument/2006/relationships/tags" Target="../tags/tag49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8.xml"/><Relationship Id="rId7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3.xml"/><Relationship Id="rId7" Type="http://schemas.openxmlformats.org/officeDocument/2006/relationships/image" Target="../media/image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6.xml"/><Relationship Id="rId7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 descr="C:\Users\parul\Desktop\Digital Learning Content.png">
            <a:extLst>
              <a:ext uri="{FF2B5EF4-FFF2-40B4-BE49-F238E27FC236}">
                <a16:creationId xmlns:a16="http://schemas.microsoft.com/office/drawing/2014/main" id="{F25A8FE4-4F17-43EC-B401-8972C457AB4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27" name="Picture 6" descr="C:\Users\parul\Desktop\Untitled-1.png">
            <a:extLst>
              <a:ext uri="{FF2B5EF4-FFF2-40B4-BE49-F238E27FC236}">
                <a16:creationId xmlns:a16="http://schemas.microsoft.com/office/drawing/2014/main" id="{E8EFB3E2-90FB-442D-B76E-D264199FC9B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4628" name="Rectangle 7">
            <a:extLst>
              <a:ext uri="{FF2B5EF4-FFF2-40B4-BE49-F238E27FC236}">
                <a16:creationId xmlns:a16="http://schemas.microsoft.com/office/drawing/2014/main" id="{5ED59423-8374-48C8-8941-1709BC5678F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4629" name="TextBox 6">
            <a:extLst>
              <a:ext uri="{FF2B5EF4-FFF2-40B4-BE49-F238E27FC236}">
                <a16:creationId xmlns:a16="http://schemas.microsoft.com/office/drawing/2014/main" id="{D2E51D69-011F-4618-807B-9949DC3F632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Packages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390" name="TextBox 10">
            <a:extLst>
              <a:ext uri="{FF2B5EF4-FFF2-40B4-BE49-F238E27FC236}">
                <a16:creationId xmlns:a16="http://schemas.microsoft.com/office/drawing/2014/main" id="{E81C192E-802B-43DE-942D-8B1EEF0689A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330450"/>
            <a:ext cx="9144000" cy="43386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9pPr>
          </a:lstStyle>
          <a:p>
            <a:pPr algn="just">
              <a:defRPr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 Package is a container for classes. </a:t>
            </a:r>
          </a:p>
          <a:p>
            <a:pPr algn="just">
              <a:defRPr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 A </a:t>
            </a:r>
            <a:r>
              <a:rPr lang="en-IN" sz="2000" b="1" dirty="0">
                <a:latin typeface="+mn-lt"/>
                <a:cs typeface="Arial" panose="020B0604020202020204" pitchFamily="34" charset="0"/>
              </a:rPr>
              <a:t>java package is a group of similar types of classes, interfaces and sub-packages. </a:t>
            </a:r>
          </a:p>
          <a:p>
            <a:pPr algn="just">
              <a:defRPr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 Package in java can be categorized in two form:</a:t>
            </a:r>
          </a:p>
          <a:p>
            <a:pPr algn="just">
              <a:buFont typeface="Arial" charset="0"/>
              <a:buNone/>
              <a:defRPr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    1) </a:t>
            </a:r>
            <a:r>
              <a:rPr lang="en-IN" sz="2000" u="sng" dirty="0">
                <a:latin typeface="+mn-lt"/>
                <a:cs typeface="Arial" panose="020B0604020202020204" pitchFamily="34" charset="0"/>
              </a:rPr>
              <a:t>built-in package </a:t>
            </a:r>
            <a:r>
              <a:rPr lang="en-IN" sz="2000" dirty="0">
                <a:latin typeface="+mn-lt"/>
                <a:cs typeface="Arial" panose="020B0604020202020204" pitchFamily="34" charset="0"/>
              </a:rPr>
              <a:t>:- Existing Java package (ex: java, </a:t>
            </a:r>
            <a:r>
              <a:rPr lang="en-IN" sz="2000" dirty="0" err="1">
                <a:latin typeface="+mn-lt"/>
                <a:cs typeface="Arial" panose="020B0604020202020204" pitchFamily="34" charset="0"/>
              </a:rPr>
              <a:t>lang</a:t>
            </a:r>
            <a:r>
              <a:rPr lang="en-IN" sz="2000" dirty="0">
                <a:latin typeface="+mn-lt"/>
                <a:cs typeface="Arial" panose="020B0604020202020204" pitchFamily="34" charset="0"/>
              </a:rPr>
              <a:t>, </a:t>
            </a:r>
            <a:r>
              <a:rPr lang="en-IN" sz="2000" dirty="0" err="1">
                <a:latin typeface="+mn-lt"/>
                <a:cs typeface="Arial" panose="020B0604020202020204" pitchFamily="34" charset="0"/>
              </a:rPr>
              <a:t>awt</a:t>
            </a:r>
            <a:r>
              <a:rPr lang="en-IN" sz="2000" dirty="0">
                <a:latin typeface="+mn-lt"/>
                <a:cs typeface="Arial" panose="020B0604020202020204" pitchFamily="34" charset="0"/>
              </a:rPr>
              <a:t>, </a:t>
            </a:r>
            <a:r>
              <a:rPr lang="en-IN" sz="2000" dirty="0" err="1">
                <a:latin typeface="+mn-lt"/>
                <a:cs typeface="Arial" panose="020B0604020202020204" pitchFamily="34" charset="0"/>
              </a:rPr>
              <a:t>javax</a:t>
            </a:r>
            <a:r>
              <a:rPr lang="en-IN" sz="2000" dirty="0">
                <a:latin typeface="+mn-lt"/>
                <a:cs typeface="Arial" panose="020B0604020202020204" pitchFamily="34" charset="0"/>
              </a:rPr>
              <a:t>, swing, net, </a:t>
            </a:r>
            <a:r>
              <a:rPr lang="en-IN" sz="2000" dirty="0" err="1">
                <a:latin typeface="+mn-lt"/>
                <a:cs typeface="Arial" panose="020B0604020202020204" pitchFamily="34" charset="0"/>
              </a:rPr>
              <a:t>io</a:t>
            </a:r>
            <a:r>
              <a:rPr lang="en-IN" sz="2000" dirty="0">
                <a:latin typeface="+mn-lt"/>
                <a:cs typeface="Arial" panose="020B0604020202020204" pitchFamily="34" charset="0"/>
              </a:rPr>
              <a:t>, </a:t>
            </a:r>
            <a:r>
              <a:rPr lang="en-IN" sz="2000" dirty="0" err="1">
                <a:latin typeface="+mn-lt"/>
                <a:cs typeface="Arial" panose="020B0604020202020204" pitchFamily="34" charset="0"/>
              </a:rPr>
              <a:t>util</a:t>
            </a:r>
            <a:r>
              <a:rPr lang="en-IN" sz="2000" dirty="0">
                <a:latin typeface="+mn-lt"/>
                <a:cs typeface="Arial" panose="020B0604020202020204" pitchFamily="34" charset="0"/>
              </a:rPr>
              <a:t>, </a:t>
            </a:r>
            <a:r>
              <a:rPr lang="en-IN" sz="2000" dirty="0" err="1">
                <a:latin typeface="+mn-lt"/>
                <a:cs typeface="Arial" panose="020B0604020202020204" pitchFamily="34" charset="0"/>
              </a:rPr>
              <a:t>sql</a:t>
            </a:r>
            <a:r>
              <a:rPr lang="en-IN" sz="2000" dirty="0">
                <a:latin typeface="+mn-lt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+mn-lt"/>
                <a:cs typeface="Arial" panose="020B0604020202020204" pitchFamily="34" charset="0"/>
              </a:rPr>
              <a:t>etc</a:t>
            </a:r>
            <a:r>
              <a:rPr lang="en-IN" sz="2000" dirty="0">
                <a:latin typeface="+mn-lt"/>
                <a:cs typeface="Arial" panose="020B0604020202020204" pitchFamily="34" charset="0"/>
              </a:rPr>
              <a:t>) </a:t>
            </a:r>
          </a:p>
          <a:p>
            <a:pPr algn="just">
              <a:buFont typeface="Arial" charset="0"/>
              <a:buNone/>
              <a:defRPr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    2) </a:t>
            </a:r>
            <a:r>
              <a:rPr lang="en-IN" sz="2000" u="sng" dirty="0">
                <a:latin typeface="+mn-lt"/>
                <a:cs typeface="Arial" panose="020B0604020202020204" pitchFamily="34" charset="0"/>
              </a:rPr>
              <a:t>user-defined package</a:t>
            </a:r>
            <a:r>
              <a:rPr lang="en-IN" sz="2000" dirty="0">
                <a:latin typeface="+mn-lt"/>
                <a:cs typeface="Arial" panose="020B0604020202020204" pitchFamily="34" charset="0"/>
              </a:rPr>
              <a:t>:- Java package created by user(ex: p1,mypack1,p2 etc.) </a:t>
            </a:r>
          </a:p>
          <a:p>
            <a:pPr algn="just">
              <a:defRPr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 Packages are stored in a hierarchical manner and are explicitly imported into new class definitions. </a:t>
            </a:r>
          </a:p>
          <a:p>
            <a:pPr algn="just">
              <a:defRPr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 You can define classes inside a package that are not accessible by code outside that package. </a:t>
            </a:r>
          </a:p>
          <a:p>
            <a:pPr algn="just">
              <a:defRPr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 You can also define class members that are only known to other members of the same package. </a:t>
            </a:r>
          </a:p>
          <a:p>
            <a:pPr algn="just">
              <a:buFont typeface="Arial" charset="0"/>
              <a:buNone/>
              <a:defRPr/>
            </a:pPr>
            <a:endParaRPr lang="en-IN" sz="2000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2" descr="C:\Users\parul\Desktop\Digital Learning Content.png">
            <a:extLst>
              <a:ext uri="{FF2B5EF4-FFF2-40B4-BE49-F238E27FC236}">
                <a16:creationId xmlns:a16="http://schemas.microsoft.com/office/drawing/2014/main" id="{5F9C8E88-2143-475D-8A46-1BAA40B7B7E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47" name="Picture 6" descr="C:\Users\parul\Desktop\Untitled-1.png">
            <a:extLst>
              <a:ext uri="{FF2B5EF4-FFF2-40B4-BE49-F238E27FC236}">
                <a16:creationId xmlns:a16="http://schemas.microsoft.com/office/drawing/2014/main" id="{4031C80C-C569-439B-A29B-B5FF0078063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9748" name="Rectangle 7">
            <a:extLst>
              <a:ext uri="{FF2B5EF4-FFF2-40B4-BE49-F238E27FC236}">
                <a16:creationId xmlns:a16="http://schemas.microsoft.com/office/drawing/2014/main" id="{D72D96DE-6489-4155-9A68-60964EC706E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p:sp>
        <p:nvSpPr>
          <p:cNvPr id="159749" name="TextBox 6">
            <a:extLst>
              <a:ext uri="{FF2B5EF4-FFF2-40B4-BE49-F238E27FC236}">
                <a16:creationId xmlns:a16="http://schemas.microsoft.com/office/drawing/2014/main" id="{E51D4551-19A7-4108-AFB2-E165E800A15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3E26FD-F4A6-454E-AF55-D289EF9D33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780" y="3000620"/>
            <a:ext cx="8532440" cy="14729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147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>
            <a:extLst>
              <a:ext uri="{FF2B5EF4-FFF2-40B4-BE49-F238E27FC236}">
                <a16:creationId xmlns:a16="http://schemas.microsoft.com/office/drawing/2014/main" id="{96486209-8E21-4C2C-A6B9-75A1D199AA1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3214688"/>
            <a:ext cx="9144000" cy="3643312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62819" name="Picture 2" descr="C:\Users\parul\Desktop\1.png">
            <a:extLst>
              <a:ext uri="{FF2B5EF4-FFF2-40B4-BE49-F238E27FC236}">
                <a16:creationId xmlns:a16="http://schemas.microsoft.com/office/drawing/2014/main" id="{A07BA8C3-4D27-4EBA-A0A0-7451FCFCF3BB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950"/>
            <a:ext cx="6705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20" name="Picture 3" descr="C:\Users\parul\Desktop\2.png">
            <a:extLst>
              <a:ext uri="{FF2B5EF4-FFF2-40B4-BE49-F238E27FC236}">
                <a16:creationId xmlns:a16="http://schemas.microsoft.com/office/drawing/2014/main" id="{3D191F7A-E5C2-49F5-A115-C03BFBAB7013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4000500"/>
            <a:ext cx="42767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21" name="Picture 4" descr="C:\Users\parul\Desktop\Cover Page with yellow patch - Version 18.png">
            <a:extLst>
              <a:ext uri="{FF2B5EF4-FFF2-40B4-BE49-F238E27FC236}">
                <a16:creationId xmlns:a16="http://schemas.microsoft.com/office/drawing/2014/main" id="{A6BF152C-89B4-4624-83AC-15F7B8C398BA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946650"/>
            <a:ext cx="30670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2" name="Rectangle 7">
            <a:extLst>
              <a:ext uri="{FF2B5EF4-FFF2-40B4-BE49-F238E27FC236}">
                <a16:creationId xmlns:a16="http://schemas.microsoft.com/office/drawing/2014/main" id="{9DA94A6A-849D-45E2-B55E-6CF3F20858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003925"/>
            <a:ext cx="9144000" cy="357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2823" name="TextBox 8">
            <a:extLst>
              <a:ext uri="{FF2B5EF4-FFF2-40B4-BE49-F238E27FC236}">
                <a16:creationId xmlns:a16="http://schemas.microsoft.com/office/drawing/2014/main" id="{F868FC47-ADCA-4F77-AB20-3A8E56706B8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49613" y="5997575"/>
            <a:ext cx="2644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www.paruluniversity.ac.in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12"/>
    </mc:Choice>
    <mc:Fallback>
      <p:transition spd="slow" advTm="351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 descr="C:\Users\parul\Desktop\Digital Learning Content.png">
            <a:extLst>
              <a:ext uri="{FF2B5EF4-FFF2-40B4-BE49-F238E27FC236}">
                <a16:creationId xmlns:a16="http://schemas.microsoft.com/office/drawing/2014/main" id="{B8AE8D70-5677-46A0-987E-0FEDD52F884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1" name="Picture 6" descr="C:\Users\parul\Desktop\Untitled-1.png">
            <a:extLst>
              <a:ext uri="{FF2B5EF4-FFF2-40B4-BE49-F238E27FC236}">
                <a16:creationId xmlns:a16="http://schemas.microsoft.com/office/drawing/2014/main" id="{1573733C-9B1E-4BD4-997F-7120F178DF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5652" name="Rectangle 7">
            <a:extLst>
              <a:ext uri="{FF2B5EF4-FFF2-40B4-BE49-F238E27FC236}">
                <a16:creationId xmlns:a16="http://schemas.microsoft.com/office/drawing/2014/main" id="{D52F0CCC-1558-41F1-A804-12EF21F7FB9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5653" name="TextBox 6">
            <a:extLst>
              <a:ext uri="{FF2B5EF4-FFF2-40B4-BE49-F238E27FC236}">
                <a16:creationId xmlns:a16="http://schemas.microsoft.com/office/drawing/2014/main" id="{5795E703-10D2-4B11-9AA7-4C2432488DC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390" name="TextBox 10">
            <a:extLst>
              <a:ext uri="{FF2B5EF4-FFF2-40B4-BE49-F238E27FC236}">
                <a16:creationId xmlns:a16="http://schemas.microsoft.com/office/drawing/2014/main" id="{CA07B5CC-0129-49E2-A0DF-077495BB853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330450"/>
            <a:ext cx="8645525" cy="433891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en-IN" sz="2000" b="1" dirty="0">
                <a:latin typeface="+mn-lt"/>
                <a:cs typeface="Arial" panose="020B0604020202020204" pitchFamily="34" charset="0"/>
              </a:rPr>
              <a:t>Advantage of Java Package </a:t>
            </a:r>
          </a:p>
          <a:p>
            <a:pPr algn="just">
              <a:buFont typeface="Arial" charset="0"/>
              <a:buNone/>
              <a:defRPr/>
            </a:pPr>
            <a:endParaRPr lang="en-IN" sz="2000" dirty="0">
              <a:latin typeface="+mn-lt"/>
              <a:cs typeface="Arial" panose="020B0604020202020204" pitchFamily="34" charset="0"/>
            </a:endParaRPr>
          </a:p>
          <a:p>
            <a:pPr marL="514350" indent="-514350" algn="just">
              <a:buFont typeface="Arial" charset="0"/>
              <a:buAutoNum type="arabicParenR"/>
              <a:defRPr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Java package is used to categorize the classes and interfaces so that they can be easily maintained. </a:t>
            </a:r>
          </a:p>
          <a:p>
            <a:pPr marL="514350" indent="-514350" algn="just">
              <a:buFont typeface="Arial" charset="0"/>
              <a:buAutoNum type="arabicParenR"/>
              <a:defRPr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Java package provides access protection. </a:t>
            </a:r>
          </a:p>
          <a:p>
            <a:pPr marL="514350" indent="-514350" algn="just">
              <a:buFont typeface="Arial" charset="0"/>
              <a:buAutoNum type="arabicParenR"/>
              <a:defRPr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Java package removes naming collision. </a:t>
            </a:r>
          </a:p>
          <a:p>
            <a:pPr marL="514350" indent="-514350" algn="just">
              <a:buFont typeface="Arial" charset="0"/>
              <a:buAutoNum type="arabicParenR"/>
              <a:defRPr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To make searching/locating and usage of classes easily.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 descr="C:\Users\parul\Desktop\Digital Learning Content.png">
            <a:extLst>
              <a:ext uri="{FF2B5EF4-FFF2-40B4-BE49-F238E27FC236}">
                <a16:creationId xmlns:a16="http://schemas.microsoft.com/office/drawing/2014/main" id="{9280A85F-BBD9-46BC-A3EC-481444FB2A3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75" name="Picture 6" descr="C:\Users\parul\Desktop\Untitled-1.png">
            <a:extLst>
              <a:ext uri="{FF2B5EF4-FFF2-40B4-BE49-F238E27FC236}">
                <a16:creationId xmlns:a16="http://schemas.microsoft.com/office/drawing/2014/main" id="{EAC92DBA-C1E6-4059-9C52-9D003FA6E63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6676" name="Rectangle 7">
            <a:extLst>
              <a:ext uri="{FF2B5EF4-FFF2-40B4-BE49-F238E27FC236}">
                <a16:creationId xmlns:a16="http://schemas.microsoft.com/office/drawing/2014/main" id="{D46C29DD-4A3F-4E99-90DB-5C966413804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+mj-lt"/>
              </a:rPr>
              <a:t>How to Create Package</a:t>
            </a:r>
          </a:p>
        </p:txBody>
      </p:sp>
      <p:sp>
        <p:nvSpPr>
          <p:cNvPr id="156677" name="TextBox 6">
            <a:extLst>
              <a:ext uri="{FF2B5EF4-FFF2-40B4-BE49-F238E27FC236}">
                <a16:creationId xmlns:a16="http://schemas.microsoft.com/office/drawing/2014/main" id="{53FE9478-2266-444B-96BF-51CF8C9640C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390" name="TextBox 10">
            <a:extLst>
              <a:ext uri="{FF2B5EF4-FFF2-40B4-BE49-F238E27FC236}">
                <a16:creationId xmlns:a16="http://schemas.microsoft.com/office/drawing/2014/main" id="{03779CAA-A1DC-49F6-BFCB-167078DB667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330450"/>
            <a:ext cx="8645525" cy="426690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You can create a package by just including a package command as the first statement in a Java source file. Any classes declared within that file will be the member of that specified package. </a:t>
            </a:r>
          </a:p>
          <a:p>
            <a:pPr marL="342900" indent="-342900" algn="just">
              <a:defRPr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The package statement defines a name space in which classes are stored. If you omit the package statement, the class names are put into the default package, which has no name. </a:t>
            </a:r>
          </a:p>
          <a:p>
            <a:pPr algn="just">
              <a:defRPr/>
            </a:pP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algn="just">
              <a:buFont typeface="Arial" charset="0"/>
              <a:buNone/>
              <a:defRPr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Syntax: package </a:t>
            </a:r>
            <a:r>
              <a:rPr lang="en-IN" sz="2000" b="1" dirty="0" err="1">
                <a:latin typeface="+mj-lt"/>
                <a:cs typeface="Arial" panose="020B0604020202020204" pitchFamily="34" charset="0"/>
              </a:rPr>
              <a:t>packagename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; </a:t>
            </a:r>
          </a:p>
          <a:p>
            <a:pPr algn="just">
              <a:buFont typeface="Arial" charset="0"/>
              <a:buNone/>
              <a:defRPr/>
            </a:pPr>
            <a:endParaRPr lang="en-IN" sz="2000" b="1" dirty="0">
              <a:latin typeface="+mj-lt"/>
              <a:cs typeface="Arial" panose="020B0604020202020204" pitchFamily="34" charset="0"/>
            </a:endParaRPr>
          </a:p>
          <a:p>
            <a:pPr algn="just">
              <a:buFont typeface="Arial" charset="0"/>
              <a:buNone/>
              <a:defRPr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EX : package </a:t>
            </a:r>
            <a:r>
              <a:rPr lang="en-IN" sz="2000" b="1" dirty="0" err="1">
                <a:latin typeface="+mj-lt"/>
                <a:cs typeface="Arial" panose="020B0604020202020204" pitchFamily="34" charset="0"/>
              </a:rPr>
              <a:t>MyPackage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; </a:t>
            </a:r>
          </a:p>
          <a:p>
            <a:pPr algn="just">
              <a:buFont typeface="Arial" charset="0"/>
              <a:buNone/>
              <a:defRPr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OR    package </a:t>
            </a:r>
            <a:r>
              <a:rPr lang="en-IN" sz="2000" b="1" dirty="0" err="1">
                <a:latin typeface="+mj-lt"/>
                <a:cs typeface="Arial" panose="020B0604020202020204" pitchFamily="34" charset="0"/>
              </a:rPr>
              <a:t>java.awt.image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; </a:t>
            </a:r>
          </a:p>
          <a:p>
            <a:pPr algn="just">
              <a:buFont typeface="Arial" charset="0"/>
              <a:buNone/>
              <a:defRPr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OR    package packg1.packg2.packg3; </a:t>
            </a:r>
          </a:p>
          <a:p>
            <a:pPr algn="just">
              <a:defRPr/>
            </a:pPr>
            <a:endParaRPr lang="en-IN" sz="20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 descr="C:\Users\parul\Desktop\Digital Learning Content.png">
            <a:extLst>
              <a:ext uri="{FF2B5EF4-FFF2-40B4-BE49-F238E27FC236}">
                <a16:creationId xmlns:a16="http://schemas.microsoft.com/office/drawing/2014/main" id="{55C122EF-2644-4459-B491-139EAED5088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699" name="Picture 6" descr="C:\Users\parul\Desktop\Untitled-1.png">
            <a:extLst>
              <a:ext uri="{FF2B5EF4-FFF2-40B4-BE49-F238E27FC236}">
                <a16:creationId xmlns:a16="http://schemas.microsoft.com/office/drawing/2014/main" id="{343D5122-69D7-481A-BF72-21AC3244CF8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7700" name="Rectangle 7">
            <a:extLst>
              <a:ext uri="{FF2B5EF4-FFF2-40B4-BE49-F238E27FC236}">
                <a16:creationId xmlns:a16="http://schemas.microsoft.com/office/drawing/2014/main" id="{A165225A-BD87-469B-9DD3-9A20208F76A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7701" name="TextBox 6">
            <a:extLst>
              <a:ext uri="{FF2B5EF4-FFF2-40B4-BE49-F238E27FC236}">
                <a16:creationId xmlns:a16="http://schemas.microsoft.com/office/drawing/2014/main" id="{17178F27-205E-40DD-A70A-56D3314A7DB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7702" name="TextBox 10">
            <a:extLst>
              <a:ext uri="{FF2B5EF4-FFF2-40B4-BE49-F238E27FC236}">
                <a16:creationId xmlns:a16="http://schemas.microsoft.com/office/drawing/2014/main" id="{8E8C4024-0784-4B5A-A043-12514A872FB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330450"/>
            <a:ext cx="8645525" cy="433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/>
            <a:r>
              <a:rPr lang="en-IN" altLang="en-US" sz="2000" dirty="0">
                <a:latin typeface="+mj-lt"/>
              </a:rPr>
              <a:t>Java uses file system directories to store packages. </a:t>
            </a:r>
          </a:p>
          <a:p>
            <a:pPr marL="342900" indent="-342900" algn="just"/>
            <a:r>
              <a:rPr lang="en-IN" altLang="en-US" sz="2000" dirty="0">
                <a:latin typeface="+mj-lt"/>
              </a:rPr>
              <a:t>For example, if you have package </a:t>
            </a:r>
            <a:r>
              <a:rPr lang="en-IN" altLang="en-US" sz="2000" dirty="0" err="1">
                <a:latin typeface="+mj-lt"/>
              </a:rPr>
              <a:t>MyPackage</a:t>
            </a:r>
            <a:r>
              <a:rPr lang="en-IN" altLang="en-US" sz="2000" dirty="0">
                <a:latin typeface="+mj-lt"/>
              </a:rPr>
              <a:t> then the .class files for any classes you declare to be part of </a:t>
            </a:r>
            <a:r>
              <a:rPr lang="en-IN" altLang="en-US" sz="2000" dirty="0" err="1">
                <a:latin typeface="+mj-lt"/>
              </a:rPr>
              <a:t>MyPackage</a:t>
            </a:r>
            <a:r>
              <a:rPr lang="en-IN" altLang="en-US" sz="2000" dirty="0">
                <a:latin typeface="+mj-lt"/>
              </a:rPr>
              <a:t> must be stored in a directory called </a:t>
            </a:r>
            <a:r>
              <a:rPr lang="en-IN" altLang="en-US" sz="2000" dirty="0" err="1">
                <a:latin typeface="+mj-lt"/>
              </a:rPr>
              <a:t>MyPackage</a:t>
            </a:r>
            <a:r>
              <a:rPr lang="en-IN" altLang="en-US" sz="2000" dirty="0">
                <a:latin typeface="+mj-lt"/>
              </a:rPr>
              <a:t>. </a:t>
            </a:r>
          </a:p>
          <a:p>
            <a:endParaRPr lang="en-IN" altLang="en-US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C:\Users\parul\Desktop\Digital Learning Content.png">
            <a:extLst>
              <a:ext uri="{FF2B5EF4-FFF2-40B4-BE49-F238E27FC236}">
                <a16:creationId xmlns:a16="http://schemas.microsoft.com/office/drawing/2014/main" id="{A62AA4C3-0AC8-45A1-AC1A-B60A22FE665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5" name="Picture 6" descr="C:\Users\parul\Desktop\Untitled-1.png">
            <a:extLst>
              <a:ext uri="{FF2B5EF4-FFF2-40B4-BE49-F238E27FC236}">
                <a16:creationId xmlns:a16="http://schemas.microsoft.com/office/drawing/2014/main" id="{224A0303-6A75-4A3A-8967-A813F5F9E2C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1796" name="Rectangle 7">
            <a:extLst>
              <a:ext uri="{FF2B5EF4-FFF2-40B4-BE49-F238E27FC236}">
                <a16:creationId xmlns:a16="http://schemas.microsoft.com/office/drawing/2014/main" id="{9299A4DC-84F5-419D-861A-30CE7740EF3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1797" name="TextBox 6">
            <a:extLst>
              <a:ext uri="{FF2B5EF4-FFF2-40B4-BE49-F238E27FC236}">
                <a16:creationId xmlns:a16="http://schemas.microsoft.com/office/drawing/2014/main" id="{5639F164-E30B-4F3D-92EC-7D68B0D615C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Import a package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390" name="TextBox 10">
            <a:extLst>
              <a:ext uri="{FF2B5EF4-FFF2-40B4-BE49-F238E27FC236}">
                <a16:creationId xmlns:a16="http://schemas.microsoft.com/office/drawing/2014/main" id="{68433F52-4830-4AAD-A51C-54E9996C856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439988"/>
            <a:ext cx="8645525" cy="18478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9pPr>
          </a:lstStyle>
          <a:p>
            <a:pPr>
              <a:buFont typeface="Arial" charset="0"/>
              <a:buNone/>
              <a:defRPr/>
            </a:pPr>
            <a:endParaRPr lang="en-IN" sz="2000" dirty="0">
              <a:latin typeface="+mn-lt"/>
              <a:cs typeface="Arial" panose="020B0604020202020204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IN" sz="2000" b="1" dirty="0">
                <a:latin typeface="+mn-lt"/>
                <a:cs typeface="Arial" panose="020B0604020202020204" pitchFamily="34" charset="0"/>
              </a:rPr>
              <a:t>Syntax: </a:t>
            </a:r>
          </a:p>
          <a:p>
            <a:pPr>
              <a:buFont typeface="Arial" charset="0"/>
              <a:buNone/>
              <a:defRPr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import </a:t>
            </a:r>
            <a:r>
              <a:rPr lang="en-IN" sz="2000" i="1" dirty="0">
                <a:latin typeface="+mn-lt"/>
                <a:cs typeface="Arial" panose="020B0604020202020204" pitchFamily="34" charset="0"/>
              </a:rPr>
              <a:t>pkg1[.pkg2].(</a:t>
            </a:r>
            <a:r>
              <a:rPr lang="en-IN" sz="2000" i="1" dirty="0" err="1">
                <a:latin typeface="+mn-lt"/>
                <a:cs typeface="Arial" panose="020B0604020202020204" pitchFamily="34" charset="0"/>
              </a:rPr>
              <a:t>classname</a:t>
            </a:r>
            <a:r>
              <a:rPr lang="en-IN" sz="2000" i="1" dirty="0">
                <a:latin typeface="+mn-lt"/>
                <a:cs typeface="Arial" panose="020B0604020202020204" pitchFamily="34" charset="0"/>
              </a:rPr>
              <a:t> | *); </a:t>
            </a:r>
          </a:p>
          <a:p>
            <a:pPr>
              <a:buFont typeface="Arial" charset="0"/>
              <a:buNone/>
              <a:defRPr/>
            </a:pPr>
            <a:endParaRPr lang="en-IN" sz="2000" i="1" dirty="0">
              <a:latin typeface="+mn-lt"/>
              <a:cs typeface="Arial" panose="020B0604020202020204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IN" sz="2000" b="1" dirty="0">
                <a:latin typeface="+mn-lt"/>
                <a:cs typeface="Arial" panose="020B0604020202020204" pitchFamily="34" charset="0"/>
              </a:rPr>
              <a:t>Ex: </a:t>
            </a:r>
          </a:p>
          <a:p>
            <a:pPr>
              <a:buFont typeface="Arial" charset="0"/>
              <a:buNone/>
              <a:defRPr/>
            </a:pPr>
            <a:r>
              <a:rPr lang="en-IN" sz="2000" dirty="0" err="1">
                <a:latin typeface="+mn-lt"/>
                <a:cs typeface="Arial" panose="020B0604020202020204" pitchFamily="34" charset="0"/>
              </a:rPr>
              <a:t>builtin</a:t>
            </a:r>
            <a:r>
              <a:rPr lang="en-IN" sz="2000" dirty="0">
                <a:latin typeface="+mn-lt"/>
                <a:cs typeface="Arial" panose="020B0604020202020204" pitchFamily="34" charset="0"/>
              </a:rPr>
              <a:t> package: import </a:t>
            </a:r>
            <a:r>
              <a:rPr lang="en-IN" sz="2000" dirty="0" err="1">
                <a:latin typeface="+mn-lt"/>
                <a:cs typeface="Arial" panose="020B0604020202020204" pitchFamily="34" charset="0"/>
              </a:rPr>
              <a:t>java.util.Date</a:t>
            </a:r>
            <a:r>
              <a:rPr lang="en-IN" sz="2000" dirty="0">
                <a:latin typeface="+mn-lt"/>
                <a:cs typeface="Arial" panose="020B0604020202020204" pitchFamily="34" charset="0"/>
              </a:rPr>
              <a:t>; </a:t>
            </a:r>
          </a:p>
          <a:p>
            <a:pPr>
              <a:buFont typeface="Arial" charset="0"/>
              <a:buNone/>
              <a:defRPr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                              or import java.io.*; </a:t>
            </a:r>
          </a:p>
          <a:p>
            <a:pPr>
              <a:buFont typeface="Arial" charset="0"/>
              <a:buNone/>
              <a:defRPr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User define package : import p1.D; </a:t>
            </a:r>
          </a:p>
          <a:p>
            <a:pPr>
              <a:buFont typeface="Arial" charset="0"/>
              <a:buNone/>
              <a:defRPr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                                       or import p1.*;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 descr="C:\Users\parul\Desktop\Digital Learning Content.png">
            <a:extLst>
              <a:ext uri="{FF2B5EF4-FFF2-40B4-BE49-F238E27FC236}">
                <a16:creationId xmlns:a16="http://schemas.microsoft.com/office/drawing/2014/main" id="{E315C577-8347-4B14-AC97-AFB210922AC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3" name="Picture 6" descr="C:\Users\parul\Desktop\Untitled-1.png">
            <a:extLst>
              <a:ext uri="{FF2B5EF4-FFF2-40B4-BE49-F238E27FC236}">
                <a16:creationId xmlns:a16="http://schemas.microsoft.com/office/drawing/2014/main" id="{20C478F9-4372-47D1-9D24-31AFB29ACC0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8724" name="Rectangle 7">
            <a:extLst>
              <a:ext uri="{FF2B5EF4-FFF2-40B4-BE49-F238E27FC236}">
                <a16:creationId xmlns:a16="http://schemas.microsoft.com/office/drawing/2014/main" id="{21D51C15-4A56-40DC-B7B4-DD732B46FD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sp>
        <p:nvSpPr>
          <p:cNvPr id="158725" name="TextBox 6">
            <a:extLst>
              <a:ext uri="{FF2B5EF4-FFF2-40B4-BE49-F238E27FC236}">
                <a16:creationId xmlns:a16="http://schemas.microsoft.com/office/drawing/2014/main" id="{19946C82-ED4E-4A9B-8470-1D32BCE48AE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C23B2F-CD15-4271-B156-76097E5A1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73461"/>
            <a:ext cx="4114800" cy="4200227"/>
          </a:xfrm>
          <a:ln>
            <a:solidFill>
              <a:srgbClr val="002060"/>
            </a:solidFill>
            <a:prstDash val="lgDash"/>
          </a:ln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package p1;</a:t>
            </a:r>
            <a:endParaRPr lang="en-IN" sz="2000" dirty="0">
              <a:latin typeface="+mj-lt"/>
            </a:endParaRP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import java.io.*;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public class A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  public static void main(String </a:t>
            </a:r>
            <a:r>
              <a:rPr lang="en-IN" sz="2000" dirty="0" err="1">
                <a:latin typeface="+mj-lt"/>
              </a:rPr>
              <a:t>args</a:t>
            </a:r>
            <a:r>
              <a:rPr lang="en-IN" sz="2000" dirty="0">
                <a:latin typeface="+mj-lt"/>
              </a:rPr>
              <a:t>[])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err="1"/>
              <a:t>System.out.println</a:t>
            </a:r>
            <a:r>
              <a:rPr lang="en-IN" sz="2000" dirty="0"/>
              <a:t>(“Hello”);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}</a:t>
            </a:r>
          </a:p>
          <a:p>
            <a:pPr marL="0" indent="0">
              <a:buNone/>
            </a:pPr>
            <a:endParaRPr lang="en-IN" sz="2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9FCEA-4ABA-4BD4-8796-36D0B3C31485}"/>
              </a:ext>
            </a:extLst>
          </p:cNvPr>
          <p:cNvSpPr txBox="1"/>
          <p:nvPr/>
        </p:nvSpPr>
        <p:spPr>
          <a:xfrm>
            <a:off x="3347864" y="6203434"/>
            <a:ext cx="1224136" cy="369332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dirty="0"/>
              <a:t>A.java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25C2F62-8FED-4707-A431-AEAA85781A1D}"/>
              </a:ext>
            </a:extLst>
          </p:cNvPr>
          <p:cNvSpPr txBox="1">
            <a:spLocks/>
          </p:cNvSpPr>
          <p:nvPr/>
        </p:nvSpPr>
        <p:spPr bwMode="auto">
          <a:xfrm>
            <a:off x="4645855" y="2372539"/>
            <a:ext cx="4114800" cy="4200227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latin typeface="+mj-lt"/>
              </a:rPr>
              <a:t>-&gt; save file with</a:t>
            </a:r>
            <a:r>
              <a:rPr lang="en-IN" sz="2000" dirty="0">
                <a:latin typeface="+mj-lt"/>
              </a:rPr>
              <a:t> A.java</a:t>
            </a:r>
          </a:p>
          <a:p>
            <a:pPr marL="0" indent="0">
              <a:buNone/>
            </a:pPr>
            <a:endParaRPr lang="en-IN" sz="2000" dirty="0">
              <a:latin typeface="+mj-lt"/>
            </a:endParaRP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-&gt; </a:t>
            </a:r>
            <a:r>
              <a:rPr lang="en-IN" sz="2000" b="1" dirty="0">
                <a:latin typeface="+mj-lt"/>
              </a:rPr>
              <a:t>Compile: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javac</a:t>
            </a:r>
            <a:r>
              <a:rPr lang="en-IN" sz="2000" dirty="0">
                <a:latin typeface="+mj-lt"/>
              </a:rPr>
              <a:t>  -d  .  A.java</a:t>
            </a:r>
          </a:p>
          <a:p>
            <a:pPr marL="0" indent="0">
              <a:buNone/>
            </a:pPr>
            <a:endParaRPr lang="en-IN" sz="2000" dirty="0">
              <a:latin typeface="+mj-lt"/>
            </a:endParaRP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-&gt; </a:t>
            </a:r>
            <a:r>
              <a:rPr lang="en-IN" sz="2000" b="1" dirty="0">
                <a:latin typeface="+mj-lt"/>
              </a:rPr>
              <a:t>Run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java  p1.A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9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 descr="C:\Users\parul\Desktop\Digital Learning Content.png">
            <a:extLst>
              <a:ext uri="{FF2B5EF4-FFF2-40B4-BE49-F238E27FC236}">
                <a16:creationId xmlns:a16="http://schemas.microsoft.com/office/drawing/2014/main" id="{E315C577-8347-4B14-AC97-AFB210922AC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3" name="Picture 6" descr="C:\Users\parul\Desktop\Untitled-1.png">
            <a:extLst>
              <a:ext uri="{FF2B5EF4-FFF2-40B4-BE49-F238E27FC236}">
                <a16:creationId xmlns:a16="http://schemas.microsoft.com/office/drawing/2014/main" id="{20C478F9-4372-47D1-9D24-31AFB29ACC0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8724" name="Rectangle 7">
            <a:extLst>
              <a:ext uri="{FF2B5EF4-FFF2-40B4-BE49-F238E27FC236}">
                <a16:creationId xmlns:a16="http://schemas.microsoft.com/office/drawing/2014/main" id="{21D51C15-4A56-40DC-B7B4-DD732B46FD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sp>
        <p:nvSpPr>
          <p:cNvPr id="158725" name="TextBox 6">
            <a:extLst>
              <a:ext uri="{FF2B5EF4-FFF2-40B4-BE49-F238E27FC236}">
                <a16:creationId xmlns:a16="http://schemas.microsoft.com/office/drawing/2014/main" id="{19946C82-ED4E-4A9B-8470-1D32BCE48AE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C23B2F-CD15-4271-B156-76097E5A1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73461"/>
            <a:ext cx="4114800" cy="4200227"/>
          </a:xfrm>
          <a:ln>
            <a:solidFill>
              <a:srgbClr val="002060"/>
            </a:solidFill>
            <a:prstDash val="lgDash"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package p2;</a:t>
            </a:r>
            <a:endParaRPr lang="en-IN" sz="2000" dirty="0">
              <a:latin typeface="+mj-lt"/>
            </a:endParaRP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import p1.*;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Import java.io.*;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public class A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  public static void main(String </a:t>
            </a:r>
            <a:r>
              <a:rPr lang="en-IN" sz="2000" dirty="0" err="1">
                <a:latin typeface="+mj-lt"/>
              </a:rPr>
              <a:t>args</a:t>
            </a:r>
            <a:r>
              <a:rPr lang="en-IN" sz="2000" dirty="0">
                <a:latin typeface="+mj-lt"/>
              </a:rPr>
              <a:t>[])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B </a:t>
            </a:r>
            <a:r>
              <a:rPr lang="en-IN" sz="2000" dirty="0" err="1">
                <a:latin typeface="+mj-lt"/>
              </a:rPr>
              <a:t>obj</a:t>
            </a:r>
            <a:r>
              <a:rPr lang="en-IN" sz="2000" dirty="0">
                <a:latin typeface="+mj-lt"/>
              </a:rPr>
              <a:t> = new B();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obj.hi</a:t>
            </a:r>
            <a:r>
              <a:rPr lang="en-IN" sz="2000" dirty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}</a:t>
            </a:r>
          </a:p>
          <a:p>
            <a:pPr marL="0" indent="0">
              <a:buNone/>
            </a:pPr>
            <a:endParaRPr lang="en-IN" sz="2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9FCEA-4ABA-4BD4-8796-36D0B3C31485}"/>
              </a:ext>
            </a:extLst>
          </p:cNvPr>
          <p:cNvSpPr txBox="1"/>
          <p:nvPr/>
        </p:nvSpPr>
        <p:spPr>
          <a:xfrm>
            <a:off x="3347864" y="6203434"/>
            <a:ext cx="1224136" cy="369332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dirty="0"/>
              <a:t>A.java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25C2F62-8FED-4707-A431-AEAA85781A1D}"/>
              </a:ext>
            </a:extLst>
          </p:cNvPr>
          <p:cNvSpPr txBox="1">
            <a:spLocks/>
          </p:cNvSpPr>
          <p:nvPr/>
        </p:nvSpPr>
        <p:spPr bwMode="auto">
          <a:xfrm>
            <a:off x="4645855" y="2372539"/>
            <a:ext cx="4114800" cy="4200227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>
                <a:latin typeface="+mj-lt"/>
              </a:rPr>
              <a:t>package p1;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public class  B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  public void hi()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System.out.println</a:t>
            </a:r>
            <a:r>
              <a:rPr lang="en-IN" sz="2000" dirty="0">
                <a:latin typeface="+mj-lt"/>
              </a:rPr>
              <a:t>(“Hello”);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AA41E-8A90-42C1-9C6D-8467561FF289}"/>
              </a:ext>
            </a:extLst>
          </p:cNvPr>
          <p:cNvSpPr txBox="1"/>
          <p:nvPr/>
        </p:nvSpPr>
        <p:spPr>
          <a:xfrm>
            <a:off x="7536519" y="6202512"/>
            <a:ext cx="1224136" cy="369332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dirty="0"/>
              <a:t>B.java</a:t>
            </a:r>
          </a:p>
        </p:txBody>
      </p:sp>
    </p:spTree>
    <p:extLst>
      <p:ext uri="{BB962C8B-B14F-4D97-AF65-F5344CB8AC3E}">
        <p14:creationId xmlns:p14="http://schemas.microsoft.com/office/powerpoint/2010/main" val="101368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9" grpId="0" build="p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2" descr="C:\Users\parul\Desktop\Digital Learning Content.png">
            <a:extLst>
              <a:ext uri="{FF2B5EF4-FFF2-40B4-BE49-F238E27FC236}">
                <a16:creationId xmlns:a16="http://schemas.microsoft.com/office/drawing/2014/main" id="{5F9C8E88-2143-475D-8A46-1BAA40B7B7E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47" name="Picture 6" descr="C:\Users\parul\Desktop\Untitled-1.png">
            <a:extLst>
              <a:ext uri="{FF2B5EF4-FFF2-40B4-BE49-F238E27FC236}">
                <a16:creationId xmlns:a16="http://schemas.microsoft.com/office/drawing/2014/main" id="{4031C80C-C569-439B-A29B-B5FF0078063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9748" name="Rectangle 7">
            <a:extLst>
              <a:ext uri="{FF2B5EF4-FFF2-40B4-BE49-F238E27FC236}">
                <a16:creationId xmlns:a16="http://schemas.microsoft.com/office/drawing/2014/main" id="{D72D96DE-6489-4155-9A68-60964EC706E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p:sp>
        <p:nvSpPr>
          <p:cNvPr id="159749" name="TextBox 6">
            <a:extLst>
              <a:ext uri="{FF2B5EF4-FFF2-40B4-BE49-F238E27FC236}">
                <a16:creationId xmlns:a16="http://schemas.microsoft.com/office/drawing/2014/main" id="{E51D4551-19A7-4108-AFB2-E165E800A15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CD12D-0DD6-43E4-AB4D-BDE7D4675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0175" y="2712243"/>
            <a:ext cx="6343650" cy="1476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 descr="C:\Users\parul\Desktop\Digital Learning Content.png">
            <a:extLst>
              <a:ext uri="{FF2B5EF4-FFF2-40B4-BE49-F238E27FC236}">
                <a16:creationId xmlns:a16="http://schemas.microsoft.com/office/drawing/2014/main" id="{E315C577-8347-4B14-AC97-AFB210922AC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3" name="Picture 6" descr="C:\Users\parul\Desktop\Untitled-1.png">
            <a:extLst>
              <a:ext uri="{FF2B5EF4-FFF2-40B4-BE49-F238E27FC236}">
                <a16:creationId xmlns:a16="http://schemas.microsoft.com/office/drawing/2014/main" id="{20C478F9-4372-47D1-9D24-31AFB29ACC0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8724" name="Rectangle 7">
            <a:extLst>
              <a:ext uri="{FF2B5EF4-FFF2-40B4-BE49-F238E27FC236}">
                <a16:creationId xmlns:a16="http://schemas.microsoft.com/office/drawing/2014/main" id="{21D51C15-4A56-40DC-B7B4-DD732B46FD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sp>
        <p:nvSpPr>
          <p:cNvPr id="158725" name="TextBox 6">
            <a:extLst>
              <a:ext uri="{FF2B5EF4-FFF2-40B4-BE49-F238E27FC236}">
                <a16:creationId xmlns:a16="http://schemas.microsoft.com/office/drawing/2014/main" id="{19946C82-ED4E-4A9B-8470-1D32BCE48AE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C23B2F-CD15-4271-B156-76097E5A1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73461"/>
            <a:ext cx="4114800" cy="4200227"/>
          </a:xfrm>
          <a:ln>
            <a:solidFill>
              <a:srgbClr val="002060"/>
            </a:solidFill>
            <a:prstDash val="lgDash"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000" dirty="0"/>
              <a:t>package date;</a:t>
            </a:r>
          </a:p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java.util</a:t>
            </a:r>
            <a:r>
              <a:rPr lang="en-IN" sz="2000" dirty="0"/>
              <a:t>.*;</a:t>
            </a:r>
          </a:p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java.time.LocalDate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public class </a:t>
            </a:r>
            <a:r>
              <a:rPr lang="en-IN" sz="2000" b="1" dirty="0" err="1"/>
              <a:t>DateExample</a:t>
            </a:r>
            <a:endParaRPr lang="en-IN" sz="2000" b="1" dirty="0"/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	public void display()</a:t>
            </a:r>
          </a:p>
          <a:p>
            <a:pPr marL="0" indent="0">
              <a:buNone/>
            </a:pPr>
            <a:r>
              <a:rPr lang="en-IN" sz="2000" dirty="0"/>
              <a:t>	{</a:t>
            </a:r>
          </a:p>
          <a:p>
            <a:pPr marL="0" indent="0">
              <a:buNone/>
            </a:pPr>
            <a:r>
              <a:rPr lang="en-IN" sz="2000" dirty="0"/>
              <a:t>		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LocalDate</a:t>
            </a:r>
            <a:r>
              <a:rPr lang="en-IN" sz="2000" dirty="0"/>
              <a:t> today = </a:t>
            </a:r>
            <a:r>
              <a:rPr lang="en-IN" sz="2000" dirty="0" err="1"/>
              <a:t>LocalDate.now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("Current System Date="+today);</a:t>
            </a:r>
          </a:p>
          <a:p>
            <a:pPr marL="0" indent="0">
              <a:buNone/>
            </a:pPr>
            <a:r>
              <a:rPr lang="en-IN" sz="2000" dirty="0"/>
              <a:t>	}</a:t>
            </a:r>
          </a:p>
          <a:p>
            <a:pPr marL="0" indent="0">
              <a:buNone/>
            </a:pPr>
            <a:r>
              <a:rPr lang="en-IN" sz="2000" dirty="0"/>
              <a:t>}	</a:t>
            </a:r>
            <a:endParaRPr lang="en-IN" sz="2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9FCEA-4ABA-4BD4-8796-36D0B3C31485}"/>
              </a:ext>
            </a:extLst>
          </p:cNvPr>
          <p:cNvSpPr txBox="1"/>
          <p:nvPr/>
        </p:nvSpPr>
        <p:spPr>
          <a:xfrm>
            <a:off x="2411760" y="6203434"/>
            <a:ext cx="2160240" cy="369332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DateExample.java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25C2F62-8FED-4707-A431-AEAA85781A1D}"/>
              </a:ext>
            </a:extLst>
          </p:cNvPr>
          <p:cNvSpPr txBox="1">
            <a:spLocks/>
          </p:cNvSpPr>
          <p:nvPr/>
        </p:nvSpPr>
        <p:spPr bwMode="auto">
          <a:xfrm>
            <a:off x="4645855" y="2372539"/>
            <a:ext cx="4114800" cy="4200227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latin typeface="+mj-lt"/>
              </a:rPr>
              <a:t>package date1;</a:t>
            </a: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import </a:t>
            </a:r>
            <a:r>
              <a:rPr lang="en-IN" sz="1800" dirty="0" err="1">
                <a:latin typeface="+mj-lt"/>
              </a:rPr>
              <a:t>date.DateExample</a:t>
            </a:r>
            <a:r>
              <a:rPr lang="en-IN" sz="1800" dirty="0">
                <a:latin typeface="+mj-lt"/>
              </a:rPr>
              <a:t>;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class </a:t>
            </a:r>
            <a:r>
              <a:rPr lang="en-IN" sz="1800" b="1" dirty="0" err="1">
                <a:latin typeface="+mj-lt"/>
              </a:rPr>
              <a:t>SysDate</a:t>
            </a:r>
            <a:endParaRPr lang="en-IN" sz="1800" b="1" dirty="0">
              <a:latin typeface="+mj-lt"/>
            </a:endParaRP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public static void main(String </a:t>
            </a:r>
            <a:r>
              <a:rPr lang="en-IN" sz="1800" dirty="0" err="1">
                <a:latin typeface="+mj-lt"/>
              </a:rPr>
              <a:t>st</a:t>
            </a:r>
            <a:r>
              <a:rPr lang="en-IN" sz="1800" dirty="0">
                <a:latin typeface="+mj-lt"/>
              </a:rPr>
              <a:t>[])</a:t>
            </a: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	</a:t>
            </a:r>
            <a:r>
              <a:rPr lang="en-IN" sz="1800" dirty="0" err="1">
                <a:latin typeface="+mj-lt"/>
              </a:rPr>
              <a:t>DateExample</a:t>
            </a:r>
            <a:r>
              <a:rPr lang="en-IN" sz="1800" dirty="0">
                <a:latin typeface="+mj-lt"/>
              </a:rPr>
              <a:t> d=new </a:t>
            </a:r>
            <a:r>
              <a:rPr lang="en-IN" sz="1800" dirty="0" err="1">
                <a:latin typeface="+mj-lt"/>
              </a:rPr>
              <a:t>DateExample</a:t>
            </a:r>
            <a:r>
              <a:rPr lang="en-IN" sz="1800" dirty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	</a:t>
            </a:r>
            <a:r>
              <a:rPr lang="en-IN" sz="1800" dirty="0" err="1">
                <a:latin typeface="+mj-lt"/>
              </a:rPr>
              <a:t>d.Display</a:t>
            </a:r>
            <a:r>
              <a:rPr lang="en-IN" sz="1800" dirty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}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AA41E-8A90-42C1-9C6D-8467561FF289}"/>
              </a:ext>
            </a:extLst>
          </p:cNvPr>
          <p:cNvSpPr txBox="1"/>
          <p:nvPr/>
        </p:nvSpPr>
        <p:spPr>
          <a:xfrm>
            <a:off x="7164288" y="6203434"/>
            <a:ext cx="1596367" cy="369332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SysDate.java</a:t>
            </a:r>
          </a:p>
        </p:txBody>
      </p:sp>
    </p:spTree>
    <p:extLst>
      <p:ext uri="{BB962C8B-B14F-4D97-AF65-F5344CB8AC3E}">
        <p14:creationId xmlns:p14="http://schemas.microsoft.com/office/powerpoint/2010/main" val="187780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1"/>
    </mc:Choice>
    <mc:Fallback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9" grpId="0" build="p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609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Parmar</dc:creator>
  <cp:lastModifiedBy>Kiran Parmar</cp:lastModifiedBy>
  <cp:revision>1</cp:revision>
  <dcterms:created xsi:type="dcterms:W3CDTF">2020-06-25T11:08:48Z</dcterms:created>
  <dcterms:modified xsi:type="dcterms:W3CDTF">2020-06-25T11:09:36Z</dcterms:modified>
</cp:coreProperties>
</file>