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6" r:id="rId2"/>
    <p:sldId id="507" r:id="rId3"/>
    <p:sldId id="508" r:id="rId4"/>
    <p:sldId id="540" r:id="rId5"/>
    <p:sldId id="509" r:id="rId6"/>
    <p:sldId id="541" r:id="rId7"/>
    <p:sldId id="543" r:id="rId8"/>
    <p:sldId id="542" r:id="rId9"/>
    <p:sldId id="54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8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7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8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17B2-6CED-4A2F-B836-40160C7B325A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3BD9-D6D4-4AD8-936E-4E6C5D3F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C:\Users\parul\Desktop\Digital Learning Content.png">
            <a:extLst>
              <a:ext uri="{FF2B5EF4-FFF2-40B4-BE49-F238E27FC236}">
                <a16:creationId xmlns:a16="http://schemas.microsoft.com/office/drawing/2014/main" id="{47C6495C-5906-4395-A07D-8974BE56DC5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6" descr="C:\Users\parul\Desktop\Untitled-1.png">
            <a:extLst>
              <a:ext uri="{FF2B5EF4-FFF2-40B4-BE49-F238E27FC236}">
                <a16:creationId xmlns:a16="http://schemas.microsoft.com/office/drawing/2014/main" id="{8B6CD863-93FA-4321-8588-EBB9848AAA7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0532" name="Rectangle 7">
            <a:extLst>
              <a:ext uri="{FF2B5EF4-FFF2-40B4-BE49-F238E27FC236}">
                <a16:creationId xmlns:a16="http://schemas.microsoft.com/office/drawing/2014/main" id="{EBE5B26F-467F-41AA-BB51-1626766F02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0533" name="TextBox 6">
            <a:extLst>
              <a:ext uri="{FF2B5EF4-FFF2-40B4-BE49-F238E27FC236}">
                <a16:creationId xmlns:a16="http://schemas.microsoft.com/office/drawing/2014/main" id="{B198E83F-6CCA-4364-B6DA-6E06FF22487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StringBuilder class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0534" name="TextBox 10">
            <a:extLst>
              <a:ext uri="{FF2B5EF4-FFF2-40B4-BE49-F238E27FC236}">
                <a16:creationId xmlns:a16="http://schemas.microsoft.com/office/drawing/2014/main" id="{1950B015-2F7C-4A1A-B0B9-4D4C415180F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IN" altLang="en-US" sz="2000" dirty="0"/>
              <a:t>A </a:t>
            </a:r>
            <a:r>
              <a:rPr lang="en-IN" altLang="en-US" sz="2000" b="1" dirty="0"/>
              <a:t>mutable</a:t>
            </a:r>
            <a:r>
              <a:rPr lang="en-IN" altLang="en-US" sz="2000" dirty="0"/>
              <a:t> sequence of characters (Unlike String which is immutable). StringBuilder is </a:t>
            </a:r>
            <a:r>
              <a:rPr lang="en-IN" altLang="en-US" sz="2000" b="1" dirty="0"/>
              <a:t>not synchronized</a:t>
            </a:r>
            <a:r>
              <a:rPr lang="en-IN" altLang="en-US" sz="2000" dirty="0"/>
              <a:t>, which means it is </a:t>
            </a:r>
            <a:r>
              <a:rPr lang="en-IN" altLang="en-US" sz="2000" b="1" dirty="0"/>
              <a:t>not</a:t>
            </a:r>
            <a:r>
              <a:rPr lang="en-IN" altLang="en-US" sz="2000" dirty="0"/>
              <a:t> </a:t>
            </a:r>
            <a:r>
              <a:rPr lang="en-IN" altLang="en-US" sz="2000" b="1" dirty="0"/>
              <a:t>thread safe</a:t>
            </a:r>
            <a:r>
              <a:rPr lang="en-IN" altLang="en-US" sz="2000" dirty="0"/>
              <a:t>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u="sng" dirty="0"/>
              <a:t>Constructors</a:t>
            </a: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dirty="0"/>
              <a:t>StringBuilder()</a:t>
            </a: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dirty="0"/>
              <a:t>Constructs a string builder with no characters in it and an initial capacity of 16 characters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12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dirty="0"/>
              <a:t>StringBuilder(int capacity)</a:t>
            </a: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dirty="0"/>
              <a:t>Constructs a string builder with no characters in it and an initial capacity specified by the capacity argument.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12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dirty="0"/>
              <a:t>StringBuilder(String str)</a:t>
            </a: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dirty="0"/>
              <a:t>Constructs a string builder initialized to the contents of the specified 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C:\Users\parul\Desktop\Digital Learning Content.png">
            <a:extLst>
              <a:ext uri="{FF2B5EF4-FFF2-40B4-BE49-F238E27FC236}">
                <a16:creationId xmlns:a16="http://schemas.microsoft.com/office/drawing/2014/main" id="{D7A2E27E-BD0F-4C73-B170-2164CF4DF43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6" descr="C:\Users\parul\Desktop\Untitled-1.png">
            <a:extLst>
              <a:ext uri="{FF2B5EF4-FFF2-40B4-BE49-F238E27FC236}">
                <a16:creationId xmlns:a16="http://schemas.microsoft.com/office/drawing/2014/main" id="{D74C9699-ACE0-404A-8E4C-4B4FFD97C3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1556" name="Rectangle 7">
            <a:extLst>
              <a:ext uri="{FF2B5EF4-FFF2-40B4-BE49-F238E27FC236}">
                <a16:creationId xmlns:a16="http://schemas.microsoft.com/office/drawing/2014/main" id="{03B151AA-8A7B-4D03-83D8-0CADBDF9699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57" name="TextBox 6">
            <a:extLst>
              <a:ext uri="{FF2B5EF4-FFF2-40B4-BE49-F238E27FC236}">
                <a16:creationId xmlns:a16="http://schemas.microsoft.com/office/drawing/2014/main" id="{5133FE2F-D9DA-4FA9-B452-47FF8EF487A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StringBuilder class – important methods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558" name="TextBox 10">
            <a:extLst>
              <a:ext uri="{FF2B5EF4-FFF2-40B4-BE49-F238E27FC236}">
                <a16:creationId xmlns:a16="http://schemas.microsoft.com/office/drawing/2014/main" id="{22D896EC-451C-4F31-A576-32B06CCF036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i="1"/>
              <a:t>StringBuilder append(String str)</a:t>
            </a:r>
            <a:endParaRPr lang="en-IN" altLang="en-US" sz="20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/>
              <a:t>Appends the specified string to this character sequence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 i="1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i="1"/>
              <a:t>int capacity()</a:t>
            </a:r>
            <a:endParaRPr lang="en-IN" altLang="en-US" sz="20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/>
              <a:t>Returns the current capacity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 i="1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i="1"/>
              <a:t>StringBuilder delete(int start, int end)</a:t>
            </a:r>
            <a:endParaRPr lang="en-IN" altLang="en-US" sz="20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/>
              <a:t>Removes the characters in a substring of this sequence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i="1"/>
              <a:t>StringBuilder insert(int offset, String str)</a:t>
            </a:r>
            <a:endParaRPr lang="en-IN" altLang="en-US" sz="20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/>
              <a:t>Inserts the string into this character sequence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i="1">
                <a:solidFill>
                  <a:srgbClr val="FF0000"/>
                </a:solidFill>
              </a:rPr>
              <a:t>Note: Can also work with other datatypes like Boolean, integer, float, double  and Objects…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C:\Users\parul\Desktop\Digital Learning Content.png">
            <a:extLst>
              <a:ext uri="{FF2B5EF4-FFF2-40B4-BE49-F238E27FC236}">
                <a16:creationId xmlns:a16="http://schemas.microsoft.com/office/drawing/2014/main" id="{3DA9253F-46B6-4C67-9757-C7A88D1E946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9" name="Picture 6" descr="C:\Users\parul\Desktop\Untitled-1.png">
            <a:extLst>
              <a:ext uri="{FF2B5EF4-FFF2-40B4-BE49-F238E27FC236}">
                <a16:creationId xmlns:a16="http://schemas.microsoft.com/office/drawing/2014/main" id="{4E814AEE-92E5-4544-8B84-D71EE853282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2580" name="Rectangle 7">
            <a:extLst>
              <a:ext uri="{FF2B5EF4-FFF2-40B4-BE49-F238E27FC236}">
                <a16:creationId xmlns:a16="http://schemas.microsoft.com/office/drawing/2014/main" id="{FEA078D7-7852-40D8-872D-E278C024067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2581" name="TextBox 6">
            <a:extLst>
              <a:ext uri="{FF2B5EF4-FFF2-40B4-BE49-F238E27FC236}">
                <a16:creationId xmlns:a16="http://schemas.microsoft.com/office/drawing/2014/main" id="{AAB691D2-3A01-4725-8FE9-1FE398AAEC9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StringBuffer class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2582" name="TextBox 10">
            <a:extLst>
              <a:ext uri="{FF2B5EF4-FFF2-40B4-BE49-F238E27FC236}">
                <a16:creationId xmlns:a16="http://schemas.microsoft.com/office/drawing/2014/main" id="{73786791-C3EE-4F18-B6BA-39B3C7AAAD4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/>
              <a:t>The </a:t>
            </a:r>
            <a:r>
              <a:rPr lang="en-US" sz="2000" b="1" dirty="0" err="1"/>
              <a:t>java.lang.StringBuffer</a:t>
            </a:r>
            <a:r>
              <a:rPr lang="en-US" sz="2000" dirty="0"/>
              <a:t> class is a thread-safe, mutable sequence of characters. </a:t>
            </a:r>
          </a:p>
          <a:p>
            <a:pPr algn="just"/>
            <a:r>
              <a:rPr lang="en-US" sz="2000" dirty="0"/>
              <a:t>Following are the important points about StringBuffer:</a:t>
            </a:r>
          </a:p>
          <a:p>
            <a:pPr lvl="1" algn="just"/>
            <a:r>
              <a:rPr lang="en-US" sz="2000" dirty="0"/>
              <a:t>A string buffer is like a String, but can be </a:t>
            </a:r>
            <a:r>
              <a:rPr lang="en-US" sz="2000" b="1" dirty="0"/>
              <a:t>modified</a:t>
            </a:r>
            <a:r>
              <a:rPr lang="en-US" sz="2000" dirty="0"/>
              <a:t> (</a:t>
            </a:r>
            <a:r>
              <a:rPr lang="en-US" sz="2000" b="1" dirty="0"/>
              <a:t>mutable</a:t>
            </a:r>
            <a:r>
              <a:rPr lang="en-US" sz="2000" dirty="0"/>
              <a:t>).</a:t>
            </a:r>
          </a:p>
          <a:p>
            <a:pPr lvl="1" algn="just"/>
            <a:r>
              <a:rPr lang="en-US" sz="2000" dirty="0"/>
              <a:t>It contains some particular sequence of characters, but the length and content of the sequence can be changed through certain method calls.</a:t>
            </a:r>
          </a:p>
          <a:p>
            <a:pPr lvl="1" algn="just"/>
            <a:r>
              <a:rPr lang="en-US" sz="2000" dirty="0"/>
              <a:t>They are </a:t>
            </a:r>
            <a:r>
              <a:rPr lang="en-US" sz="2000" b="1" dirty="0"/>
              <a:t>safe</a:t>
            </a:r>
            <a:r>
              <a:rPr lang="en-US" sz="2000" dirty="0"/>
              <a:t> for use by multiple </a:t>
            </a:r>
            <a:r>
              <a:rPr lang="en-US" sz="2000" b="1" dirty="0"/>
              <a:t>threads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C:\Users\parul\Desktop\Digital Learning Content.png">
            <a:extLst>
              <a:ext uri="{FF2B5EF4-FFF2-40B4-BE49-F238E27FC236}">
                <a16:creationId xmlns:a16="http://schemas.microsoft.com/office/drawing/2014/main" id="{3DA9253F-46B6-4C67-9757-C7A88D1E946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9" name="Picture 6" descr="C:\Users\parul\Desktop\Untitled-1.png">
            <a:extLst>
              <a:ext uri="{FF2B5EF4-FFF2-40B4-BE49-F238E27FC236}">
                <a16:creationId xmlns:a16="http://schemas.microsoft.com/office/drawing/2014/main" id="{4E814AEE-92E5-4544-8B84-D71EE853282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2580" name="Rectangle 7">
            <a:extLst>
              <a:ext uri="{FF2B5EF4-FFF2-40B4-BE49-F238E27FC236}">
                <a16:creationId xmlns:a16="http://schemas.microsoft.com/office/drawing/2014/main" id="{FEA078D7-7852-40D8-872D-E278C024067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2581" name="TextBox 6">
            <a:extLst>
              <a:ext uri="{FF2B5EF4-FFF2-40B4-BE49-F238E27FC236}">
                <a16:creationId xmlns:a16="http://schemas.microsoft.com/office/drawing/2014/main" id="{AAB691D2-3A01-4725-8FE9-1FE398AAEC9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StringBuffer class - Constructors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D1EF0-2B5E-4D2C-BC0D-424CAF9A7CD6}"/>
              </a:ext>
            </a:extLst>
          </p:cNvPr>
          <p:cNvSpPr/>
          <p:nvPr/>
        </p:nvSpPr>
        <p:spPr>
          <a:xfrm>
            <a:off x="0" y="3717032"/>
            <a:ext cx="914400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56E94-3342-4586-A260-C497A490A810}"/>
              </a:ext>
            </a:extLst>
          </p:cNvPr>
          <p:cNvSpPr/>
          <p:nvPr/>
        </p:nvSpPr>
        <p:spPr>
          <a:xfrm>
            <a:off x="0" y="4653136"/>
            <a:ext cx="914400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4125A-6F8F-437F-A36E-2167A51F41B7}"/>
              </a:ext>
            </a:extLst>
          </p:cNvPr>
          <p:cNvSpPr/>
          <p:nvPr/>
        </p:nvSpPr>
        <p:spPr>
          <a:xfrm>
            <a:off x="0" y="5589240"/>
            <a:ext cx="914400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6FE88-FC2A-48F6-B80D-7F82A840C9D6}"/>
              </a:ext>
            </a:extLst>
          </p:cNvPr>
          <p:cNvSpPr/>
          <p:nvPr/>
        </p:nvSpPr>
        <p:spPr>
          <a:xfrm>
            <a:off x="0" y="2780928"/>
            <a:ext cx="914400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E26FF4-C1D9-40A8-988B-9A759C14415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420888"/>
          <a:ext cx="8077200" cy="402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dirty="0"/>
                        <a:t>Constructor &amp;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1</a:t>
                      </a:r>
                      <a:endParaRPr lang="en-US" dirty="0">
                        <a:latin typeface="Times" pitchFamily="-96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800" b="1" dirty="0"/>
                        <a:t>StringBuffer</a:t>
                      </a:r>
                      <a:r>
                        <a:rPr lang="en-US" sz="1800" dirty="0"/>
                        <a:t>() 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This constructs a string buffer with no characters in it and an initial capacity of 16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2</a:t>
                      </a:r>
                      <a:endParaRPr lang="en-US" sz="1800" b="1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800" b="1" dirty="0"/>
                        <a:t>StringBuffer(</a:t>
                      </a:r>
                      <a:r>
                        <a:rPr lang="en-US" sz="1800" b="1" dirty="0" err="1"/>
                        <a:t>CharSequence</a:t>
                      </a:r>
                      <a:r>
                        <a:rPr lang="en-US" sz="1800" b="1" dirty="0"/>
                        <a:t> seq) 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This constructs a string buffer that contains the same characters as the specified </a:t>
                      </a:r>
                      <a:r>
                        <a:rPr lang="en-US" sz="1800" dirty="0" err="1"/>
                        <a:t>CharSequence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3</a:t>
                      </a:r>
                      <a:endParaRPr lang="en-US" sz="1800" b="1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800" b="1" dirty="0"/>
                        <a:t>StringBuffer(int capacity)</a:t>
                      </a:r>
                      <a:r>
                        <a:rPr lang="en-US" sz="1800" dirty="0"/>
                        <a:t> 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This constructs a string buffer with no characters in it and the specified initial capacity.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4</a:t>
                      </a:r>
                      <a:endParaRPr lang="en-US" dirty="0">
                        <a:latin typeface="Times" pitchFamily="-96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800" b="1" dirty="0"/>
                        <a:t>StringBuffer(String str) </a:t>
                      </a:r>
                      <a:br>
                        <a:rPr lang="en-US" sz="1800" b="1" dirty="0"/>
                      </a:br>
                      <a:r>
                        <a:rPr lang="en-US" sz="1800" dirty="0"/>
                        <a:t>This constructs a string buffer initialized to the contents of the specified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1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C:\Users\parul\Desktop\Digital Learning Content.png">
            <a:extLst>
              <a:ext uri="{FF2B5EF4-FFF2-40B4-BE49-F238E27FC236}">
                <a16:creationId xmlns:a16="http://schemas.microsoft.com/office/drawing/2014/main" id="{8B14F36A-A491-4D2A-9987-5E19D54C632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6" descr="C:\Users\parul\Desktop\Untitled-1.png">
            <a:extLst>
              <a:ext uri="{FF2B5EF4-FFF2-40B4-BE49-F238E27FC236}">
                <a16:creationId xmlns:a16="http://schemas.microsoft.com/office/drawing/2014/main" id="{794A7B1B-55EE-422B-8FC6-732DA714D0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04" name="Rectangle 7">
            <a:extLst>
              <a:ext uri="{FF2B5EF4-FFF2-40B4-BE49-F238E27FC236}">
                <a16:creationId xmlns:a16="http://schemas.microsoft.com/office/drawing/2014/main" id="{A0F0DFE8-DB93-443F-80EF-59E87C82476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05" name="TextBox 6">
            <a:extLst>
              <a:ext uri="{FF2B5EF4-FFF2-40B4-BE49-F238E27FC236}">
                <a16:creationId xmlns:a16="http://schemas.microsoft.com/office/drawing/2014/main" id="{BE081D9C-AC9F-450C-9839-A804AEB943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StringBuffer class – Important methods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FB64EE-F385-436C-BA3A-EDB37FF8ACE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675255"/>
          <a:ext cx="8077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2000">
                          <a:latin typeface="+mj-lt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latin typeface="+mj-lt"/>
                          <a:ea typeface="Cambria" pitchFamily="18" charset="0"/>
                        </a:rPr>
                        <a:t>append(String s)</a:t>
                      </a:r>
                      <a:endParaRPr lang="en-US" sz="2000" dirty="0">
                        <a:latin typeface="+mj-lt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+mj-lt"/>
                        </a:rPr>
                        <a:t>is used to append the specified string with this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latin typeface="+mj-lt"/>
                          <a:ea typeface="Cambria" pitchFamily="18" charset="0"/>
                        </a:rPr>
                        <a:t>insert(int offset, String s)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+mj-lt"/>
                        </a:rPr>
                        <a:t>is used to insert the specified string with this string at the specified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latin typeface="+mj-lt"/>
                          <a:ea typeface="Cambria" pitchFamily="18" charset="0"/>
                        </a:rPr>
                        <a:t>replace(int startIndex, int endIndex, String str)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 used to replace the string from specified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startIndex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endIndex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latin typeface="+mj-lt"/>
                          <a:ea typeface="Cambria" pitchFamily="18" charset="0"/>
                        </a:rPr>
                        <a:t>delete(int startIndex, int endIndex)</a:t>
                      </a:r>
                      <a:endParaRPr lang="en-US" sz="2000">
                        <a:latin typeface="+mj-lt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+mj-lt"/>
                        </a:rPr>
                        <a:t>is used to delete the string from specified </a:t>
                      </a:r>
                      <a:r>
                        <a:rPr lang="en-US" sz="2000" dirty="0" err="1">
                          <a:latin typeface="+mj-lt"/>
                        </a:rPr>
                        <a:t>startIndex</a:t>
                      </a:r>
                      <a:r>
                        <a:rPr lang="en-US" sz="2000" dirty="0">
                          <a:latin typeface="+mj-lt"/>
                        </a:rPr>
                        <a:t> and </a:t>
                      </a:r>
                      <a:r>
                        <a:rPr lang="en-US" sz="2000" dirty="0" err="1">
                          <a:latin typeface="+mj-lt"/>
                        </a:rPr>
                        <a:t>endIndex</a:t>
                      </a:r>
                      <a:r>
                        <a:rPr lang="en-US" sz="2000" dirty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latin typeface="+mj-lt"/>
                          <a:ea typeface="Cambria" pitchFamily="18" charset="0"/>
                        </a:rPr>
                        <a:t>reverse()</a:t>
                      </a:r>
                      <a:endParaRPr lang="en-US" sz="2000">
                        <a:latin typeface="+mj-lt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+mj-lt"/>
                        </a:rPr>
                        <a:t>is used to reverse the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C:\Users\parul\Desktop\Digital Learning Content.png">
            <a:extLst>
              <a:ext uri="{FF2B5EF4-FFF2-40B4-BE49-F238E27FC236}">
                <a16:creationId xmlns:a16="http://schemas.microsoft.com/office/drawing/2014/main" id="{8B14F36A-A491-4D2A-9987-5E19D54C632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6" descr="C:\Users\parul\Desktop\Untitled-1.png">
            <a:extLst>
              <a:ext uri="{FF2B5EF4-FFF2-40B4-BE49-F238E27FC236}">
                <a16:creationId xmlns:a16="http://schemas.microsoft.com/office/drawing/2014/main" id="{794A7B1B-55EE-422B-8FC6-732DA714D0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04" name="Rectangle 7">
            <a:extLst>
              <a:ext uri="{FF2B5EF4-FFF2-40B4-BE49-F238E27FC236}">
                <a16:creationId xmlns:a16="http://schemas.microsoft.com/office/drawing/2014/main" id="{A0F0DFE8-DB93-443F-80EF-59E87C82476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05" name="TextBox 6">
            <a:extLst>
              <a:ext uri="{FF2B5EF4-FFF2-40B4-BE49-F238E27FC236}">
                <a16:creationId xmlns:a16="http://schemas.microsoft.com/office/drawing/2014/main" id="{BE081D9C-AC9F-450C-9839-A804AEB943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StringBuffer methods – Reverse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EA2CF8-FF02-4661-A460-8007A5E8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3000" cy="4050878"/>
          </a:xfrm>
        </p:spPr>
        <p:txBody>
          <a:bodyPr/>
          <a:lstStyle>
            <a:defPPr/>
          </a:lstStyle>
          <a:p>
            <a:pPr algn="just"/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  <a:ea typeface="Cambria" pitchFamily="18" charset="0"/>
              </a:rPr>
              <a:t>reverse() </a:t>
            </a:r>
            <a:r>
              <a:rPr lang="en-US" sz="2000" dirty="0">
                <a:latin typeface="+mj-lt"/>
              </a:rPr>
              <a:t>method of </a:t>
            </a:r>
            <a:r>
              <a:rPr lang="en-US" sz="2000" dirty="0">
                <a:latin typeface="+mj-lt"/>
                <a:ea typeface="Cambria" pitchFamily="18" charset="0"/>
                <a:cs typeface="Courier New" pitchFamily="49" charset="0"/>
              </a:rPr>
              <a:t>StringBuffer</a:t>
            </a:r>
            <a:r>
              <a:rPr lang="en-US" sz="2000" dirty="0">
                <a:latin typeface="+mj-lt"/>
              </a:rPr>
              <a:t> class reverses the current string.</a:t>
            </a:r>
          </a:p>
          <a:p>
            <a:pPr algn="just"/>
            <a:r>
              <a:rPr lang="en-IN" sz="2000" dirty="0">
                <a:latin typeface="+mj-lt"/>
              </a:rPr>
              <a:t>Simple Example to find whether a string is palindrome or not using reverse method of </a:t>
            </a:r>
            <a:r>
              <a:rPr lang="en-IN" sz="2000" dirty="0">
                <a:latin typeface="+mj-lt"/>
                <a:ea typeface="Cambria" pitchFamily="18" charset="0"/>
                <a:cs typeface="Courier New" pitchFamily="49" charset="0"/>
              </a:rPr>
              <a:t>StringBuffer</a:t>
            </a:r>
            <a:r>
              <a:rPr lang="en-IN" sz="2000" dirty="0">
                <a:latin typeface="+mj-lt"/>
              </a:rPr>
              <a:t> class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F1CB0-59F4-46F9-88DE-8C4CF0A5EE42}"/>
              </a:ext>
            </a:extLst>
          </p:cNvPr>
          <p:cNvSpPr txBox="1"/>
          <p:nvPr/>
        </p:nvSpPr>
        <p:spPr>
          <a:xfrm>
            <a:off x="723900" y="3619872"/>
            <a:ext cx="7696200" cy="286232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"radar"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StringBuffer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str2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StringBuffer(</a:t>
            </a:r>
            <a:r>
              <a:rPr lang="en-US" sz="2000" b="1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str2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.reverse();</a:t>
            </a:r>
          </a:p>
          <a:p>
            <a:r>
              <a:rPr lang="en-US" sz="2000" b="1" dirty="0">
                <a:solidFill>
                  <a:srgbClr val="7F0055"/>
                </a:solidFill>
                <a:latin typeface="+mj-lt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.equals(</a:t>
            </a:r>
            <a:r>
              <a:rPr lang="en-US" sz="2000" b="1" dirty="0">
                <a:solidFill>
                  <a:srgbClr val="6A3E3E"/>
                </a:solidFill>
                <a:latin typeface="+mj-lt"/>
              </a:rPr>
              <a:t>str2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.toString())) {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+mj-lt"/>
              </a:rPr>
              <a:t>"String is Palindrome"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2000" b="1" dirty="0">
                <a:solidFill>
                  <a:srgbClr val="7F0055"/>
                </a:solidFill>
                <a:latin typeface="+mj-lt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+mj-lt"/>
              </a:rPr>
              <a:t>"String is not Palindrome"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}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 bldLvl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C:\Users\parul\Desktop\Digital Learning Content.png">
            <a:extLst>
              <a:ext uri="{FF2B5EF4-FFF2-40B4-BE49-F238E27FC236}">
                <a16:creationId xmlns:a16="http://schemas.microsoft.com/office/drawing/2014/main" id="{8B14F36A-A491-4D2A-9987-5E19D54C632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6" descr="C:\Users\parul\Desktop\Untitled-1.png">
            <a:extLst>
              <a:ext uri="{FF2B5EF4-FFF2-40B4-BE49-F238E27FC236}">
                <a16:creationId xmlns:a16="http://schemas.microsoft.com/office/drawing/2014/main" id="{794A7B1B-55EE-422B-8FC6-732DA714D0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04" name="Rectangle 7">
            <a:extLst>
              <a:ext uri="{FF2B5EF4-FFF2-40B4-BE49-F238E27FC236}">
                <a16:creationId xmlns:a16="http://schemas.microsoft.com/office/drawing/2014/main" id="{A0F0DFE8-DB93-443F-80EF-59E87C82476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05" name="TextBox 6">
            <a:extLst>
              <a:ext uri="{FF2B5EF4-FFF2-40B4-BE49-F238E27FC236}">
                <a16:creationId xmlns:a16="http://schemas.microsoft.com/office/drawing/2014/main" id="{BE081D9C-AC9F-450C-9839-A804AEB943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StringBuffer methods – append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8BAF51-DB4D-4311-8EAB-377D6B53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3000" cy="4338910"/>
          </a:xfrm>
        </p:spPr>
        <p:txBody>
          <a:bodyPr/>
          <a:lstStyle>
            <a:defPPr/>
          </a:lstStyle>
          <a:p>
            <a:pPr algn="just"/>
            <a:r>
              <a:rPr lang="en-US" sz="2000" dirty="0">
                <a:latin typeface="+mj-lt"/>
              </a:rPr>
              <a:t>Append is used to append the specified string with given string. </a:t>
            </a:r>
          </a:p>
          <a:p>
            <a:pPr algn="just"/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  <a:ea typeface="Cambria" pitchFamily="18" charset="0"/>
              </a:rPr>
              <a:t>append() </a:t>
            </a:r>
            <a:r>
              <a:rPr lang="en-US" sz="2000" dirty="0">
                <a:latin typeface="+mj-lt"/>
              </a:rPr>
              <a:t>method is overloaded like </a:t>
            </a:r>
          </a:p>
          <a:p>
            <a:pPr lvl="1" algn="just"/>
            <a:r>
              <a:rPr lang="en-US" sz="2000" dirty="0">
                <a:latin typeface="+mj-lt"/>
                <a:ea typeface="Cambria" pitchFamily="18" charset="0"/>
              </a:rPr>
              <a:t>append(char)</a:t>
            </a:r>
          </a:p>
          <a:p>
            <a:pPr lvl="1" algn="just"/>
            <a:r>
              <a:rPr lang="en-US" sz="2000" dirty="0">
                <a:latin typeface="+mj-lt"/>
                <a:ea typeface="Cambria" pitchFamily="18" charset="0"/>
              </a:rPr>
              <a:t>append(boolean)</a:t>
            </a:r>
          </a:p>
          <a:p>
            <a:pPr lvl="1" algn="just"/>
            <a:r>
              <a:rPr lang="en-US" sz="2000" dirty="0">
                <a:latin typeface="+mj-lt"/>
                <a:ea typeface="Cambria" pitchFamily="18" charset="0"/>
              </a:rPr>
              <a:t>append(int)</a:t>
            </a:r>
          </a:p>
          <a:p>
            <a:pPr lvl="1" algn="just"/>
            <a:r>
              <a:rPr lang="en-US" sz="2000" dirty="0">
                <a:latin typeface="+mj-lt"/>
                <a:ea typeface="Cambria" pitchFamily="18" charset="0"/>
              </a:rPr>
              <a:t>append(float)</a:t>
            </a:r>
          </a:p>
          <a:p>
            <a:pPr lvl="1" algn="just"/>
            <a:r>
              <a:rPr lang="en-US" sz="2000" dirty="0">
                <a:latin typeface="+mj-lt"/>
                <a:ea typeface="Cambria" pitchFamily="18" charset="0"/>
              </a:rPr>
              <a:t>append(double)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871C3-5BB8-4ADD-867B-ED1EE30ACD9A}"/>
              </a:ext>
            </a:extLst>
          </p:cNvPr>
          <p:cNvSpPr txBox="1"/>
          <p:nvPr/>
        </p:nvSpPr>
        <p:spPr>
          <a:xfrm>
            <a:off x="723900" y="5013176"/>
            <a:ext cx="7696200" cy="1323439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pPr algn="just"/>
            <a:r>
              <a:rPr lang="en-US" sz="2000" err="1">
                <a:solidFill>
                  <a:srgbClr val="000000"/>
                </a:solidFill>
                <a:latin typeface="+mj-lt"/>
              </a:rPr>
              <a:t>StringBuffer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StringBuffer(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"Hello"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pPr algn="just"/>
            <a:r>
              <a:rPr lang="en-US" sz="200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.append(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 World"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pPr algn="just"/>
            <a:endParaRPr lang="en-US" sz="2000">
              <a:latin typeface="+mj-lt"/>
            </a:endParaRPr>
          </a:p>
          <a:p>
            <a:pPr algn="just"/>
            <a:r>
              <a:rPr lang="en-US" sz="200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err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 i="1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b="1" i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 i="1">
                <a:solidFill>
                  <a:srgbClr val="3F7F5F"/>
                </a:solidFill>
                <a:latin typeface="+mj-lt"/>
              </a:rPr>
              <a:t>// </a:t>
            </a:r>
            <a:r>
              <a:rPr lang="en-US" sz="2000" i="1">
                <a:solidFill>
                  <a:srgbClr val="3F7F5F"/>
                </a:solidFill>
                <a:latin typeface="+mj-lt"/>
              </a:rPr>
              <a:t>Output will be </a:t>
            </a:r>
            <a:r>
              <a:rPr lang="en-US" sz="2000" b="1" i="1">
                <a:solidFill>
                  <a:srgbClr val="3F7F5F"/>
                </a:solidFill>
                <a:latin typeface="+mj-lt"/>
              </a:rPr>
              <a:t>"Hello World"</a:t>
            </a:r>
            <a:endParaRPr lang="en-US" sz="200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90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C:\Users\parul\Desktop\Digital Learning Content.png">
            <a:extLst>
              <a:ext uri="{FF2B5EF4-FFF2-40B4-BE49-F238E27FC236}">
                <a16:creationId xmlns:a16="http://schemas.microsoft.com/office/drawing/2014/main" id="{8B14F36A-A491-4D2A-9987-5E19D54C632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6" descr="C:\Users\parul\Desktop\Untitled-1.png">
            <a:extLst>
              <a:ext uri="{FF2B5EF4-FFF2-40B4-BE49-F238E27FC236}">
                <a16:creationId xmlns:a16="http://schemas.microsoft.com/office/drawing/2014/main" id="{794A7B1B-55EE-422B-8FC6-732DA714D0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04" name="Rectangle 7">
            <a:extLst>
              <a:ext uri="{FF2B5EF4-FFF2-40B4-BE49-F238E27FC236}">
                <a16:creationId xmlns:a16="http://schemas.microsoft.com/office/drawing/2014/main" id="{A0F0DFE8-DB93-443F-80EF-59E87C82476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05" name="TextBox 6">
            <a:extLst>
              <a:ext uri="{FF2B5EF4-FFF2-40B4-BE49-F238E27FC236}">
                <a16:creationId xmlns:a16="http://schemas.microsoft.com/office/drawing/2014/main" id="{BE081D9C-AC9F-450C-9839-A804AEB943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StringBuffer methods – insert, delete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33E4E-0D92-4C3E-84F6-70FDF3CF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3000" cy="4338910"/>
          </a:xfrm>
        </p:spPr>
        <p:txBody>
          <a:bodyPr/>
          <a:lstStyle>
            <a:defPPr/>
          </a:lstStyle>
          <a:p>
            <a:pPr algn="just"/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  <a:ea typeface="Cambria" pitchFamily="18" charset="0"/>
              </a:rPr>
              <a:t>insert() </a:t>
            </a:r>
            <a:r>
              <a:rPr lang="en-US" sz="2000" dirty="0">
                <a:latin typeface="+mj-lt"/>
              </a:rPr>
              <a:t>method inserts the given string with this string at the given position.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endParaRPr lang="en-IN" sz="2000" dirty="0">
              <a:latin typeface="+mj-lt"/>
            </a:endParaRP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  <a:ea typeface="Cambria" pitchFamily="18" charset="0"/>
              </a:rPr>
              <a:t>delete() </a:t>
            </a:r>
            <a:r>
              <a:rPr lang="en-US" sz="2000" dirty="0">
                <a:latin typeface="+mj-lt"/>
              </a:rPr>
              <a:t>method of StringBuffer class deletes the string from the specified </a:t>
            </a:r>
            <a:r>
              <a:rPr lang="en-US" sz="2000" dirty="0" err="1">
                <a:latin typeface="+mj-lt"/>
              </a:rPr>
              <a:t>beginIndex</a:t>
            </a:r>
            <a:r>
              <a:rPr lang="en-US" sz="2000" dirty="0">
                <a:latin typeface="+mj-lt"/>
              </a:rPr>
              <a:t> to </a:t>
            </a:r>
            <a:r>
              <a:rPr lang="en-US" sz="2000" dirty="0" err="1">
                <a:latin typeface="+mj-lt"/>
              </a:rPr>
              <a:t>endIndex</a:t>
            </a:r>
            <a:r>
              <a:rPr lang="en-US" sz="2000" dirty="0">
                <a:latin typeface="+mj-lt"/>
              </a:rPr>
              <a:t>.</a:t>
            </a:r>
          </a:p>
          <a:p>
            <a:pPr algn="just"/>
            <a:endParaRPr lang="en-US" sz="2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6CC3F-A998-48F4-8A10-DE4A4119A591}"/>
              </a:ext>
            </a:extLst>
          </p:cNvPr>
          <p:cNvSpPr txBox="1"/>
          <p:nvPr/>
        </p:nvSpPr>
        <p:spPr>
          <a:xfrm>
            <a:off x="609600" y="3041665"/>
            <a:ext cx="7696200" cy="1323439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StringBuffer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StringBuffer(</a:t>
            </a:r>
            <a:r>
              <a:rPr lang="en-US" sz="2000" b="1" dirty="0">
                <a:solidFill>
                  <a:srgbClr val="2A00FF"/>
                </a:solidFill>
                <a:latin typeface="+mj-lt"/>
              </a:rPr>
              <a:t>"Hello World"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.insert(5,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 My"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 Output will be "</a:t>
            </a:r>
            <a:r>
              <a:rPr lang="en-US" sz="2000" b="1" dirty="0">
                <a:solidFill>
                  <a:srgbClr val="3F7F5F"/>
                </a:solidFill>
                <a:latin typeface="+mj-lt"/>
              </a:rPr>
              <a:t>Hello My World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62760-C6BE-4A96-AD89-4C76CE09B0B3}"/>
              </a:ext>
            </a:extLst>
          </p:cNvPr>
          <p:cNvSpPr txBox="1"/>
          <p:nvPr/>
        </p:nvSpPr>
        <p:spPr>
          <a:xfrm>
            <a:off x="609600" y="5229200"/>
            <a:ext cx="7696200" cy="1323439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err="1">
                <a:solidFill>
                  <a:srgbClr val="000000"/>
                </a:solidFill>
                <a:latin typeface="+mj-lt"/>
              </a:rPr>
              <a:t>StringBuffer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StringBuffer(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"Hello My World"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.delete(5, 8);</a:t>
            </a:r>
          </a:p>
          <a:p>
            <a:r>
              <a:rPr lang="en-US" sz="200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err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 i="1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b="1" i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 Output will be "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Hello World</a:t>
            </a:r>
            <a:r>
              <a:rPr lang="en-US" sz="2000">
                <a:solidFill>
                  <a:srgbClr val="3F7F5F"/>
                </a:solidFill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4075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 bldLvl="5" animBg="1"/>
      <p:bldP spid="14" grpId="0" uiExpand="1" build="p" bldLvl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C:\Users\parul\Desktop\Digital Learning Content.png">
            <a:extLst>
              <a:ext uri="{FF2B5EF4-FFF2-40B4-BE49-F238E27FC236}">
                <a16:creationId xmlns:a16="http://schemas.microsoft.com/office/drawing/2014/main" id="{8B14F36A-A491-4D2A-9987-5E19D54C632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6" descr="C:\Users\parul\Desktop\Untitled-1.png">
            <a:extLst>
              <a:ext uri="{FF2B5EF4-FFF2-40B4-BE49-F238E27FC236}">
                <a16:creationId xmlns:a16="http://schemas.microsoft.com/office/drawing/2014/main" id="{794A7B1B-55EE-422B-8FC6-732DA714D0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04" name="Rectangle 7">
            <a:extLst>
              <a:ext uri="{FF2B5EF4-FFF2-40B4-BE49-F238E27FC236}">
                <a16:creationId xmlns:a16="http://schemas.microsoft.com/office/drawing/2014/main" id="{A0F0DFE8-DB93-443F-80EF-59E87C82476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05" name="TextBox 6">
            <a:extLst>
              <a:ext uri="{FF2B5EF4-FFF2-40B4-BE49-F238E27FC236}">
                <a16:creationId xmlns:a16="http://schemas.microsoft.com/office/drawing/2014/main" id="{BE081D9C-AC9F-450C-9839-A804AEB943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StringBuffer methods – replace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FE41DA-B694-44BD-A52E-498C8BA5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3000" cy="3994150"/>
          </a:xfrm>
        </p:spPr>
        <p:txBody>
          <a:bodyPr/>
          <a:lstStyle>
            <a:defPPr/>
          </a:lstStyle>
          <a:p>
            <a:pPr algn="just"/>
            <a:r>
              <a:rPr lang="en-US" sz="2000" dirty="0">
                <a:latin typeface="+mj-lt"/>
              </a:rPr>
              <a:t>The</a:t>
            </a:r>
            <a:r>
              <a:rPr lang="en-US" sz="2000" b="1" dirty="0">
                <a:latin typeface="+mj-lt"/>
                <a:ea typeface="Cambria" pitchFamily="18" charset="0"/>
              </a:rPr>
              <a:t> replace()</a:t>
            </a:r>
            <a:r>
              <a:rPr lang="en-US" sz="2000" dirty="0">
                <a:latin typeface="+mj-lt"/>
              </a:rPr>
              <a:t> method replaces the given string from the specified </a:t>
            </a:r>
            <a:r>
              <a:rPr lang="en-US" sz="2000" dirty="0" err="1">
                <a:latin typeface="+mj-lt"/>
              </a:rPr>
              <a:t>beginIndex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latin typeface="+mj-lt"/>
              </a:rPr>
              <a:t>endIndex</a:t>
            </a:r>
            <a:r>
              <a:rPr lang="en-US" sz="2000" dirty="0">
                <a:latin typeface="+mj-lt"/>
              </a:rPr>
              <a:t>.</a:t>
            </a:r>
          </a:p>
          <a:p>
            <a:pPr algn="just"/>
            <a:endParaRPr lang="en-US" sz="2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52AF3-6103-4144-9CC4-86A6826C1CF7}"/>
              </a:ext>
            </a:extLst>
          </p:cNvPr>
          <p:cNvSpPr txBox="1"/>
          <p:nvPr/>
        </p:nvSpPr>
        <p:spPr>
          <a:xfrm>
            <a:off x="723900" y="3401705"/>
            <a:ext cx="7696200" cy="1323439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err="1">
                <a:solidFill>
                  <a:srgbClr val="000000"/>
                </a:solidFill>
                <a:latin typeface="+mj-lt"/>
              </a:rPr>
              <a:t>StringBuffer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StringBuffer(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"Hello World"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.replace(6, 11,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"Everyone"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err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 i="1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b="1" i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 Output will be "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Hello Everyone</a:t>
            </a:r>
            <a:r>
              <a:rPr lang="en-US" sz="2000">
                <a:solidFill>
                  <a:srgbClr val="3F7F5F"/>
                </a:solidFill>
                <a:latin typeface="+mj-lt"/>
              </a:rPr>
              <a:t>"</a:t>
            </a:r>
            <a:endParaRPr lang="en-US" sz="200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1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762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Parmar</dc:creator>
  <cp:lastModifiedBy>Kiran Parmar</cp:lastModifiedBy>
  <cp:revision>1</cp:revision>
  <dcterms:created xsi:type="dcterms:W3CDTF">2020-06-25T08:55:45Z</dcterms:created>
  <dcterms:modified xsi:type="dcterms:W3CDTF">2020-06-25T08:57:13Z</dcterms:modified>
</cp:coreProperties>
</file>