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81" r:id="rId2"/>
    <p:sldId id="529" r:id="rId3"/>
    <p:sldId id="482" r:id="rId4"/>
    <p:sldId id="483" r:id="rId5"/>
    <p:sldId id="530" r:id="rId6"/>
    <p:sldId id="484" r:id="rId7"/>
    <p:sldId id="485" r:id="rId8"/>
    <p:sldId id="486" r:id="rId9"/>
    <p:sldId id="487" r:id="rId10"/>
    <p:sldId id="488" r:id="rId11"/>
    <p:sldId id="490" r:id="rId12"/>
    <p:sldId id="532" r:id="rId13"/>
    <p:sldId id="534" r:id="rId14"/>
    <p:sldId id="533" r:id="rId15"/>
    <p:sldId id="491" r:id="rId16"/>
    <p:sldId id="492" r:id="rId17"/>
    <p:sldId id="493" r:id="rId18"/>
    <p:sldId id="496" r:id="rId19"/>
    <p:sldId id="497" r:id="rId20"/>
    <p:sldId id="494" r:id="rId21"/>
    <p:sldId id="535" r:id="rId22"/>
    <p:sldId id="536" r:id="rId23"/>
    <p:sldId id="537" r:id="rId24"/>
    <p:sldId id="538" r:id="rId25"/>
    <p:sldId id="539" r:id="rId26"/>
    <p:sldId id="498" r:id="rId27"/>
    <p:sldId id="531" r:id="rId28"/>
    <p:sldId id="499" r:id="rId29"/>
    <p:sldId id="500" r:id="rId30"/>
    <p:sldId id="501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2B73-D5AC-4772-8AC3-FF54FAA47D4D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CF05-85B7-4A35-8FD9-258620F702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0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2B73-D5AC-4772-8AC3-FF54FAA47D4D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CF05-85B7-4A35-8FD9-258620F702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2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2B73-D5AC-4772-8AC3-FF54FAA47D4D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CF05-85B7-4A35-8FD9-258620F702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67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2B73-D5AC-4772-8AC3-FF54FAA47D4D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CF05-85B7-4A35-8FD9-258620F702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31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2B73-D5AC-4772-8AC3-FF54FAA47D4D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CF05-85B7-4A35-8FD9-258620F702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33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2B73-D5AC-4772-8AC3-FF54FAA47D4D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CF05-85B7-4A35-8FD9-258620F702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8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2B73-D5AC-4772-8AC3-FF54FAA47D4D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CF05-85B7-4A35-8FD9-258620F702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87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2B73-D5AC-4772-8AC3-FF54FAA47D4D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CF05-85B7-4A35-8FD9-258620F702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92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2B73-D5AC-4772-8AC3-FF54FAA47D4D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CF05-85B7-4A35-8FD9-258620F702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1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2B73-D5AC-4772-8AC3-FF54FAA47D4D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CF05-85B7-4A35-8FD9-258620F702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48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2B73-D5AC-4772-8AC3-FF54FAA47D4D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CF05-85B7-4A35-8FD9-258620F702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17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B2B73-D5AC-4772-8AC3-FF54FAA47D4D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5CF05-85B7-4A35-8FD9-258620F702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75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image" Target="../media/image2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2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2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59.xml"/><Relationship Id="rId7" Type="http://schemas.openxmlformats.org/officeDocument/2006/relationships/image" Target="../media/image1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1.xml"/><Relationship Id="rId4" Type="http://schemas.openxmlformats.org/officeDocument/2006/relationships/tags" Target="../tags/tag6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64.xml"/><Relationship Id="rId7" Type="http://schemas.openxmlformats.org/officeDocument/2006/relationships/image" Target="../media/image1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6.xml"/><Relationship Id="rId4" Type="http://schemas.openxmlformats.org/officeDocument/2006/relationships/tags" Target="../tags/tag6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69.xml"/><Relationship Id="rId7" Type="http://schemas.openxmlformats.org/officeDocument/2006/relationships/image" Target="../media/image1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1.xml"/><Relationship Id="rId4" Type="http://schemas.openxmlformats.org/officeDocument/2006/relationships/tags" Target="../tags/tag7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7" Type="http://schemas.openxmlformats.org/officeDocument/2006/relationships/image" Target="../media/image2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7" Type="http://schemas.openxmlformats.org/officeDocument/2006/relationships/image" Target="../media/image2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82.xml"/><Relationship Id="rId7" Type="http://schemas.openxmlformats.org/officeDocument/2006/relationships/image" Target="../media/image1.png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87.xml"/><Relationship Id="rId7" Type="http://schemas.openxmlformats.org/officeDocument/2006/relationships/image" Target="../media/image1.png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9.xml"/><Relationship Id="rId4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8.xml"/><Relationship Id="rId7" Type="http://schemas.openxmlformats.org/officeDocument/2006/relationships/image" Target="../media/image1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7" Type="http://schemas.openxmlformats.org/officeDocument/2006/relationships/image" Target="../media/image2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7" Type="http://schemas.openxmlformats.org/officeDocument/2006/relationships/image" Target="../media/image2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7" Type="http://schemas.openxmlformats.org/officeDocument/2006/relationships/image" Target="../media/image2.png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04.xml"/><Relationship Id="rId7" Type="http://schemas.openxmlformats.org/officeDocument/2006/relationships/image" Target="../media/image1.png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6.xml"/><Relationship Id="rId4" Type="http://schemas.openxmlformats.org/officeDocument/2006/relationships/tags" Target="../tags/tag10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7" Type="http://schemas.openxmlformats.org/officeDocument/2006/relationships/image" Target="../media/image2.png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7" Type="http://schemas.openxmlformats.org/officeDocument/2006/relationships/image" Target="../media/image2.png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17.xml"/><Relationship Id="rId7" Type="http://schemas.openxmlformats.org/officeDocument/2006/relationships/image" Target="../media/image1.png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9.xml"/><Relationship Id="rId4" Type="http://schemas.openxmlformats.org/officeDocument/2006/relationships/tags" Target="../tags/tag1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7" Type="http://schemas.openxmlformats.org/officeDocument/2006/relationships/image" Target="../media/image2.png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26.xml"/><Relationship Id="rId7" Type="http://schemas.openxmlformats.org/officeDocument/2006/relationships/image" Target="../media/image1.png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8.xml"/><Relationship Id="rId4" Type="http://schemas.openxmlformats.org/officeDocument/2006/relationships/tags" Target="../tags/tag12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31.xml"/><Relationship Id="rId7" Type="http://schemas.openxmlformats.org/officeDocument/2006/relationships/image" Target="../media/image1.png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3.xml"/><Relationship Id="rId4" Type="http://schemas.openxmlformats.org/officeDocument/2006/relationships/tags" Target="../tags/tag13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3.xml"/><Relationship Id="rId7" Type="http://schemas.openxmlformats.org/officeDocument/2006/relationships/image" Target="../media/image1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36.xml"/><Relationship Id="rId7" Type="http://schemas.openxmlformats.org/officeDocument/2006/relationships/image" Target="../media/image1.png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8.xml"/><Relationship Id="rId4" Type="http://schemas.openxmlformats.org/officeDocument/2006/relationships/tags" Target="../tags/tag13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8.xml"/><Relationship Id="rId7" Type="http://schemas.openxmlformats.org/officeDocument/2006/relationships/image" Target="../media/image1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3.xml"/><Relationship Id="rId7" Type="http://schemas.openxmlformats.org/officeDocument/2006/relationships/image" Target="../media/image1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8.xml"/><Relationship Id="rId7" Type="http://schemas.openxmlformats.org/officeDocument/2006/relationships/image" Target="../media/image1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3.xml"/><Relationship Id="rId7" Type="http://schemas.openxmlformats.org/officeDocument/2006/relationships/image" Target="../media/image1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8.xml"/><Relationship Id="rId7" Type="http://schemas.openxmlformats.org/officeDocument/2006/relationships/image" Target="../media/image1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image" Target="../media/image2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2" descr="C:\Users\parul\Desktop\Digital Learning Content.png">
            <a:extLst>
              <a:ext uri="{FF2B5EF4-FFF2-40B4-BE49-F238E27FC236}">
                <a16:creationId xmlns:a16="http://schemas.microsoft.com/office/drawing/2014/main" id="{8B55F46F-76BD-4A75-8352-264DA4B683AF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3" name="Picture 6" descr="C:\Users\parul\Desktop\Untitled-1.png">
            <a:extLst>
              <a:ext uri="{FF2B5EF4-FFF2-40B4-BE49-F238E27FC236}">
                <a16:creationId xmlns:a16="http://schemas.microsoft.com/office/drawing/2014/main" id="{352C9E02-5649-45FF-B5D2-BB247E50F61A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2884" name="Rectangle 7">
            <a:extLst>
              <a:ext uri="{FF2B5EF4-FFF2-40B4-BE49-F238E27FC236}">
                <a16:creationId xmlns:a16="http://schemas.microsoft.com/office/drawing/2014/main" id="{3D46152B-CA5A-417A-96DD-05559C2C818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22885" name="TextBox 6">
            <a:extLst>
              <a:ext uri="{FF2B5EF4-FFF2-40B4-BE49-F238E27FC236}">
                <a16:creationId xmlns:a16="http://schemas.microsoft.com/office/drawing/2014/main" id="{AA67F39A-B7AA-4557-9F27-58FC6744ED8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>
                <a:solidFill>
                  <a:schemeClr val="bg1"/>
                </a:solidFill>
                <a:cs typeface="Times New Roman" panose="02020603050405020304" pitchFamily="18" charset="0"/>
              </a:rPr>
              <a:t>Strings</a:t>
            </a:r>
            <a:endParaRPr lang="en-IN" altLang="en-US" sz="30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22886" name="TextBox 10">
            <a:extLst>
              <a:ext uri="{FF2B5EF4-FFF2-40B4-BE49-F238E27FC236}">
                <a16:creationId xmlns:a16="http://schemas.microsoft.com/office/drawing/2014/main" id="{3CA94202-2DCF-4571-A48D-FB8108FDF65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49238" y="2439988"/>
            <a:ext cx="8645525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7650" indent="-2365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503238" indent="-1793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SzPct val="29000"/>
              <a:buFont typeface="Noto Sans Symbols"/>
              <a:buChar char="⚫"/>
            </a:pPr>
            <a:r>
              <a:rPr lang="en-IN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An object of the String class represents a string of characters.</a:t>
            </a:r>
          </a:p>
          <a:p>
            <a:pPr algn="just">
              <a:spcBef>
                <a:spcPct val="0"/>
              </a:spcBef>
              <a:buSzPct val="29000"/>
              <a:buFont typeface="Noto Sans Symbols"/>
              <a:buChar char="⚫"/>
            </a:pPr>
            <a:endParaRPr lang="en-IN" altLang="en-US" sz="2000" dirty="0"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SzPct val="29000"/>
              <a:buFont typeface="Noto Sans Symbols"/>
              <a:buChar char="⚫"/>
            </a:pPr>
            <a:r>
              <a:rPr lang="en-IN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The String class belongs to the </a:t>
            </a:r>
            <a:r>
              <a:rPr lang="en-IN" altLang="en-US" sz="2000" dirty="0" err="1">
                <a:cs typeface="Times New Roman" panose="02020603050405020304" pitchFamily="18" charset="0"/>
                <a:sym typeface="Times New Roman" panose="02020603050405020304" pitchFamily="18" charset="0"/>
              </a:rPr>
              <a:t>java.lang</a:t>
            </a:r>
            <a:r>
              <a:rPr lang="en-IN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 package, which does not require an import statement.</a:t>
            </a:r>
          </a:p>
          <a:p>
            <a:pPr algn="just">
              <a:spcBef>
                <a:spcPct val="0"/>
              </a:spcBef>
              <a:buSzPct val="29000"/>
              <a:buFont typeface="Noto Sans Symbols"/>
              <a:buChar char="⚫"/>
            </a:pPr>
            <a:endParaRPr lang="en-IN" altLang="en-US" sz="2000" dirty="0"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SzPct val="29000"/>
              <a:buFont typeface="Noto Sans Symbols"/>
              <a:buChar char="⚫"/>
            </a:pPr>
            <a:r>
              <a:rPr lang="en-IN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Like other classes, String has constructors and methods.</a:t>
            </a:r>
          </a:p>
          <a:p>
            <a:pPr algn="just">
              <a:spcBef>
                <a:spcPct val="0"/>
              </a:spcBef>
              <a:buSzPct val="29000"/>
              <a:buFont typeface="Noto Sans Symbols"/>
              <a:buChar char="⚫"/>
            </a:pPr>
            <a:endParaRPr lang="en-IN" altLang="en-US" sz="2000" dirty="0"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SzPct val="29000"/>
              <a:buFont typeface="Noto Sans Symbols"/>
              <a:buChar char="⚫"/>
            </a:pPr>
            <a:r>
              <a:rPr lang="en-IN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String class has two operators, + and += (used for concatenation).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01"/>
    </mc:Choice>
    <mc:Fallback xmlns="">
      <p:transition spd="slow" advTm="6630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8" name="Picture 2" descr="C:\Users\parul\Desktop\Digital Learning Content.png">
            <a:extLst>
              <a:ext uri="{FF2B5EF4-FFF2-40B4-BE49-F238E27FC236}">
                <a16:creationId xmlns:a16="http://schemas.microsoft.com/office/drawing/2014/main" id="{899F2ECF-E145-42C9-9C67-847DF0EEC423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099" name="Picture 6" descr="C:\Users\parul\Desktop\Untitled-1.png">
            <a:extLst>
              <a:ext uri="{FF2B5EF4-FFF2-40B4-BE49-F238E27FC236}">
                <a16:creationId xmlns:a16="http://schemas.microsoft.com/office/drawing/2014/main" id="{008668AE-0906-401C-BD17-E9018E281B77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581" y="3057847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2100" name="Rectangle 7">
            <a:extLst>
              <a:ext uri="{FF2B5EF4-FFF2-40B4-BE49-F238E27FC236}">
                <a16:creationId xmlns:a16="http://schemas.microsoft.com/office/drawing/2014/main" id="{3715A8BB-EC62-4DED-BCDA-9A046B8FF4C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2101" name="TextBox 6">
            <a:extLst>
              <a:ext uri="{FF2B5EF4-FFF2-40B4-BE49-F238E27FC236}">
                <a16:creationId xmlns:a16="http://schemas.microsoft.com/office/drawing/2014/main" id="{B0C0FC95-9B2B-4200-8098-6F1A54F3327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String Methods — length, </a:t>
            </a:r>
            <a:r>
              <a:rPr lang="en-US" altLang="en-US" sz="30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charAt</a:t>
            </a:r>
            <a:endParaRPr lang="en-IN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297FF11-F9F8-42F3-B4C4-E94D8A3D60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2358777"/>
            <a:ext cx="2178050" cy="552450"/>
          </a:xfrm>
          <a:noFill/>
        </p:spPr>
        <p:txBody>
          <a:bodyPr>
            <a:normAutofit/>
          </a:bodyPr>
          <a:lstStyle>
            <a:defPPr/>
          </a:lstStyle>
          <a:p>
            <a:pPr marL="342900" indent="-342900">
              <a:buFont typeface="Wingdings" panose="05000000000000000000" pitchFamily="2" charset="2"/>
              <a:buNone/>
            </a:pPr>
            <a:r>
              <a:rPr lang="en-US" sz="2000" b="1" dirty="0">
                <a:latin typeface="+mj-lt"/>
                <a:ea typeface="Cambria" pitchFamily="18" charset="0"/>
              </a:rPr>
              <a:t>int length();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30F8F8A-C0B6-4B35-885C-FE53789B6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387352"/>
            <a:ext cx="6400801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defPPr/>
          </a:lstStyle>
          <a:p>
            <a:pPr marL="342900" indent="-342900" eaLnBrk="1" hangingPunct="1">
              <a:spcBef>
                <a:spcPct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sz="2000" dirty="0">
                <a:latin typeface="+mj-lt"/>
              </a:rPr>
              <a:t>Returns the number of characters in the string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680C0C89-248C-4A25-B562-450CA7A0E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9050" y="5761578"/>
            <a:ext cx="1111250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/>
          </a:lstStyle>
          <a:p>
            <a:r>
              <a:rPr lang="en-US" sz="2000">
                <a:latin typeface="+mj-lt"/>
              </a:rPr>
              <a:t>'n'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CBC7248A-3329-40F8-A4EE-D242A323A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5445224"/>
            <a:ext cx="1447800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/>
          </a:lstStyle>
          <a:p>
            <a:pPr algn="ctr"/>
            <a:r>
              <a:rPr lang="en-US" sz="2000" dirty="0">
                <a:solidFill>
                  <a:schemeClr val="tx2"/>
                </a:solidFill>
                <a:latin typeface="+mj-lt"/>
              </a:rPr>
              <a:t>Returns: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CBD9518E-CB7C-4EB8-8D88-F155ABD9A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6021928"/>
            <a:ext cx="19272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ffectLst/>
        </p:spPr>
        <p:txBody>
          <a:bodyPr wrap="none" anchor="ctr"/>
          <a:lstStyle>
            <a:defPPr/>
          </a:lstStyle>
          <a:p>
            <a:endParaRPr lang="en-US" sz="2000">
              <a:latin typeface="+mj-lt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F2024515-C53B-4F91-96D8-1F5BB41A0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045114"/>
            <a:ext cx="769620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defPPr/>
          </a:lstStyle>
          <a:p>
            <a:r>
              <a:rPr lang="en-US" sz="2000" dirty="0">
                <a:latin typeface="+mj-lt"/>
              </a:rPr>
              <a:t>Character positions in strings starts from</a:t>
            </a:r>
            <a:r>
              <a:rPr lang="en-US" sz="2000" b="1" dirty="0">
                <a:latin typeface="+mj-lt"/>
              </a:rPr>
              <a:t> 0</a:t>
            </a:r>
            <a:r>
              <a:rPr lang="en-US" sz="2000" dirty="0">
                <a:latin typeface="+mj-lt"/>
              </a:rPr>
              <a:t> – just like arrays.</a:t>
            </a: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FD881AD7-A82F-4F7C-B709-99CD23287F5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47664" y="4653136"/>
            <a:ext cx="0" cy="3746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stealth" w="med" len="med"/>
          </a:ln>
          <a:effectLst/>
        </p:spPr>
        <p:txBody>
          <a:bodyPr wrap="none" anchor="ctr"/>
          <a:lstStyle>
            <a:defPPr/>
          </a:lstStyle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F64735-CA9D-45B2-BD50-230EEA5E1255}"/>
              </a:ext>
            </a:extLst>
          </p:cNvPr>
          <p:cNvSpPr txBox="1"/>
          <p:nvPr/>
        </p:nvSpPr>
        <p:spPr>
          <a:xfrm>
            <a:off x="1219200" y="5861372"/>
            <a:ext cx="4343400" cy="40011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>
            <a:defPPr/>
          </a:lstStyle>
          <a:p>
            <a:r>
              <a:rPr lang="en-US" sz="2000" dirty="0">
                <a:solidFill>
                  <a:srgbClr val="2A00FF"/>
                </a:solidFill>
                <a:latin typeface="+mj-lt"/>
              </a:rPr>
              <a:t>"Window"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charAt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(2);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1A0EE981-A40B-431C-9C6D-878C4E3BEF02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4180934"/>
            <a:ext cx="2178050" cy="5524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defPPr/>
          </a:lstStyle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mbria" pitchFamily="18" charset="0"/>
                <a:cs typeface="Times New Roman" panose="02020603050405020304" pitchFamily="18" charset="0"/>
              </a:rPr>
              <a:t>int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mbria" pitchFamily="18" charset="0"/>
                <a:cs typeface="Times New Roman" panose="02020603050405020304" pitchFamily="18" charset="0"/>
              </a:rPr>
              <a:t>charAt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mbria" pitchFamily="18" charset="0"/>
                <a:cs typeface="Times New Roman" panose="02020603050405020304" pitchFamily="18" charset="0"/>
              </a:rPr>
              <a:t>(i);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E24E817A-3F5C-4941-823D-29800224B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209509"/>
            <a:ext cx="6400801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defPPr/>
          </a:lstStyle>
          <a:p>
            <a:pPr marL="342900" indent="-342900">
              <a:spcBef>
                <a:spcPct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sz="2000" dirty="0">
                <a:latin typeface="+mj-lt"/>
              </a:rPr>
              <a:t>Returns the char at position i.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BF5AA6D6-1130-4261-BD68-CEB164146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192" y="3212976"/>
            <a:ext cx="1111250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/>
          </a:lstStyle>
          <a:p>
            <a:r>
              <a:rPr lang="en-US" sz="2000" dirty="0">
                <a:latin typeface="+mj-lt"/>
              </a:rPr>
              <a:t> 7</a:t>
            </a:r>
          </a:p>
        </p:txBody>
      </p:sp>
      <p:sp>
        <p:nvSpPr>
          <p:cNvPr id="18" name="Text Box 8">
            <a:extLst>
              <a:ext uri="{FF2B5EF4-FFF2-40B4-BE49-F238E27FC236}">
                <a16:creationId xmlns:a16="http://schemas.microsoft.com/office/drawing/2014/main" id="{651CC9F5-826B-48A6-925E-2371708EB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2812866"/>
            <a:ext cx="1447800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/>
          </a:lstStyle>
          <a:p>
            <a:pPr algn="ctr"/>
            <a:r>
              <a:rPr lang="en-US" sz="2000" dirty="0">
                <a:solidFill>
                  <a:schemeClr val="tx2"/>
                </a:solidFill>
                <a:latin typeface="+mj-lt"/>
              </a:rPr>
              <a:t>Returns:</a:t>
            </a:r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FE13C038-DDB6-4D32-BB20-6603EA45C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438758"/>
            <a:ext cx="19272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ffectLst/>
        </p:spPr>
        <p:txBody>
          <a:bodyPr wrap="none" anchor="ctr"/>
          <a:lstStyle>
            <a:defPPr/>
          </a:lstStyle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E1E66E-8D18-47BD-A923-1E5711626FD6}"/>
              </a:ext>
            </a:extLst>
          </p:cNvPr>
          <p:cNvSpPr txBox="1"/>
          <p:nvPr/>
        </p:nvSpPr>
        <p:spPr>
          <a:xfrm>
            <a:off x="1219200" y="3278202"/>
            <a:ext cx="4343400" cy="40011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>
            <a:defPPr/>
          </a:lstStyle>
          <a:p>
            <a:r>
              <a:rPr lang="en-US" sz="2000" dirty="0">
                <a:solidFill>
                  <a:srgbClr val="2A00FF"/>
                </a:solidFill>
                <a:latin typeface="+mj-lt"/>
              </a:rPr>
              <a:t>"</a:t>
            </a:r>
            <a:r>
              <a:rPr lang="en-US" sz="2000" dirty="0" err="1">
                <a:solidFill>
                  <a:srgbClr val="2A00FF"/>
                </a:solidFill>
                <a:latin typeface="+mj-lt"/>
              </a:rPr>
              <a:t>Problem"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.length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();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01"/>
    </mc:Choice>
    <mc:Fallback xmlns="">
      <p:transition spd="slow" advTm="663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2" descr="C:\Users\parul\Desktop\Digital Learning Content.png">
            <a:extLst>
              <a:ext uri="{FF2B5EF4-FFF2-40B4-BE49-F238E27FC236}">
                <a16:creationId xmlns:a16="http://schemas.microsoft.com/office/drawing/2014/main" id="{5AE84275-944F-4C7F-91D9-ECB25680AB83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47" name="Picture 6" descr="C:\Users\parul\Desktop\Untitled-1.png">
            <a:extLst>
              <a:ext uri="{FF2B5EF4-FFF2-40B4-BE49-F238E27FC236}">
                <a16:creationId xmlns:a16="http://schemas.microsoft.com/office/drawing/2014/main" id="{02165404-964E-4EE9-A4E2-5D6989A40281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864" y="3130794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4148" name="Rectangle 7">
            <a:extLst>
              <a:ext uri="{FF2B5EF4-FFF2-40B4-BE49-F238E27FC236}">
                <a16:creationId xmlns:a16="http://schemas.microsoft.com/office/drawing/2014/main" id="{359AAB8A-2103-47BB-85B8-7174DD070EE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4149" name="TextBox 6">
            <a:extLst>
              <a:ext uri="{FF2B5EF4-FFF2-40B4-BE49-F238E27FC236}">
                <a16:creationId xmlns:a16="http://schemas.microsoft.com/office/drawing/2014/main" id="{46BD6C1F-017E-46BA-B3DF-EFF11BAB0B16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String Methods — substring</a:t>
            </a:r>
            <a:endParaRPr lang="en-IN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52767F74-014B-43BC-804E-DF1DCC8C0E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95140" y="2748206"/>
            <a:ext cx="5584825" cy="2574925"/>
          </a:xfrm>
          <a:noFill/>
        </p:spPr>
        <p:txBody>
          <a:bodyPr>
            <a:normAutofit/>
          </a:bodyPr>
          <a:lstStyle>
            <a:defPPr/>
          </a:lstStyle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  <a:ea typeface="Cambria" pitchFamily="18" charset="0"/>
              </a:rPr>
              <a:t>String subs = </a:t>
            </a:r>
            <a:r>
              <a:rPr lang="en-US" sz="2000" dirty="0" err="1">
                <a:latin typeface="+mj-lt"/>
                <a:ea typeface="Cambria" pitchFamily="18" charset="0"/>
              </a:rPr>
              <a:t>word.</a:t>
            </a:r>
            <a:r>
              <a:rPr lang="en-US" sz="2000" b="1" dirty="0" err="1">
                <a:latin typeface="+mj-lt"/>
                <a:ea typeface="Cambria" pitchFamily="18" charset="0"/>
              </a:rPr>
              <a:t>substring</a:t>
            </a:r>
            <a:r>
              <a:rPr lang="en-US" sz="2000" dirty="0">
                <a:latin typeface="+mj-lt"/>
                <a:ea typeface="Cambria" pitchFamily="18" charset="0"/>
              </a:rPr>
              <a:t> (i, k);</a:t>
            </a:r>
          </a:p>
          <a:p>
            <a:pPr marL="742950" lvl="1" indent="-285750"/>
            <a:r>
              <a:rPr lang="en-US" sz="2000" dirty="0">
                <a:latin typeface="+mj-lt"/>
              </a:rPr>
              <a:t>returns the substring of chars in positions from </a:t>
            </a:r>
            <a:r>
              <a:rPr lang="en-US" sz="2000" b="1" dirty="0">
                <a:latin typeface="+mj-lt"/>
              </a:rPr>
              <a:t>i</a:t>
            </a:r>
            <a:r>
              <a:rPr lang="en-US" sz="2000" dirty="0">
                <a:latin typeface="+mj-lt"/>
              </a:rPr>
              <a:t> to </a:t>
            </a:r>
            <a:r>
              <a:rPr lang="en-US" sz="2000" b="1" dirty="0">
                <a:latin typeface="+mj-lt"/>
              </a:rPr>
              <a:t>k</a:t>
            </a:r>
            <a:r>
              <a:rPr lang="en-US" sz="2000" b="1" i="1" dirty="0">
                <a:latin typeface="+mj-lt"/>
              </a:rPr>
              <a:t>-</a:t>
            </a:r>
            <a:r>
              <a:rPr lang="en-US" sz="2000" b="1" dirty="0">
                <a:latin typeface="+mj-lt"/>
              </a:rPr>
              <a:t>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  <a:ea typeface="Cambria" pitchFamily="18" charset="0"/>
              </a:rPr>
              <a:t>String subs = </a:t>
            </a:r>
            <a:r>
              <a:rPr lang="en-US" sz="2000" dirty="0" err="1">
                <a:latin typeface="+mj-lt"/>
                <a:ea typeface="Cambria" pitchFamily="18" charset="0"/>
              </a:rPr>
              <a:t>word.</a:t>
            </a:r>
            <a:r>
              <a:rPr lang="en-US" sz="2000" b="1" dirty="0" err="1">
                <a:latin typeface="+mj-lt"/>
                <a:ea typeface="Cambria" pitchFamily="18" charset="0"/>
              </a:rPr>
              <a:t>substring</a:t>
            </a:r>
            <a:r>
              <a:rPr lang="en-US" sz="2000" b="1" dirty="0">
                <a:latin typeface="+mj-lt"/>
                <a:ea typeface="Cambria" pitchFamily="18" charset="0"/>
              </a:rPr>
              <a:t> </a:t>
            </a:r>
            <a:r>
              <a:rPr lang="en-US" sz="2000" dirty="0">
                <a:latin typeface="+mj-lt"/>
                <a:ea typeface="Cambria" pitchFamily="18" charset="0"/>
              </a:rPr>
              <a:t>(i);</a:t>
            </a:r>
          </a:p>
          <a:p>
            <a:pPr marL="742950" lvl="1" indent="-285750"/>
            <a:r>
              <a:rPr lang="en-US" sz="2000" dirty="0">
                <a:latin typeface="+mj-lt"/>
              </a:rPr>
              <a:t>returns the substring from the </a:t>
            </a:r>
            <a:r>
              <a:rPr lang="en-US" sz="2000" b="1" dirty="0">
                <a:latin typeface="+mj-lt"/>
              </a:rPr>
              <a:t>i</a:t>
            </a:r>
            <a:r>
              <a:rPr lang="en-US" sz="2000" dirty="0">
                <a:latin typeface="+mj-lt"/>
              </a:rPr>
              <a:t>-</a:t>
            </a:r>
            <a:r>
              <a:rPr lang="en-US" sz="2000" dirty="0" err="1">
                <a:latin typeface="+mj-lt"/>
              </a:rPr>
              <a:t>th</a:t>
            </a:r>
            <a:r>
              <a:rPr lang="en-US" sz="2000" dirty="0">
                <a:latin typeface="+mj-lt"/>
              </a:rPr>
              <a:t> char to the end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93DB5C40-17D5-480B-B8FB-2B1A76B73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2765" y="5365665"/>
            <a:ext cx="24860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/>
          </a:lstStyle>
          <a:p>
            <a:pPr>
              <a:spcBef>
                <a:spcPct val="0"/>
              </a:spcBef>
            </a:pPr>
            <a:r>
              <a:rPr lang="en-US" sz="2000" dirty="0">
                <a:latin typeface="+mj-lt"/>
              </a:rPr>
              <a:t>“lev"</a:t>
            </a:r>
          </a:p>
          <a:p>
            <a:pPr>
              <a:spcBef>
                <a:spcPct val="0"/>
              </a:spcBef>
            </a:pPr>
            <a:r>
              <a:rPr lang="en-US" sz="2000" dirty="0">
                <a:latin typeface="+mj-lt"/>
              </a:rPr>
              <a:t>“mutable"</a:t>
            </a:r>
          </a:p>
          <a:p>
            <a:pPr>
              <a:spcBef>
                <a:spcPct val="0"/>
              </a:spcBef>
            </a:pPr>
            <a:r>
              <a:rPr lang="en-US" sz="2000" dirty="0">
                <a:latin typeface="+mj-lt"/>
              </a:rPr>
              <a:t>"" (empty string)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7E4F51F9-3E64-4633-85B6-3BF200C7E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302" y="5013176"/>
            <a:ext cx="1447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/>
          </a:lstStyle>
          <a:p>
            <a:pPr algn="ctr"/>
            <a:r>
              <a:rPr lang="en-US" sz="2400">
                <a:solidFill>
                  <a:schemeClr val="tx2"/>
                </a:solidFill>
              </a:rPr>
              <a:t>Returns:</a:t>
            </a:r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3F66E19C-A7B8-40D4-A110-1425396C04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1952" y="5873603"/>
            <a:ext cx="1290638" cy="952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ffectLst/>
        </p:spPr>
        <p:txBody>
          <a:bodyPr wrap="none" anchor="ctr"/>
          <a:lstStyle>
            <a:defPPr/>
          </a:lstStyle>
          <a:p>
            <a:endParaRPr lang="en-US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D75EF9D2-C051-428B-9D7B-CA411B7FF3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6790" y="5552926"/>
            <a:ext cx="685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ffectLst/>
        </p:spPr>
        <p:txBody>
          <a:bodyPr wrap="none" anchor="ctr"/>
          <a:lstStyle>
            <a:defPPr/>
          </a:lstStyle>
          <a:p>
            <a:endParaRPr lang="en-US"/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AA46C675-F9EB-4102-A7CA-8186B8A0EA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44751" y="6164114"/>
            <a:ext cx="1878013" cy="142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ffectLst/>
        </p:spPr>
        <p:txBody>
          <a:bodyPr wrap="none" anchor="ctr"/>
          <a:lstStyle>
            <a:defPPr/>
          </a:lstStyle>
          <a:p>
            <a:endParaRPr lang="en-US"/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E1605BD8-ED0E-468D-8094-7295E2729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377" y="2735506"/>
            <a:ext cx="2216150" cy="1187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/>
          </a:lstStyle>
          <a:p>
            <a:pPr>
              <a:spcBef>
                <a:spcPct val="0"/>
              </a:spcBef>
            </a:pPr>
            <a:r>
              <a:rPr lang="en-US" sz="2400" b="1" dirty="0">
                <a:latin typeface="Courier New" pitchFamily="49" charset="0"/>
              </a:rPr>
              <a:t> television</a:t>
            </a:r>
          </a:p>
          <a:p>
            <a:pPr>
              <a:spcBef>
                <a:spcPct val="0"/>
              </a:spcBef>
            </a:pPr>
            <a:endParaRPr lang="en-US" sz="2400" b="1" i="1" dirty="0"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400" b="1" i="1" dirty="0">
                <a:latin typeface="Courier New" pitchFamily="49" charset="0"/>
              </a:rPr>
              <a:t>   i  k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FAE8F9AB-A413-4330-AF5F-F52DCDE8E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552" y="2778369"/>
            <a:ext cx="542925" cy="3524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>
            <a:defPPr/>
          </a:lstStyle>
          <a:p>
            <a:endParaRPr lang="en-US"/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10132CDC-3F0A-4509-96AD-DFF48ED4172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80040" y="3156194"/>
            <a:ext cx="0" cy="3159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ffectLst/>
        </p:spPr>
        <p:txBody>
          <a:bodyPr/>
          <a:lstStyle>
            <a:defPPr/>
          </a:lstStyle>
          <a:p>
            <a:endParaRPr lang="en-US"/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BFD7930F-0CA3-4CF1-8B61-A89D1DD4E5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35665" y="3156194"/>
            <a:ext cx="0" cy="3159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ffectLst/>
        </p:spPr>
        <p:txBody>
          <a:bodyPr/>
          <a:lstStyle>
            <a:defPPr/>
          </a:lstStyle>
          <a:p>
            <a:endParaRPr lang="en-US"/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24B1BB09-AA95-4351-9E10-DD575C810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202" y="4057894"/>
            <a:ext cx="2216150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/>
          </a:lstStyle>
          <a:p>
            <a:pPr>
              <a:spcBef>
                <a:spcPct val="0"/>
              </a:spcBef>
            </a:pPr>
            <a:r>
              <a:rPr lang="en-US" sz="2400" b="1">
                <a:latin typeface="Courier New" pitchFamily="49" charset="0"/>
              </a:rPr>
              <a:t> immutable</a:t>
            </a:r>
          </a:p>
          <a:p>
            <a:pPr>
              <a:spcBef>
                <a:spcPct val="0"/>
              </a:spcBef>
            </a:pPr>
            <a:endParaRPr lang="en-US" sz="2400" b="1" i="1"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400" b="1" i="1">
                <a:latin typeface="Courier New" pitchFamily="49" charset="0"/>
              </a:rPr>
              <a:t>   i</a:t>
            </a:r>
            <a:endParaRPr lang="en-US" sz="2400">
              <a:latin typeface="Courier New" pitchFamily="49" charset="0"/>
            </a:endParaRP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A5BA2222-54F2-4ADB-B096-F55BFDFC3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377" y="4100756"/>
            <a:ext cx="1349375" cy="3524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>
            <a:defPPr/>
          </a:lstStyle>
          <a:p>
            <a:endParaRPr lang="en-US"/>
          </a:p>
        </p:txBody>
      </p:sp>
      <p:sp>
        <p:nvSpPr>
          <p:cNvPr id="19" name="Line 16">
            <a:extLst>
              <a:ext uri="{FF2B5EF4-FFF2-40B4-BE49-F238E27FC236}">
                <a16:creationId xmlns:a16="http://schemas.microsoft.com/office/drawing/2014/main" id="{F20635CC-DED0-4CBC-AE04-C42F49BC155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76865" y="4478581"/>
            <a:ext cx="0" cy="3159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ffectLst/>
        </p:spPr>
        <p:txBody>
          <a:bodyPr/>
          <a:lstStyle>
            <a:defPPr/>
          </a:lstStyle>
          <a:p>
            <a:endParaRPr lang="en-US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39444B1F-35E9-4FE3-B2C5-938B24CFF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2312045"/>
            <a:ext cx="783590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>
            <a:defPPr/>
          </a:lstStyle>
          <a:p>
            <a:r>
              <a:rPr lang="en-IN" sz="2000" dirty="0">
                <a:latin typeface="+mj-lt"/>
              </a:rPr>
              <a:t>We can obtain a portion of a string by use of substring(), It has two forms</a:t>
            </a:r>
            <a:endParaRPr lang="en-US" sz="2000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DFC36C-0E6E-48F2-8DF3-7583626CF37F}"/>
              </a:ext>
            </a:extLst>
          </p:cNvPr>
          <p:cNvSpPr txBox="1"/>
          <p:nvPr/>
        </p:nvSpPr>
        <p:spPr>
          <a:xfrm>
            <a:off x="996752" y="5416401"/>
            <a:ext cx="4343400" cy="92333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>
            <a:defPPr/>
          </a:lstStyle>
          <a:p>
            <a:r>
              <a:rPr lang="en-US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/>
              </a:rPr>
              <a:t>television"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.substring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(2,5); </a:t>
            </a:r>
          </a:p>
          <a:p>
            <a:r>
              <a:rPr lang="en-US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/>
              </a:rPr>
              <a:t>immutable"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.substring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(2);</a:t>
            </a:r>
          </a:p>
          <a:p>
            <a:r>
              <a:rPr lang="en-US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/>
              </a:rPr>
              <a:t>rajkot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.substring (9);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01"/>
    </mc:Choice>
    <mc:Fallback xmlns="">
      <p:transition spd="slow" advTm="663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/>
      <p:bldP spid="18" grpId="0" animBg="1"/>
      <p:bldP spid="19" grpId="0" animBg="1"/>
      <p:bldP spid="21" grpId="0" uiExpand="1" build="p" bldLvl="5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2" descr="C:\Users\parul\Desktop\Digital Learning Content.png">
            <a:extLst>
              <a:ext uri="{FF2B5EF4-FFF2-40B4-BE49-F238E27FC236}">
                <a16:creationId xmlns:a16="http://schemas.microsoft.com/office/drawing/2014/main" id="{5AE84275-944F-4C7F-91D9-ECB25680AB83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47" name="Picture 6" descr="C:\Users\parul\Desktop\Untitled-1.png">
            <a:extLst>
              <a:ext uri="{FF2B5EF4-FFF2-40B4-BE49-F238E27FC236}">
                <a16:creationId xmlns:a16="http://schemas.microsoft.com/office/drawing/2014/main" id="{02165404-964E-4EE9-A4E2-5D6989A40281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4148" name="Rectangle 7">
            <a:extLst>
              <a:ext uri="{FF2B5EF4-FFF2-40B4-BE49-F238E27FC236}">
                <a16:creationId xmlns:a16="http://schemas.microsoft.com/office/drawing/2014/main" id="{359AAB8A-2103-47BB-85B8-7174DD070EE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4149" name="TextBox 6">
            <a:extLst>
              <a:ext uri="{FF2B5EF4-FFF2-40B4-BE49-F238E27FC236}">
                <a16:creationId xmlns:a16="http://schemas.microsoft.com/office/drawing/2014/main" id="{46BD6C1F-017E-46BA-B3DF-EFF11BAB0B16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String Methods — equality</a:t>
            </a:r>
            <a:endParaRPr lang="en-IN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C896ED4-6B3F-4701-8389-69DDB12DF6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41362" y="2325687"/>
            <a:ext cx="7661275" cy="4295775"/>
          </a:xfrm>
        </p:spPr>
        <p:txBody>
          <a:bodyPr/>
          <a:lstStyle>
            <a:defPPr/>
          </a:lstStyle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2000" dirty="0">
                <a:latin typeface="+mj-lt"/>
                <a:ea typeface="Cambria" pitchFamily="18" charset="0"/>
              </a:rPr>
              <a:t>boolean b = word1.</a:t>
            </a:r>
            <a:r>
              <a:rPr lang="en-US" sz="2000" b="1" dirty="0">
                <a:latin typeface="+mj-lt"/>
                <a:ea typeface="Cambria" pitchFamily="18" charset="0"/>
              </a:rPr>
              <a:t>equals</a:t>
            </a:r>
            <a:r>
              <a:rPr lang="en-US" sz="2000" dirty="0">
                <a:latin typeface="+mj-lt"/>
                <a:ea typeface="Cambria" pitchFamily="18" charset="0"/>
              </a:rPr>
              <a:t>(word2);</a:t>
            </a:r>
          </a:p>
          <a:p>
            <a:pPr marL="742950" lvl="1" indent="-28575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2000" dirty="0">
                <a:latin typeface="+mj-lt"/>
              </a:rPr>
              <a:t>	returns </a:t>
            </a:r>
            <a:r>
              <a:rPr lang="en-US" sz="2000" b="1" dirty="0">
                <a:latin typeface="+mj-lt"/>
              </a:rPr>
              <a:t>true</a:t>
            </a:r>
            <a:r>
              <a:rPr lang="en-US" sz="2000" dirty="0">
                <a:latin typeface="+mj-lt"/>
              </a:rPr>
              <a:t> if the string </a:t>
            </a:r>
            <a:r>
              <a:rPr lang="en-US" sz="2000" b="1" dirty="0">
                <a:latin typeface="+mj-lt"/>
              </a:rPr>
              <a:t>word1</a:t>
            </a:r>
            <a:r>
              <a:rPr lang="en-US" sz="2000" dirty="0">
                <a:latin typeface="+mj-lt"/>
              </a:rPr>
              <a:t> is equal to </a:t>
            </a:r>
            <a:r>
              <a:rPr lang="en-US" sz="2000" b="1" dirty="0">
                <a:latin typeface="+mj-lt"/>
              </a:rPr>
              <a:t>word2</a:t>
            </a: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000" dirty="0">
                <a:latin typeface="+mj-lt"/>
                <a:ea typeface="Cambria" pitchFamily="18" charset="0"/>
              </a:rPr>
              <a:t>boolean b = word1.</a:t>
            </a:r>
            <a:r>
              <a:rPr lang="en-US" sz="2000" b="1" dirty="0">
                <a:latin typeface="+mj-lt"/>
                <a:ea typeface="Cambria" pitchFamily="18" charset="0"/>
              </a:rPr>
              <a:t>equalsIgnoreCase</a:t>
            </a:r>
            <a:r>
              <a:rPr lang="en-US" sz="2000" dirty="0">
                <a:latin typeface="+mj-lt"/>
                <a:ea typeface="Cambria" pitchFamily="18" charset="0"/>
              </a:rPr>
              <a:t>(word2);</a:t>
            </a:r>
          </a:p>
          <a:p>
            <a:pPr marL="742950" lvl="1" indent="-28575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2000" dirty="0">
                <a:latin typeface="+mj-lt"/>
              </a:rPr>
              <a:t>	returns </a:t>
            </a:r>
            <a:r>
              <a:rPr lang="en-US" sz="2000" b="1" dirty="0">
                <a:latin typeface="+mj-lt"/>
              </a:rPr>
              <a:t>true</a:t>
            </a:r>
            <a:r>
              <a:rPr lang="en-US" sz="2000" dirty="0">
                <a:latin typeface="+mj-lt"/>
              </a:rPr>
              <a:t> if the string </a:t>
            </a:r>
            <a:r>
              <a:rPr lang="en-US" sz="2000" b="1" dirty="0">
                <a:latin typeface="+mj-lt"/>
              </a:rPr>
              <a:t>word1</a:t>
            </a:r>
            <a:r>
              <a:rPr lang="en-US" sz="2000" dirty="0">
                <a:latin typeface="+mj-lt"/>
              </a:rPr>
              <a:t> matches </a:t>
            </a:r>
            <a:r>
              <a:rPr lang="en-US" sz="2000" b="1" dirty="0">
                <a:latin typeface="+mj-lt"/>
              </a:rPr>
              <a:t>word2</a:t>
            </a:r>
            <a:r>
              <a:rPr lang="en-US" sz="2000" dirty="0">
                <a:latin typeface="+mj-lt"/>
              </a:rPr>
              <a:t>, ignoring the case of the string.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87E108-3431-4EE5-B937-A144F856AC1C}"/>
              </a:ext>
            </a:extLst>
          </p:cNvPr>
          <p:cNvSpPr txBox="1"/>
          <p:nvPr/>
        </p:nvSpPr>
        <p:spPr>
          <a:xfrm>
            <a:off x="495300" y="4748855"/>
            <a:ext cx="8153400" cy="1015663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>
            <a:defPPr/>
          </a:lstStyle>
          <a:p>
            <a:r>
              <a:rPr lang="en-US" sz="2000" dirty="0">
                <a:solidFill>
                  <a:srgbClr val="6A3E3E"/>
                </a:solidFill>
                <a:latin typeface="+mj-lt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2000" dirty="0">
                <a:solidFill>
                  <a:srgbClr val="2A00FF"/>
                </a:solidFill>
                <a:latin typeface="+mj-lt"/>
              </a:rPr>
              <a:t>"</a:t>
            </a:r>
            <a:r>
              <a:rPr lang="en-US" sz="2000" dirty="0" err="1">
                <a:solidFill>
                  <a:srgbClr val="2A00FF"/>
                </a:solidFill>
                <a:latin typeface="+mj-lt"/>
              </a:rPr>
              <a:t>Raiders"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.equals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+mj-lt"/>
              </a:rPr>
              <a:t>"Raiders"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); </a:t>
            </a:r>
            <a:r>
              <a:rPr lang="en-US" sz="2000" dirty="0">
                <a:solidFill>
                  <a:srgbClr val="3F7F5F"/>
                </a:solidFill>
                <a:latin typeface="+mj-lt"/>
              </a:rPr>
              <a:t>// will return true</a:t>
            </a:r>
          </a:p>
          <a:p>
            <a:r>
              <a:rPr lang="en-US" sz="2000" dirty="0">
                <a:solidFill>
                  <a:srgbClr val="6A3E3E"/>
                </a:solidFill>
                <a:latin typeface="+mj-lt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2000" dirty="0">
                <a:solidFill>
                  <a:srgbClr val="2A00FF"/>
                </a:solidFill>
                <a:latin typeface="+mj-lt"/>
              </a:rPr>
              <a:t>"</a:t>
            </a:r>
            <a:r>
              <a:rPr lang="en-US" sz="2000" dirty="0" err="1">
                <a:solidFill>
                  <a:srgbClr val="2A00FF"/>
                </a:solidFill>
                <a:latin typeface="+mj-lt"/>
              </a:rPr>
              <a:t>Raiders"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.equals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+mj-lt"/>
              </a:rPr>
              <a:t>"raiders"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); </a:t>
            </a:r>
            <a:r>
              <a:rPr lang="en-US" sz="2000" dirty="0">
                <a:solidFill>
                  <a:srgbClr val="3F7F5F"/>
                </a:solidFill>
                <a:latin typeface="+mj-lt"/>
              </a:rPr>
              <a:t>// will return false</a:t>
            </a:r>
          </a:p>
          <a:p>
            <a:r>
              <a:rPr lang="en-US" sz="2000" dirty="0">
                <a:solidFill>
                  <a:srgbClr val="6A3E3E"/>
                </a:solidFill>
                <a:latin typeface="+mj-lt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2000" dirty="0">
                <a:solidFill>
                  <a:srgbClr val="2A00FF"/>
                </a:solidFill>
                <a:latin typeface="+mj-lt"/>
              </a:rPr>
              <a:t>"Raiders"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equalsIgnoreCase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+mj-lt"/>
              </a:rPr>
              <a:t>"raiders"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); </a:t>
            </a:r>
            <a:r>
              <a:rPr lang="en-US" sz="2000" dirty="0">
                <a:solidFill>
                  <a:srgbClr val="3F7F5F"/>
                </a:solidFill>
                <a:latin typeface="+mj-lt"/>
              </a:rPr>
              <a:t>// will return true</a:t>
            </a:r>
            <a:endParaRPr lang="en-US" sz="20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505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01"/>
    </mc:Choice>
    <mc:Fallback xmlns="">
      <p:transition spd="slow" advTm="663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8" name="Picture 2" descr="C:\Users\parul\Desktop\Digital Learning Content.png">
            <a:extLst>
              <a:ext uri="{FF2B5EF4-FFF2-40B4-BE49-F238E27FC236}">
                <a16:creationId xmlns:a16="http://schemas.microsoft.com/office/drawing/2014/main" id="{8E45CD63-4784-4DCF-8122-03101EB2D86D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219" name="Picture 6" descr="C:\Users\parul\Desktop\Untitled-1.png">
            <a:extLst>
              <a:ext uri="{FF2B5EF4-FFF2-40B4-BE49-F238E27FC236}">
                <a16:creationId xmlns:a16="http://schemas.microsoft.com/office/drawing/2014/main" id="{3F92C77C-86D2-4D50-A475-08F0A52DBAAA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7220" name="Rectangle 7">
            <a:extLst>
              <a:ext uri="{FF2B5EF4-FFF2-40B4-BE49-F238E27FC236}">
                <a16:creationId xmlns:a16="http://schemas.microsoft.com/office/drawing/2014/main" id="{F554F85A-CF75-47E7-812F-8F0B406C79B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7221" name="TextBox 6">
            <a:extLst>
              <a:ext uri="{FF2B5EF4-FFF2-40B4-BE49-F238E27FC236}">
                <a16:creationId xmlns:a16="http://schemas.microsoft.com/office/drawing/2014/main" id="{00B18C94-DFBE-4B45-BB23-B98BEA718A1A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>
                <a:solidFill>
                  <a:schemeClr val="bg1"/>
                </a:solidFill>
                <a:cs typeface="Times New Roman" panose="02020603050405020304" pitchFamily="18" charset="0"/>
              </a:rPr>
              <a:t>Example</a:t>
            </a:r>
            <a:endParaRPr lang="en-IN" altLang="en-US" sz="30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37222" name="TextBox 10">
            <a:extLst>
              <a:ext uri="{FF2B5EF4-FFF2-40B4-BE49-F238E27FC236}">
                <a16:creationId xmlns:a16="http://schemas.microsoft.com/office/drawing/2014/main" id="{EB65FBBD-099A-40B4-9BCE-FF7DF988E0A7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2314575"/>
            <a:ext cx="9144000" cy="435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1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class </a:t>
            </a:r>
            <a:r>
              <a:rPr lang="en-US" altLang="en-US" sz="2000" dirty="0" err="1">
                <a:cs typeface="Times New Roman" panose="02020603050405020304" pitchFamily="18" charset="0"/>
                <a:sym typeface="Times New Roman" panose="02020603050405020304" pitchFamily="18" charset="0"/>
              </a:rPr>
              <a:t>equalsDemo</a:t>
            </a:r>
            <a:endParaRPr lang="en-US" altLang="en-US" sz="2000" dirty="0"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1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 {</a:t>
            </a:r>
          </a:p>
          <a:p>
            <a:pPr>
              <a:lnSpc>
                <a:spcPct val="111000"/>
              </a:lnSpc>
              <a:spcBef>
                <a:spcPts val="125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public static void main(String </a:t>
            </a:r>
            <a:r>
              <a:rPr lang="en-US" altLang="en-US" sz="2000" dirty="0" err="1">
                <a:cs typeface="Times New Roman" panose="02020603050405020304" pitchFamily="18" charset="0"/>
                <a:sym typeface="Times New Roman" panose="02020603050405020304" pitchFamily="18" charset="0"/>
              </a:rPr>
              <a:t>args</a:t>
            </a:r>
            <a:r>
              <a:rPr lang="en-US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[])</a:t>
            </a:r>
          </a:p>
          <a:p>
            <a:pPr>
              <a:lnSpc>
                <a:spcPct val="111000"/>
              </a:lnSpc>
              <a:spcBef>
                <a:spcPts val="125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 {          </a:t>
            </a:r>
          </a:p>
          <a:p>
            <a:pPr>
              <a:lnSpc>
                <a:spcPct val="111000"/>
              </a:lnSpc>
              <a:spcBef>
                <a:spcPts val="125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         	String s1 = "Hello"; String s2 = "Hello"; </a:t>
            </a:r>
          </a:p>
          <a:p>
            <a:pPr>
              <a:lnSpc>
                <a:spcPct val="111000"/>
              </a:lnSpc>
              <a:spcBef>
                <a:spcPts val="125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             	String s3 = "Good-bye"; String s4 = "HELLO";</a:t>
            </a:r>
          </a:p>
          <a:p>
            <a:pPr>
              <a:lnSpc>
                <a:spcPct val="112000"/>
              </a:lnSpc>
              <a:spcBef>
                <a:spcPts val="113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	</a:t>
            </a:r>
            <a:r>
              <a:rPr lang="en-US" altLang="en-US" sz="2000" dirty="0" err="1">
                <a:cs typeface="Times New Roman" panose="02020603050405020304" pitchFamily="18" charset="0"/>
                <a:sym typeface="Times New Roman" panose="02020603050405020304" pitchFamily="18" charset="0"/>
              </a:rPr>
              <a:t>System.out.println</a:t>
            </a:r>
            <a:r>
              <a:rPr lang="en-US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(s1 + " equals " + s2 + " -&gt; " +s1.equals(s2));</a:t>
            </a:r>
          </a:p>
          <a:p>
            <a:pPr>
              <a:lnSpc>
                <a:spcPct val="104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	</a:t>
            </a:r>
            <a:r>
              <a:rPr lang="en-US" altLang="en-US" sz="2000" dirty="0" err="1">
                <a:cs typeface="Times New Roman" panose="02020603050405020304" pitchFamily="18" charset="0"/>
                <a:sym typeface="Times New Roman" panose="02020603050405020304" pitchFamily="18" charset="0"/>
              </a:rPr>
              <a:t>System.out.println</a:t>
            </a:r>
            <a:r>
              <a:rPr lang="en-US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(s1 + " equals " + s3 + " -&gt; " +s1.equals(s3));</a:t>
            </a:r>
          </a:p>
          <a:p>
            <a:pPr>
              <a:lnSpc>
                <a:spcPct val="112000"/>
              </a:lnSpc>
              <a:spcBef>
                <a:spcPts val="113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	</a:t>
            </a:r>
            <a:r>
              <a:rPr lang="en-US" altLang="en-US" sz="2000" dirty="0" err="1">
                <a:cs typeface="Times New Roman" panose="02020603050405020304" pitchFamily="18" charset="0"/>
                <a:sym typeface="Times New Roman" panose="02020603050405020304" pitchFamily="18" charset="0"/>
              </a:rPr>
              <a:t>System.out.println</a:t>
            </a:r>
            <a:r>
              <a:rPr lang="en-US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(s1 + " equals " + s4 + " -&gt; " +s1.equals(s4));</a:t>
            </a:r>
          </a:p>
          <a:p>
            <a:pPr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	</a:t>
            </a:r>
            <a:r>
              <a:rPr lang="en-US" altLang="en-US" sz="2000" dirty="0" err="1">
                <a:cs typeface="Times New Roman" panose="02020603050405020304" pitchFamily="18" charset="0"/>
                <a:sym typeface="Times New Roman" panose="02020603050405020304" pitchFamily="18" charset="0"/>
              </a:rPr>
              <a:t>System.out.println</a:t>
            </a:r>
            <a:r>
              <a:rPr lang="en-US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(s1 + " </a:t>
            </a:r>
            <a:r>
              <a:rPr lang="en-US" altLang="en-US" sz="2000" dirty="0" err="1">
                <a:cs typeface="Times New Roman" panose="02020603050405020304" pitchFamily="18" charset="0"/>
                <a:sym typeface="Times New Roman" panose="02020603050405020304" pitchFamily="18" charset="0"/>
              </a:rPr>
              <a:t>equalsIgnoreCase</a:t>
            </a:r>
            <a:r>
              <a:rPr lang="en-US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 " + s4 + " -&gt; “</a:t>
            </a:r>
          </a:p>
          <a:p>
            <a:pPr>
              <a:lnSpc>
                <a:spcPct val="104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	+s1.equalsIgnoreCase(s4));</a:t>
            </a:r>
          </a:p>
          <a:p>
            <a:pPr>
              <a:lnSpc>
                <a:spcPct val="111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}</a:t>
            </a:r>
          </a:p>
          <a:p>
            <a:pPr>
              <a:lnSpc>
                <a:spcPct val="11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686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01"/>
    </mc:Choice>
    <mc:Fallback xmlns="">
      <p:transition spd="slow" advTm="6630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2" descr="C:\Users\parul\Desktop\Digital Learning Content.png">
            <a:extLst>
              <a:ext uri="{FF2B5EF4-FFF2-40B4-BE49-F238E27FC236}">
                <a16:creationId xmlns:a16="http://schemas.microsoft.com/office/drawing/2014/main" id="{5AE84275-944F-4C7F-91D9-ECB25680AB83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47" name="Picture 6" descr="C:\Users\parul\Desktop\Untitled-1.png">
            <a:extLst>
              <a:ext uri="{FF2B5EF4-FFF2-40B4-BE49-F238E27FC236}">
                <a16:creationId xmlns:a16="http://schemas.microsoft.com/office/drawing/2014/main" id="{02165404-964E-4EE9-A4E2-5D6989A40281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4148" name="Rectangle 7">
            <a:extLst>
              <a:ext uri="{FF2B5EF4-FFF2-40B4-BE49-F238E27FC236}">
                <a16:creationId xmlns:a16="http://schemas.microsoft.com/office/drawing/2014/main" id="{359AAB8A-2103-47BB-85B8-7174DD070EE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4149" name="TextBox 6">
            <a:extLst>
              <a:ext uri="{FF2B5EF4-FFF2-40B4-BE49-F238E27FC236}">
                <a16:creationId xmlns:a16="http://schemas.microsoft.com/office/drawing/2014/main" id="{46BD6C1F-017E-46BA-B3DF-EFF11BAB0B16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String Methods — </a:t>
            </a:r>
            <a:r>
              <a:rPr lang="en-US" altLang="en-US" sz="30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getChars</a:t>
            </a:r>
            <a:r>
              <a:rPr lang="en-US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()</a:t>
            </a:r>
            <a:endParaRPr lang="en-IN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390" name="TextBox 10">
            <a:extLst>
              <a:ext uri="{FF2B5EF4-FFF2-40B4-BE49-F238E27FC236}">
                <a16:creationId xmlns:a16="http://schemas.microsoft.com/office/drawing/2014/main" id="{43EA07A0-75FF-49C3-8AB9-C384AE79553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88" y="2286000"/>
            <a:ext cx="9144000" cy="438336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/>
                <a:cs typeface="Arial" charset="0"/>
              </a:defRPr>
            </a:lvl9pPr>
          </a:lstStyle>
          <a:p>
            <a:pPr marL="11397">
              <a:buSzPts val="2200"/>
              <a:buFont typeface="Arial" charset="0"/>
              <a:buNone/>
              <a:defRPr/>
            </a:pPr>
            <a:r>
              <a:rPr lang="en-IN" sz="2000" dirty="0">
                <a:latin typeface="+mn-lt"/>
                <a:ea typeface="Times New Roman"/>
                <a:cs typeface="Times New Roman"/>
                <a:sym typeface="Times New Roman"/>
              </a:rPr>
              <a:t>public void </a:t>
            </a:r>
            <a:r>
              <a:rPr lang="en-IN" sz="2000" b="1" dirty="0" err="1">
                <a:latin typeface="+mn-lt"/>
                <a:ea typeface="Times New Roman"/>
                <a:cs typeface="Times New Roman"/>
                <a:sym typeface="Times New Roman"/>
              </a:rPr>
              <a:t>getChars</a:t>
            </a:r>
            <a:r>
              <a:rPr lang="en-IN" sz="2000" dirty="0">
                <a:latin typeface="+mn-lt"/>
                <a:ea typeface="Times New Roman"/>
                <a:cs typeface="Times New Roman"/>
                <a:sym typeface="Times New Roman"/>
              </a:rPr>
              <a:t>(</a:t>
            </a:r>
            <a:r>
              <a:rPr lang="en-IN" sz="2000" dirty="0" err="1">
                <a:latin typeface="+mn-lt"/>
                <a:ea typeface="Times New Roman"/>
                <a:cs typeface="Times New Roman"/>
                <a:sym typeface="Times New Roman"/>
              </a:rPr>
              <a:t>int</a:t>
            </a:r>
            <a:r>
              <a:rPr lang="en-IN" sz="2000" dirty="0"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000" dirty="0" err="1">
                <a:latin typeface="+mn-lt"/>
                <a:ea typeface="Times New Roman"/>
                <a:cs typeface="Times New Roman"/>
                <a:sym typeface="Times New Roman"/>
              </a:rPr>
              <a:t>srhStartIndex</a:t>
            </a:r>
            <a:r>
              <a:rPr lang="en-IN" sz="2000" dirty="0">
                <a:latin typeface="+mn-lt"/>
                <a:ea typeface="Times New Roman"/>
                <a:cs typeface="Times New Roman"/>
                <a:sym typeface="Times New Roman"/>
              </a:rPr>
              <a:t>, </a:t>
            </a:r>
            <a:r>
              <a:rPr lang="en-IN" sz="2000" dirty="0" err="1">
                <a:latin typeface="+mn-lt"/>
                <a:ea typeface="Times New Roman"/>
                <a:cs typeface="Times New Roman"/>
                <a:sym typeface="Times New Roman"/>
              </a:rPr>
              <a:t>int</a:t>
            </a:r>
            <a:r>
              <a:rPr lang="en-IN" sz="2000" dirty="0"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000" dirty="0" err="1">
                <a:latin typeface="+mn-lt"/>
                <a:ea typeface="Times New Roman"/>
                <a:cs typeface="Times New Roman"/>
                <a:sym typeface="Times New Roman"/>
              </a:rPr>
              <a:t>srhEndIndex</a:t>
            </a:r>
            <a:r>
              <a:rPr lang="en-IN" sz="2000" dirty="0">
                <a:latin typeface="+mn-lt"/>
                <a:ea typeface="Times New Roman"/>
                <a:cs typeface="Times New Roman"/>
                <a:sym typeface="Times New Roman"/>
              </a:rPr>
              <a:t>, char[] </a:t>
            </a:r>
            <a:r>
              <a:rPr lang="en-IN" sz="2000" dirty="0" err="1">
                <a:latin typeface="+mn-lt"/>
                <a:ea typeface="Times New Roman"/>
                <a:cs typeface="Times New Roman"/>
                <a:sym typeface="Times New Roman"/>
              </a:rPr>
              <a:t>destArray</a:t>
            </a:r>
            <a:r>
              <a:rPr lang="en-IN" sz="2000" dirty="0">
                <a:latin typeface="+mn-lt"/>
                <a:ea typeface="Times New Roman"/>
                <a:cs typeface="Times New Roman"/>
                <a:sym typeface="Times New Roman"/>
              </a:rPr>
              <a:t>, </a:t>
            </a:r>
            <a:r>
              <a:rPr lang="en-IN" sz="2000" dirty="0" err="1">
                <a:latin typeface="+mn-lt"/>
                <a:ea typeface="Times New Roman"/>
                <a:cs typeface="Times New Roman"/>
                <a:sym typeface="Times New Roman"/>
              </a:rPr>
              <a:t>int</a:t>
            </a:r>
            <a:r>
              <a:rPr lang="en-IN" sz="2000" dirty="0"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000" dirty="0" err="1">
                <a:latin typeface="+mn-lt"/>
                <a:ea typeface="Times New Roman"/>
                <a:cs typeface="Times New Roman"/>
                <a:sym typeface="Times New Roman"/>
              </a:rPr>
              <a:t>destStartIndex</a:t>
            </a:r>
            <a:r>
              <a:rPr lang="en-IN" sz="2000" dirty="0">
                <a:latin typeface="+mn-lt"/>
                <a:ea typeface="Times New Roman"/>
                <a:cs typeface="Times New Roman"/>
                <a:sym typeface="Times New Roman"/>
              </a:rPr>
              <a:t>) </a:t>
            </a:r>
          </a:p>
          <a:p>
            <a:pPr marL="11397">
              <a:buSzPts val="2200"/>
              <a:buFont typeface="Arial" charset="0"/>
              <a:buNone/>
              <a:defRPr/>
            </a:pPr>
            <a:r>
              <a:rPr lang="en-IN" sz="2000" b="1" dirty="0">
                <a:latin typeface="+mn-lt"/>
                <a:ea typeface="Times New Roman"/>
                <a:cs typeface="Times New Roman"/>
                <a:sym typeface="Times New Roman"/>
              </a:rPr>
              <a:t>Parameters: </a:t>
            </a:r>
          </a:p>
          <a:p>
            <a:pPr marL="11397">
              <a:buSzPts val="2200"/>
              <a:buFont typeface="Arial" charset="0"/>
              <a:buNone/>
              <a:defRPr/>
            </a:pPr>
            <a:r>
              <a:rPr lang="en-IN" sz="2000" dirty="0" err="1">
                <a:latin typeface="+mn-lt"/>
                <a:ea typeface="Times New Roman"/>
                <a:cs typeface="Times New Roman"/>
                <a:sym typeface="Times New Roman"/>
              </a:rPr>
              <a:t>srhStartIndex</a:t>
            </a:r>
            <a:r>
              <a:rPr lang="en-IN" sz="2000" dirty="0">
                <a:latin typeface="+mn-lt"/>
                <a:ea typeface="Times New Roman"/>
                <a:cs typeface="Times New Roman"/>
                <a:sym typeface="Times New Roman"/>
              </a:rPr>
              <a:t> : Index of the first character in the string to copy. </a:t>
            </a:r>
          </a:p>
          <a:p>
            <a:pPr marL="11397">
              <a:buSzPts val="2200"/>
              <a:buFont typeface="Arial" charset="0"/>
              <a:buNone/>
              <a:defRPr/>
            </a:pPr>
            <a:r>
              <a:rPr lang="en-IN" sz="2000" dirty="0" err="1">
                <a:latin typeface="+mn-lt"/>
                <a:ea typeface="Times New Roman"/>
                <a:cs typeface="Times New Roman"/>
                <a:sym typeface="Times New Roman"/>
              </a:rPr>
              <a:t>srhEndIndex</a:t>
            </a:r>
            <a:r>
              <a:rPr lang="en-IN" sz="2000" dirty="0">
                <a:latin typeface="+mn-lt"/>
                <a:ea typeface="Times New Roman"/>
                <a:cs typeface="Times New Roman"/>
                <a:sym typeface="Times New Roman"/>
              </a:rPr>
              <a:t> : Index after the last character in the string to copy. </a:t>
            </a:r>
          </a:p>
          <a:p>
            <a:pPr marL="11397">
              <a:buSzPts val="2200"/>
              <a:buFont typeface="Arial" charset="0"/>
              <a:buNone/>
              <a:defRPr/>
            </a:pPr>
            <a:r>
              <a:rPr lang="en-IN" sz="2000" dirty="0" err="1">
                <a:latin typeface="+mn-lt"/>
                <a:ea typeface="Times New Roman"/>
                <a:cs typeface="Times New Roman"/>
                <a:sym typeface="Times New Roman"/>
              </a:rPr>
              <a:t>destArray</a:t>
            </a:r>
            <a:r>
              <a:rPr lang="en-IN" sz="2000" dirty="0">
                <a:latin typeface="+mn-lt"/>
                <a:ea typeface="Times New Roman"/>
                <a:cs typeface="Times New Roman"/>
                <a:sym typeface="Times New Roman"/>
              </a:rPr>
              <a:t> : Destination array where chars will get copied. </a:t>
            </a:r>
          </a:p>
          <a:p>
            <a:pPr marL="11397">
              <a:buSzPts val="2200"/>
              <a:buFont typeface="Arial" charset="0"/>
              <a:buNone/>
              <a:defRPr/>
            </a:pPr>
            <a:r>
              <a:rPr lang="en-IN" sz="2000" dirty="0" err="1">
                <a:latin typeface="+mn-lt"/>
                <a:ea typeface="Times New Roman"/>
                <a:cs typeface="Times New Roman"/>
                <a:sym typeface="Times New Roman"/>
              </a:rPr>
              <a:t>destStartIndex</a:t>
            </a:r>
            <a:r>
              <a:rPr lang="en-IN" sz="2000" dirty="0">
                <a:latin typeface="+mn-lt"/>
                <a:ea typeface="Times New Roman"/>
                <a:cs typeface="Times New Roman"/>
                <a:sym typeface="Times New Roman"/>
              </a:rPr>
              <a:t> : Index in the array starting from where the chars will be pushed into the array.</a:t>
            </a:r>
          </a:p>
          <a:p>
            <a:pPr marL="11397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IN" sz="2000" b="1" dirty="0">
                <a:latin typeface="+mn-lt"/>
                <a:ea typeface="Times New Roman"/>
                <a:cs typeface="Times New Roman"/>
                <a:sym typeface="Times New Roman"/>
              </a:rPr>
              <a:t>Example:   </a:t>
            </a:r>
            <a:r>
              <a:rPr lang="en-IN" sz="2000" dirty="0">
                <a:latin typeface="+mn-lt"/>
                <a:ea typeface="Times New Roman"/>
                <a:cs typeface="Times New Roman"/>
                <a:sym typeface="Times New Roman"/>
              </a:rPr>
              <a:t>String s = “ABCDEF”;</a:t>
            </a:r>
          </a:p>
          <a:p>
            <a:pPr marL="1143687">
              <a:spcBef>
                <a:spcPts val="265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IN" sz="2000" dirty="0">
                <a:latin typeface="+mn-lt"/>
                <a:ea typeface="Times New Roman"/>
                <a:cs typeface="Times New Roman"/>
                <a:sym typeface="Times New Roman"/>
              </a:rPr>
              <a:t>char b[] = new char [10];</a:t>
            </a:r>
          </a:p>
          <a:p>
            <a:pPr marL="1143687">
              <a:spcBef>
                <a:spcPts val="265"/>
              </a:spcBef>
              <a:buFont typeface="Arial" charset="0"/>
              <a:buNone/>
              <a:defRPr/>
            </a:pPr>
            <a:r>
              <a:rPr lang="en-IN" sz="2000" dirty="0" err="1">
                <a:latin typeface="+mn-lt"/>
                <a:ea typeface="Times New Roman"/>
                <a:cs typeface="Times New Roman"/>
                <a:sym typeface="Times New Roman"/>
              </a:rPr>
              <a:t>s.getChars</a:t>
            </a:r>
            <a:r>
              <a:rPr lang="en-IN" sz="2000" dirty="0">
                <a:latin typeface="+mn-lt"/>
                <a:ea typeface="Times New Roman"/>
                <a:cs typeface="Times New Roman"/>
                <a:sym typeface="Times New Roman"/>
              </a:rPr>
              <a:t>(2, 6, b, 5); </a:t>
            </a:r>
          </a:p>
          <a:p>
            <a:pPr marL="1143687">
              <a:spcBef>
                <a:spcPts val="265"/>
              </a:spcBef>
              <a:buFont typeface="Arial" charset="0"/>
              <a:buNone/>
              <a:defRPr/>
            </a:pPr>
            <a:r>
              <a:rPr lang="en-IN" sz="2000" dirty="0" err="1">
                <a:latin typeface="+mn-lt"/>
                <a:ea typeface="Times New Roman"/>
                <a:cs typeface="Times New Roman"/>
                <a:sym typeface="Times New Roman"/>
              </a:rPr>
              <a:t>System.out.println</a:t>
            </a:r>
            <a:r>
              <a:rPr lang="en-IN" sz="2000" dirty="0">
                <a:latin typeface="+mn-lt"/>
                <a:ea typeface="Times New Roman"/>
                <a:cs typeface="Times New Roman"/>
                <a:sym typeface="Times New Roman"/>
              </a:rPr>
              <a:t>(b);</a:t>
            </a:r>
          </a:p>
          <a:p>
            <a:pPr marL="1143687">
              <a:spcBef>
                <a:spcPts val="265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IN" sz="2000" dirty="0"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318;p21">
            <a:extLst>
              <a:ext uri="{FF2B5EF4-FFF2-40B4-BE49-F238E27FC236}">
                <a16:creationId xmlns:a16="http://schemas.microsoft.com/office/drawing/2014/main" id="{9933C612-6FB0-4BEB-BA64-656F245C06EF}"/>
              </a:ext>
            </a:extLst>
          </p:cNvPr>
          <p:cNvSpPr txBox="1"/>
          <p:nvPr/>
        </p:nvSpPr>
        <p:spPr>
          <a:xfrm>
            <a:off x="5117307" y="5893583"/>
            <a:ext cx="2633662" cy="544562"/>
          </a:xfrm>
          <a:prstGeom prst="rect">
            <a:avLst/>
          </a:prstGeom>
          <a:noFill/>
          <a:ln>
            <a:solidFill>
              <a:srgbClr val="002060"/>
            </a:solidFill>
            <a:prstDash val="lgDash"/>
          </a:ln>
        </p:spPr>
        <p:txBody>
          <a:bodyPr spcFirstLastPara="1" lIns="0" tIns="0" rIns="0" bIns="0"/>
          <a:lstStyle/>
          <a:p>
            <a:pPr marL="98583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b="1" dirty="0">
                <a:latin typeface="+mn-lt"/>
                <a:ea typeface="Times New Roman"/>
                <a:cs typeface="Times New Roman"/>
                <a:sym typeface="Times New Roman"/>
              </a:rPr>
              <a:t>OUTPUT: </a:t>
            </a:r>
            <a:r>
              <a:rPr lang="en-IN" sz="2000" b="1" dirty="0">
                <a:solidFill>
                  <a:srgbClr val="00B050"/>
                </a:solidFill>
                <a:latin typeface="+mn-lt"/>
                <a:ea typeface="Times New Roman"/>
                <a:cs typeface="Times New Roman"/>
                <a:sym typeface="Times New Roman"/>
              </a:rPr>
              <a:t>CDEF</a:t>
            </a:r>
            <a:endParaRPr sz="2000" b="1" dirty="0">
              <a:solidFill>
                <a:srgbClr val="00B050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001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01"/>
    </mc:Choice>
    <mc:Fallback xmlns="">
      <p:transition spd="slow" advTm="663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70" name="Picture 2" descr="C:\Users\parul\Desktop\Digital Learning Content.png">
            <a:extLst>
              <a:ext uri="{FF2B5EF4-FFF2-40B4-BE49-F238E27FC236}">
                <a16:creationId xmlns:a16="http://schemas.microsoft.com/office/drawing/2014/main" id="{8849F51A-11F8-4952-840F-38DE3A0F8BEC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171" name="Picture 6" descr="C:\Users\parul\Desktop\Untitled-1.png">
            <a:extLst>
              <a:ext uri="{FF2B5EF4-FFF2-40B4-BE49-F238E27FC236}">
                <a16:creationId xmlns:a16="http://schemas.microsoft.com/office/drawing/2014/main" id="{54E8A461-B200-421B-BCA0-6E93B931335A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5172" name="Rectangle 7">
            <a:extLst>
              <a:ext uri="{FF2B5EF4-FFF2-40B4-BE49-F238E27FC236}">
                <a16:creationId xmlns:a16="http://schemas.microsoft.com/office/drawing/2014/main" id="{0F052147-3831-4B9C-9A0E-59F88D350FF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IN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35173" name="TextBox 6">
            <a:extLst>
              <a:ext uri="{FF2B5EF4-FFF2-40B4-BE49-F238E27FC236}">
                <a16:creationId xmlns:a16="http://schemas.microsoft.com/office/drawing/2014/main" id="{A513A855-7837-4123-B32C-7FB77799C19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30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35174" name="Google Shape;316;p21">
            <a:extLst>
              <a:ext uri="{FF2B5EF4-FFF2-40B4-BE49-F238E27FC236}">
                <a16:creationId xmlns:a16="http://schemas.microsoft.com/office/drawing/2014/main" id="{17F12655-A193-4221-8A6C-21F29845C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2447925"/>
            <a:ext cx="87630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11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F07F08"/>
              </a:buClr>
              <a:buSzPts val="2200"/>
              <a:buFontTx/>
              <a:buNone/>
            </a:pPr>
            <a:r>
              <a:rPr lang="en-US" altLang="en-US" sz="2000" b="1" dirty="0" err="1">
                <a:cs typeface="Times New Roman" panose="02020603050405020304" pitchFamily="18" charset="0"/>
                <a:sym typeface="Times New Roman" panose="02020603050405020304" pitchFamily="18" charset="0"/>
              </a:rPr>
              <a:t>toCharArray</a:t>
            </a:r>
            <a:r>
              <a:rPr lang="en-US" altLang="en-US" sz="2000" b="1" dirty="0">
                <a:cs typeface="Times New Roman" panose="02020603050405020304" pitchFamily="18" charset="0"/>
                <a:sym typeface="Times New Roman" panose="02020603050405020304" pitchFamily="18" charset="0"/>
              </a:rPr>
              <a:t>(): </a:t>
            </a:r>
            <a:r>
              <a:rPr lang="en-US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returns a character array initialized by the contents of	the string.</a:t>
            </a:r>
          </a:p>
          <a:p>
            <a:pPr>
              <a:lnSpc>
                <a:spcPct val="120000"/>
              </a:lnSpc>
              <a:spcBef>
                <a:spcPts val="250"/>
              </a:spcBef>
              <a:buFontTx/>
              <a:buNone/>
            </a:pPr>
            <a:r>
              <a:rPr lang="en-US" altLang="en-US" sz="2000" i="1" dirty="0">
                <a:cs typeface="Times New Roman" panose="02020603050405020304" pitchFamily="18" charset="0"/>
                <a:sym typeface="Times New Roman" panose="02020603050405020304" pitchFamily="18" charset="0"/>
              </a:rPr>
              <a:t>public char [] </a:t>
            </a:r>
            <a:r>
              <a:rPr lang="en-US" altLang="en-US" sz="2000" i="1" dirty="0" err="1">
                <a:cs typeface="Times New Roman" panose="02020603050405020304" pitchFamily="18" charset="0"/>
                <a:sym typeface="Times New Roman" panose="02020603050405020304" pitchFamily="18" charset="0"/>
              </a:rPr>
              <a:t>toChar</a:t>
            </a:r>
            <a:r>
              <a:rPr lang="en-US" altLang="en-US" sz="2000" i="1" dirty="0">
                <a:cs typeface="Times New Roman" panose="02020603050405020304" pitchFamily="18" charset="0"/>
                <a:sym typeface="Times New Roman" panose="02020603050405020304" pitchFamily="18" charset="0"/>
              </a:rPr>
              <a:t> Array();</a:t>
            </a:r>
            <a:endParaRPr lang="en-US" altLang="en-US" sz="2000" dirty="0"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8" name="Google Shape;318;p21">
            <a:extLst>
              <a:ext uri="{FF2B5EF4-FFF2-40B4-BE49-F238E27FC236}">
                <a16:creationId xmlns:a16="http://schemas.microsoft.com/office/drawing/2014/main" id="{FBA3832E-ABF9-4EDC-9209-6C746EC91C91}"/>
              </a:ext>
            </a:extLst>
          </p:cNvPr>
          <p:cNvSpPr txBox="1"/>
          <p:nvPr/>
        </p:nvSpPr>
        <p:spPr>
          <a:xfrm>
            <a:off x="1785938" y="3740150"/>
            <a:ext cx="4648200" cy="2101850"/>
          </a:xfrm>
          <a:prstGeom prst="rect">
            <a:avLst/>
          </a:prstGeom>
          <a:noFill/>
          <a:ln>
            <a:solidFill>
              <a:srgbClr val="002060"/>
            </a:solidFill>
            <a:prstDash val="lgDash"/>
          </a:ln>
        </p:spPr>
        <p:txBody>
          <a:bodyPr spcFirstLastPara="1" lIns="0" tIns="0" rIns="0" bIns="0"/>
          <a:lstStyle/>
          <a:p>
            <a:pPr marL="98583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  <a:ea typeface="Times New Roman"/>
                <a:cs typeface="Times New Roman"/>
                <a:sym typeface="Times New Roman"/>
              </a:rPr>
              <a:t>String s = “India”;</a:t>
            </a:r>
            <a:endParaRPr sz="20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11397">
              <a:spcBef>
                <a:spcPts val="278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  <a:ea typeface="Times New Roman"/>
                <a:cs typeface="Times New Roman"/>
                <a:sym typeface="Times New Roman"/>
              </a:rPr>
              <a:t>  char c[] = </a:t>
            </a:r>
            <a:r>
              <a:rPr lang="en-US" sz="2000" dirty="0" err="1">
                <a:latin typeface="+mn-lt"/>
                <a:ea typeface="Times New Roman"/>
                <a:cs typeface="Times New Roman"/>
                <a:sym typeface="Times New Roman"/>
              </a:rPr>
              <a:t>s.toCharArray</a:t>
            </a:r>
            <a:r>
              <a:rPr lang="en-US" sz="2000" dirty="0">
                <a:latin typeface="+mn-lt"/>
                <a:ea typeface="Times New Roman"/>
                <a:cs typeface="Times New Roman"/>
                <a:sym typeface="Times New Roman"/>
              </a:rPr>
              <a:t>();</a:t>
            </a:r>
            <a:endParaRPr sz="20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492350">
              <a:spcBef>
                <a:spcPts val="256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  <a:ea typeface="Times New Roman"/>
                <a:cs typeface="Times New Roman"/>
                <a:sym typeface="Times New Roman"/>
              </a:rPr>
              <a:t>for (</a:t>
            </a:r>
            <a:r>
              <a:rPr lang="en-US" sz="2000" dirty="0" err="1">
                <a:latin typeface="+mn-lt"/>
                <a:ea typeface="Times New Roman"/>
                <a:cs typeface="Times New Roman"/>
                <a:sym typeface="Times New Roman"/>
              </a:rPr>
              <a:t>int</a:t>
            </a:r>
            <a:r>
              <a:rPr lang="en-US" sz="2000" dirty="0"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+mn-lt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 dirty="0">
                <a:latin typeface="+mn-lt"/>
                <a:ea typeface="Times New Roman"/>
                <a:cs typeface="Times New Roman"/>
                <a:sym typeface="Times New Roman"/>
              </a:rPr>
              <a:t>=0; </a:t>
            </a:r>
            <a:r>
              <a:rPr lang="en-US" sz="2000" dirty="0" err="1">
                <a:latin typeface="+mn-lt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 dirty="0">
                <a:latin typeface="+mn-lt"/>
                <a:ea typeface="Times New Roman"/>
                <a:cs typeface="Times New Roman"/>
                <a:sym typeface="Times New Roman"/>
              </a:rPr>
              <a:t>&lt;</a:t>
            </a:r>
            <a:r>
              <a:rPr lang="en-US" sz="2000" dirty="0" err="1">
                <a:latin typeface="+mn-lt"/>
                <a:ea typeface="Times New Roman"/>
                <a:cs typeface="Times New Roman"/>
                <a:sym typeface="Times New Roman"/>
              </a:rPr>
              <a:t>c.length</a:t>
            </a:r>
            <a:r>
              <a:rPr lang="en-US" sz="2000" dirty="0">
                <a:latin typeface="+mn-lt"/>
                <a:ea typeface="Times New Roman"/>
                <a:cs typeface="Times New Roman"/>
                <a:sym typeface="Times New Roman"/>
              </a:rPr>
              <a:t>; </a:t>
            </a:r>
            <a:r>
              <a:rPr lang="en-US" sz="2000" dirty="0" err="1">
                <a:latin typeface="+mn-lt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 dirty="0">
                <a:latin typeface="+mn-lt"/>
                <a:ea typeface="Times New Roman"/>
                <a:cs typeface="Times New Roman"/>
                <a:sym typeface="Times New Roman"/>
              </a:rPr>
              <a:t>++)</a:t>
            </a:r>
            <a:endParaRPr sz="20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1312932">
              <a:spcBef>
                <a:spcPts val="278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  <a:ea typeface="Times New Roman"/>
                <a:cs typeface="Times New Roman"/>
                <a:sym typeface="Times New Roman"/>
              </a:rPr>
              <a:t>{</a:t>
            </a:r>
            <a:endParaRPr sz="20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2133515">
              <a:spcBef>
                <a:spcPts val="117"/>
              </a:spcBef>
              <a:spcAft>
                <a:spcPts val="0"/>
              </a:spcAft>
              <a:defRPr/>
            </a:pPr>
            <a:r>
              <a:rPr lang="en-US" sz="2000" dirty="0" err="1">
                <a:latin typeface="+mn-lt"/>
                <a:ea typeface="Times New Roman"/>
                <a:cs typeface="Times New Roman"/>
                <a:sym typeface="Times New Roman"/>
              </a:rPr>
              <a:t>System.out.print</a:t>
            </a:r>
            <a:r>
              <a:rPr lang="en-US" sz="2000" dirty="0">
                <a:latin typeface="+mn-lt"/>
                <a:ea typeface="Times New Roman"/>
                <a:cs typeface="Times New Roman"/>
                <a:sym typeface="Times New Roman"/>
              </a:rPr>
              <a:t>(c[</a:t>
            </a:r>
            <a:r>
              <a:rPr lang="en-US" sz="2000" dirty="0" err="1">
                <a:latin typeface="+mn-lt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 dirty="0">
                <a:latin typeface="+mn-lt"/>
                <a:ea typeface="Times New Roman"/>
                <a:cs typeface="Times New Roman"/>
                <a:sym typeface="Times New Roman"/>
              </a:rPr>
              <a:t>]);</a:t>
            </a:r>
            <a:endParaRPr sz="20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1312932">
              <a:spcBef>
                <a:spcPts val="278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  <a:ea typeface="Times New Roman"/>
                <a:cs typeface="Times New Roman"/>
                <a:sym typeface="Times New Roman"/>
              </a:rPr>
              <a:t>}</a:t>
            </a:r>
            <a:endParaRPr sz="2000" dirty="0"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318;p21">
            <a:extLst>
              <a:ext uri="{FF2B5EF4-FFF2-40B4-BE49-F238E27FC236}">
                <a16:creationId xmlns:a16="http://schemas.microsoft.com/office/drawing/2014/main" id="{4D05D941-0F5D-4C2F-B011-387265381FF9}"/>
              </a:ext>
            </a:extLst>
          </p:cNvPr>
          <p:cNvSpPr txBox="1"/>
          <p:nvPr/>
        </p:nvSpPr>
        <p:spPr>
          <a:xfrm>
            <a:off x="5117307" y="5893583"/>
            <a:ext cx="2633662" cy="544562"/>
          </a:xfrm>
          <a:prstGeom prst="rect">
            <a:avLst/>
          </a:prstGeom>
          <a:noFill/>
          <a:ln>
            <a:solidFill>
              <a:srgbClr val="002060"/>
            </a:solidFill>
            <a:prstDash val="lgDash"/>
          </a:ln>
        </p:spPr>
        <p:txBody>
          <a:bodyPr spcFirstLastPara="1" lIns="0" tIns="0" rIns="0" bIns="0"/>
          <a:lstStyle/>
          <a:p>
            <a:pPr marL="98583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b="1" dirty="0">
                <a:latin typeface="+mn-lt"/>
                <a:ea typeface="Times New Roman"/>
                <a:cs typeface="Times New Roman"/>
                <a:sym typeface="Times New Roman"/>
              </a:rPr>
              <a:t>OUTPUT: </a:t>
            </a:r>
            <a:r>
              <a:rPr lang="en-IN" sz="2000" b="1" dirty="0">
                <a:solidFill>
                  <a:srgbClr val="00B050"/>
                </a:solidFill>
                <a:latin typeface="+mn-lt"/>
                <a:ea typeface="Times New Roman"/>
                <a:cs typeface="Times New Roman"/>
                <a:sym typeface="Times New Roman"/>
              </a:rPr>
              <a:t>I n d i a</a:t>
            </a:r>
            <a:endParaRPr sz="2000" b="1" dirty="0">
              <a:solidFill>
                <a:srgbClr val="00B050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8D27B666-9D25-406F-B6BE-B4D91239043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0500" y="1671224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String Methods — </a:t>
            </a:r>
            <a:r>
              <a:rPr lang="en-US" altLang="en-US" sz="30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toCharArray</a:t>
            </a:r>
            <a:r>
              <a:rPr lang="en-US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()</a:t>
            </a:r>
            <a:endParaRPr lang="en-IN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01"/>
    </mc:Choice>
    <mc:Fallback xmlns="">
      <p:transition spd="slow" advTm="663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4" name="Picture 2" descr="C:\Users\parul\Desktop\Digital Learning Content.png">
            <a:extLst>
              <a:ext uri="{FF2B5EF4-FFF2-40B4-BE49-F238E27FC236}">
                <a16:creationId xmlns:a16="http://schemas.microsoft.com/office/drawing/2014/main" id="{CE07D9BF-1B4A-45CC-AD4B-6C73F9AA930B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195" name="Picture 6" descr="C:\Users\parul\Desktop\Untitled-1.png">
            <a:extLst>
              <a:ext uri="{FF2B5EF4-FFF2-40B4-BE49-F238E27FC236}">
                <a16:creationId xmlns:a16="http://schemas.microsoft.com/office/drawing/2014/main" id="{094B3D14-1DC4-4B00-A986-435AF771918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6196" name="Rectangle 7">
            <a:extLst>
              <a:ext uri="{FF2B5EF4-FFF2-40B4-BE49-F238E27FC236}">
                <a16:creationId xmlns:a16="http://schemas.microsoft.com/office/drawing/2014/main" id="{C3EF02A6-1C5E-40C4-8F1B-33D059A73651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6197" name="TextBox 6">
            <a:extLst>
              <a:ext uri="{FF2B5EF4-FFF2-40B4-BE49-F238E27FC236}">
                <a16:creationId xmlns:a16="http://schemas.microsoft.com/office/drawing/2014/main" id="{0DC79E15-6216-422B-AB10-FA0AF8A7D70A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String Methods — Comparisons</a:t>
            </a:r>
            <a:endParaRPr lang="en-IN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BF9B373-5C76-4547-B0AB-52C6C7FCC4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" y="2354262"/>
            <a:ext cx="8763000" cy="1794818"/>
          </a:xfrm>
        </p:spPr>
        <p:txBody>
          <a:bodyPr>
            <a:normAutofit/>
          </a:bodyPr>
          <a:lstStyle>
            <a:defPPr/>
          </a:lstStyle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000" dirty="0">
                <a:latin typeface="+mj-lt"/>
                <a:ea typeface="Cambria" pitchFamily="18" charset="0"/>
              </a:rPr>
              <a:t>int diff = word1.</a:t>
            </a:r>
            <a:r>
              <a:rPr lang="en-US" sz="2000" b="1" dirty="0">
                <a:latin typeface="+mj-lt"/>
                <a:ea typeface="Cambria" pitchFamily="18" charset="0"/>
              </a:rPr>
              <a:t>compareTo</a:t>
            </a:r>
            <a:r>
              <a:rPr lang="en-US" sz="2000" dirty="0">
                <a:latin typeface="+mj-lt"/>
                <a:ea typeface="Cambria" pitchFamily="18" charset="0"/>
              </a:rPr>
              <a:t>(word2);</a:t>
            </a:r>
          </a:p>
          <a:p>
            <a:pPr marL="742950" lvl="1" indent="-28575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2000" dirty="0">
                <a:latin typeface="+mj-lt"/>
              </a:rPr>
              <a:t>	returns the “difference” </a:t>
            </a:r>
            <a:r>
              <a:rPr lang="en-US" sz="2000" b="1" dirty="0">
                <a:latin typeface="+mj-lt"/>
              </a:rPr>
              <a:t>word1</a:t>
            </a:r>
            <a:r>
              <a:rPr lang="en-US" sz="2000" dirty="0">
                <a:latin typeface="+mj-lt"/>
              </a:rPr>
              <a:t> </a:t>
            </a:r>
            <a:r>
              <a:rPr lang="en-US" sz="2000" b="1" dirty="0">
                <a:latin typeface="+mj-lt"/>
              </a:rPr>
              <a:t>-</a:t>
            </a:r>
            <a:r>
              <a:rPr lang="en-US" sz="2000" dirty="0">
                <a:latin typeface="+mj-lt"/>
              </a:rPr>
              <a:t> </a:t>
            </a:r>
            <a:r>
              <a:rPr lang="en-US" sz="2000" b="1" dirty="0">
                <a:latin typeface="+mj-lt"/>
              </a:rPr>
              <a:t>word2</a:t>
            </a: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000" dirty="0">
                <a:latin typeface="+mj-lt"/>
                <a:ea typeface="Cambria" pitchFamily="18" charset="0"/>
              </a:rPr>
              <a:t>int diff = word1.</a:t>
            </a:r>
            <a:r>
              <a:rPr lang="en-US" sz="2000" b="1" dirty="0">
                <a:latin typeface="+mj-lt"/>
                <a:ea typeface="Cambria" pitchFamily="18" charset="0"/>
              </a:rPr>
              <a:t>compareToIgnoreCase</a:t>
            </a:r>
            <a:r>
              <a:rPr lang="en-US" sz="2000" dirty="0">
                <a:latin typeface="+mj-lt"/>
                <a:ea typeface="Cambria" pitchFamily="18" charset="0"/>
              </a:rPr>
              <a:t>(word2);</a:t>
            </a:r>
          </a:p>
          <a:p>
            <a:pPr lvl="1">
              <a:spcBef>
                <a:spcPct val="0"/>
              </a:spcBef>
              <a:buNone/>
            </a:pPr>
            <a:r>
              <a:rPr lang="en-US" sz="2000" dirty="0">
                <a:latin typeface="+mj-lt"/>
              </a:rPr>
              <a:t>	returns the “difference” </a:t>
            </a:r>
            <a:r>
              <a:rPr lang="en-US" sz="2000" b="1" dirty="0">
                <a:latin typeface="+mj-lt"/>
              </a:rPr>
              <a:t>word1 - word2</a:t>
            </a:r>
            <a:r>
              <a:rPr lang="en-US" sz="2000" dirty="0">
                <a:latin typeface="+mj-lt"/>
              </a:rPr>
              <a:t>,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 ignoring the case of the strings</a:t>
            </a:r>
            <a:endParaRPr lang="en-US" sz="2000" b="1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DBC4CB-60D6-4BE6-948D-1C1C6DD4367D}"/>
              </a:ext>
            </a:extLst>
          </p:cNvPr>
          <p:cNvSpPr txBox="1"/>
          <p:nvPr/>
        </p:nvSpPr>
        <p:spPr>
          <a:xfrm>
            <a:off x="190500" y="4070053"/>
            <a:ext cx="8763000" cy="25272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/>
          </a:lstStyle>
          <a:p>
            <a:pPr marL="342900" lvl="0" indent="-342900" algn="just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Usually programmers don’t care what the numerical “difference” of </a:t>
            </a:r>
            <a:r>
              <a:rPr lang="en-US" sz="2000" dirty="0">
                <a:latin typeface="+mj-lt"/>
                <a:ea typeface="Cambria" pitchFamily="18" charset="0"/>
                <a:cs typeface="Times New Roman" panose="02020603050405020304" pitchFamily="18" charset="0"/>
              </a:rPr>
              <a:t>word1 - word2</a:t>
            </a:r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is, what matter is if</a:t>
            </a:r>
          </a:p>
          <a:p>
            <a:pPr marL="800100" lvl="1" indent="-342900" algn="just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difference is negative (word1 less than word2), </a:t>
            </a:r>
          </a:p>
          <a:p>
            <a:pPr marL="800100" lvl="1" indent="-342900" algn="just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zero (word1 and word2 are equal) </a:t>
            </a:r>
          </a:p>
          <a:p>
            <a:pPr marL="800100" lvl="1" indent="-342900" algn="just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or positive (word1 greater than word2).  </a:t>
            </a:r>
          </a:p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Often used in conditional statements.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C43031-42F7-462C-9EF0-A3BF36935D5E}"/>
              </a:ext>
            </a:extLst>
          </p:cNvPr>
          <p:cNvSpPr txBox="1"/>
          <p:nvPr/>
        </p:nvSpPr>
        <p:spPr>
          <a:xfrm>
            <a:off x="5076056" y="5581689"/>
            <a:ext cx="4032448" cy="1015663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>
            <a:defPPr/>
          </a:lstStyle>
          <a:p>
            <a:r>
              <a:rPr lang="en-US" sz="2000" b="1" dirty="0">
                <a:solidFill>
                  <a:srgbClr val="7F0055"/>
                </a:solidFill>
                <a:latin typeface="+mj-lt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2000" b="1" dirty="0">
                <a:solidFill>
                  <a:srgbClr val="6A3E3E"/>
                </a:solidFill>
                <a:latin typeface="+mj-lt"/>
              </a:rPr>
              <a:t>word1</a:t>
            </a:r>
            <a:r>
              <a:rPr lang="en-US" sz="2000" b="1" dirty="0">
                <a:solidFill>
                  <a:srgbClr val="000000"/>
                </a:solidFill>
                <a:latin typeface="+mj-lt"/>
              </a:rPr>
              <a:t>.compareTo(</a:t>
            </a:r>
            <a:r>
              <a:rPr lang="en-US" sz="2000" b="1" dirty="0">
                <a:solidFill>
                  <a:srgbClr val="6A3E3E"/>
                </a:solidFill>
                <a:latin typeface="+mj-lt"/>
              </a:rPr>
              <a:t>word2</a:t>
            </a:r>
            <a:r>
              <a:rPr lang="en-US" sz="2000" b="1" dirty="0">
                <a:solidFill>
                  <a:srgbClr val="000000"/>
                </a:solidFill>
                <a:latin typeface="+mj-lt"/>
              </a:rPr>
              <a:t>) &gt; 0){</a:t>
            </a:r>
          </a:p>
          <a:p>
            <a:r>
              <a:rPr lang="en-US" sz="2000" dirty="0">
                <a:solidFill>
                  <a:srgbClr val="3F7F5F"/>
                </a:solidFill>
                <a:latin typeface="+mj-lt"/>
              </a:rPr>
              <a:t>	//word1 grater than word2… </a:t>
            </a:r>
            <a:r>
              <a:rPr lang="en-US" sz="2000" b="1" dirty="0">
                <a:solidFill>
                  <a:srgbClr val="000000"/>
                </a:solidFill>
                <a:latin typeface="+mj-lt"/>
              </a:rPr>
              <a:t>}</a:t>
            </a:r>
            <a:endParaRPr lang="en-US" sz="2000" b="1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01"/>
    </mc:Choice>
    <mc:Fallback xmlns="">
      <p:transition spd="slow" advTm="663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8" name="Picture 2" descr="C:\Users\parul\Desktop\Digital Learning Content.png">
            <a:extLst>
              <a:ext uri="{FF2B5EF4-FFF2-40B4-BE49-F238E27FC236}">
                <a16:creationId xmlns:a16="http://schemas.microsoft.com/office/drawing/2014/main" id="{8E45CD63-4784-4DCF-8122-03101EB2D86D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219" name="Picture 6" descr="C:\Users\parul\Desktop\Untitled-1.png">
            <a:extLst>
              <a:ext uri="{FF2B5EF4-FFF2-40B4-BE49-F238E27FC236}">
                <a16:creationId xmlns:a16="http://schemas.microsoft.com/office/drawing/2014/main" id="{3F92C77C-86D2-4D50-A475-08F0A52DBAAA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7220" name="Rectangle 7">
            <a:extLst>
              <a:ext uri="{FF2B5EF4-FFF2-40B4-BE49-F238E27FC236}">
                <a16:creationId xmlns:a16="http://schemas.microsoft.com/office/drawing/2014/main" id="{F554F85A-CF75-47E7-812F-8F0B406C79B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7221" name="TextBox 6">
            <a:extLst>
              <a:ext uri="{FF2B5EF4-FFF2-40B4-BE49-F238E27FC236}">
                <a16:creationId xmlns:a16="http://schemas.microsoft.com/office/drawing/2014/main" id="{00B18C94-DFBE-4B45-BB23-B98BEA718A1A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Comparison Examples</a:t>
            </a:r>
            <a:endParaRPr lang="en-IN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09657-EF15-40AB-8814-5F25A0E4DF87}"/>
              </a:ext>
            </a:extLst>
          </p:cNvPr>
          <p:cNvSpPr txBox="1"/>
          <p:nvPr/>
        </p:nvSpPr>
        <p:spPr>
          <a:xfrm>
            <a:off x="533400" y="2348880"/>
            <a:ext cx="8153400" cy="1631216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>
            <a:defPPr/>
          </a:lstStyle>
          <a:p>
            <a:r>
              <a:rPr lang="en-US" sz="2000" dirty="0">
                <a:solidFill>
                  <a:srgbClr val="3F7F5F"/>
                </a:solidFill>
                <a:latin typeface="+mj-lt"/>
              </a:rPr>
              <a:t>//negative differences</a:t>
            </a:r>
          </a:p>
          <a:p>
            <a:r>
              <a:rPr lang="en-US" sz="2000" dirty="0">
                <a:solidFill>
                  <a:srgbClr val="6A3E3E"/>
                </a:solidFill>
                <a:latin typeface="+mj-lt"/>
              </a:rPr>
              <a:t>diff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2000" dirty="0">
                <a:solidFill>
                  <a:srgbClr val="2A00FF"/>
                </a:solidFill>
                <a:latin typeface="+mj-lt"/>
              </a:rPr>
              <a:t>"apple"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compareTo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+mj-lt"/>
              </a:rPr>
              <a:t>"berry"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); </a:t>
            </a:r>
            <a:r>
              <a:rPr lang="en-US" sz="2000" dirty="0">
                <a:solidFill>
                  <a:srgbClr val="3F7F5F"/>
                </a:solidFill>
                <a:latin typeface="+mj-lt"/>
              </a:rPr>
              <a:t>// a less than b</a:t>
            </a:r>
          </a:p>
          <a:p>
            <a:r>
              <a:rPr lang="it-IT" sz="2000" dirty="0">
                <a:solidFill>
                  <a:srgbClr val="6A3E3E"/>
                </a:solidFill>
                <a:latin typeface="+mj-lt"/>
              </a:rPr>
              <a:t>diff</a:t>
            </a:r>
            <a:r>
              <a:rPr lang="it-IT" sz="20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it-IT" sz="2000" dirty="0">
                <a:solidFill>
                  <a:srgbClr val="2A00FF"/>
                </a:solidFill>
                <a:latin typeface="+mj-lt"/>
              </a:rPr>
              <a:t>"Zebra"</a:t>
            </a:r>
            <a:r>
              <a:rPr lang="it-IT" sz="2000" dirty="0">
                <a:solidFill>
                  <a:srgbClr val="000000"/>
                </a:solidFill>
                <a:latin typeface="+mj-lt"/>
              </a:rPr>
              <a:t>.compareTo(</a:t>
            </a:r>
            <a:r>
              <a:rPr lang="it-IT" sz="2000" dirty="0">
                <a:solidFill>
                  <a:srgbClr val="2A00FF"/>
                </a:solidFill>
                <a:latin typeface="+mj-lt"/>
              </a:rPr>
              <a:t>"apple"</a:t>
            </a:r>
            <a:r>
              <a:rPr lang="it-IT" sz="2000" dirty="0">
                <a:solidFill>
                  <a:srgbClr val="000000"/>
                </a:solidFill>
                <a:latin typeface="+mj-lt"/>
              </a:rPr>
              <a:t>); </a:t>
            </a:r>
            <a:r>
              <a:rPr lang="it-IT" sz="2000" dirty="0">
                <a:solidFill>
                  <a:srgbClr val="3F7F5F"/>
                </a:solidFill>
                <a:latin typeface="+mj-lt"/>
              </a:rPr>
              <a:t>// Z </a:t>
            </a:r>
            <a:r>
              <a:rPr lang="en-US" sz="2000" dirty="0">
                <a:solidFill>
                  <a:srgbClr val="3F7F5F"/>
                </a:solidFill>
                <a:latin typeface="+mj-lt"/>
              </a:rPr>
              <a:t>less than </a:t>
            </a:r>
            <a:r>
              <a:rPr lang="it-IT" sz="2000" dirty="0">
                <a:solidFill>
                  <a:srgbClr val="3F7F5F"/>
                </a:solidFill>
                <a:latin typeface="+mj-lt"/>
              </a:rPr>
              <a:t>a</a:t>
            </a:r>
          </a:p>
          <a:p>
            <a:r>
              <a:rPr lang="en-US" sz="2000" dirty="0">
                <a:solidFill>
                  <a:srgbClr val="6A3E3E"/>
                </a:solidFill>
                <a:latin typeface="+mj-lt"/>
              </a:rPr>
              <a:t>diff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2000" dirty="0">
                <a:solidFill>
                  <a:srgbClr val="2A00FF"/>
                </a:solidFill>
                <a:latin typeface="+mj-lt"/>
              </a:rPr>
              <a:t>"dig"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compareTo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+mj-lt"/>
              </a:rPr>
              <a:t>"dug"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); </a:t>
            </a:r>
            <a:r>
              <a:rPr lang="en-US" sz="2000" dirty="0">
                <a:solidFill>
                  <a:srgbClr val="3F7F5F"/>
                </a:solidFill>
                <a:latin typeface="+mj-lt"/>
              </a:rPr>
              <a:t>// </a:t>
            </a:r>
            <a:r>
              <a:rPr lang="en-US" sz="2000" dirty="0" err="1">
                <a:solidFill>
                  <a:srgbClr val="3F7F5F"/>
                </a:solidFill>
                <a:latin typeface="+mj-lt"/>
              </a:rPr>
              <a:t>i</a:t>
            </a:r>
            <a:r>
              <a:rPr lang="en-US" sz="2000" dirty="0">
                <a:solidFill>
                  <a:srgbClr val="3F7F5F"/>
                </a:solidFill>
                <a:latin typeface="+mj-lt"/>
              </a:rPr>
              <a:t> less than u</a:t>
            </a:r>
          </a:p>
          <a:p>
            <a:r>
              <a:rPr lang="en-US" sz="2000" dirty="0">
                <a:solidFill>
                  <a:srgbClr val="6A3E3E"/>
                </a:solidFill>
                <a:latin typeface="+mj-lt"/>
              </a:rPr>
              <a:t>diff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2000" dirty="0">
                <a:solidFill>
                  <a:srgbClr val="2A00FF"/>
                </a:solidFill>
                <a:latin typeface="+mj-lt"/>
              </a:rPr>
              <a:t>"dig"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compareTo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+mj-lt"/>
              </a:rPr>
              <a:t>"digs"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); </a:t>
            </a:r>
            <a:r>
              <a:rPr lang="en-US" sz="2000" dirty="0">
                <a:solidFill>
                  <a:srgbClr val="3F7F5F"/>
                </a:solidFill>
                <a:latin typeface="+mj-lt"/>
              </a:rPr>
              <a:t>// dig is shorter</a:t>
            </a:r>
            <a:endParaRPr lang="en-US" sz="20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3003B3-86DF-42A9-9884-B5D8C9BE1AB1}"/>
              </a:ext>
            </a:extLst>
          </p:cNvPr>
          <p:cNvSpPr txBox="1"/>
          <p:nvPr/>
        </p:nvSpPr>
        <p:spPr>
          <a:xfrm>
            <a:off x="533400" y="3958605"/>
            <a:ext cx="8153400" cy="1015663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>
            <a:defPPr/>
          </a:lstStyle>
          <a:p>
            <a:r>
              <a:rPr lang="en-US" sz="2000" dirty="0">
                <a:solidFill>
                  <a:srgbClr val="3F7F5F"/>
                </a:solidFill>
                <a:latin typeface="+mj-lt"/>
              </a:rPr>
              <a:t>//zero differences</a:t>
            </a:r>
          </a:p>
          <a:p>
            <a:r>
              <a:rPr lang="en-US" sz="2000" dirty="0">
                <a:solidFill>
                  <a:srgbClr val="6A3E3E"/>
                </a:solidFill>
                <a:latin typeface="+mj-lt"/>
              </a:rPr>
              <a:t>diff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2000" dirty="0">
                <a:solidFill>
                  <a:srgbClr val="2A00FF"/>
                </a:solidFill>
                <a:latin typeface="+mj-lt"/>
              </a:rPr>
              <a:t>"apple"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compareTo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+mj-lt"/>
              </a:rPr>
              <a:t>"apple"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); </a:t>
            </a:r>
            <a:r>
              <a:rPr lang="en-US" sz="2000" dirty="0">
                <a:solidFill>
                  <a:srgbClr val="3F7F5F"/>
                </a:solidFill>
                <a:latin typeface="+mj-lt"/>
              </a:rPr>
              <a:t>// equal</a:t>
            </a:r>
          </a:p>
          <a:p>
            <a:r>
              <a:rPr lang="en-US" sz="2000" dirty="0">
                <a:solidFill>
                  <a:srgbClr val="6A3E3E"/>
                </a:solidFill>
                <a:latin typeface="+mj-lt"/>
              </a:rPr>
              <a:t>diff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2000" dirty="0">
                <a:solidFill>
                  <a:srgbClr val="2A00FF"/>
                </a:solidFill>
                <a:latin typeface="+mj-lt"/>
              </a:rPr>
              <a:t>"dig"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compareToIgnoreCase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+mj-lt"/>
              </a:rPr>
              <a:t>"DIG"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); </a:t>
            </a:r>
            <a:r>
              <a:rPr lang="en-US" sz="2000" dirty="0">
                <a:solidFill>
                  <a:srgbClr val="3F7F5F"/>
                </a:solidFill>
                <a:latin typeface="+mj-lt"/>
              </a:rPr>
              <a:t>// equal</a:t>
            </a:r>
            <a:endParaRPr lang="en-US" sz="20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273A9-A1C0-4BAB-A60D-621A181F0FD7}"/>
              </a:ext>
            </a:extLst>
          </p:cNvPr>
          <p:cNvSpPr txBox="1"/>
          <p:nvPr/>
        </p:nvSpPr>
        <p:spPr>
          <a:xfrm>
            <a:off x="533400" y="5006950"/>
            <a:ext cx="8153400" cy="1631216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>
            <a:defPPr/>
          </a:lstStyle>
          <a:p>
            <a:r>
              <a:rPr lang="en-US" sz="2000" dirty="0">
                <a:solidFill>
                  <a:srgbClr val="3F7F5F"/>
                </a:solidFill>
                <a:latin typeface="+mj-lt"/>
              </a:rPr>
              <a:t>//positive differences</a:t>
            </a:r>
          </a:p>
          <a:p>
            <a:r>
              <a:rPr lang="en-US" sz="2000" dirty="0">
                <a:solidFill>
                  <a:srgbClr val="6A3E3E"/>
                </a:solidFill>
                <a:latin typeface="+mj-lt"/>
              </a:rPr>
              <a:t>diff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2000" dirty="0">
                <a:solidFill>
                  <a:srgbClr val="2A00FF"/>
                </a:solidFill>
                <a:latin typeface="+mj-lt"/>
              </a:rPr>
              <a:t>"berry"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compareTo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+mj-lt"/>
              </a:rPr>
              <a:t>"apple"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); </a:t>
            </a:r>
            <a:r>
              <a:rPr lang="en-US" sz="2000" dirty="0">
                <a:solidFill>
                  <a:srgbClr val="3F7F5F"/>
                </a:solidFill>
                <a:latin typeface="+mj-lt"/>
              </a:rPr>
              <a:t>// b greater than a</a:t>
            </a:r>
          </a:p>
          <a:p>
            <a:r>
              <a:rPr lang="en-US" sz="2000" dirty="0">
                <a:solidFill>
                  <a:srgbClr val="6A3E3E"/>
                </a:solidFill>
                <a:latin typeface="+mj-lt"/>
              </a:rPr>
              <a:t>diff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2000" dirty="0">
                <a:solidFill>
                  <a:srgbClr val="2A00FF"/>
                </a:solidFill>
                <a:latin typeface="+mj-lt"/>
              </a:rPr>
              <a:t>"apple"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compareTo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+mj-lt"/>
              </a:rPr>
              <a:t>"Apple"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); </a:t>
            </a:r>
            <a:r>
              <a:rPr lang="en-US" sz="2000" dirty="0">
                <a:solidFill>
                  <a:srgbClr val="3F7F5F"/>
                </a:solidFill>
                <a:latin typeface="+mj-lt"/>
              </a:rPr>
              <a:t>// a greater than A</a:t>
            </a:r>
          </a:p>
          <a:p>
            <a:r>
              <a:rPr lang="en-US" sz="2000" dirty="0">
                <a:solidFill>
                  <a:srgbClr val="6A3E3E"/>
                </a:solidFill>
                <a:latin typeface="+mj-lt"/>
              </a:rPr>
              <a:t>diff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2000" dirty="0">
                <a:solidFill>
                  <a:srgbClr val="2A00FF"/>
                </a:solidFill>
                <a:latin typeface="+mj-lt"/>
              </a:rPr>
              <a:t>"BIT"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compareTo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+mj-lt"/>
              </a:rPr>
              <a:t>"BIG"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); </a:t>
            </a:r>
            <a:r>
              <a:rPr lang="en-US" sz="2000" dirty="0">
                <a:solidFill>
                  <a:srgbClr val="3F7F5F"/>
                </a:solidFill>
                <a:latin typeface="+mj-lt"/>
              </a:rPr>
              <a:t>// T greater than G</a:t>
            </a:r>
          </a:p>
          <a:p>
            <a:r>
              <a:rPr lang="en-US" sz="2000" dirty="0">
                <a:solidFill>
                  <a:srgbClr val="6A3E3E"/>
                </a:solidFill>
                <a:latin typeface="+mj-lt"/>
              </a:rPr>
              <a:t>diff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2000" dirty="0">
                <a:solidFill>
                  <a:srgbClr val="2A00FF"/>
                </a:solidFill>
                <a:latin typeface="+mj-lt"/>
              </a:rPr>
              <a:t>"application"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compareTo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+mj-lt"/>
              </a:rPr>
              <a:t>"app"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); </a:t>
            </a:r>
            <a:r>
              <a:rPr lang="en-US" sz="2000" dirty="0">
                <a:solidFill>
                  <a:srgbClr val="3F7F5F"/>
                </a:solidFill>
                <a:latin typeface="+mj-lt"/>
              </a:rPr>
              <a:t>// application is longer</a:t>
            </a:r>
            <a:endParaRPr lang="en-US" sz="2000" dirty="0">
              <a:solidFill>
                <a:srgbClr val="000000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01"/>
    </mc:Choice>
    <mc:Fallback xmlns="">
      <p:transition spd="slow" advTm="663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0" name="Picture 2" descr="C:\Users\parul\Desktop\Digital Learning Content.png">
            <a:extLst>
              <a:ext uri="{FF2B5EF4-FFF2-40B4-BE49-F238E27FC236}">
                <a16:creationId xmlns:a16="http://schemas.microsoft.com/office/drawing/2014/main" id="{DBD7AADE-D872-4C61-A025-700F17A90993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291" name="Picture 6" descr="C:\Users\parul\Desktop\Untitled-1.png">
            <a:extLst>
              <a:ext uri="{FF2B5EF4-FFF2-40B4-BE49-F238E27FC236}">
                <a16:creationId xmlns:a16="http://schemas.microsoft.com/office/drawing/2014/main" id="{AD80A511-70F6-4781-8B3B-E1DC47B6E019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0292" name="Rectangle 7">
            <a:extLst>
              <a:ext uri="{FF2B5EF4-FFF2-40B4-BE49-F238E27FC236}">
                <a16:creationId xmlns:a16="http://schemas.microsoft.com/office/drawing/2014/main" id="{C32E52EE-843F-46E8-A007-93430D1ED38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40293" name="TextBox 6">
            <a:extLst>
              <a:ext uri="{FF2B5EF4-FFF2-40B4-BE49-F238E27FC236}">
                <a16:creationId xmlns:a16="http://schemas.microsoft.com/office/drawing/2014/main" id="{41A8BB23-5CC0-4246-9613-704232A6622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>
                <a:solidFill>
                  <a:schemeClr val="bg1"/>
                </a:solidFill>
                <a:cs typeface="Times New Roman" panose="02020603050405020304" pitchFamily="18" charset="0"/>
              </a:rPr>
              <a:t>Exercise– Arrange strings in ascending order</a:t>
            </a:r>
            <a:endParaRPr lang="en-IN" altLang="en-US" sz="30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40294" name="TextBox 10">
            <a:extLst>
              <a:ext uri="{FF2B5EF4-FFF2-40B4-BE49-F238E27FC236}">
                <a16:creationId xmlns:a16="http://schemas.microsoft.com/office/drawing/2014/main" id="{05A78E54-6FEF-484C-962B-B5A5904B5BF7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49238" y="2439988"/>
            <a:ext cx="864552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828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2000" dirty="0"/>
              <a:t>String </a:t>
            </a:r>
            <a:r>
              <a:rPr lang="en-IN" altLang="en-US" sz="2000" dirty="0" err="1"/>
              <a:t>arr</a:t>
            </a:r>
            <a:r>
              <a:rPr lang="en-IN" altLang="en-US" sz="2000" dirty="0"/>
              <a:t>[] = {"Now", "is", "the", "time", "for", "all", "good", "men", "to", "come", "to", "the", "aid", "of", "their", "country"};</a:t>
            </a:r>
          </a:p>
        </p:txBody>
      </p:sp>
    </p:spTree>
    <p:extLst>
      <p:ext uri="{BB962C8B-B14F-4D97-AF65-F5344CB8AC3E}">
        <p14:creationId xmlns:p14="http://schemas.microsoft.com/office/powerpoint/2010/main" val="112266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01"/>
    </mc:Choice>
    <mc:Fallback xmlns="">
      <p:transition spd="slow" advTm="6630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4" name="Picture 2" descr="C:\Users\parul\Desktop\Digital Learning Content.png">
            <a:extLst>
              <a:ext uri="{FF2B5EF4-FFF2-40B4-BE49-F238E27FC236}">
                <a16:creationId xmlns:a16="http://schemas.microsoft.com/office/drawing/2014/main" id="{C787D0D7-1D96-4BE5-BB77-8C4616BDC4B7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315" name="Picture 6" descr="C:\Users\parul\Desktop\Untitled-1.png">
            <a:extLst>
              <a:ext uri="{FF2B5EF4-FFF2-40B4-BE49-F238E27FC236}">
                <a16:creationId xmlns:a16="http://schemas.microsoft.com/office/drawing/2014/main" id="{0E59DE1F-BE4F-44C9-ADAE-5C4FC9AFC63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1316" name="Rectangle 7">
            <a:extLst>
              <a:ext uri="{FF2B5EF4-FFF2-40B4-BE49-F238E27FC236}">
                <a16:creationId xmlns:a16="http://schemas.microsoft.com/office/drawing/2014/main" id="{F2794876-40B4-4591-A639-DAC7CBAADB6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41317" name="TextBox 6">
            <a:extLst>
              <a:ext uri="{FF2B5EF4-FFF2-40B4-BE49-F238E27FC236}">
                <a16:creationId xmlns:a16="http://schemas.microsoft.com/office/drawing/2014/main" id="{28FE2012-D3B4-42D6-9CD1-5620924056BF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>
                <a:solidFill>
                  <a:schemeClr val="bg1"/>
                </a:solidFill>
                <a:cs typeface="Times New Roman" panose="02020603050405020304" pitchFamily="18" charset="0"/>
              </a:rPr>
              <a:t>Solution</a:t>
            </a:r>
            <a:endParaRPr lang="en-IN" altLang="en-US" sz="30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41318" name="TextBox 10">
            <a:extLst>
              <a:ext uri="{FF2B5EF4-FFF2-40B4-BE49-F238E27FC236}">
                <a16:creationId xmlns:a16="http://schemas.microsoft.com/office/drawing/2014/main" id="{A81E5817-2A2D-447E-8A1C-68314A4B4541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49238" y="2330450"/>
            <a:ext cx="8645525" cy="4338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06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1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/>
              <a:t>class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1800" dirty="0" err="1"/>
              <a:t>SortString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1800" dirty="0"/>
              <a:t>{</a:t>
            </a:r>
          </a:p>
          <a:p>
            <a:pPr>
              <a:lnSpc>
                <a:spcPct val="111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/>
              <a:t>static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1800" dirty="0"/>
              <a:t>String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1800" dirty="0" err="1"/>
              <a:t>arr</a:t>
            </a:r>
            <a:r>
              <a:rPr lang="en-US" altLang="en-US" sz="1800" dirty="0"/>
              <a:t>[]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1800" dirty="0"/>
              <a:t>=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1800" dirty="0"/>
              <a:t>{"Now",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1800" dirty="0"/>
              <a:t>"is",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1800" dirty="0"/>
              <a:t>"the",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1800" dirty="0"/>
              <a:t>"time",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1800" dirty="0"/>
              <a:t>"for",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1800" dirty="0"/>
              <a:t>"all",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  </a:t>
            </a:r>
            <a:r>
              <a:rPr lang="en-US" altLang="en-US" sz="1800" dirty="0"/>
              <a:t>"</a:t>
            </a:r>
            <a:r>
              <a:rPr lang="en-US" altLang="en-US" sz="1800" dirty="0" err="1"/>
              <a:t>good","men”,"to</a:t>
            </a:r>
            <a:r>
              <a:rPr lang="en-US" altLang="en-US" sz="1800" dirty="0"/>
              <a:t>",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1800" dirty="0"/>
              <a:t>"come",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1800" dirty="0"/>
              <a:t>"to",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1800" dirty="0"/>
              <a:t>"the",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1800" dirty="0"/>
              <a:t>"aid",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1800" dirty="0"/>
              <a:t>"of",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1800" dirty="0"/>
              <a:t>"their",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1800" dirty="0"/>
              <a:t>"country"};</a:t>
            </a:r>
            <a:endParaRPr lang="en-US" altLang="en-US" sz="1800" dirty="0"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11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/>
              <a:t>public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1800" dirty="0"/>
              <a:t>static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1800" dirty="0"/>
              <a:t>void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1800" dirty="0"/>
              <a:t>main(String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1800" dirty="0" err="1"/>
              <a:t>args</a:t>
            </a:r>
            <a:r>
              <a:rPr lang="en-US" altLang="en-US" sz="1800" dirty="0"/>
              <a:t>[])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  <a:p>
            <a:pPr>
              <a:lnSpc>
                <a:spcPct val="111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/>
              <a:t>{    for(int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1800" dirty="0"/>
              <a:t>j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1800" dirty="0"/>
              <a:t>=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1800" dirty="0"/>
              <a:t>0;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1800" dirty="0"/>
              <a:t>j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1800" dirty="0"/>
              <a:t>&lt;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1800" dirty="0" err="1"/>
              <a:t>arr.length</a:t>
            </a:r>
            <a:r>
              <a:rPr lang="en-US" altLang="en-US" sz="1800" dirty="0"/>
              <a:t>;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1800" dirty="0" err="1"/>
              <a:t>j++</a:t>
            </a:r>
            <a:r>
              <a:rPr lang="en-US" altLang="en-US" sz="1800" dirty="0"/>
              <a:t>)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  <a:p>
            <a:pPr>
              <a:lnSpc>
                <a:spcPct val="111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    </a:t>
            </a:r>
            <a:r>
              <a:rPr lang="en-US" altLang="en-US" sz="1800" dirty="0"/>
              <a:t>{  for(int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1800" dirty="0"/>
              <a:t>i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1800" dirty="0"/>
              <a:t>=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1800" dirty="0"/>
              <a:t>j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1800" dirty="0"/>
              <a:t>+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1800" dirty="0"/>
              <a:t>1;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1800" dirty="0"/>
              <a:t>i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1800" dirty="0"/>
              <a:t>&lt;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1800" dirty="0" err="1"/>
              <a:t>arr.length</a:t>
            </a:r>
            <a:r>
              <a:rPr lang="en-US" altLang="en-US" sz="1800" dirty="0"/>
              <a:t>;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1800" dirty="0"/>
              <a:t>i++)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  <a:p>
            <a:pPr>
              <a:lnSpc>
                <a:spcPct val="111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       </a:t>
            </a:r>
            <a:r>
              <a:rPr lang="en-US" altLang="en-US" sz="1800" dirty="0"/>
              <a:t>{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 </a:t>
            </a:r>
            <a:r>
              <a:rPr lang="en-US" altLang="en-US" sz="1800" dirty="0"/>
              <a:t>if(</a:t>
            </a:r>
            <a:r>
              <a:rPr lang="en-US" altLang="en-US" sz="1800" dirty="0" err="1"/>
              <a:t>arr</a:t>
            </a:r>
            <a:r>
              <a:rPr lang="en-US" altLang="en-US" sz="1800" dirty="0"/>
              <a:t>[i].</a:t>
            </a:r>
            <a:r>
              <a:rPr lang="en-US" altLang="en-US" sz="1800" dirty="0" err="1"/>
              <a:t>compareTo</a:t>
            </a:r>
            <a:r>
              <a:rPr lang="en-US" altLang="en-US" sz="1800" dirty="0"/>
              <a:t>(</a:t>
            </a:r>
            <a:r>
              <a:rPr lang="en-US" altLang="en-US" sz="1800" dirty="0" err="1"/>
              <a:t>arr</a:t>
            </a:r>
            <a:r>
              <a:rPr lang="en-US" altLang="en-US" sz="1800" dirty="0"/>
              <a:t>[j])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1800" dirty="0"/>
              <a:t>&lt;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1800" dirty="0"/>
              <a:t>0)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  <a:p>
            <a:pPr>
              <a:lnSpc>
                <a:spcPct val="111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          </a:t>
            </a:r>
            <a:r>
              <a:rPr lang="en-US" altLang="en-US" sz="1800" dirty="0"/>
              <a:t>{ String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1800" dirty="0"/>
              <a:t>t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1800" dirty="0"/>
              <a:t>=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1800" dirty="0" err="1"/>
              <a:t>arr</a:t>
            </a:r>
            <a:r>
              <a:rPr lang="en-US" altLang="en-US" sz="1800" dirty="0"/>
              <a:t>[j];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  <a:p>
            <a:pPr>
              <a:lnSpc>
                <a:spcPct val="111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             </a:t>
            </a:r>
            <a:r>
              <a:rPr lang="en-US" altLang="en-US" sz="1800" dirty="0" err="1"/>
              <a:t>arr</a:t>
            </a:r>
            <a:r>
              <a:rPr lang="en-US" altLang="en-US" sz="1800" dirty="0"/>
              <a:t>[j]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1800" dirty="0"/>
              <a:t>=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1800" dirty="0" err="1"/>
              <a:t>arr</a:t>
            </a:r>
            <a:r>
              <a:rPr lang="en-US" altLang="en-US" sz="1800" dirty="0"/>
              <a:t>[i];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/>
              <a:t>              </a:t>
            </a:r>
            <a:r>
              <a:rPr lang="en-US" altLang="en-US" sz="1800" dirty="0" err="1"/>
              <a:t>arr</a:t>
            </a:r>
            <a:r>
              <a:rPr lang="en-US" altLang="en-US" sz="1800" dirty="0"/>
              <a:t>[i]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1800" dirty="0"/>
              <a:t>=</a:t>
            </a:r>
            <a:r>
              <a:rPr lang="en-US" altLang="en-US" sz="18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1800" dirty="0"/>
              <a:t>t;</a:t>
            </a:r>
          </a:p>
          <a:p>
            <a:pPr>
              <a:lnSpc>
                <a:spcPct val="111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/>
              <a:t>               }</a:t>
            </a:r>
          </a:p>
          <a:p>
            <a:pPr>
              <a:lnSpc>
                <a:spcPct val="111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/>
              <a:t>            }</a:t>
            </a:r>
          </a:p>
          <a:p>
            <a:pPr>
              <a:lnSpc>
                <a:spcPct val="111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/>
              <a:t>            </a:t>
            </a:r>
            <a:r>
              <a:rPr lang="en-US" altLang="en-US" sz="1800" dirty="0" err="1"/>
              <a:t>System.out.println</a:t>
            </a:r>
            <a:r>
              <a:rPr lang="en-US" altLang="en-US" sz="1800" dirty="0"/>
              <a:t>(</a:t>
            </a:r>
            <a:r>
              <a:rPr lang="en-US" altLang="en-US" sz="1800" dirty="0" err="1"/>
              <a:t>arr</a:t>
            </a:r>
            <a:r>
              <a:rPr lang="en-US" altLang="en-US" sz="1800" dirty="0"/>
              <a:t>[j]);</a:t>
            </a:r>
          </a:p>
          <a:p>
            <a:pPr>
              <a:lnSpc>
                <a:spcPct val="111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/>
              <a:t>         }     }}</a:t>
            </a:r>
          </a:p>
          <a:p>
            <a:pPr>
              <a:lnSpc>
                <a:spcPct val="11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9251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01"/>
    </mc:Choice>
    <mc:Fallback xmlns="">
      <p:transition spd="slow" advTm="6630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2" descr="C:\Users\parul\Desktop\Digital Learning Content.png">
            <a:extLst>
              <a:ext uri="{FF2B5EF4-FFF2-40B4-BE49-F238E27FC236}">
                <a16:creationId xmlns:a16="http://schemas.microsoft.com/office/drawing/2014/main" id="{4F704369-3896-461A-B22F-9894A4986D2B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07" name="Picture 6" descr="C:\Users\parul\Desktop\Untitled-1.png">
            <a:extLst>
              <a:ext uri="{FF2B5EF4-FFF2-40B4-BE49-F238E27FC236}">
                <a16:creationId xmlns:a16="http://schemas.microsoft.com/office/drawing/2014/main" id="{6A56B3F4-43DE-4C95-9225-A219D1F28FCC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3908" name="Rectangle 7">
            <a:extLst>
              <a:ext uri="{FF2B5EF4-FFF2-40B4-BE49-F238E27FC236}">
                <a16:creationId xmlns:a16="http://schemas.microsoft.com/office/drawing/2014/main" id="{2CB3DDDD-331A-470D-889C-86538037871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23909" name="TextBox 6">
            <a:extLst>
              <a:ext uri="{FF2B5EF4-FFF2-40B4-BE49-F238E27FC236}">
                <a16:creationId xmlns:a16="http://schemas.microsoft.com/office/drawing/2014/main" id="{9CB0519C-CC26-4AB9-9051-1F8EB1C8D05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>
                <a:solidFill>
                  <a:schemeClr val="bg1"/>
                </a:solidFill>
                <a:cs typeface="Times New Roman" panose="02020603050405020304" pitchFamily="18" charset="0"/>
              </a:rPr>
              <a:t>Strings</a:t>
            </a:r>
            <a:endParaRPr lang="en-IN" altLang="en-US" sz="30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23910" name="TextBox 10">
            <a:extLst>
              <a:ext uri="{FF2B5EF4-FFF2-40B4-BE49-F238E27FC236}">
                <a16:creationId xmlns:a16="http://schemas.microsoft.com/office/drawing/2014/main" id="{BA7378F4-8ABE-403A-BAE8-B9B16A79C1E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49238" y="2439988"/>
            <a:ext cx="864552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7650" indent="-2365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503238" indent="-1793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Pct val="29000"/>
              <a:buFont typeface="Noto Sans Symbols"/>
              <a:buChar char="⚫"/>
            </a:pPr>
            <a:r>
              <a:rPr lang="en-IN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In java</a:t>
            </a:r>
            <a:r>
              <a:rPr lang="en-IN" altLang="en-US" sz="2000">
                <a:cs typeface="Times New Roman" panose="02020603050405020304" pitchFamily="18" charset="0"/>
                <a:sym typeface="Times New Roman" panose="02020603050405020304" pitchFamily="18" charset="0"/>
              </a:rPr>
              <a:t>, Three </a:t>
            </a:r>
            <a:r>
              <a:rPr lang="en-IN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predefined classes are provided that either represent strings or provide functionality to manipulate them. Those classes are:</a:t>
            </a:r>
          </a:p>
          <a:p>
            <a:pPr lvl="1">
              <a:spcBef>
                <a:spcPts val="263"/>
              </a:spcBef>
              <a:buSzPct val="29000"/>
              <a:buFont typeface="Verdana" panose="020B0604030504040204" pitchFamily="34" charset="0"/>
              <a:buChar char="◦"/>
            </a:pPr>
            <a:r>
              <a:rPr lang="en-IN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String</a:t>
            </a:r>
          </a:p>
          <a:p>
            <a:pPr lvl="1">
              <a:spcBef>
                <a:spcPts val="275"/>
              </a:spcBef>
              <a:buSzPct val="29000"/>
              <a:buFont typeface="Verdana" panose="020B0604030504040204" pitchFamily="34" charset="0"/>
              <a:buChar char="◦"/>
            </a:pPr>
            <a:r>
              <a:rPr lang="en-IN" altLang="en-US" sz="2000" dirty="0" err="1">
                <a:cs typeface="Times New Roman" panose="02020603050405020304" pitchFamily="18" charset="0"/>
                <a:sym typeface="Times New Roman" panose="02020603050405020304" pitchFamily="18" charset="0"/>
              </a:rPr>
              <a:t>StringBuffer</a:t>
            </a:r>
            <a:endParaRPr lang="en-IN" altLang="en-US" sz="2000" dirty="0"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>
              <a:spcBef>
                <a:spcPts val="250"/>
              </a:spcBef>
              <a:buSzPct val="29000"/>
              <a:buFont typeface="Verdana" panose="020B0604030504040204" pitchFamily="34" charset="0"/>
              <a:buChar char="◦"/>
            </a:pPr>
            <a:r>
              <a:rPr lang="en-IN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StringBuilder</a:t>
            </a:r>
          </a:p>
          <a:p>
            <a:pPr lvl="1">
              <a:spcBef>
                <a:spcPts val="13"/>
              </a:spcBef>
              <a:buSzPct val="29000"/>
            </a:pPr>
            <a:endParaRPr lang="en-IN" altLang="en-US" sz="2000" dirty="0"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spcBef>
                <a:spcPct val="0"/>
              </a:spcBef>
              <a:buSzPct val="29000"/>
              <a:buFont typeface="Noto Sans Symbols"/>
              <a:buChar char="⚫"/>
            </a:pPr>
            <a:r>
              <a:rPr lang="en-IN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String, </a:t>
            </a:r>
            <a:r>
              <a:rPr lang="en-IN" altLang="en-US" sz="2000" dirty="0" err="1">
                <a:cs typeface="Times New Roman" panose="02020603050405020304" pitchFamily="18" charset="0"/>
                <a:sym typeface="Times New Roman" panose="02020603050405020304" pitchFamily="18" charset="0"/>
              </a:rPr>
              <a:t>StringBuffer</a:t>
            </a:r>
            <a:r>
              <a:rPr lang="en-IN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, and StringBuilder classes are defined in </a:t>
            </a:r>
            <a:r>
              <a:rPr lang="en-IN" altLang="en-US" sz="2000" dirty="0" err="1">
                <a:cs typeface="Times New Roman" panose="02020603050405020304" pitchFamily="18" charset="0"/>
                <a:sym typeface="Times New Roman" panose="02020603050405020304" pitchFamily="18" charset="0"/>
              </a:rPr>
              <a:t>java.lang</a:t>
            </a:r>
            <a:r>
              <a:rPr lang="en-IN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 package and all are final.</a:t>
            </a:r>
          </a:p>
          <a:p>
            <a:pPr>
              <a:spcBef>
                <a:spcPts val="25"/>
              </a:spcBef>
              <a:buSzPct val="29000"/>
            </a:pPr>
            <a:endParaRPr lang="en-IN" altLang="en-US" sz="2000" dirty="0"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spcBef>
                <a:spcPct val="0"/>
              </a:spcBef>
              <a:buSzPct val="29000"/>
              <a:buFont typeface="Noto Sans Symbols"/>
              <a:buChar char="⚫"/>
            </a:pPr>
            <a:r>
              <a:rPr lang="en-IN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All three implement the </a:t>
            </a:r>
            <a:r>
              <a:rPr lang="en-IN" altLang="en-US" sz="2000" dirty="0" err="1">
                <a:cs typeface="Times New Roman" panose="02020603050405020304" pitchFamily="18" charset="0"/>
                <a:sym typeface="Times New Roman" panose="02020603050405020304" pitchFamily="18" charset="0"/>
              </a:rPr>
              <a:t>CharSequence</a:t>
            </a:r>
            <a:r>
              <a:rPr lang="en-IN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 interface.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01"/>
    </mc:Choice>
    <mc:Fallback xmlns="">
      <p:transition spd="slow" advTm="6630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2" descr="C:\Users\parul\Desktop\Digital Learning Content.png">
            <a:extLst>
              <a:ext uri="{FF2B5EF4-FFF2-40B4-BE49-F238E27FC236}">
                <a16:creationId xmlns:a16="http://schemas.microsoft.com/office/drawing/2014/main" id="{10A91FF1-0DDE-478A-B3A9-F11C70D3098A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43" name="Picture 6" descr="C:\Users\parul\Desktop\Untitled-1.png">
            <a:extLst>
              <a:ext uri="{FF2B5EF4-FFF2-40B4-BE49-F238E27FC236}">
                <a16:creationId xmlns:a16="http://schemas.microsoft.com/office/drawing/2014/main" id="{C4D25EBE-8ED4-4464-AE1F-9FC096BBB073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8244" name="Rectangle 7">
            <a:extLst>
              <a:ext uri="{FF2B5EF4-FFF2-40B4-BE49-F238E27FC236}">
                <a16:creationId xmlns:a16="http://schemas.microsoft.com/office/drawing/2014/main" id="{CE2DC90C-E35D-427D-9819-E55BA329825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8245" name="TextBox 6">
            <a:extLst>
              <a:ext uri="{FF2B5EF4-FFF2-40B4-BE49-F238E27FC236}">
                <a16:creationId xmlns:a16="http://schemas.microsoft.com/office/drawing/2014/main" id="{F8BCCE5C-FDB5-4F80-892A-CF9167FFB88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String Methods — trim</a:t>
            </a:r>
            <a:endParaRPr lang="en-IN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F3F73EA-2D8C-4A21-A96C-2CD72971EC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9475" y="2301608"/>
            <a:ext cx="7397750" cy="2057400"/>
          </a:xfrm>
        </p:spPr>
        <p:txBody>
          <a:bodyPr/>
          <a:lstStyle>
            <a:defPPr/>
          </a:lstStyle>
          <a:p>
            <a:pPr marL="342900" indent="-342900" algn="just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sz="2000" dirty="0">
                <a:latin typeface="+mj-lt"/>
                <a:ea typeface="Cambria" pitchFamily="18" charset="0"/>
              </a:rPr>
              <a:t>String word2 = </a:t>
            </a:r>
            <a:r>
              <a:rPr lang="en-US" sz="2000" b="1" dirty="0">
                <a:latin typeface="+mj-lt"/>
                <a:ea typeface="Cambria" pitchFamily="18" charset="0"/>
              </a:rPr>
              <a:t>word1.trim()</a:t>
            </a:r>
            <a:r>
              <a:rPr lang="en-US" sz="2000" dirty="0">
                <a:latin typeface="+mj-lt"/>
                <a:ea typeface="Cambria" pitchFamily="18" charset="0"/>
              </a:rPr>
              <a:t>;</a:t>
            </a:r>
          </a:p>
          <a:p>
            <a:pPr lvl="1" algn="just">
              <a:spcBef>
                <a:spcPct val="0"/>
              </a:spcBef>
              <a:buClr>
                <a:schemeClr val="tx1"/>
              </a:buClr>
            </a:pPr>
            <a:r>
              <a:rPr lang="en-US" sz="2000" dirty="0">
                <a:latin typeface="+mj-lt"/>
              </a:rPr>
              <a:t>returns a new string formed from </a:t>
            </a:r>
            <a:r>
              <a:rPr lang="en-US" sz="2000" b="1" dirty="0">
                <a:latin typeface="+mj-lt"/>
              </a:rPr>
              <a:t>word1</a:t>
            </a:r>
            <a:r>
              <a:rPr lang="en-US" sz="2000" dirty="0">
                <a:latin typeface="+mj-lt"/>
              </a:rPr>
              <a:t> by removing white space at both ends, </a:t>
            </a:r>
          </a:p>
          <a:p>
            <a:pPr lvl="1" algn="just">
              <a:spcBef>
                <a:spcPct val="0"/>
              </a:spcBef>
              <a:buClr>
                <a:schemeClr val="tx1"/>
              </a:buClr>
            </a:pPr>
            <a:r>
              <a:rPr lang="en-US" sz="2000" dirty="0">
                <a:latin typeface="+mj-lt"/>
              </a:rPr>
              <a:t>it does not affect whites space in the middle.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CBC850-5E40-4E34-864B-F61925B03B56}"/>
              </a:ext>
            </a:extLst>
          </p:cNvPr>
          <p:cNvSpPr txBox="1"/>
          <p:nvPr/>
        </p:nvSpPr>
        <p:spPr>
          <a:xfrm>
            <a:off x="381000" y="4377878"/>
            <a:ext cx="8382000" cy="1015663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>
            <a:defPPr/>
          </a:lstStyle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String </a:t>
            </a:r>
            <a:r>
              <a:rPr lang="en-US" sz="2000" dirty="0">
                <a:solidFill>
                  <a:srgbClr val="6A3E3E"/>
                </a:solidFill>
                <a:latin typeface="+mj-lt"/>
              </a:rPr>
              <a:t>word1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2000" dirty="0">
                <a:solidFill>
                  <a:srgbClr val="2A00FF"/>
                </a:solidFill>
                <a:latin typeface="+mj-lt"/>
              </a:rPr>
              <a:t>"            Hello From CSE,PIET "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String </a:t>
            </a:r>
            <a:r>
              <a:rPr lang="en-US" sz="2000" dirty="0">
                <a:solidFill>
                  <a:srgbClr val="6A3E3E"/>
                </a:solidFill>
                <a:latin typeface="+mj-lt"/>
              </a:rPr>
              <a:t>word2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2000" dirty="0">
                <a:solidFill>
                  <a:srgbClr val="6A3E3E"/>
                </a:solidFill>
                <a:latin typeface="+mj-lt"/>
              </a:rPr>
              <a:t>word1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.trim();</a:t>
            </a:r>
          </a:p>
          <a:p>
            <a:r>
              <a:rPr lang="en-US" sz="2000" dirty="0">
                <a:solidFill>
                  <a:srgbClr val="3F7F5F"/>
                </a:solidFill>
                <a:latin typeface="+mj-lt"/>
              </a:rPr>
              <a:t>//word2 is "</a:t>
            </a:r>
            <a:r>
              <a:rPr lang="en-US" sz="2000" b="1" dirty="0">
                <a:solidFill>
                  <a:srgbClr val="3F7F5F"/>
                </a:solidFill>
                <a:latin typeface="+mj-lt"/>
              </a:rPr>
              <a:t>Hello From CSE,PIET</a:t>
            </a:r>
            <a:r>
              <a:rPr lang="en-US" sz="2000" dirty="0">
                <a:solidFill>
                  <a:srgbClr val="3F7F5F"/>
                </a:solidFill>
                <a:latin typeface="+mj-lt"/>
              </a:rPr>
              <a:t>" – 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no spaces on either end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01"/>
    </mc:Choice>
    <mc:Fallback xmlns="">
      <p:transition spd="slow" advTm="663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 bldLvl="5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2" descr="C:\Users\parul\Desktop\Digital Learning Content.png">
            <a:extLst>
              <a:ext uri="{FF2B5EF4-FFF2-40B4-BE49-F238E27FC236}">
                <a16:creationId xmlns:a16="http://schemas.microsoft.com/office/drawing/2014/main" id="{10A91FF1-0DDE-478A-B3A9-F11C70D3098A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43" name="Picture 6" descr="C:\Users\parul\Desktop\Untitled-1.png">
            <a:extLst>
              <a:ext uri="{FF2B5EF4-FFF2-40B4-BE49-F238E27FC236}">
                <a16:creationId xmlns:a16="http://schemas.microsoft.com/office/drawing/2014/main" id="{C4D25EBE-8ED4-4464-AE1F-9FC096BBB073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8244" name="Rectangle 7">
            <a:extLst>
              <a:ext uri="{FF2B5EF4-FFF2-40B4-BE49-F238E27FC236}">
                <a16:creationId xmlns:a16="http://schemas.microsoft.com/office/drawing/2014/main" id="{CE2DC90C-E35D-427D-9819-E55BA329825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8245" name="TextBox 6">
            <a:extLst>
              <a:ext uri="{FF2B5EF4-FFF2-40B4-BE49-F238E27FC236}">
                <a16:creationId xmlns:a16="http://schemas.microsoft.com/office/drawing/2014/main" id="{F8BCCE5C-FDB5-4F80-892A-CF9167FFB88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String Methods — replace</a:t>
            </a:r>
            <a:endParaRPr lang="en-IN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2201AA9-2191-4966-8432-0D826CF887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25537" y="2387999"/>
            <a:ext cx="6892925" cy="1457718"/>
          </a:xfrm>
        </p:spPr>
        <p:txBody>
          <a:bodyPr/>
          <a:lstStyle>
            <a:defPPr/>
          </a:lstStyle>
          <a:p>
            <a:pPr algn="just">
              <a:spcBef>
                <a:spcPct val="50000"/>
              </a:spcBef>
              <a:buClr>
                <a:schemeClr val="tx1"/>
              </a:buClr>
              <a:buNone/>
            </a:pPr>
            <a:r>
              <a:rPr lang="en-US" sz="2000" dirty="0">
                <a:latin typeface="+mj-lt"/>
              </a:rPr>
              <a:t>String word2 = word1.</a:t>
            </a:r>
            <a:r>
              <a:rPr lang="en-US" sz="2000" b="1" dirty="0">
                <a:latin typeface="+mj-lt"/>
              </a:rPr>
              <a:t>replace</a:t>
            </a:r>
            <a:r>
              <a:rPr lang="en-US" sz="2000" dirty="0">
                <a:latin typeface="+mj-lt"/>
              </a:rPr>
              <a:t>(</a:t>
            </a:r>
            <a:r>
              <a:rPr lang="en-US" sz="2000" dirty="0" err="1">
                <a:latin typeface="+mj-lt"/>
              </a:rPr>
              <a:t>oldCh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newCh</a:t>
            </a:r>
            <a:r>
              <a:rPr lang="en-US" sz="2000" dirty="0">
                <a:latin typeface="+mj-lt"/>
              </a:rPr>
              <a:t>);</a:t>
            </a:r>
          </a:p>
          <a:p>
            <a:pPr lvl="1" algn="just">
              <a:spcBef>
                <a:spcPct val="0"/>
              </a:spcBef>
              <a:buClr>
                <a:schemeClr val="tx1"/>
              </a:buClr>
            </a:pPr>
            <a:r>
              <a:rPr lang="en-US" sz="2000" dirty="0">
                <a:latin typeface="+mj-lt"/>
              </a:rPr>
              <a:t>returns a new string formed from </a:t>
            </a:r>
            <a:r>
              <a:rPr lang="en-US" sz="2000" b="1" dirty="0">
                <a:latin typeface="+mj-lt"/>
              </a:rPr>
              <a:t>word1</a:t>
            </a:r>
            <a:r>
              <a:rPr lang="en-US" sz="2000" dirty="0">
                <a:latin typeface="+mj-lt"/>
              </a:rPr>
              <a:t> by replacing all occurrences of </a:t>
            </a:r>
            <a:r>
              <a:rPr lang="en-US" sz="2000" b="1" dirty="0" err="1">
                <a:latin typeface="+mj-lt"/>
              </a:rPr>
              <a:t>oldCh</a:t>
            </a:r>
            <a:r>
              <a:rPr lang="en-US" sz="2000" dirty="0">
                <a:latin typeface="+mj-lt"/>
              </a:rPr>
              <a:t> with </a:t>
            </a:r>
            <a:r>
              <a:rPr lang="en-US" sz="2000" b="1" dirty="0" err="1">
                <a:latin typeface="+mj-lt"/>
              </a:rPr>
              <a:t>newCh</a:t>
            </a:r>
            <a:endParaRPr lang="en-US" sz="2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BF2ECF-9765-4206-8686-BBDDB95B46B8}"/>
              </a:ext>
            </a:extLst>
          </p:cNvPr>
          <p:cNvSpPr txBox="1"/>
          <p:nvPr/>
        </p:nvSpPr>
        <p:spPr>
          <a:xfrm>
            <a:off x="380999" y="3783776"/>
            <a:ext cx="8382000" cy="2862322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>
            <a:defPPr/>
          </a:lstStyle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String </a:t>
            </a:r>
            <a:r>
              <a:rPr lang="en-US" sz="2000" dirty="0">
                <a:solidFill>
                  <a:srgbClr val="6A3E3E"/>
                </a:solidFill>
                <a:latin typeface="+mj-lt"/>
              </a:rPr>
              <a:t>word1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2000" dirty="0">
                <a:solidFill>
                  <a:srgbClr val="2A00FF"/>
                </a:solidFill>
                <a:latin typeface="+mj-lt"/>
              </a:rPr>
              <a:t>"late"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String </a:t>
            </a:r>
            <a:r>
              <a:rPr lang="en-US" sz="2000" dirty="0">
                <a:solidFill>
                  <a:srgbClr val="6A3E3E"/>
                </a:solidFill>
                <a:latin typeface="+mj-lt"/>
              </a:rPr>
              <a:t>word2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2000" dirty="0">
                <a:solidFill>
                  <a:srgbClr val="6A3E3E"/>
                </a:solidFill>
                <a:latin typeface="+mj-lt"/>
              </a:rPr>
              <a:t>word1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.replace(</a:t>
            </a:r>
            <a:r>
              <a:rPr lang="en-US" sz="2000" dirty="0">
                <a:solidFill>
                  <a:srgbClr val="2A00FF"/>
                </a:solidFill>
                <a:latin typeface="+mj-lt"/>
              </a:rPr>
              <a:t>'l'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sz="2000" dirty="0">
                <a:solidFill>
                  <a:srgbClr val="2A00FF"/>
                </a:solidFill>
                <a:latin typeface="+mj-lt"/>
              </a:rPr>
              <a:t>'h'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); 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+mj-lt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+mj-lt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2000" b="1" i="1" dirty="0">
                <a:solidFill>
                  <a:srgbClr val="6A3E3E"/>
                </a:solidFill>
                <a:latin typeface="+mj-lt"/>
              </a:rPr>
              <a:t>word2</a:t>
            </a:r>
            <a:r>
              <a:rPr lang="en-US" sz="2000" b="1" i="1" dirty="0">
                <a:solidFill>
                  <a:srgbClr val="000000"/>
                </a:solidFill>
                <a:latin typeface="+mj-lt"/>
              </a:rPr>
              <a:t>);</a:t>
            </a:r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3F7F5F"/>
                </a:solidFill>
                <a:latin typeface="+mj-lt"/>
              </a:rPr>
              <a:t>//Output : "</a:t>
            </a:r>
            <a:r>
              <a:rPr lang="en-US" sz="2000" b="1" dirty="0">
                <a:solidFill>
                  <a:srgbClr val="3F7F5F"/>
                </a:solidFill>
                <a:latin typeface="+mj-lt"/>
              </a:rPr>
              <a:t>hate</a:t>
            </a:r>
            <a:r>
              <a:rPr lang="en-US" sz="2000" dirty="0">
                <a:solidFill>
                  <a:srgbClr val="3F7F5F"/>
                </a:solidFill>
                <a:latin typeface="+mj-lt"/>
              </a:rPr>
              <a:t>"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String </a:t>
            </a:r>
            <a:r>
              <a:rPr lang="en-US" sz="2000" dirty="0">
                <a:solidFill>
                  <a:srgbClr val="6A3E3E"/>
                </a:solidFill>
                <a:latin typeface="+mj-lt"/>
              </a:rPr>
              <a:t>str1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2000" dirty="0">
                <a:solidFill>
                  <a:srgbClr val="2A00FF"/>
                </a:solidFill>
                <a:latin typeface="+mj-lt"/>
              </a:rPr>
              <a:t>"Hello World"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String </a:t>
            </a:r>
            <a:r>
              <a:rPr lang="en-US" sz="2000" dirty="0">
                <a:solidFill>
                  <a:srgbClr val="6A3E3E"/>
                </a:solidFill>
                <a:latin typeface="+mj-lt"/>
              </a:rPr>
              <a:t>str2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2000" dirty="0">
                <a:solidFill>
                  <a:srgbClr val="6A3E3E"/>
                </a:solidFill>
                <a:latin typeface="+mj-lt"/>
              </a:rPr>
              <a:t>str1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.replace(</a:t>
            </a:r>
            <a:r>
              <a:rPr lang="en-US" sz="2000" dirty="0">
                <a:solidFill>
                  <a:srgbClr val="2A00FF"/>
                </a:solidFill>
                <a:latin typeface="+mj-lt"/>
              </a:rPr>
              <a:t>"</a:t>
            </a:r>
            <a:r>
              <a:rPr lang="en-US" sz="2000" dirty="0" err="1">
                <a:solidFill>
                  <a:srgbClr val="2A00FF"/>
                </a:solidFill>
                <a:latin typeface="+mj-lt"/>
              </a:rPr>
              <a:t>World"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,</a:t>
            </a:r>
            <a:r>
              <a:rPr lang="en-US" sz="2000" dirty="0" err="1">
                <a:solidFill>
                  <a:srgbClr val="2A00FF"/>
                </a:solidFill>
                <a:latin typeface="+mj-lt"/>
              </a:rPr>
              <a:t>"Everyone</a:t>
            </a:r>
            <a:r>
              <a:rPr lang="en-US" sz="2000" dirty="0">
                <a:solidFill>
                  <a:srgbClr val="2A00FF"/>
                </a:solidFill>
                <a:latin typeface="+mj-lt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); 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+mj-lt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+mj-lt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2000" b="1" i="1" dirty="0">
                <a:solidFill>
                  <a:srgbClr val="6A3E3E"/>
                </a:solidFill>
                <a:latin typeface="+mj-lt"/>
              </a:rPr>
              <a:t>str2</a:t>
            </a:r>
            <a:r>
              <a:rPr lang="en-US" sz="2000" b="1" i="1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 dirty="0">
                <a:solidFill>
                  <a:srgbClr val="3F7F5F"/>
                </a:solidFill>
                <a:latin typeface="+mj-lt"/>
              </a:rPr>
              <a:t>// Output : "</a:t>
            </a:r>
            <a:r>
              <a:rPr lang="en-US" sz="2000" b="1" dirty="0">
                <a:solidFill>
                  <a:srgbClr val="3F7F5F"/>
                </a:solidFill>
                <a:latin typeface="+mj-lt"/>
              </a:rPr>
              <a:t>Hello Everyone</a:t>
            </a:r>
            <a:r>
              <a:rPr lang="en-US" sz="2000" dirty="0">
                <a:solidFill>
                  <a:srgbClr val="3F7F5F"/>
                </a:solidFill>
                <a:latin typeface="+mj-lt"/>
              </a:rPr>
              <a:t>"</a:t>
            </a:r>
            <a:endParaRPr lang="en-US" sz="20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641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01"/>
    </mc:Choice>
    <mc:Fallback xmlns="">
      <p:transition spd="slow" advTm="663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 bldLvl="5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2" descr="C:\Users\parul\Desktop\Digital Learning Content.png">
            <a:extLst>
              <a:ext uri="{FF2B5EF4-FFF2-40B4-BE49-F238E27FC236}">
                <a16:creationId xmlns:a16="http://schemas.microsoft.com/office/drawing/2014/main" id="{10A91FF1-0DDE-478A-B3A9-F11C70D3098A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43" name="Picture 6" descr="C:\Users\parul\Desktop\Untitled-1.png">
            <a:extLst>
              <a:ext uri="{FF2B5EF4-FFF2-40B4-BE49-F238E27FC236}">
                <a16:creationId xmlns:a16="http://schemas.microsoft.com/office/drawing/2014/main" id="{C4D25EBE-8ED4-4464-AE1F-9FC096BBB073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8244" name="Rectangle 7">
            <a:extLst>
              <a:ext uri="{FF2B5EF4-FFF2-40B4-BE49-F238E27FC236}">
                <a16:creationId xmlns:a16="http://schemas.microsoft.com/office/drawing/2014/main" id="{CE2DC90C-E35D-427D-9819-E55BA329825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8245" name="TextBox 6">
            <a:extLst>
              <a:ext uri="{FF2B5EF4-FFF2-40B4-BE49-F238E27FC236}">
                <a16:creationId xmlns:a16="http://schemas.microsoft.com/office/drawing/2014/main" id="{F8BCCE5C-FDB5-4F80-892A-CF9167FFB88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String Methods — Changing Case</a:t>
            </a:r>
            <a:endParaRPr lang="en-IN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820879C-3894-4A8C-8E31-5B256EABAA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81100" y="2330451"/>
            <a:ext cx="6781800" cy="4266902"/>
          </a:xfrm>
        </p:spPr>
        <p:txBody>
          <a:bodyPr/>
          <a:lstStyle>
            <a:defPPr/>
          </a:lstStyle>
          <a:p>
            <a:pPr marL="342900" indent="-342900" algn="just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sz="2000" dirty="0">
                <a:latin typeface="+mj-lt"/>
                <a:ea typeface="Cambria" pitchFamily="18" charset="0"/>
              </a:rPr>
              <a:t>String word2 = word1.</a:t>
            </a:r>
            <a:r>
              <a:rPr lang="en-US" sz="2000" b="1" dirty="0">
                <a:latin typeface="+mj-lt"/>
                <a:ea typeface="Cambria" pitchFamily="18" charset="0"/>
              </a:rPr>
              <a:t>toUpperCase</a:t>
            </a:r>
            <a:r>
              <a:rPr lang="en-US" sz="2000" dirty="0">
                <a:latin typeface="+mj-lt"/>
                <a:ea typeface="Cambria" pitchFamily="18" charset="0"/>
              </a:rPr>
              <a:t>();</a:t>
            </a:r>
          </a:p>
          <a:p>
            <a:pPr marL="342900" indent="-342900" algn="just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sz="2000" dirty="0">
                <a:latin typeface="+mj-lt"/>
                <a:ea typeface="Cambria" pitchFamily="18" charset="0"/>
              </a:rPr>
              <a:t>String word3 = word1.</a:t>
            </a:r>
            <a:r>
              <a:rPr lang="en-US" sz="2000" b="1" dirty="0">
                <a:latin typeface="+mj-lt"/>
                <a:ea typeface="Cambria" pitchFamily="18" charset="0"/>
              </a:rPr>
              <a:t>toLowerCase</a:t>
            </a:r>
            <a:r>
              <a:rPr lang="en-US" sz="2000" dirty="0">
                <a:latin typeface="+mj-lt"/>
                <a:ea typeface="Cambria" pitchFamily="18" charset="0"/>
              </a:rPr>
              <a:t>();</a:t>
            </a:r>
          </a:p>
          <a:p>
            <a:pPr lvl="1" algn="just">
              <a:spcBef>
                <a:spcPct val="0"/>
              </a:spcBef>
            </a:pPr>
            <a:r>
              <a:rPr lang="en-US" sz="2000" dirty="0">
                <a:latin typeface="+mj-lt"/>
              </a:rPr>
              <a:t>returns a new string formed from </a:t>
            </a:r>
            <a:r>
              <a:rPr lang="en-US" sz="2000" b="1" dirty="0">
                <a:latin typeface="+mj-lt"/>
              </a:rPr>
              <a:t>word1</a:t>
            </a:r>
            <a:r>
              <a:rPr lang="en-US" sz="2000" dirty="0">
                <a:latin typeface="+mj-lt"/>
              </a:rPr>
              <a:t> by converting its characters to upper (lower) case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A90D59-3042-44B5-A6E2-37E0507A35F2}"/>
              </a:ext>
            </a:extLst>
          </p:cNvPr>
          <p:cNvSpPr txBox="1"/>
          <p:nvPr/>
        </p:nvSpPr>
        <p:spPr>
          <a:xfrm>
            <a:off x="1238250" y="4463902"/>
            <a:ext cx="6667500" cy="1015663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>
            <a:defPPr/>
          </a:lstStyle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String </a:t>
            </a:r>
            <a:r>
              <a:rPr lang="en-US" sz="2000" dirty="0">
                <a:solidFill>
                  <a:srgbClr val="6A3E3E"/>
                </a:solidFill>
                <a:latin typeface="+mj-lt"/>
              </a:rPr>
              <a:t>word1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2000" dirty="0">
                <a:solidFill>
                  <a:srgbClr val="2A00FF"/>
                </a:solidFill>
                <a:latin typeface="+mj-lt"/>
              </a:rPr>
              <a:t>"</a:t>
            </a:r>
            <a:r>
              <a:rPr lang="en-US" sz="2000" dirty="0" err="1">
                <a:solidFill>
                  <a:srgbClr val="2A00FF"/>
                </a:solidFill>
                <a:latin typeface="+mj-lt"/>
              </a:rPr>
              <a:t>HeLLo</a:t>
            </a:r>
            <a:r>
              <a:rPr lang="en-US" sz="2000" dirty="0">
                <a:solidFill>
                  <a:srgbClr val="2A00FF"/>
                </a:solidFill>
                <a:latin typeface="+mj-lt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String </a:t>
            </a:r>
            <a:r>
              <a:rPr lang="en-US" sz="2000" dirty="0">
                <a:solidFill>
                  <a:srgbClr val="6A3E3E"/>
                </a:solidFill>
                <a:latin typeface="+mj-lt"/>
              </a:rPr>
              <a:t>word2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2000" dirty="0">
                <a:solidFill>
                  <a:srgbClr val="6A3E3E"/>
                </a:solidFill>
                <a:latin typeface="+mj-lt"/>
              </a:rPr>
              <a:t>word1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.toUpperCase(); </a:t>
            </a:r>
            <a:r>
              <a:rPr lang="en-US" sz="2000" dirty="0">
                <a:solidFill>
                  <a:srgbClr val="3F7F5F"/>
                </a:solidFill>
                <a:latin typeface="+mj-lt"/>
              </a:rPr>
              <a:t>// "HELLO"</a:t>
            </a: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String </a:t>
            </a:r>
            <a:r>
              <a:rPr lang="en-US" sz="2000" dirty="0">
                <a:solidFill>
                  <a:srgbClr val="6A3E3E"/>
                </a:solidFill>
                <a:latin typeface="+mj-lt"/>
              </a:rPr>
              <a:t>word3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2000" dirty="0">
                <a:solidFill>
                  <a:srgbClr val="6A3E3E"/>
                </a:solidFill>
                <a:latin typeface="+mj-lt"/>
              </a:rPr>
              <a:t>word1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.toLowerCase(); </a:t>
            </a:r>
            <a:r>
              <a:rPr lang="en-US" sz="2000" dirty="0">
                <a:solidFill>
                  <a:srgbClr val="3F7F5F"/>
                </a:solidFill>
                <a:latin typeface="+mj-lt"/>
              </a:rPr>
              <a:t>//</a:t>
            </a:r>
            <a:r>
              <a:rPr lang="en-US" sz="2000" dirty="0">
                <a:solidFill>
                  <a:srgbClr val="2A00FF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3F7F5F"/>
                </a:solidFill>
                <a:latin typeface="+mj-lt"/>
              </a:rPr>
              <a:t>"hello"</a:t>
            </a:r>
          </a:p>
        </p:txBody>
      </p:sp>
    </p:spTree>
    <p:extLst>
      <p:ext uri="{BB962C8B-B14F-4D97-AF65-F5344CB8AC3E}">
        <p14:creationId xmlns:p14="http://schemas.microsoft.com/office/powerpoint/2010/main" val="258853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01"/>
    </mc:Choice>
    <mc:Fallback xmlns="">
      <p:transition spd="slow" advTm="663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 bldLvl="5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2" descr="C:\Users\parul\Desktop\Digital Learning Content.png">
            <a:extLst>
              <a:ext uri="{FF2B5EF4-FFF2-40B4-BE49-F238E27FC236}">
                <a16:creationId xmlns:a16="http://schemas.microsoft.com/office/drawing/2014/main" id="{10A91FF1-0DDE-478A-B3A9-F11C70D3098A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43" name="Picture 6" descr="C:\Users\parul\Desktop\Untitled-1.png">
            <a:extLst>
              <a:ext uri="{FF2B5EF4-FFF2-40B4-BE49-F238E27FC236}">
                <a16:creationId xmlns:a16="http://schemas.microsoft.com/office/drawing/2014/main" id="{C4D25EBE-8ED4-4464-AE1F-9FC096BBB073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8244" name="Rectangle 7">
            <a:extLst>
              <a:ext uri="{FF2B5EF4-FFF2-40B4-BE49-F238E27FC236}">
                <a16:creationId xmlns:a16="http://schemas.microsoft.com/office/drawing/2014/main" id="{CE2DC90C-E35D-427D-9819-E55BA329825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8245" name="TextBox 6">
            <a:extLst>
              <a:ext uri="{FF2B5EF4-FFF2-40B4-BE49-F238E27FC236}">
                <a16:creationId xmlns:a16="http://schemas.microsoft.com/office/drawing/2014/main" id="{F8BCCE5C-FDB5-4F80-892A-CF9167FFB88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String Methods – </a:t>
            </a:r>
            <a:r>
              <a:rPr lang="en-US" altLang="en-US" sz="30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startsWith</a:t>
            </a:r>
            <a:r>
              <a:rPr lang="en-US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() &amp; </a:t>
            </a:r>
            <a:r>
              <a:rPr lang="en-US" altLang="en-US" sz="30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endsWith</a:t>
            </a:r>
            <a:r>
              <a:rPr lang="en-US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()</a:t>
            </a:r>
            <a:endParaRPr lang="en-IN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38246" name="TextBox 10">
            <a:extLst>
              <a:ext uri="{FF2B5EF4-FFF2-40B4-BE49-F238E27FC236}">
                <a16:creationId xmlns:a16="http://schemas.microsoft.com/office/drawing/2014/main" id="{029AEBE3-5E06-4E23-80D1-E0564DAA6761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49238" y="2330450"/>
            <a:ext cx="8645525" cy="4338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11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32226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>
                <a:srgbClr val="F07F08"/>
              </a:buClr>
              <a:buSzPts val="2200"/>
              <a:buFont typeface="Arial" panose="020B0604020202020204" pitchFamily="34" charset="0"/>
              <a:buNone/>
            </a:pPr>
            <a:r>
              <a:rPr lang="en-IN" altLang="en-US" sz="2000" b="1" dirty="0" err="1">
                <a:cs typeface="Times New Roman" panose="02020603050405020304" pitchFamily="18" charset="0"/>
                <a:sym typeface="Times New Roman" panose="02020603050405020304" pitchFamily="18" charset="0"/>
              </a:rPr>
              <a:t>startsWith</a:t>
            </a:r>
            <a:r>
              <a:rPr lang="en-IN" altLang="en-US" sz="2000" b="1" dirty="0">
                <a:cs typeface="Times New Roman" panose="02020603050405020304" pitchFamily="18" charset="0"/>
                <a:sym typeface="Times New Roman" panose="02020603050405020304" pitchFamily="18" charset="0"/>
              </a:rPr>
              <a:t>( ) and </a:t>
            </a:r>
            <a:r>
              <a:rPr lang="en-IN" altLang="en-US" sz="2000" b="1" dirty="0" err="1">
                <a:cs typeface="Times New Roman" panose="02020603050405020304" pitchFamily="18" charset="0"/>
                <a:sym typeface="Times New Roman" panose="02020603050405020304" pitchFamily="18" charset="0"/>
              </a:rPr>
              <a:t>endsWith</a:t>
            </a:r>
            <a:r>
              <a:rPr lang="en-IN" altLang="en-US" sz="2000" b="1" dirty="0">
                <a:cs typeface="Times New Roman" panose="02020603050405020304" pitchFamily="18" charset="0"/>
                <a:sym typeface="Times New Roman" panose="02020603050405020304" pitchFamily="18" charset="0"/>
              </a:rPr>
              <a:t>( ):</a:t>
            </a:r>
          </a:p>
          <a:p>
            <a:pPr algn="just">
              <a:spcBef>
                <a:spcPts val="13"/>
              </a:spcBef>
              <a:buClr>
                <a:srgbClr val="F07F08"/>
              </a:buClr>
              <a:buSzPts val="3500"/>
              <a:buFont typeface="Arial" panose="020B0604020202020204" pitchFamily="34" charset="0"/>
              <a:buNone/>
            </a:pPr>
            <a:endParaRPr lang="en-IN" altLang="en-US" sz="2000" dirty="0"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algn="just">
              <a:spcBef>
                <a:spcPct val="0"/>
              </a:spcBef>
              <a:buClr>
                <a:srgbClr val="F07F08"/>
              </a:buClr>
              <a:buSzPts val="2200"/>
              <a:buFont typeface="Arial" panose="020B0604020202020204" pitchFamily="34" charset="0"/>
              <a:buNone/>
            </a:pPr>
            <a:r>
              <a:rPr lang="en-IN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The </a:t>
            </a:r>
            <a:r>
              <a:rPr lang="en-IN" altLang="en-US" sz="2000" dirty="0" err="1">
                <a:cs typeface="Times New Roman" panose="02020603050405020304" pitchFamily="18" charset="0"/>
                <a:sym typeface="Times New Roman" panose="02020603050405020304" pitchFamily="18" charset="0"/>
              </a:rPr>
              <a:t>startsWith</a:t>
            </a:r>
            <a:r>
              <a:rPr lang="en-IN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( ) method determines whether a given String begins with a specified string.</a:t>
            </a:r>
          </a:p>
          <a:p>
            <a:pPr lvl="1" algn="just">
              <a:spcBef>
                <a:spcPts val="13"/>
              </a:spcBef>
              <a:buClr>
                <a:srgbClr val="F07F08"/>
              </a:buClr>
              <a:buSzPts val="2800"/>
              <a:buFont typeface="Arial" panose="020B0604020202020204" pitchFamily="34" charset="0"/>
              <a:buNone/>
            </a:pPr>
            <a:endParaRPr lang="en-IN" altLang="en-US" sz="2000" dirty="0"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algn="just">
              <a:spcBef>
                <a:spcPct val="0"/>
              </a:spcBef>
              <a:buClr>
                <a:srgbClr val="F07F08"/>
              </a:buClr>
              <a:buSzPts val="2200"/>
              <a:buFont typeface="Arial" panose="020B0604020202020204" pitchFamily="34" charset="0"/>
              <a:buNone/>
            </a:pPr>
            <a:r>
              <a:rPr lang="en-IN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Conversely, </a:t>
            </a:r>
            <a:r>
              <a:rPr lang="en-IN" altLang="en-US" sz="2000" dirty="0" err="1">
                <a:cs typeface="Times New Roman" panose="02020603050405020304" pitchFamily="18" charset="0"/>
                <a:sym typeface="Times New Roman" panose="02020603050405020304" pitchFamily="18" charset="0"/>
              </a:rPr>
              <a:t>endsWith</a:t>
            </a:r>
            <a:r>
              <a:rPr lang="en-IN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( ) determines whether the String in question ends with a specified string.</a:t>
            </a:r>
          </a:p>
          <a:p>
            <a:pPr algn="just">
              <a:spcBef>
                <a:spcPts val="25"/>
              </a:spcBef>
              <a:buFont typeface="Arial" panose="020B0604020202020204" pitchFamily="34" charset="0"/>
              <a:buNone/>
            </a:pPr>
            <a:endParaRPr lang="en-IN" altLang="en-US" sz="2000" dirty="0"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just">
              <a:lnSpc>
                <a:spcPct val="111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2000" i="1" dirty="0">
                <a:cs typeface="Times New Roman" panose="02020603050405020304" pitchFamily="18" charset="0"/>
                <a:sym typeface="Times New Roman" panose="02020603050405020304" pitchFamily="18" charset="0"/>
              </a:rPr>
              <a:t>boolean </a:t>
            </a:r>
            <a:r>
              <a:rPr lang="en-IN" altLang="en-US" sz="2000" i="1" dirty="0" err="1">
                <a:cs typeface="Times New Roman" panose="02020603050405020304" pitchFamily="18" charset="0"/>
                <a:sym typeface="Times New Roman" panose="02020603050405020304" pitchFamily="18" charset="0"/>
              </a:rPr>
              <a:t>startsWith</a:t>
            </a:r>
            <a:r>
              <a:rPr lang="en-IN" altLang="en-US" sz="2000" i="1" dirty="0">
                <a:cs typeface="Times New Roman" panose="02020603050405020304" pitchFamily="18" charset="0"/>
                <a:sym typeface="Times New Roman" panose="02020603050405020304" pitchFamily="18" charset="0"/>
              </a:rPr>
              <a:t>(String str)</a:t>
            </a:r>
          </a:p>
          <a:p>
            <a:pPr algn="just">
              <a:lnSpc>
                <a:spcPct val="111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2000" i="1" dirty="0">
                <a:cs typeface="Times New Roman" panose="02020603050405020304" pitchFamily="18" charset="0"/>
                <a:sym typeface="Times New Roman" panose="02020603050405020304" pitchFamily="18" charset="0"/>
              </a:rPr>
              <a:t>boolean </a:t>
            </a:r>
            <a:r>
              <a:rPr lang="en-IN" altLang="en-US" sz="2000" i="1" dirty="0" err="1">
                <a:cs typeface="Times New Roman" panose="02020603050405020304" pitchFamily="18" charset="0"/>
                <a:sym typeface="Times New Roman" panose="02020603050405020304" pitchFamily="18" charset="0"/>
              </a:rPr>
              <a:t>endsWith</a:t>
            </a:r>
            <a:r>
              <a:rPr lang="en-IN" altLang="en-US" sz="2000" i="1" dirty="0">
                <a:cs typeface="Times New Roman" panose="02020603050405020304" pitchFamily="18" charset="0"/>
                <a:sym typeface="Times New Roman" panose="02020603050405020304" pitchFamily="18" charset="0"/>
              </a:rPr>
              <a:t>(String str)</a:t>
            </a:r>
            <a:endParaRPr lang="en-IN" altLang="en-US" sz="2000" dirty="0"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37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01"/>
    </mc:Choice>
    <mc:Fallback xmlns="">
      <p:transition spd="slow" advTm="6630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2" descr="C:\Users\parul\Desktop\Digital Learning Content.png">
            <a:extLst>
              <a:ext uri="{FF2B5EF4-FFF2-40B4-BE49-F238E27FC236}">
                <a16:creationId xmlns:a16="http://schemas.microsoft.com/office/drawing/2014/main" id="{10A91FF1-0DDE-478A-B3A9-F11C70D3098A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43" name="Picture 6" descr="C:\Users\parul\Desktop\Untitled-1.png">
            <a:extLst>
              <a:ext uri="{FF2B5EF4-FFF2-40B4-BE49-F238E27FC236}">
                <a16:creationId xmlns:a16="http://schemas.microsoft.com/office/drawing/2014/main" id="{C4D25EBE-8ED4-4464-AE1F-9FC096BBB073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8244" name="Rectangle 7">
            <a:extLst>
              <a:ext uri="{FF2B5EF4-FFF2-40B4-BE49-F238E27FC236}">
                <a16:creationId xmlns:a16="http://schemas.microsoft.com/office/drawing/2014/main" id="{CE2DC90C-E35D-427D-9819-E55BA329825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8245" name="TextBox 6">
            <a:extLst>
              <a:ext uri="{FF2B5EF4-FFF2-40B4-BE49-F238E27FC236}">
                <a16:creationId xmlns:a16="http://schemas.microsoft.com/office/drawing/2014/main" id="{F8BCCE5C-FDB5-4F80-892A-CF9167FFB88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startsWith</a:t>
            </a:r>
            <a:r>
              <a:rPr lang="en-US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() Method Example</a:t>
            </a:r>
            <a:endParaRPr lang="en-IN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608F17-AD35-44A2-97C6-91160EB9E6D8}"/>
              </a:ext>
            </a:extLst>
          </p:cNvPr>
          <p:cNvSpPr txBox="1"/>
          <p:nvPr/>
        </p:nvSpPr>
        <p:spPr>
          <a:xfrm>
            <a:off x="380999" y="2420888"/>
            <a:ext cx="8367465" cy="3785652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>
            <a:defPPr/>
          </a:lstStyle>
          <a:p>
            <a:r>
              <a:rPr lang="en-IN" sz="2000" dirty="0">
                <a:solidFill>
                  <a:srgbClr val="000000"/>
                </a:solidFill>
                <a:latin typeface="+mj-lt"/>
              </a:rPr>
              <a:t>public class </a:t>
            </a:r>
            <a:r>
              <a:rPr lang="en-IN" sz="2000" dirty="0" err="1">
                <a:solidFill>
                  <a:srgbClr val="000000"/>
                </a:solidFill>
                <a:latin typeface="+mj-lt"/>
              </a:rPr>
              <a:t>StartWithExample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{  </a:t>
            </a:r>
          </a:p>
          <a:p>
            <a:r>
              <a:rPr lang="en-IN" sz="2000" dirty="0">
                <a:solidFill>
                  <a:srgbClr val="000000"/>
                </a:solidFill>
                <a:latin typeface="+mj-lt"/>
              </a:rPr>
              <a:t>   public static void main(String </a:t>
            </a:r>
            <a:r>
              <a:rPr lang="en-IN" sz="2000" dirty="0" err="1">
                <a:solidFill>
                  <a:srgbClr val="000000"/>
                </a:solidFill>
                <a:latin typeface="+mj-lt"/>
              </a:rPr>
              <a:t>args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[]){ </a:t>
            </a:r>
          </a:p>
          <a:p>
            <a:r>
              <a:rPr lang="en-IN" sz="2000" dirty="0">
                <a:solidFill>
                  <a:srgbClr val="000000"/>
                </a:solidFill>
                <a:latin typeface="+mj-lt"/>
              </a:rPr>
              <a:t>	//given string</a:t>
            </a:r>
          </a:p>
          <a:p>
            <a:r>
              <a:rPr lang="en-IN" sz="2000" dirty="0">
                <a:solidFill>
                  <a:srgbClr val="000000"/>
                </a:solidFill>
                <a:latin typeface="+mj-lt"/>
              </a:rPr>
              <a:t>	String s = "This is java class of 5 Semester students";  </a:t>
            </a:r>
          </a:p>
          <a:p>
            <a:r>
              <a:rPr lang="en-IN" sz="2000" dirty="0">
                <a:solidFill>
                  <a:srgbClr val="000000"/>
                </a:solidFill>
                <a:latin typeface="+mj-lt"/>
              </a:rPr>
              <a:t>		</a:t>
            </a:r>
          </a:p>
          <a:p>
            <a:r>
              <a:rPr lang="en-IN" sz="2000" dirty="0">
                <a:solidFill>
                  <a:srgbClr val="000000"/>
                </a:solidFill>
                <a:latin typeface="+mj-lt"/>
              </a:rPr>
              <a:t>	//checking whether the given string starts with "This"</a:t>
            </a:r>
          </a:p>
          <a:p>
            <a:r>
              <a:rPr lang="en-IN" sz="20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IN" sz="2000" dirty="0" err="1">
                <a:solidFill>
                  <a:srgbClr val="000000"/>
                </a:solidFill>
                <a:latin typeface="+mj-lt"/>
              </a:rPr>
              <a:t>System.out.println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IN" sz="2000" dirty="0" err="1">
                <a:solidFill>
                  <a:srgbClr val="000000"/>
                </a:solidFill>
                <a:latin typeface="+mj-lt"/>
              </a:rPr>
              <a:t>s.startsWith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("This"));  </a:t>
            </a:r>
          </a:p>
          <a:p>
            <a:r>
              <a:rPr lang="en-IN" sz="2000" dirty="0">
                <a:solidFill>
                  <a:srgbClr val="000000"/>
                </a:solidFill>
                <a:latin typeface="+mj-lt"/>
              </a:rPr>
              <a:t>		</a:t>
            </a:r>
          </a:p>
          <a:p>
            <a:r>
              <a:rPr lang="en-IN" sz="2000" dirty="0">
                <a:solidFill>
                  <a:srgbClr val="000000"/>
                </a:solidFill>
                <a:latin typeface="+mj-lt"/>
              </a:rPr>
              <a:t>	//checking whether the given string starts with "Hi"</a:t>
            </a:r>
          </a:p>
          <a:p>
            <a:r>
              <a:rPr lang="en-IN" sz="20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IN" sz="2000" dirty="0" err="1">
                <a:solidFill>
                  <a:srgbClr val="000000"/>
                </a:solidFill>
                <a:latin typeface="+mj-lt"/>
              </a:rPr>
              <a:t>System.out.println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IN" sz="2000" dirty="0" err="1">
                <a:solidFill>
                  <a:srgbClr val="000000"/>
                </a:solidFill>
                <a:latin typeface="+mj-lt"/>
              </a:rPr>
              <a:t>s.startsWith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("Hi"));  </a:t>
            </a:r>
          </a:p>
          <a:p>
            <a:r>
              <a:rPr lang="en-IN" sz="2000" dirty="0">
                <a:solidFill>
                  <a:srgbClr val="000000"/>
                </a:solidFill>
                <a:latin typeface="+mj-lt"/>
              </a:rPr>
              <a:t>   }</a:t>
            </a:r>
          </a:p>
          <a:p>
            <a:r>
              <a:rPr lang="en-IN" sz="2000" dirty="0">
                <a:solidFill>
                  <a:srgbClr val="000000"/>
                </a:solidFill>
                <a:latin typeface="+mj-lt"/>
              </a:rPr>
              <a:t>}</a:t>
            </a:r>
            <a:endParaRPr lang="en-US" sz="20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CFAA0-F24E-4B07-858E-5EABE5E89170}"/>
              </a:ext>
            </a:extLst>
          </p:cNvPr>
          <p:cNvSpPr txBox="1"/>
          <p:nvPr/>
        </p:nvSpPr>
        <p:spPr>
          <a:xfrm>
            <a:off x="6948264" y="5190877"/>
            <a:ext cx="1800200" cy="1015663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>
            <a:defPPr/>
          </a:lstStyle>
          <a:p>
            <a:r>
              <a:rPr lang="en-US" sz="2000" b="1" dirty="0">
                <a:latin typeface="+mj-lt"/>
              </a:rPr>
              <a:t>OUTPUT: </a:t>
            </a:r>
          </a:p>
          <a:p>
            <a:r>
              <a:rPr lang="en-US" sz="2000" dirty="0">
                <a:solidFill>
                  <a:srgbClr val="00B050"/>
                </a:solidFill>
                <a:latin typeface="+mj-lt"/>
              </a:rPr>
              <a:t>True</a:t>
            </a:r>
          </a:p>
          <a:p>
            <a:r>
              <a:rPr lang="en-US" sz="2000" dirty="0">
                <a:solidFill>
                  <a:srgbClr val="FF0000"/>
                </a:solidFill>
                <a:latin typeface="+mj-lt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2664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01"/>
    </mc:Choice>
    <mc:Fallback xmlns="">
      <p:transition spd="slow" advTm="663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5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2" descr="C:\Users\parul\Desktop\Digital Learning Content.png">
            <a:extLst>
              <a:ext uri="{FF2B5EF4-FFF2-40B4-BE49-F238E27FC236}">
                <a16:creationId xmlns:a16="http://schemas.microsoft.com/office/drawing/2014/main" id="{10A91FF1-0DDE-478A-B3A9-F11C70D3098A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43" name="Picture 6" descr="C:\Users\parul\Desktop\Untitled-1.png">
            <a:extLst>
              <a:ext uri="{FF2B5EF4-FFF2-40B4-BE49-F238E27FC236}">
                <a16:creationId xmlns:a16="http://schemas.microsoft.com/office/drawing/2014/main" id="{C4D25EBE-8ED4-4464-AE1F-9FC096BBB073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8244" name="Rectangle 7">
            <a:extLst>
              <a:ext uri="{FF2B5EF4-FFF2-40B4-BE49-F238E27FC236}">
                <a16:creationId xmlns:a16="http://schemas.microsoft.com/office/drawing/2014/main" id="{CE2DC90C-E35D-427D-9819-E55BA329825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8245" name="TextBox 6">
            <a:extLst>
              <a:ext uri="{FF2B5EF4-FFF2-40B4-BE49-F238E27FC236}">
                <a16:creationId xmlns:a16="http://schemas.microsoft.com/office/drawing/2014/main" id="{F8BCCE5C-FDB5-4F80-892A-CF9167FFB88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endsWith</a:t>
            </a:r>
            <a:r>
              <a:rPr lang="en-US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() Method Example</a:t>
            </a:r>
            <a:endParaRPr lang="en-IN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608F17-AD35-44A2-97C6-91160EB9E6D8}"/>
              </a:ext>
            </a:extLst>
          </p:cNvPr>
          <p:cNvSpPr txBox="1"/>
          <p:nvPr/>
        </p:nvSpPr>
        <p:spPr>
          <a:xfrm>
            <a:off x="142874" y="2380694"/>
            <a:ext cx="8858251" cy="4185761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>
            <a:defPPr/>
          </a:lstStyle>
          <a:p>
            <a:r>
              <a:rPr lang="en-IN" sz="1900" dirty="0">
                <a:solidFill>
                  <a:srgbClr val="000000"/>
                </a:solidFill>
                <a:latin typeface="+mj-lt"/>
              </a:rPr>
              <a:t>public class </a:t>
            </a:r>
            <a:r>
              <a:rPr lang="en-IN" sz="1900" dirty="0" err="1">
                <a:solidFill>
                  <a:srgbClr val="000000"/>
                </a:solidFill>
                <a:latin typeface="+mj-lt"/>
              </a:rPr>
              <a:t>EndsWithExample</a:t>
            </a:r>
            <a:r>
              <a:rPr lang="en-IN" sz="1900" dirty="0">
                <a:solidFill>
                  <a:srgbClr val="000000"/>
                </a:solidFill>
                <a:latin typeface="+mj-lt"/>
              </a:rPr>
              <a:t>{</a:t>
            </a:r>
          </a:p>
          <a:p>
            <a:r>
              <a:rPr lang="en-IN" sz="1900" dirty="0">
                <a:solidFill>
                  <a:srgbClr val="000000"/>
                </a:solidFill>
                <a:latin typeface="+mj-lt"/>
              </a:rPr>
              <a:t>   public static void main(String </a:t>
            </a:r>
            <a:r>
              <a:rPr lang="en-IN" sz="1900" dirty="0" err="1">
                <a:solidFill>
                  <a:srgbClr val="000000"/>
                </a:solidFill>
                <a:latin typeface="+mj-lt"/>
              </a:rPr>
              <a:t>args</a:t>
            </a:r>
            <a:r>
              <a:rPr lang="en-IN" sz="1900" dirty="0">
                <a:solidFill>
                  <a:srgbClr val="000000"/>
                </a:solidFill>
                <a:latin typeface="+mj-lt"/>
              </a:rPr>
              <a:t>[]){</a:t>
            </a:r>
          </a:p>
          <a:p>
            <a:r>
              <a:rPr lang="en-IN" sz="1900" dirty="0">
                <a:solidFill>
                  <a:srgbClr val="000000"/>
                </a:solidFill>
                <a:latin typeface="+mj-lt"/>
              </a:rPr>
              <a:t>       String </a:t>
            </a:r>
            <a:r>
              <a:rPr lang="en-IN" sz="1900" dirty="0">
                <a:solidFill>
                  <a:srgbClr val="00B050"/>
                </a:solidFill>
                <a:latin typeface="+mj-lt"/>
              </a:rPr>
              <a:t>str1</a:t>
            </a:r>
            <a:r>
              <a:rPr lang="en-IN" sz="1900" dirty="0">
                <a:solidFill>
                  <a:srgbClr val="000000"/>
                </a:solidFill>
                <a:latin typeface="+mj-lt"/>
              </a:rPr>
              <a:t> = new String("This is a Java Class");</a:t>
            </a:r>
          </a:p>
          <a:p>
            <a:r>
              <a:rPr lang="en-IN" sz="1900" dirty="0">
                <a:solidFill>
                  <a:srgbClr val="000000"/>
                </a:solidFill>
                <a:latin typeface="+mj-lt"/>
              </a:rPr>
              <a:t>       String </a:t>
            </a:r>
            <a:r>
              <a:rPr lang="en-IN" sz="1900" dirty="0">
                <a:solidFill>
                  <a:srgbClr val="00B050"/>
                </a:solidFill>
                <a:latin typeface="+mj-lt"/>
              </a:rPr>
              <a:t>str2</a:t>
            </a:r>
            <a:r>
              <a:rPr lang="en-IN" sz="1900" dirty="0">
                <a:solidFill>
                  <a:srgbClr val="000000"/>
                </a:solidFill>
                <a:latin typeface="+mj-lt"/>
              </a:rPr>
              <a:t> = new String(“Checking students are present or absent");</a:t>
            </a:r>
          </a:p>
          <a:p>
            <a:r>
              <a:rPr lang="en-IN" sz="1900" dirty="0">
                <a:solidFill>
                  <a:srgbClr val="000000"/>
                </a:solidFill>
                <a:latin typeface="+mj-lt"/>
              </a:rPr>
              <a:t>       boolean </a:t>
            </a:r>
            <a:r>
              <a:rPr lang="en-IN" sz="1900" dirty="0">
                <a:solidFill>
                  <a:srgbClr val="00B050"/>
                </a:solidFill>
                <a:latin typeface="+mj-lt"/>
              </a:rPr>
              <a:t>var1</a:t>
            </a:r>
            <a:r>
              <a:rPr lang="en-IN" sz="1900" dirty="0">
                <a:solidFill>
                  <a:srgbClr val="000000"/>
                </a:solidFill>
                <a:latin typeface="+mj-lt"/>
              </a:rPr>
              <a:t> = str1.endsWith(“Class");</a:t>
            </a:r>
          </a:p>
          <a:p>
            <a:r>
              <a:rPr lang="en-IN" sz="1900" dirty="0">
                <a:solidFill>
                  <a:srgbClr val="000000"/>
                </a:solidFill>
                <a:latin typeface="+mj-lt"/>
              </a:rPr>
              <a:t>       boolean </a:t>
            </a:r>
            <a:r>
              <a:rPr lang="en-IN" sz="1900" dirty="0">
                <a:solidFill>
                  <a:srgbClr val="00B050"/>
                </a:solidFill>
                <a:latin typeface="+mj-lt"/>
              </a:rPr>
              <a:t>var2</a:t>
            </a:r>
            <a:r>
              <a:rPr lang="en-IN" sz="1900" dirty="0">
                <a:solidFill>
                  <a:srgbClr val="000000"/>
                </a:solidFill>
                <a:latin typeface="+mj-lt"/>
              </a:rPr>
              <a:t> = str1.endsWith(“absent");</a:t>
            </a:r>
          </a:p>
          <a:p>
            <a:r>
              <a:rPr lang="en-IN" sz="1900" dirty="0">
                <a:solidFill>
                  <a:srgbClr val="000000"/>
                </a:solidFill>
                <a:latin typeface="+mj-lt"/>
              </a:rPr>
              <a:t>       boolean </a:t>
            </a:r>
            <a:r>
              <a:rPr lang="en-IN" sz="1900" dirty="0">
                <a:solidFill>
                  <a:srgbClr val="00B050"/>
                </a:solidFill>
                <a:latin typeface="+mj-lt"/>
              </a:rPr>
              <a:t>var3</a:t>
            </a:r>
            <a:r>
              <a:rPr lang="en-IN" sz="1900" dirty="0">
                <a:solidFill>
                  <a:srgbClr val="000000"/>
                </a:solidFill>
                <a:latin typeface="+mj-lt"/>
              </a:rPr>
              <a:t> = str2.endsWith(“absent");</a:t>
            </a:r>
          </a:p>
          <a:p>
            <a:r>
              <a:rPr lang="en-IN" sz="1900" dirty="0">
                <a:solidFill>
                  <a:srgbClr val="000000"/>
                </a:solidFill>
                <a:latin typeface="+mj-lt"/>
              </a:rPr>
              <a:t>       boolean </a:t>
            </a:r>
            <a:r>
              <a:rPr lang="en-IN" sz="1900" dirty="0">
                <a:solidFill>
                  <a:srgbClr val="00B050"/>
                </a:solidFill>
                <a:latin typeface="+mj-lt"/>
              </a:rPr>
              <a:t>var4</a:t>
            </a:r>
            <a:r>
              <a:rPr lang="en-IN" sz="1900" dirty="0">
                <a:solidFill>
                  <a:srgbClr val="000000"/>
                </a:solidFill>
                <a:latin typeface="+mj-lt"/>
              </a:rPr>
              <a:t> = str2.endsWith(“Class");</a:t>
            </a:r>
          </a:p>
          <a:p>
            <a:r>
              <a:rPr lang="en-IN" sz="19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IN" sz="1900" dirty="0" err="1">
                <a:solidFill>
                  <a:srgbClr val="000000"/>
                </a:solidFill>
                <a:latin typeface="+mj-lt"/>
              </a:rPr>
              <a:t>System.out.println</a:t>
            </a:r>
            <a:r>
              <a:rPr lang="en-IN" sz="1900" dirty="0">
                <a:solidFill>
                  <a:srgbClr val="000000"/>
                </a:solidFill>
                <a:latin typeface="+mj-lt"/>
              </a:rPr>
              <a:t>("str1 ends with Class: "+ </a:t>
            </a:r>
            <a:r>
              <a:rPr lang="en-IN" sz="1900" dirty="0">
                <a:solidFill>
                  <a:srgbClr val="00B050"/>
                </a:solidFill>
                <a:latin typeface="+mj-lt"/>
              </a:rPr>
              <a:t>var1</a:t>
            </a:r>
            <a:r>
              <a:rPr lang="en-IN" sz="1900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IN" sz="19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IN" sz="1900" dirty="0" err="1">
                <a:solidFill>
                  <a:srgbClr val="000000"/>
                </a:solidFill>
                <a:latin typeface="+mj-lt"/>
              </a:rPr>
              <a:t>System.out.println</a:t>
            </a:r>
            <a:r>
              <a:rPr lang="en-IN" sz="1900" dirty="0">
                <a:solidFill>
                  <a:srgbClr val="000000"/>
                </a:solidFill>
                <a:latin typeface="+mj-lt"/>
              </a:rPr>
              <a:t>("str1 ends with absent: "+ </a:t>
            </a:r>
            <a:r>
              <a:rPr lang="en-IN" sz="1900" dirty="0">
                <a:solidFill>
                  <a:srgbClr val="00B050"/>
                </a:solidFill>
                <a:latin typeface="+mj-lt"/>
              </a:rPr>
              <a:t>var2</a:t>
            </a:r>
            <a:r>
              <a:rPr lang="en-IN" sz="1900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IN" sz="19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IN" sz="1900" dirty="0" err="1">
                <a:solidFill>
                  <a:srgbClr val="000000"/>
                </a:solidFill>
                <a:latin typeface="+mj-lt"/>
              </a:rPr>
              <a:t>System.out.println</a:t>
            </a:r>
            <a:r>
              <a:rPr lang="en-IN" sz="1900" dirty="0">
                <a:solidFill>
                  <a:srgbClr val="000000"/>
                </a:solidFill>
                <a:latin typeface="+mj-lt"/>
              </a:rPr>
              <a:t>("str2 ends with Class: "+ </a:t>
            </a:r>
            <a:r>
              <a:rPr lang="en-IN" sz="1900" dirty="0">
                <a:solidFill>
                  <a:srgbClr val="00B050"/>
                </a:solidFill>
                <a:latin typeface="+mj-lt"/>
              </a:rPr>
              <a:t>var3</a:t>
            </a:r>
            <a:r>
              <a:rPr lang="en-IN" sz="1900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IN" sz="19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IN" sz="1900" dirty="0" err="1">
                <a:solidFill>
                  <a:srgbClr val="000000"/>
                </a:solidFill>
                <a:latin typeface="+mj-lt"/>
              </a:rPr>
              <a:t>System.out.println</a:t>
            </a:r>
            <a:r>
              <a:rPr lang="en-IN" sz="1900" dirty="0">
                <a:solidFill>
                  <a:srgbClr val="000000"/>
                </a:solidFill>
                <a:latin typeface="+mj-lt"/>
              </a:rPr>
              <a:t>("str2 ends with absent: "+ </a:t>
            </a:r>
            <a:r>
              <a:rPr lang="en-IN" sz="1900" dirty="0">
                <a:solidFill>
                  <a:srgbClr val="00B050"/>
                </a:solidFill>
                <a:latin typeface="+mj-lt"/>
              </a:rPr>
              <a:t>var4</a:t>
            </a:r>
            <a:r>
              <a:rPr lang="en-IN" sz="1900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IN" sz="1900" dirty="0">
                <a:solidFill>
                  <a:srgbClr val="000000"/>
                </a:solidFill>
                <a:latin typeface="+mj-lt"/>
              </a:rPr>
              <a:t>   }</a:t>
            </a:r>
          </a:p>
          <a:p>
            <a:r>
              <a:rPr lang="en-IN" sz="1900" dirty="0">
                <a:solidFill>
                  <a:srgbClr val="000000"/>
                </a:solidFill>
                <a:latin typeface="+mj-lt"/>
              </a:rPr>
              <a:t>}</a:t>
            </a:r>
            <a:endParaRPr lang="en-US" sz="19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CFAA0-F24E-4B07-858E-5EABE5E89170}"/>
              </a:ext>
            </a:extLst>
          </p:cNvPr>
          <p:cNvSpPr txBox="1"/>
          <p:nvPr/>
        </p:nvSpPr>
        <p:spPr>
          <a:xfrm>
            <a:off x="5796135" y="4935239"/>
            <a:ext cx="3204989" cy="1631216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>
            <a:defPPr/>
          </a:lstStyle>
          <a:p>
            <a:r>
              <a:rPr lang="en-US" sz="2000" b="1" dirty="0">
                <a:latin typeface="+mj-lt"/>
              </a:rPr>
              <a:t>OUTPUT: </a:t>
            </a:r>
          </a:p>
          <a:p>
            <a:r>
              <a:rPr lang="en-IN" sz="2000" dirty="0">
                <a:latin typeface="+mj-lt"/>
              </a:rPr>
              <a:t>str1 ends with Class: </a:t>
            </a:r>
            <a:r>
              <a:rPr lang="en-IN" sz="2000" dirty="0">
                <a:solidFill>
                  <a:srgbClr val="00B050"/>
                </a:solidFill>
                <a:latin typeface="+mj-lt"/>
              </a:rPr>
              <a:t>true</a:t>
            </a:r>
          </a:p>
          <a:p>
            <a:r>
              <a:rPr lang="en-IN" sz="2000" dirty="0">
                <a:latin typeface="+mj-lt"/>
              </a:rPr>
              <a:t>str1 ends with absent: </a:t>
            </a:r>
            <a:r>
              <a:rPr lang="en-IN" sz="2000" dirty="0">
                <a:solidFill>
                  <a:srgbClr val="FF0000"/>
                </a:solidFill>
                <a:latin typeface="+mj-lt"/>
              </a:rPr>
              <a:t>false</a:t>
            </a:r>
          </a:p>
          <a:p>
            <a:r>
              <a:rPr lang="en-IN" sz="2000" dirty="0">
                <a:latin typeface="+mj-lt"/>
              </a:rPr>
              <a:t>str2 ends with Class: </a:t>
            </a:r>
            <a:r>
              <a:rPr lang="en-IN" sz="2000" dirty="0">
                <a:solidFill>
                  <a:srgbClr val="00B050"/>
                </a:solidFill>
                <a:latin typeface="+mj-lt"/>
              </a:rPr>
              <a:t>true</a:t>
            </a:r>
            <a:endParaRPr lang="en-IN" sz="2000" dirty="0">
              <a:solidFill>
                <a:srgbClr val="FF0000"/>
              </a:solidFill>
              <a:latin typeface="+mj-lt"/>
            </a:endParaRPr>
          </a:p>
          <a:p>
            <a:r>
              <a:rPr lang="en-IN" sz="2000" dirty="0">
                <a:latin typeface="+mj-lt"/>
              </a:rPr>
              <a:t>str2 ends with absent: </a:t>
            </a:r>
            <a:r>
              <a:rPr lang="en-IN" sz="2000" dirty="0">
                <a:solidFill>
                  <a:srgbClr val="FF0000"/>
                </a:solidFill>
                <a:latin typeface="+mj-lt"/>
              </a:rPr>
              <a:t>false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479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01"/>
    </mc:Choice>
    <mc:Fallback xmlns="">
      <p:transition spd="slow" advTm="663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5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8" name="Picture 2" descr="C:\Users\parul\Desktop\Digital Learning Content.png">
            <a:extLst>
              <a:ext uri="{FF2B5EF4-FFF2-40B4-BE49-F238E27FC236}">
                <a16:creationId xmlns:a16="http://schemas.microsoft.com/office/drawing/2014/main" id="{BBB20EAD-8D51-4B86-AA05-E13E42A888A7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339" name="Picture 6" descr="C:\Users\parul\Desktop\Untitled-1.png">
            <a:extLst>
              <a:ext uri="{FF2B5EF4-FFF2-40B4-BE49-F238E27FC236}">
                <a16:creationId xmlns:a16="http://schemas.microsoft.com/office/drawing/2014/main" id="{3FE2CBE0-AFC3-48B2-8F1C-8816540BE678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2340" name="Rectangle 7">
            <a:extLst>
              <a:ext uri="{FF2B5EF4-FFF2-40B4-BE49-F238E27FC236}">
                <a16:creationId xmlns:a16="http://schemas.microsoft.com/office/drawing/2014/main" id="{F4A3404C-41E6-481E-BF75-314CCBCE15D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42341" name="TextBox 6">
            <a:extLst>
              <a:ext uri="{FF2B5EF4-FFF2-40B4-BE49-F238E27FC236}">
                <a16:creationId xmlns:a16="http://schemas.microsoft.com/office/drawing/2014/main" id="{DDAB1AAB-BACA-4727-902B-DF1A095C0061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String Method – </a:t>
            </a:r>
            <a:r>
              <a:rPr lang="en-US" altLang="en-US" sz="30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indexOf</a:t>
            </a:r>
            <a:r>
              <a:rPr lang="en-US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 (Searching String)</a:t>
            </a:r>
            <a:endParaRPr lang="en-IN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42342" name="TextBox 10">
            <a:extLst>
              <a:ext uri="{FF2B5EF4-FFF2-40B4-BE49-F238E27FC236}">
                <a16:creationId xmlns:a16="http://schemas.microsoft.com/office/drawing/2014/main" id="{76FCF695-26DC-4353-82CD-C76B2266BDC2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49238" y="2439988"/>
            <a:ext cx="8645525" cy="4229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11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08000"/>
              </a:lnSpc>
              <a:spcBef>
                <a:spcPct val="0"/>
              </a:spcBef>
              <a:buClr>
                <a:srgbClr val="F07F08"/>
              </a:buClr>
              <a:buSzPts val="1800"/>
              <a:buFont typeface="Arial" panose="020B0604020202020204" pitchFamily="34" charset="0"/>
              <a:buNone/>
            </a:pPr>
            <a:r>
              <a:rPr lang="en-IN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The String class provides two methods that allow us to search a string for a specified character or substring:</a:t>
            </a:r>
          </a:p>
          <a:p>
            <a:pPr algn="just">
              <a:spcBef>
                <a:spcPts val="38"/>
              </a:spcBef>
              <a:buClr>
                <a:srgbClr val="F07F08"/>
              </a:buClr>
              <a:buSzPts val="2500"/>
              <a:buFont typeface="Arial" panose="020B0604020202020204" pitchFamily="34" charset="0"/>
              <a:buNone/>
            </a:pPr>
            <a:endParaRPr lang="en-IN" altLang="en-US" sz="2000" dirty="0"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just">
              <a:lnSpc>
                <a:spcPct val="92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2000" b="1" dirty="0" err="1">
                <a:cs typeface="Times New Roman" panose="02020603050405020304" pitchFamily="18" charset="0"/>
                <a:sym typeface="Times New Roman" panose="02020603050405020304" pitchFamily="18" charset="0"/>
              </a:rPr>
              <a:t>indexOf</a:t>
            </a:r>
            <a:r>
              <a:rPr lang="en-IN" altLang="en-US" sz="2000" b="1" dirty="0">
                <a:cs typeface="Times New Roman" panose="02020603050405020304" pitchFamily="18" charset="0"/>
                <a:sym typeface="Times New Roman" panose="02020603050405020304" pitchFamily="18" charset="0"/>
              </a:rPr>
              <a:t>( ): </a:t>
            </a:r>
            <a:r>
              <a:rPr lang="en-IN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Searches for the first occurrence of a character or substring.</a:t>
            </a:r>
          </a:p>
          <a:p>
            <a:pPr algn="just">
              <a:spcBef>
                <a:spcPts val="25"/>
              </a:spcBef>
              <a:buFont typeface="Arial" panose="020B0604020202020204" pitchFamily="34" charset="0"/>
              <a:buNone/>
            </a:pPr>
            <a:r>
              <a:rPr lang="en-IN" altLang="en-US" sz="2000" i="1" dirty="0">
                <a:cs typeface="Times New Roman" panose="02020603050405020304" pitchFamily="18" charset="0"/>
                <a:sym typeface="Times New Roman" panose="02020603050405020304" pitchFamily="18" charset="0"/>
              </a:rPr>
              <a:t>int </a:t>
            </a:r>
            <a:r>
              <a:rPr lang="en-IN" altLang="en-US" sz="2000" i="1" dirty="0" err="1">
                <a:cs typeface="Times New Roman" panose="02020603050405020304" pitchFamily="18" charset="0"/>
                <a:sym typeface="Times New Roman" panose="02020603050405020304" pitchFamily="18" charset="0"/>
              </a:rPr>
              <a:t>indexOf</a:t>
            </a:r>
            <a:r>
              <a:rPr lang="en-IN" altLang="en-US" sz="2000" i="1" dirty="0">
                <a:cs typeface="Times New Roman" panose="02020603050405020304" pitchFamily="18" charset="0"/>
                <a:sym typeface="Times New Roman" panose="02020603050405020304" pitchFamily="18" charset="0"/>
              </a:rPr>
              <a:t>(int </a:t>
            </a:r>
            <a:r>
              <a:rPr lang="en-IN" altLang="en-US" sz="2000" i="1" dirty="0" err="1">
                <a:cs typeface="Times New Roman" panose="02020603050405020304" pitchFamily="18" charset="0"/>
                <a:sym typeface="Times New Roman" panose="02020603050405020304" pitchFamily="18" charset="0"/>
              </a:rPr>
              <a:t>ch</a:t>
            </a:r>
            <a:r>
              <a:rPr lang="en-IN" altLang="en-US" sz="2000" i="1" dirty="0">
                <a:cs typeface="Times New Roman" panose="02020603050405020304" pitchFamily="18" charset="0"/>
                <a:sym typeface="Times New Roman" panose="02020603050405020304" pitchFamily="18" charset="0"/>
              </a:rPr>
              <a:t>)</a:t>
            </a:r>
            <a:endParaRPr lang="en-IN" altLang="en-US" sz="2000" dirty="0"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just">
              <a:spcBef>
                <a:spcPts val="13"/>
              </a:spcBef>
              <a:buFont typeface="Arial" panose="020B0604020202020204" pitchFamily="34" charset="0"/>
              <a:buNone/>
            </a:pPr>
            <a:endParaRPr lang="en-IN" altLang="en-US" sz="2000" dirty="0"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just">
              <a:lnSpc>
                <a:spcPct val="92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2000" b="1" dirty="0" err="1">
                <a:cs typeface="Times New Roman" panose="02020603050405020304" pitchFamily="18" charset="0"/>
                <a:sym typeface="Times New Roman" panose="02020603050405020304" pitchFamily="18" charset="0"/>
              </a:rPr>
              <a:t>lastIndexOf</a:t>
            </a:r>
            <a:r>
              <a:rPr lang="en-IN" altLang="en-US" sz="2000" b="1" dirty="0">
                <a:cs typeface="Times New Roman" panose="02020603050405020304" pitchFamily="18" charset="0"/>
                <a:sym typeface="Times New Roman" panose="02020603050405020304" pitchFamily="18" charset="0"/>
              </a:rPr>
              <a:t>( ): </a:t>
            </a:r>
            <a:r>
              <a:rPr lang="en-IN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Searches for the last occurrence of a character or substring.</a:t>
            </a:r>
          </a:p>
          <a:p>
            <a:pPr algn="just">
              <a:spcBef>
                <a:spcPts val="38"/>
              </a:spcBef>
              <a:buFont typeface="Arial" panose="020B0604020202020204" pitchFamily="34" charset="0"/>
              <a:buNone/>
            </a:pPr>
            <a:r>
              <a:rPr lang="en-IN" altLang="en-US" sz="2000" i="1" dirty="0">
                <a:cs typeface="Times New Roman" panose="02020603050405020304" pitchFamily="18" charset="0"/>
                <a:sym typeface="Times New Roman" panose="02020603050405020304" pitchFamily="18" charset="0"/>
              </a:rPr>
              <a:t>int </a:t>
            </a:r>
            <a:r>
              <a:rPr lang="en-IN" altLang="en-US" sz="2000" i="1" dirty="0" err="1">
                <a:cs typeface="Times New Roman" panose="02020603050405020304" pitchFamily="18" charset="0"/>
                <a:sym typeface="Times New Roman" panose="02020603050405020304" pitchFamily="18" charset="0"/>
              </a:rPr>
              <a:t>lastIndexOf</a:t>
            </a:r>
            <a:r>
              <a:rPr lang="en-IN" altLang="en-US" sz="2000" i="1" dirty="0">
                <a:cs typeface="Times New Roman" panose="02020603050405020304" pitchFamily="18" charset="0"/>
                <a:sym typeface="Times New Roman" panose="02020603050405020304" pitchFamily="18" charset="0"/>
              </a:rPr>
              <a:t>(int </a:t>
            </a:r>
            <a:r>
              <a:rPr lang="en-IN" altLang="en-US" sz="2000" i="1" dirty="0" err="1">
                <a:cs typeface="Times New Roman" panose="02020603050405020304" pitchFamily="18" charset="0"/>
                <a:sym typeface="Times New Roman" panose="02020603050405020304" pitchFamily="18" charset="0"/>
              </a:rPr>
              <a:t>ch</a:t>
            </a:r>
            <a:r>
              <a:rPr lang="en-IN" altLang="en-US" sz="2000" i="1" dirty="0">
                <a:cs typeface="Times New Roman" panose="02020603050405020304" pitchFamily="18" charset="0"/>
                <a:sym typeface="Times New Roman" panose="02020603050405020304" pitchFamily="18" charset="0"/>
              </a:rPr>
              <a:t>)</a:t>
            </a:r>
            <a:endParaRPr lang="en-IN" altLang="en-US" sz="2000" dirty="0"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just">
              <a:spcBef>
                <a:spcPts val="13"/>
              </a:spcBef>
              <a:buFont typeface="Arial" panose="020B0604020202020204" pitchFamily="34" charset="0"/>
              <a:buNone/>
            </a:pPr>
            <a:endParaRPr lang="en-IN" altLang="en-US" sz="2000" dirty="0"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>
                <a:srgbClr val="F07F08"/>
              </a:buClr>
              <a:buSzPts val="1800"/>
              <a:buFont typeface="Arial" panose="020B0604020202020204" pitchFamily="34" charset="0"/>
              <a:buNone/>
            </a:pPr>
            <a:r>
              <a:rPr lang="en-IN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To search for the first or last occurrence of a substring, use</a:t>
            </a:r>
          </a:p>
          <a:p>
            <a:pPr algn="just">
              <a:lnSpc>
                <a:spcPct val="122000"/>
              </a:lnSpc>
              <a:spcBef>
                <a:spcPts val="63"/>
              </a:spcBef>
              <a:buFont typeface="Arial" panose="020B0604020202020204" pitchFamily="34" charset="0"/>
              <a:buNone/>
            </a:pPr>
            <a:r>
              <a:rPr lang="en-IN" altLang="en-US" sz="2000" i="1" dirty="0">
                <a:cs typeface="Times New Roman" panose="02020603050405020304" pitchFamily="18" charset="0"/>
                <a:sym typeface="Times New Roman" panose="02020603050405020304" pitchFamily="18" charset="0"/>
              </a:rPr>
              <a:t>int </a:t>
            </a:r>
            <a:r>
              <a:rPr lang="en-IN" altLang="en-US" sz="2000" i="1" dirty="0" err="1">
                <a:cs typeface="Times New Roman" panose="02020603050405020304" pitchFamily="18" charset="0"/>
                <a:sym typeface="Times New Roman" panose="02020603050405020304" pitchFamily="18" charset="0"/>
              </a:rPr>
              <a:t>indexOf</a:t>
            </a:r>
            <a:r>
              <a:rPr lang="en-IN" altLang="en-US" sz="2000" i="1" dirty="0">
                <a:cs typeface="Times New Roman" panose="02020603050405020304" pitchFamily="18" charset="0"/>
                <a:sym typeface="Times New Roman" panose="02020603050405020304" pitchFamily="18" charset="0"/>
              </a:rPr>
              <a:t>(String str) int </a:t>
            </a:r>
            <a:r>
              <a:rPr lang="en-IN" altLang="en-US" sz="2000" i="1" dirty="0" err="1">
                <a:cs typeface="Times New Roman" panose="02020603050405020304" pitchFamily="18" charset="0"/>
                <a:sym typeface="Times New Roman" panose="02020603050405020304" pitchFamily="18" charset="0"/>
              </a:rPr>
              <a:t>lastIndexOf</a:t>
            </a:r>
            <a:r>
              <a:rPr lang="en-IN" altLang="en-US" sz="2000" i="1" dirty="0">
                <a:cs typeface="Times New Roman" panose="02020603050405020304" pitchFamily="18" charset="0"/>
                <a:sym typeface="Times New Roman" panose="02020603050405020304" pitchFamily="18" charset="0"/>
              </a:rPr>
              <a:t>(String str)</a:t>
            </a:r>
            <a:endParaRPr lang="en-IN" altLang="en-US" sz="2000" dirty="0"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01"/>
    </mc:Choice>
    <mc:Fallback xmlns="">
      <p:transition spd="slow" advTm="6630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8" name="Picture 2" descr="C:\Users\parul\Desktop\Digital Learning Content.png">
            <a:extLst>
              <a:ext uri="{FF2B5EF4-FFF2-40B4-BE49-F238E27FC236}">
                <a16:creationId xmlns:a16="http://schemas.microsoft.com/office/drawing/2014/main" id="{BBB20EAD-8D51-4B86-AA05-E13E42A888A7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339" name="Picture 6" descr="C:\Users\parul\Desktop\Untitled-1.png">
            <a:extLst>
              <a:ext uri="{FF2B5EF4-FFF2-40B4-BE49-F238E27FC236}">
                <a16:creationId xmlns:a16="http://schemas.microsoft.com/office/drawing/2014/main" id="{3FE2CBE0-AFC3-48B2-8F1C-8816540BE678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2340" name="Rectangle 7">
            <a:extLst>
              <a:ext uri="{FF2B5EF4-FFF2-40B4-BE49-F238E27FC236}">
                <a16:creationId xmlns:a16="http://schemas.microsoft.com/office/drawing/2014/main" id="{F4A3404C-41E6-481E-BF75-314CCBCE15D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42341" name="TextBox 6">
            <a:extLst>
              <a:ext uri="{FF2B5EF4-FFF2-40B4-BE49-F238E27FC236}">
                <a16:creationId xmlns:a16="http://schemas.microsoft.com/office/drawing/2014/main" id="{DDAB1AAB-BACA-4727-902B-DF1A095C0061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>
                <a:solidFill>
                  <a:schemeClr val="bg1"/>
                </a:solidFill>
                <a:cs typeface="Times New Roman" panose="02020603050405020304" pitchFamily="18" charset="0"/>
              </a:rPr>
              <a:t>Searching Strings</a:t>
            </a:r>
            <a:endParaRPr lang="en-IN" altLang="en-US" sz="30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BF5B82D5-FAD2-4D4D-8337-7CD6796AF3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2513653"/>
            <a:ext cx="8534400" cy="4083700"/>
          </a:xfrm>
        </p:spPr>
        <p:txBody>
          <a:bodyPr>
            <a:normAutofit/>
          </a:bodyPr>
          <a:lstStyle>
            <a:defPPr/>
          </a:lstStyle>
          <a:p>
            <a:pPr>
              <a:buNone/>
            </a:pPr>
            <a:r>
              <a:rPr lang="en-US" sz="2000" dirty="0">
                <a:latin typeface="+mj-lt"/>
                <a:ea typeface="Cambria" pitchFamily="18" charset="0"/>
                <a:cs typeface="Courier New" pitchFamily="49" charset="0"/>
              </a:rPr>
              <a:t>String name = </a:t>
            </a:r>
            <a:r>
              <a:rPr lang="en-US" sz="2000" dirty="0">
                <a:latin typeface="+mj-lt"/>
                <a:ea typeface="Cambria" pitchFamily="18" charset="0"/>
              </a:rPr>
              <a:t>“                                                                               "</a:t>
            </a:r>
            <a:r>
              <a:rPr lang="en-US" sz="2000" dirty="0">
                <a:latin typeface="+mj-lt"/>
                <a:ea typeface="Cambria" pitchFamily="18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2000" dirty="0">
              <a:latin typeface="+mj-lt"/>
            </a:endParaRPr>
          </a:p>
          <a:p>
            <a:pPr>
              <a:buNone/>
            </a:pPr>
            <a:r>
              <a:rPr lang="en-US" sz="2000" dirty="0" err="1">
                <a:latin typeface="+mj-lt"/>
                <a:ea typeface="Cambria" pitchFamily="18" charset="0"/>
              </a:rPr>
              <a:t>name.indexOf</a:t>
            </a:r>
            <a:r>
              <a:rPr lang="en-US" sz="2000" dirty="0">
                <a:latin typeface="+mj-lt"/>
                <a:ea typeface="Cambria" pitchFamily="18" charset="0"/>
              </a:rPr>
              <a:t> ('P');</a:t>
            </a:r>
          </a:p>
          <a:p>
            <a:pPr>
              <a:buNone/>
            </a:pPr>
            <a:r>
              <a:rPr lang="en-US" sz="2000" dirty="0" err="1">
                <a:latin typeface="+mj-lt"/>
                <a:ea typeface="Cambria" pitchFamily="18" charset="0"/>
              </a:rPr>
              <a:t>name.indexOf</a:t>
            </a:r>
            <a:r>
              <a:rPr lang="en-US" sz="2000" dirty="0">
                <a:latin typeface="+mj-lt"/>
                <a:ea typeface="Cambria" pitchFamily="18" charset="0"/>
              </a:rPr>
              <a:t> ('e');		</a:t>
            </a:r>
          </a:p>
          <a:p>
            <a:pPr>
              <a:buNone/>
            </a:pPr>
            <a:r>
              <a:rPr lang="en-US" sz="2000" dirty="0" err="1">
                <a:latin typeface="+mj-lt"/>
                <a:ea typeface="Cambria" pitchFamily="18" charset="0"/>
              </a:rPr>
              <a:t>name.indexOf</a:t>
            </a:r>
            <a:r>
              <a:rPr lang="en-US" sz="2000" dirty="0">
                <a:latin typeface="+mj-lt"/>
                <a:ea typeface="Cambria" pitchFamily="18" charset="0"/>
              </a:rPr>
              <a:t> ("Minister");	</a:t>
            </a:r>
          </a:p>
          <a:p>
            <a:pPr>
              <a:buNone/>
            </a:pPr>
            <a:r>
              <a:rPr lang="en-US" sz="2000" dirty="0" err="1">
                <a:latin typeface="+mj-lt"/>
                <a:ea typeface="Cambria" pitchFamily="18" charset="0"/>
              </a:rPr>
              <a:t>name.indexOf</a:t>
            </a:r>
            <a:r>
              <a:rPr lang="en-US" sz="2000" dirty="0">
                <a:latin typeface="+mj-lt"/>
                <a:ea typeface="Cambria" pitchFamily="18" charset="0"/>
              </a:rPr>
              <a:t> ('e', 8);		</a:t>
            </a:r>
          </a:p>
          <a:p>
            <a:pPr marL="342900" indent="-342900">
              <a:buFont typeface="Wingdings" panose="05000000000000000000" pitchFamily="2" charset="2"/>
              <a:buNone/>
            </a:pPr>
            <a:endParaRPr lang="en-US" sz="2000" dirty="0">
              <a:latin typeface="+mj-lt"/>
              <a:ea typeface="Cambria" pitchFamily="18" charset="0"/>
            </a:endParaRPr>
          </a:p>
          <a:p>
            <a:pPr>
              <a:buNone/>
            </a:pPr>
            <a:r>
              <a:rPr lang="en-US" sz="2000" dirty="0" err="1">
                <a:latin typeface="+mj-lt"/>
                <a:ea typeface="Cambria" pitchFamily="18" charset="0"/>
              </a:rPr>
              <a:t>name.indexOf</a:t>
            </a:r>
            <a:r>
              <a:rPr lang="en-US" sz="2000" dirty="0">
                <a:latin typeface="+mj-lt"/>
                <a:ea typeface="Cambria" pitchFamily="18" charset="0"/>
              </a:rPr>
              <a:t> (“</a:t>
            </a:r>
            <a:r>
              <a:rPr lang="en-US" sz="2000" dirty="0" err="1">
                <a:latin typeface="+mj-lt"/>
                <a:ea typeface="Cambria" pitchFamily="18" charset="0"/>
              </a:rPr>
              <a:t>xyz</a:t>
            </a:r>
            <a:r>
              <a:rPr lang="en-US" sz="2000" dirty="0">
                <a:latin typeface="+mj-lt"/>
                <a:ea typeface="Cambria" pitchFamily="18" charset="0"/>
              </a:rPr>
              <a:t>");	</a:t>
            </a:r>
          </a:p>
          <a:p>
            <a:pPr>
              <a:buNone/>
            </a:pPr>
            <a:endParaRPr lang="en-US" sz="2000" dirty="0">
              <a:latin typeface="+mj-lt"/>
              <a:ea typeface="Cambria" pitchFamily="18" charset="0"/>
            </a:endParaRPr>
          </a:p>
          <a:p>
            <a:pPr>
              <a:buNone/>
            </a:pPr>
            <a:r>
              <a:rPr lang="en-US" sz="2000" dirty="0" err="1">
                <a:latin typeface="+mj-lt"/>
                <a:ea typeface="Cambria" pitchFamily="18" charset="0"/>
              </a:rPr>
              <a:t>name.lastIndexOf</a:t>
            </a:r>
            <a:r>
              <a:rPr lang="en-US" sz="2000" dirty="0">
                <a:latin typeface="+mj-lt"/>
                <a:ea typeface="Cambria" pitchFamily="18" charset="0"/>
              </a:rPr>
              <a:t> ('e');	</a:t>
            </a:r>
          </a:p>
        </p:txBody>
      </p:sp>
      <p:sp>
        <p:nvSpPr>
          <p:cNvPr id="54" name="Text Box 9">
            <a:extLst>
              <a:ext uri="{FF2B5EF4-FFF2-40B4-BE49-F238E27FC236}">
                <a16:creationId xmlns:a16="http://schemas.microsoft.com/office/drawing/2014/main" id="{797AE6BB-27D4-46CB-916F-A723A011D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3950" y="5285432"/>
            <a:ext cx="2394967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defPPr/>
          </a:lstStyle>
          <a:p>
            <a:r>
              <a:rPr lang="en-US" sz="2400"/>
              <a:t>   (not found)</a:t>
            </a:r>
          </a:p>
        </p:txBody>
      </p:sp>
      <p:sp>
        <p:nvSpPr>
          <p:cNvPr id="55" name="Text Box 10">
            <a:extLst>
              <a:ext uri="{FF2B5EF4-FFF2-40B4-BE49-F238E27FC236}">
                <a16:creationId xmlns:a16="http://schemas.microsoft.com/office/drawing/2014/main" id="{9CA60BEB-F4EF-4A2A-8B1A-EBEDB91D0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8268" y="4801543"/>
            <a:ext cx="428396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defPPr/>
          </a:lstStyle>
          <a:p>
            <a:r>
              <a:rPr lang="en-US" sz="2400" dirty="0"/>
              <a:t>(starts searching at position 8)</a:t>
            </a:r>
          </a:p>
        </p:txBody>
      </p:sp>
      <p:sp>
        <p:nvSpPr>
          <p:cNvPr id="56" name="Line 11">
            <a:extLst>
              <a:ext uri="{FF2B5EF4-FFF2-40B4-BE49-F238E27FC236}">
                <a16:creationId xmlns:a16="http://schemas.microsoft.com/office/drawing/2014/main" id="{C5F48E05-559B-44C9-810B-1E5B969FB3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4913" y="5462207"/>
            <a:ext cx="11890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</a:ln>
          <a:effectLst/>
        </p:spPr>
        <p:txBody>
          <a:bodyPr wrap="none" anchor="ctr"/>
          <a:lstStyle>
            <a:defPPr/>
          </a:lstStyle>
          <a:p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7437F1B-D5C7-4D19-8D2C-0F0FAB131E54}"/>
              </a:ext>
            </a:extLst>
          </p:cNvPr>
          <p:cNvGrpSpPr/>
          <p:nvPr/>
        </p:nvGrpSpPr>
        <p:grpSpPr>
          <a:xfrm>
            <a:off x="2372004" y="4767536"/>
            <a:ext cx="2376264" cy="289172"/>
            <a:chOff x="2914650" y="4191000"/>
            <a:chExt cx="2057400" cy="152400"/>
          </a:xfrm>
        </p:grpSpPr>
        <p:sp>
          <p:nvSpPr>
            <p:cNvPr id="58" name="Line 13">
              <a:extLst>
                <a:ext uri="{FF2B5EF4-FFF2-40B4-BE49-F238E27FC236}">
                  <a16:creationId xmlns:a16="http://schemas.microsoft.com/office/drawing/2014/main" id="{CA7CD639-5C31-4705-8043-909C5706A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4650" y="4343400"/>
              <a:ext cx="20574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>
              <a:defPPr/>
            </a:lstStyle>
            <a:p>
              <a:endParaRPr lang="en-US"/>
            </a:p>
          </p:txBody>
        </p:sp>
        <p:sp>
          <p:nvSpPr>
            <p:cNvPr id="59" name="Line 14">
              <a:extLst>
                <a:ext uri="{FF2B5EF4-FFF2-40B4-BE49-F238E27FC236}">
                  <a16:creationId xmlns:a16="http://schemas.microsoft.com/office/drawing/2014/main" id="{79119E5C-FD51-4C19-82E7-8D11E5B00E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14650" y="4191000"/>
              <a:ext cx="0" cy="1524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>
              <a:defPPr/>
            </a:lstStyle>
            <a:p>
              <a:endParaRPr lang="en-US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F4E0B34-3821-4B4D-B4CB-C31633AAEEBC}"/>
              </a:ext>
            </a:extLst>
          </p:cNvPr>
          <p:cNvCxnSpPr>
            <a:cxnSpLocks/>
          </p:cNvCxnSpPr>
          <p:nvPr/>
        </p:nvCxnSpPr>
        <p:spPr>
          <a:xfrm>
            <a:off x="2524125" y="2285053"/>
            <a:ext cx="0" cy="2497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6F6E80E-0209-4114-BE01-E3CCEFE1FF2B}"/>
              </a:ext>
            </a:extLst>
          </p:cNvPr>
          <p:cNvCxnSpPr>
            <a:cxnSpLocks/>
          </p:cNvCxnSpPr>
          <p:nvPr/>
        </p:nvCxnSpPr>
        <p:spPr>
          <a:xfrm>
            <a:off x="3629025" y="2285053"/>
            <a:ext cx="0" cy="2497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DCB8BEE-904C-4CE2-B1D2-0E7C4F49BC49}"/>
              </a:ext>
            </a:extLst>
          </p:cNvPr>
          <p:cNvSpPr txBox="1"/>
          <p:nvPr/>
        </p:nvSpPr>
        <p:spPr>
          <a:xfrm>
            <a:off x="4081804" y="3279081"/>
            <a:ext cx="434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/>
          </a:lstStyle>
          <a:p>
            <a:r>
              <a:rPr lang="en-IN" sz="2400" dirty="0"/>
              <a:t>0</a:t>
            </a:r>
            <a:endParaRPr lang="en-US" sz="2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0A8BB27-088A-47E6-95F4-7BCD24AEF26C}"/>
              </a:ext>
            </a:extLst>
          </p:cNvPr>
          <p:cNvSpPr txBox="1"/>
          <p:nvPr/>
        </p:nvSpPr>
        <p:spPr>
          <a:xfrm>
            <a:off x="4081804" y="3610477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/>
          </a:lstStyle>
          <a:p>
            <a:r>
              <a:rPr lang="en-IN" sz="2400" dirty="0"/>
              <a:t>4</a:t>
            </a:r>
            <a:endParaRPr lang="en-US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1B8242A-D3E9-49D1-A862-332BA5A12CDF}"/>
              </a:ext>
            </a:extLst>
          </p:cNvPr>
          <p:cNvSpPr txBox="1"/>
          <p:nvPr/>
        </p:nvSpPr>
        <p:spPr>
          <a:xfrm>
            <a:off x="4081804" y="4040062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/>
          </a:lstStyle>
          <a:p>
            <a:r>
              <a:rPr lang="en-IN" sz="2400" dirty="0"/>
              <a:t>6</a:t>
            </a:r>
            <a:endParaRPr lang="en-US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3F7C036-FC5A-4500-B474-D2A21C64109E}"/>
              </a:ext>
            </a:extLst>
          </p:cNvPr>
          <p:cNvSpPr txBox="1"/>
          <p:nvPr/>
        </p:nvSpPr>
        <p:spPr>
          <a:xfrm>
            <a:off x="4081804" y="4440900"/>
            <a:ext cx="640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/>
          </a:lstStyle>
          <a:p>
            <a:r>
              <a:rPr lang="en-IN" sz="2400" dirty="0"/>
              <a:t>12</a:t>
            </a:r>
            <a:endParaRPr lang="en-US" sz="2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95F4749-CF5B-47B0-B543-EEB698F9B153}"/>
              </a:ext>
            </a:extLst>
          </p:cNvPr>
          <p:cNvSpPr txBox="1"/>
          <p:nvPr/>
        </p:nvSpPr>
        <p:spPr>
          <a:xfrm>
            <a:off x="4079201" y="5278020"/>
            <a:ext cx="537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/>
          </a:lstStyle>
          <a:p>
            <a:r>
              <a:rPr lang="en-IN" sz="2400" dirty="0"/>
              <a:t>-1</a:t>
            </a:r>
            <a:endParaRPr lang="en-US" sz="2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4B42501-5531-431C-BE85-D6F280B74B86}"/>
              </a:ext>
            </a:extLst>
          </p:cNvPr>
          <p:cNvSpPr txBox="1"/>
          <p:nvPr/>
        </p:nvSpPr>
        <p:spPr>
          <a:xfrm>
            <a:off x="4081804" y="6056611"/>
            <a:ext cx="640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/>
          </a:lstStyle>
          <a:p>
            <a:r>
              <a:rPr lang="en-IN" sz="2400" dirty="0"/>
              <a:t>12</a:t>
            </a:r>
            <a:endParaRPr lang="en-US" sz="2400" dirty="0"/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4E00A883-5A8C-4D30-8BC6-A2E91651B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076237"/>
              </p:ext>
            </p:extLst>
          </p:nvPr>
        </p:nvGraphicFramePr>
        <p:xfrm>
          <a:off x="2422451" y="2513651"/>
          <a:ext cx="4083365" cy="498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7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0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79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79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13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79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98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79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11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11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11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11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29838">
                <a:tc>
                  <a:txBody>
                    <a:bodyPr/>
                    <a:lstStyle>
                      <a:defPPr/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800">
                        <a:solidFill>
                          <a:schemeClr val="tx1"/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defPPr/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800">
                        <a:solidFill>
                          <a:schemeClr val="tx1"/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defPPr/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IN" sz="180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800">
                        <a:solidFill>
                          <a:schemeClr val="tx1"/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defPPr/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1800">
                        <a:solidFill>
                          <a:schemeClr val="tx1"/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defPPr/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800">
                        <a:solidFill>
                          <a:schemeClr val="tx1"/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defPPr/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endParaRPr lang="en-IN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defPPr/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1800">
                        <a:solidFill>
                          <a:schemeClr val="tx1"/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defPPr/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IN" sz="180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800">
                        <a:solidFill>
                          <a:schemeClr val="tx1"/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defPPr/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1800">
                        <a:solidFill>
                          <a:schemeClr val="tx1"/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defPPr/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defPPr/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s 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defPPr/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800">
                        <a:solidFill>
                          <a:schemeClr val="tx1"/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defPPr/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defPPr/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791">
                <a:tc>
                  <a:txBody>
                    <a:bodyPr/>
                    <a:lstStyle>
                      <a:defPPr/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defPPr/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defPPr/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defPPr/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defPPr/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defPPr/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defPPr/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defPPr/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defPPr/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defPPr/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defPPr/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defPPr/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defPPr/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defPPr/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6536C26-1516-4D94-B0C5-32071D361DB7}"/>
              </a:ext>
            </a:extLst>
          </p:cNvPr>
          <p:cNvCxnSpPr>
            <a:cxnSpLocks/>
          </p:cNvCxnSpPr>
          <p:nvPr/>
        </p:nvCxnSpPr>
        <p:spPr>
          <a:xfrm>
            <a:off x="4743450" y="2285053"/>
            <a:ext cx="0" cy="24976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8BC955A-161D-46A5-9DC1-F7779EC85D1A}"/>
              </a:ext>
            </a:extLst>
          </p:cNvPr>
          <p:cNvCxnSpPr>
            <a:cxnSpLocks/>
          </p:cNvCxnSpPr>
          <p:nvPr/>
        </p:nvCxnSpPr>
        <p:spPr>
          <a:xfrm>
            <a:off x="5029200" y="2285053"/>
            <a:ext cx="0" cy="24976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F83154D-2094-4942-B009-8C912A39C5CA}"/>
              </a:ext>
            </a:extLst>
          </p:cNvPr>
          <p:cNvCxnSpPr>
            <a:cxnSpLocks/>
          </p:cNvCxnSpPr>
          <p:nvPr/>
        </p:nvCxnSpPr>
        <p:spPr>
          <a:xfrm>
            <a:off x="5324475" y="2285053"/>
            <a:ext cx="0" cy="24976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0BBC39F-0D55-44B8-827A-AE3C4585005B}"/>
              </a:ext>
            </a:extLst>
          </p:cNvPr>
          <p:cNvCxnSpPr>
            <a:cxnSpLocks/>
          </p:cNvCxnSpPr>
          <p:nvPr/>
        </p:nvCxnSpPr>
        <p:spPr>
          <a:xfrm>
            <a:off x="5648325" y="2285053"/>
            <a:ext cx="0" cy="24976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4F85258-8A6F-4A0F-98EE-ADE56E1A617C}"/>
              </a:ext>
            </a:extLst>
          </p:cNvPr>
          <p:cNvCxnSpPr>
            <a:cxnSpLocks/>
          </p:cNvCxnSpPr>
          <p:nvPr/>
        </p:nvCxnSpPr>
        <p:spPr>
          <a:xfrm>
            <a:off x="5981700" y="2285053"/>
            <a:ext cx="0" cy="249767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9D15588-BADB-400C-9AC0-1FC93EA3D34C}"/>
              </a:ext>
            </a:extLst>
          </p:cNvPr>
          <p:cNvCxnSpPr>
            <a:cxnSpLocks/>
          </p:cNvCxnSpPr>
          <p:nvPr/>
        </p:nvCxnSpPr>
        <p:spPr>
          <a:xfrm>
            <a:off x="2514600" y="2285053"/>
            <a:ext cx="0" cy="24976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2D5146F-2990-448F-808E-3C1BBE727B4A}"/>
              </a:ext>
            </a:extLst>
          </p:cNvPr>
          <p:cNvCxnSpPr>
            <a:cxnSpLocks/>
          </p:cNvCxnSpPr>
          <p:nvPr/>
        </p:nvCxnSpPr>
        <p:spPr>
          <a:xfrm>
            <a:off x="2819400" y="2285053"/>
            <a:ext cx="0" cy="24976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05883A7-5C95-4A36-B4F5-976A82879029}"/>
              </a:ext>
            </a:extLst>
          </p:cNvPr>
          <p:cNvCxnSpPr>
            <a:cxnSpLocks/>
          </p:cNvCxnSpPr>
          <p:nvPr/>
        </p:nvCxnSpPr>
        <p:spPr>
          <a:xfrm>
            <a:off x="3048000" y="2285053"/>
            <a:ext cx="0" cy="24976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726AA45-4F65-4158-8AC0-A0D0340F532A}"/>
              </a:ext>
            </a:extLst>
          </p:cNvPr>
          <p:cNvCxnSpPr>
            <a:cxnSpLocks/>
          </p:cNvCxnSpPr>
          <p:nvPr/>
        </p:nvCxnSpPr>
        <p:spPr>
          <a:xfrm>
            <a:off x="3352800" y="2285053"/>
            <a:ext cx="0" cy="24976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622FCB2-9DE6-4F83-BF11-8DFC04C3053F}"/>
              </a:ext>
            </a:extLst>
          </p:cNvPr>
          <p:cNvCxnSpPr>
            <a:cxnSpLocks/>
          </p:cNvCxnSpPr>
          <p:nvPr/>
        </p:nvCxnSpPr>
        <p:spPr>
          <a:xfrm>
            <a:off x="3657600" y="2285053"/>
            <a:ext cx="0" cy="24976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335111E-D286-4D6C-9A98-5EEADF66D64A}"/>
              </a:ext>
            </a:extLst>
          </p:cNvPr>
          <p:cNvCxnSpPr>
            <a:cxnSpLocks/>
          </p:cNvCxnSpPr>
          <p:nvPr/>
        </p:nvCxnSpPr>
        <p:spPr>
          <a:xfrm>
            <a:off x="6324600" y="2285053"/>
            <a:ext cx="0" cy="24976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37389F6-7271-4979-93E3-F286FFE25971}"/>
              </a:ext>
            </a:extLst>
          </p:cNvPr>
          <p:cNvCxnSpPr>
            <a:cxnSpLocks/>
          </p:cNvCxnSpPr>
          <p:nvPr/>
        </p:nvCxnSpPr>
        <p:spPr>
          <a:xfrm>
            <a:off x="3886200" y="2285053"/>
            <a:ext cx="0" cy="24976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DD628B2-CD11-4C0D-8B14-BA4CE6AE8B11}"/>
              </a:ext>
            </a:extLst>
          </p:cNvPr>
          <p:cNvCxnSpPr>
            <a:cxnSpLocks/>
          </p:cNvCxnSpPr>
          <p:nvPr/>
        </p:nvCxnSpPr>
        <p:spPr>
          <a:xfrm>
            <a:off x="5991225" y="2285053"/>
            <a:ext cx="0" cy="249767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ight Arrow Callout 43">
            <a:extLst>
              <a:ext uri="{FF2B5EF4-FFF2-40B4-BE49-F238E27FC236}">
                <a16:creationId xmlns:a16="http://schemas.microsoft.com/office/drawing/2014/main" id="{B1407460-E224-433F-9B00-1CEB1F7ACB7F}"/>
              </a:ext>
            </a:extLst>
          </p:cNvPr>
          <p:cNvSpPr/>
          <p:nvPr/>
        </p:nvSpPr>
        <p:spPr>
          <a:xfrm>
            <a:off x="4114800" y="2361253"/>
            <a:ext cx="2209800" cy="187325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14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0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01"/>
    </mc:Choice>
    <mc:Fallback xmlns="">
      <p:transition spd="slow" advTm="663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62" grpId="0"/>
      <p:bldP spid="63" grpId="0"/>
      <p:bldP spid="64" grpId="0"/>
      <p:bldP spid="65" grpId="0"/>
      <p:bldP spid="66" grpId="0"/>
      <p:bldP spid="67" grpId="0"/>
      <p:bldP spid="82" grpId="0" animBg="1"/>
      <p:bldP spid="82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2" name="Picture 2" descr="C:\Users\parul\Desktop\Digital Learning Content.png">
            <a:extLst>
              <a:ext uri="{FF2B5EF4-FFF2-40B4-BE49-F238E27FC236}">
                <a16:creationId xmlns:a16="http://schemas.microsoft.com/office/drawing/2014/main" id="{2DEC39B7-A96F-4375-B30A-BED29992240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63" name="Picture 6" descr="C:\Users\parul\Desktop\Untitled-1.png">
            <a:extLst>
              <a:ext uri="{FF2B5EF4-FFF2-40B4-BE49-F238E27FC236}">
                <a16:creationId xmlns:a16="http://schemas.microsoft.com/office/drawing/2014/main" id="{A43545AF-6875-4463-90EF-0822E57EA705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3364" name="Rectangle 7">
            <a:extLst>
              <a:ext uri="{FF2B5EF4-FFF2-40B4-BE49-F238E27FC236}">
                <a16:creationId xmlns:a16="http://schemas.microsoft.com/office/drawing/2014/main" id="{9A64A5EF-5907-4789-97BC-0A0CC123A43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43365" name="TextBox 6">
            <a:extLst>
              <a:ext uri="{FF2B5EF4-FFF2-40B4-BE49-F238E27FC236}">
                <a16:creationId xmlns:a16="http://schemas.microsoft.com/office/drawing/2014/main" id="{0B699385-8D90-4C9E-82A3-835027DFDC61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>
                <a:solidFill>
                  <a:schemeClr val="bg1"/>
                </a:solidFill>
                <a:cs typeface="Times New Roman" panose="02020603050405020304" pitchFamily="18" charset="0"/>
              </a:rPr>
              <a:t>Example</a:t>
            </a:r>
            <a:endParaRPr lang="en-IN" altLang="en-US" sz="30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43366" name="TextBox 10">
            <a:extLst>
              <a:ext uri="{FF2B5EF4-FFF2-40B4-BE49-F238E27FC236}">
                <a16:creationId xmlns:a16="http://schemas.microsoft.com/office/drawing/2014/main" id="{9C729274-FF7F-4862-BCAD-59E1D8DB24D1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49238" y="2439988"/>
            <a:ext cx="8645525" cy="4229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/>
              <a:t>String s = “MMBBNGACCR” ; 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/>
              <a:t>int index = </a:t>
            </a:r>
            <a:r>
              <a:rPr lang="en-US" altLang="en-US" sz="2000" dirty="0" err="1"/>
              <a:t>s.indexOf</a:t>
            </a:r>
            <a:r>
              <a:rPr lang="en-US" altLang="en-US" sz="2000" dirty="0"/>
              <a:t>(“G”);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/>
              <a:t>int index = </a:t>
            </a:r>
            <a:r>
              <a:rPr lang="en-US" altLang="en-US" sz="2000" dirty="0" err="1"/>
              <a:t>s.indexOf</a:t>
            </a:r>
            <a:r>
              <a:rPr lang="en-US" altLang="en-US" sz="2000" dirty="0"/>
              <a:t>(“”);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/>
              <a:t>int index = </a:t>
            </a:r>
            <a:r>
              <a:rPr lang="en-US" altLang="en-US" sz="2000" dirty="0" err="1"/>
              <a:t>s.indexOf</a:t>
            </a:r>
            <a:r>
              <a:rPr lang="en-US" altLang="en-US" sz="2000" dirty="0"/>
              <a:t>(“m”);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/>
              <a:t>int index = </a:t>
            </a:r>
            <a:r>
              <a:rPr lang="en-US" altLang="en-US" sz="2000" dirty="0" err="1"/>
              <a:t>s.indexOf</a:t>
            </a:r>
            <a:r>
              <a:rPr lang="en-US" altLang="en-US" sz="2000" dirty="0"/>
              <a:t>(“C”);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None/>
            </a:pPr>
            <a:r>
              <a:rPr lang="en-US" altLang="en-US" sz="2000" dirty="0"/>
              <a:t>int index = </a:t>
            </a:r>
            <a:r>
              <a:rPr lang="en-US" altLang="en-US" sz="2000" dirty="0" err="1"/>
              <a:t>s.lastIndexOf</a:t>
            </a:r>
            <a:r>
              <a:rPr lang="en-US" altLang="en-US" sz="2000" dirty="0"/>
              <a:t>(“C”);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None/>
            </a:pPr>
            <a:r>
              <a:rPr lang="en-US" altLang="en-US" sz="2000" dirty="0"/>
              <a:t>int index = </a:t>
            </a:r>
            <a:r>
              <a:rPr lang="en-US" altLang="en-US" sz="2000" dirty="0" err="1"/>
              <a:t>s.lastIndexOf</a:t>
            </a:r>
            <a:r>
              <a:rPr lang="en-US" altLang="en-US" sz="2000" dirty="0"/>
              <a:t>(“B”);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28BE08-58F5-478F-8794-D3E1EF3E7132}"/>
              </a:ext>
            </a:extLst>
          </p:cNvPr>
          <p:cNvSpPr txBox="1"/>
          <p:nvPr/>
        </p:nvSpPr>
        <p:spPr>
          <a:xfrm>
            <a:off x="3386659" y="307181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+mj-lt"/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6AFE1A-6452-41D6-9CFE-0132EEABDB6C}"/>
              </a:ext>
            </a:extLst>
          </p:cNvPr>
          <p:cNvSpPr txBox="1"/>
          <p:nvPr/>
        </p:nvSpPr>
        <p:spPr>
          <a:xfrm>
            <a:off x="3386659" y="370363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+mj-lt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0BB348-B224-4B55-A014-9D7518F4BA28}"/>
              </a:ext>
            </a:extLst>
          </p:cNvPr>
          <p:cNvSpPr txBox="1"/>
          <p:nvPr/>
        </p:nvSpPr>
        <p:spPr>
          <a:xfrm>
            <a:off x="3386659" y="433546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+mj-lt"/>
              </a:rPr>
              <a:t>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AD6F3D-2904-4415-BA70-0A8E2B70ABA7}"/>
              </a:ext>
            </a:extLst>
          </p:cNvPr>
          <p:cNvSpPr txBox="1"/>
          <p:nvPr/>
        </p:nvSpPr>
        <p:spPr>
          <a:xfrm>
            <a:off x="3386659" y="4932134"/>
            <a:ext cx="34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+mj-lt"/>
              </a:rPr>
              <a:t>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1E2EF4-06BB-4290-A277-36A58FB2435E}"/>
              </a:ext>
            </a:extLst>
          </p:cNvPr>
          <p:cNvSpPr txBox="1"/>
          <p:nvPr/>
        </p:nvSpPr>
        <p:spPr>
          <a:xfrm>
            <a:off x="3386659" y="553296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+mj-lt"/>
              </a:rPr>
              <a:t>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04AAA-1661-4C7C-9FB0-3D5BD2ACDFD1}"/>
              </a:ext>
            </a:extLst>
          </p:cNvPr>
          <p:cNvSpPr txBox="1"/>
          <p:nvPr/>
        </p:nvSpPr>
        <p:spPr>
          <a:xfrm>
            <a:off x="3386659" y="616371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+mj-lt"/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01"/>
    </mc:Choice>
    <mc:Fallback xmlns="">
      <p:transition spd="slow" advTm="663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1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6" name="Picture 2" descr="C:\Users\parul\Desktop\Digital Learning Content.png">
            <a:extLst>
              <a:ext uri="{FF2B5EF4-FFF2-40B4-BE49-F238E27FC236}">
                <a16:creationId xmlns:a16="http://schemas.microsoft.com/office/drawing/2014/main" id="{46443AC2-F02C-401F-A011-3FBBB704BF6F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387" name="Picture 6" descr="C:\Users\parul\Desktop\Untitled-1.png">
            <a:extLst>
              <a:ext uri="{FF2B5EF4-FFF2-40B4-BE49-F238E27FC236}">
                <a16:creationId xmlns:a16="http://schemas.microsoft.com/office/drawing/2014/main" id="{BB3E6CEA-10CD-42A8-B1DC-103CDF62B7C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4388" name="Rectangle 7">
            <a:extLst>
              <a:ext uri="{FF2B5EF4-FFF2-40B4-BE49-F238E27FC236}">
                <a16:creationId xmlns:a16="http://schemas.microsoft.com/office/drawing/2014/main" id="{A3E615FF-D16D-4846-8488-405EF42C50B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44389" name="TextBox 6">
            <a:extLst>
              <a:ext uri="{FF2B5EF4-FFF2-40B4-BE49-F238E27FC236}">
                <a16:creationId xmlns:a16="http://schemas.microsoft.com/office/drawing/2014/main" id="{BD683E5C-A287-4FE6-9370-9C163118AD66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30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44390" name="TextBox 10">
            <a:extLst>
              <a:ext uri="{FF2B5EF4-FFF2-40B4-BE49-F238E27FC236}">
                <a16:creationId xmlns:a16="http://schemas.microsoft.com/office/drawing/2014/main" id="{60C999A3-8393-46A0-9785-D86716D894E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49238" y="2439988"/>
            <a:ext cx="8645525" cy="4229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11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F07F08"/>
              </a:buClr>
              <a:buSzPts val="1800"/>
              <a:buFont typeface="Arial" panose="020B0604020202020204" pitchFamily="34" charset="0"/>
              <a:buNone/>
            </a:pPr>
            <a:r>
              <a:rPr lang="en-IN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We can specify a starting point for the search using these forms:</a:t>
            </a:r>
          </a:p>
          <a:p>
            <a:pPr>
              <a:spcBef>
                <a:spcPts val="13"/>
              </a:spcBef>
              <a:buClr>
                <a:srgbClr val="F07F08"/>
              </a:buClr>
              <a:buSzPts val="2400"/>
              <a:buFont typeface="Arial" panose="020B0604020202020204" pitchFamily="34" charset="0"/>
              <a:buNone/>
            </a:pPr>
            <a:endParaRPr lang="en-IN" altLang="en-US" sz="2000" dirty="0"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2000" i="1" dirty="0">
                <a:cs typeface="Times New Roman" panose="02020603050405020304" pitchFamily="18" charset="0"/>
                <a:sym typeface="Times New Roman" panose="02020603050405020304" pitchFamily="18" charset="0"/>
              </a:rPr>
              <a:t>int </a:t>
            </a:r>
            <a:r>
              <a:rPr lang="en-IN" altLang="en-US" sz="2000" i="1" dirty="0" err="1">
                <a:cs typeface="Times New Roman" panose="02020603050405020304" pitchFamily="18" charset="0"/>
                <a:sym typeface="Times New Roman" panose="02020603050405020304" pitchFamily="18" charset="0"/>
              </a:rPr>
              <a:t>indexOf</a:t>
            </a:r>
            <a:r>
              <a:rPr lang="en-IN" altLang="en-US" sz="2000" i="1" dirty="0">
                <a:cs typeface="Times New Roman" panose="02020603050405020304" pitchFamily="18" charset="0"/>
                <a:sym typeface="Times New Roman" panose="02020603050405020304" pitchFamily="18" charset="0"/>
              </a:rPr>
              <a:t>(int </a:t>
            </a:r>
            <a:r>
              <a:rPr lang="en-IN" altLang="en-US" sz="2000" i="1" dirty="0" err="1">
                <a:cs typeface="Times New Roman" panose="02020603050405020304" pitchFamily="18" charset="0"/>
                <a:sym typeface="Times New Roman" panose="02020603050405020304" pitchFamily="18" charset="0"/>
              </a:rPr>
              <a:t>ch</a:t>
            </a:r>
            <a:r>
              <a:rPr lang="en-IN" altLang="en-US" sz="2000" i="1" dirty="0">
                <a:cs typeface="Times New Roman" panose="02020603050405020304" pitchFamily="18" charset="0"/>
                <a:sym typeface="Times New Roman" panose="02020603050405020304" pitchFamily="18" charset="0"/>
              </a:rPr>
              <a:t>, int </a:t>
            </a:r>
            <a:r>
              <a:rPr lang="en-IN" altLang="en-US" sz="2000" i="1" dirty="0" err="1">
                <a:cs typeface="Times New Roman" panose="02020603050405020304" pitchFamily="18" charset="0"/>
                <a:sym typeface="Times New Roman" panose="02020603050405020304" pitchFamily="18" charset="0"/>
              </a:rPr>
              <a:t>startIndex</a:t>
            </a:r>
            <a:r>
              <a:rPr lang="en-IN" altLang="en-US" sz="2000" i="1" dirty="0">
                <a:cs typeface="Times New Roman" panose="02020603050405020304" pitchFamily="18" charset="0"/>
                <a:sym typeface="Times New Roman" panose="02020603050405020304" pitchFamily="18" charset="0"/>
              </a:rPr>
              <a:t>)</a:t>
            </a:r>
            <a:endParaRPr lang="en-IN" altLang="en-US" sz="2000" dirty="0"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22000"/>
              </a:lnSpc>
              <a:spcBef>
                <a:spcPts val="63"/>
              </a:spcBef>
              <a:buFont typeface="Arial" panose="020B0604020202020204" pitchFamily="34" charset="0"/>
              <a:buNone/>
            </a:pPr>
            <a:r>
              <a:rPr lang="en-IN" altLang="en-US" sz="2000" i="1" dirty="0">
                <a:cs typeface="Times New Roman" panose="02020603050405020304" pitchFamily="18" charset="0"/>
                <a:sym typeface="Times New Roman" panose="02020603050405020304" pitchFamily="18" charset="0"/>
              </a:rPr>
              <a:t>int </a:t>
            </a:r>
            <a:r>
              <a:rPr lang="en-IN" altLang="en-US" sz="2000" i="1" dirty="0" err="1">
                <a:cs typeface="Times New Roman" panose="02020603050405020304" pitchFamily="18" charset="0"/>
                <a:sym typeface="Times New Roman" panose="02020603050405020304" pitchFamily="18" charset="0"/>
              </a:rPr>
              <a:t>lastIndexOf</a:t>
            </a:r>
            <a:r>
              <a:rPr lang="en-IN" altLang="en-US" sz="2000" i="1" dirty="0">
                <a:cs typeface="Times New Roman" panose="02020603050405020304" pitchFamily="18" charset="0"/>
                <a:sym typeface="Times New Roman" panose="02020603050405020304" pitchFamily="18" charset="0"/>
              </a:rPr>
              <a:t>(int </a:t>
            </a:r>
            <a:r>
              <a:rPr lang="en-IN" altLang="en-US" sz="2000" i="1" dirty="0" err="1">
                <a:cs typeface="Times New Roman" panose="02020603050405020304" pitchFamily="18" charset="0"/>
                <a:sym typeface="Times New Roman" panose="02020603050405020304" pitchFamily="18" charset="0"/>
              </a:rPr>
              <a:t>ch</a:t>
            </a:r>
            <a:r>
              <a:rPr lang="en-IN" altLang="en-US" sz="2000" i="1" dirty="0">
                <a:cs typeface="Times New Roman" panose="02020603050405020304" pitchFamily="18" charset="0"/>
                <a:sym typeface="Times New Roman" panose="02020603050405020304" pitchFamily="18" charset="0"/>
              </a:rPr>
              <a:t>, int </a:t>
            </a:r>
            <a:r>
              <a:rPr lang="en-IN" altLang="en-US" sz="2000" i="1" dirty="0" err="1">
                <a:cs typeface="Times New Roman" panose="02020603050405020304" pitchFamily="18" charset="0"/>
                <a:sym typeface="Times New Roman" panose="02020603050405020304" pitchFamily="18" charset="0"/>
              </a:rPr>
              <a:t>startIndex</a:t>
            </a:r>
            <a:r>
              <a:rPr lang="en-IN" altLang="en-US" sz="2000" i="1" dirty="0">
                <a:cs typeface="Times New Roman" panose="02020603050405020304" pitchFamily="18" charset="0"/>
                <a:sym typeface="Times New Roman" panose="02020603050405020304" pitchFamily="18" charset="0"/>
              </a:rPr>
              <a:t>) </a:t>
            </a:r>
          </a:p>
          <a:p>
            <a:pPr>
              <a:lnSpc>
                <a:spcPct val="122000"/>
              </a:lnSpc>
              <a:spcBef>
                <a:spcPts val="63"/>
              </a:spcBef>
              <a:buFont typeface="Arial" panose="020B0604020202020204" pitchFamily="34" charset="0"/>
              <a:buNone/>
            </a:pPr>
            <a:r>
              <a:rPr lang="en-IN" altLang="en-US" sz="2000" i="1" dirty="0">
                <a:cs typeface="Times New Roman" panose="02020603050405020304" pitchFamily="18" charset="0"/>
                <a:sym typeface="Times New Roman" panose="02020603050405020304" pitchFamily="18" charset="0"/>
              </a:rPr>
              <a:t>int </a:t>
            </a:r>
            <a:r>
              <a:rPr lang="en-IN" altLang="en-US" sz="2000" i="1" dirty="0" err="1">
                <a:cs typeface="Times New Roman" panose="02020603050405020304" pitchFamily="18" charset="0"/>
                <a:sym typeface="Times New Roman" panose="02020603050405020304" pitchFamily="18" charset="0"/>
              </a:rPr>
              <a:t>indexOf</a:t>
            </a:r>
            <a:r>
              <a:rPr lang="en-IN" altLang="en-US" sz="2000" i="1" dirty="0">
                <a:cs typeface="Times New Roman" panose="02020603050405020304" pitchFamily="18" charset="0"/>
                <a:sym typeface="Times New Roman" panose="02020603050405020304" pitchFamily="18" charset="0"/>
              </a:rPr>
              <a:t>(String str, int </a:t>
            </a:r>
            <a:r>
              <a:rPr lang="en-IN" altLang="en-US" sz="2000" i="1" dirty="0" err="1">
                <a:cs typeface="Times New Roman" panose="02020603050405020304" pitchFamily="18" charset="0"/>
                <a:sym typeface="Times New Roman" panose="02020603050405020304" pitchFamily="18" charset="0"/>
              </a:rPr>
              <a:t>startIndex</a:t>
            </a:r>
            <a:r>
              <a:rPr lang="en-IN" altLang="en-US" sz="2000" i="1" dirty="0">
                <a:cs typeface="Times New Roman" panose="02020603050405020304" pitchFamily="18" charset="0"/>
                <a:sym typeface="Times New Roman" panose="02020603050405020304" pitchFamily="18" charset="0"/>
              </a:rPr>
              <a:t>)</a:t>
            </a:r>
            <a:endParaRPr lang="en-IN" altLang="en-US" sz="2000" dirty="0"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17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2000" i="1" dirty="0">
                <a:cs typeface="Times New Roman" panose="02020603050405020304" pitchFamily="18" charset="0"/>
                <a:sym typeface="Times New Roman" panose="02020603050405020304" pitchFamily="18" charset="0"/>
              </a:rPr>
              <a:t>int </a:t>
            </a:r>
            <a:r>
              <a:rPr lang="en-IN" altLang="en-US" sz="2000" i="1" dirty="0" err="1">
                <a:cs typeface="Times New Roman" panose="02020603050405020304" pitchFamily="18" charset="0"/>
                <a:sym typeface="Times New Roman" panose="02020603050405020304" pitchFamily="18" charset="0"/>
              </a:rPr>
              <a:t>lastIndexOf</a:t>
            </a:r>
            <a:r>
              <a:rPr lang="en-IN" altLang="en-US" sz="2000" i="1" dirty="0">
                <a:cs typeface="Times New Roman" panose="02020603050405020304" pitchFamily="18" charset="0"/>
                <a:sym typeface="Times New Roman" panose="02020603050405020304" pitchFamily="18" charset="0"/>
              </a:rPr>
              <a:t>(String str, int </a:t>
            </a:r>
            <a:r>
              <a:rPr lang="en-IN" altLang="en-US" sz="2000" i="1" dirty="0" err="1">
                <a:cs typeface="Times New Roman" panose="02020603050405020304" pitchFamily="18" charset="0"/>
                <a:sym typeface="Times New Roman" panose="02020603050405020304" pitchFamily="18" charset="0"/>
              </a:rPr>
              <a:t>startIndex</a:t>
            </a:r>
            <a:r>
              <a:rPr lang="en-IN" altLang="en-US" sz="2000" i="1" dirty="0">
                <a:cs typeface="Times New Roman" panose="02020603050405020304" pitchFamily="18" charset="0"/>
                <a:sym typeface="Times New Roman" panose="02020603050405020304" pitchFamily="18" charset="0"/>
              </a:rPr>
              <a:t>)</a:t>
            </a:r>
            <a:endParaRPr lang="en-IN" altLang="en-US" sz="2000" dirty="0"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spcBef>
                <a:spcPts val="13"/>
              </a:spcBef>
              <a:buFont typeface="Arial" panose="020B0604020202020204" pitchFamily="34" charset="0"/>
              <a:buNone/>
            </a:pPr>
            <a:endParaRPr lang="en-IN" altLang="en-US" sz="2000" dirty="0"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08000"/>
              </a:lnSpc>
              <a:spcBef>
                <a:spcPct val="0"/>
              </a:spcBef>
              <a:buClr>
                <a:srgbClr val="F07F08"/>
              </a:buClr>
              <a:buSzPts val="1800"/>
              <a:buFont typeface="Arial" panose="020B0604020202020204" pitchFamily="34" charset="0"/>
              <a:buNone/>
            </a:pPr>
            <a:r>
              <a:rPr lang="en-IN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Here, </a:t>
            </a:r>
            <a:r>
              <a:rPr lang="en-IN" altLang="en-US" sz="2000" dirty="0" err="1">
                <a:cs typeface="Times New Roman" panose="02020603050405020304" pitchFamily="18" charset="0"/>
                <a:sym typeface="Times New Roman" panose="02020603050405020304" pitchFamily="18" charset="0"/>
              </a:rPr>
              <a:t>startIndex</a:t>
            </a:r>
            <a:r>
              <a:rPr lang="en-IN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 specifies the index at which point the search begins.</a:t>
            </a:r>
          </a:p>
          <a:p>
            <a:pPr>
              <a:spcBef>
                <a:spcPts val="38"/>
              </a:spcBef>
              <a:buClr>
                <a:srgbClr val="F07F08"/>
              </a:buClr>
              <a:buSzPts val="2600"/>
              <a:buFont typeface="Arial" panose="020B0604020202020204" pitchFamily="34" charset="0"/>
              <a:buNone/>
            </a:pPr>
            <a:endParaRPr lang="en-IN" altLang="en-US" sz="2000" dirty="0"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08000"/>
              </a:lnSpc>
              <a:spcBef>
                <a:spcPct val="0"/>
              </a:spcBef>
              <a:buClr>
                <a:srgbClr val="F07F08"/>
              </a:buClr>
              <a:buSzPts val="1800"/>
              <a:buFont typeface="Arial" panose="020B0604020202020204" pitchFamily="34" charset="0"/>
              <a:buNone/>
            </a:pPr>
            <a:r>
              <a:rPr lang="en-IN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For </a:t>
            </a:r>
            <a:r>
              <a:rPr lang="en-IN" altLang="en-US" sz="2000" dirty="0" err="1">
                <a:cs typeface="Times New Roman" panose="02020603050405020304" pitchFamily="18" charset="0"/>
                <a:sym typeface="Times New Roman" panose="02020603050405020304" pitchFamily="18" charset="0"/>
              </a:rPr>
              <a:t>indexOf</a:t>
            </a:r>
            <a:r>
              <a:rPr lang="en-IN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( ), the search runs from </a:t>
            </a:r>
            <a:r>
              <a:rPr lang="en-IN" altLang="en-US" sz="2000" dirty="0" err="1">
                <a:cs typeface="Times New Roman" panose="02020603050405020304" pitchFamily="18" charset="0"/>
                <a:sym typeface="Times New Roman" panose="02020603050405020304" pitchFamily="18" charset="0"/>
              </a:rPr>
              <a:t>startIndex</a:t>
            </a:r>
            <a:r>
              <a:rPr lang="en-IN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 to the end of the string.</a:t>
            </a:r>
          </a:p>
          <a:p>
            <a:pPr>
              <a:spcBef>
                <a:spcPts val="25"/>
              </a:spcBef>
              <a:buClr>
                <a:srgbClr val="F07F08"/>
              </a:buClr>
              <a:buSzPts val="2300"/>
              <a:buFont typeface="Arial" panose="020B0604020202020204" pitchFamily="34" charset="0"/>
              <a:buNone/>
            </a:pPr>
            <a:endParaRPr lang="en-IN" altLang="en-US" sz="2000" dirty="0"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rgbClr val="F07F08"/>
              </a:buClr>
              <a:buSzPts val="1800"/>
              <a:buFont typeface="Arial" panose="020B0604020202020204" pitchFamily="34" charset="0"/>
              <a:buNone/>
            </a:pPr>
            <a:r>
              <a:rPr lang="en-IN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For </a:t>
            </a:r>
            <a:r>
              <a:rPr lang="en-IN" altLang="en-US" sz="2000" dirty="0" err="1">
                <a:cs typeface="Times New Roman" panose="02020603050405020304" pitchFamily="18" charset="0"/>
                <a:sym typeface="Times New Roman" panose="02020603050405020304" pitchFamily="18" charset="0"/>
              </a:rPr>
              <a:t>lastIndexOf</a:t>
            </a:r>
            <a:r>
              <a:rPr lang="en-IN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( ), the search runs from </a:t>
            </a:r>
            <a:r>
              <a:rPr lang="en-IN" altLang="en-US" sz="2000" dirty="0" err="1">
                <a:cs typeface="Times New Roman" panose="02020603050405020304" pitchFamily="18" charset="0"/>
                <a:sym typeface="Times New Roman" panose="02020603050405020304" pitchFamily="18" charset="0"/>
              </a:rPr>
              <a:t>startIndex</a:t>
            </a:r>
            <a:r>
              <a:rPr lang="en-IN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 to zero.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01"/>
    </mc:Choice>
    <mc:Fallback xmlns="">
      <p:transition spd="slow" advTm="6630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0" name="Picture 2" descr="C:\Users\parul\Desktop\Digital Learning Content.png">
            <a:extLst>
              <a:ext uri="{FF2B5EF4-FFF2-40B4-BE49-F238E27FC236}">
                <a16:creationId xmlns:a16="http://schemas.microsoft.com/office/drawing/2014/main" id="{EF29604D-3E9E-4333-A3B7-26FE3925D1AF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1" name="Picture 6" descr="C:\Users\parul\Desktop\Untitled-1.png">
            <a:extLst>
              <a:ext uri="{FF2B5EF4-FFF2-40B4-BE49-F238E27FC236}">
                <a16:creationId xmlns:a16="http://schemas.microsoft.com/office/drawing/2014/main" id="{D81F457D-ED6D-4721-B282-9D12FCBD6F2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4932" name="Rectangle 7">
            <a:extLst>
              <a:ext uri="{FF2B5EF4-FFF2-40B4-BE49-F238E27FC236}">
                <a16:creationId xmlns:a16="http://schemas.microsoft.com/office/drawing/2014/main" id="{D53F40A0-8051-4BA2-8F04-27693950E5F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24933" name="TextBox 6">
            <a:extLst>
              <a:ext uri="{FF2B5EF4-FFF2-40B4-BE49-F238E27FC236}">
                <a16:creationId xmlns:a16="http://schemas.microsoft.com/office/drawing/2014/main" id="{EDB4EF03-8C8C-40E8-8001-73626FF74C4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Why String is Immutable or Final?</a:t>
            </a:r>
          </a:p>
        </p:txBody>
      </p:sp>
      <p:sp>
        <p:nvSpPr>
          <p:cNvPr id="124934" name="TextBox 10">
            <a:extLst>
              <a:ext uri="{FF2B5EF4-FFF2-40B4-BE49-F238E27FC236}">
                <a16:creationId xmlns:a16="http://schemas.microsoft.com/office/drawing/2014/main" id="{7710A494-E7A8-4DA4-90EA-597CFECF426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49238" y="2439988"/>
            <a:ext cx="864552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7650" indent="-2365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06000"/>
              </a:lnSpc>
              <a:spcBef>
                <a:spcPct val="0"/>
              </a:spcBef>
              <a:buSzPct val="25000"/>
              <a:buFont typeface="Noto Sans Symbols"/>
              <a:buChar char="⚫"/>
            </a:pPr>
            <a:r>
              <a:rPr lang="en-IN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String has been widely used as parameter for many java classes e.g. for opening network connection we can pass hostname and port number as string ,</a:t>
            </a:r>
          </a:p>
          <a:p>
            <a:pPr algn="just">
              <a:spcBef>
                <a:spcPts val="275"/>
              </a:spcBef>
              <a:buSzPct val="25000"/>
              <a:buFont typeface="Noto Sans Symbols"/>
              <a:buChar char="⚫"/>
            </a:pPr>
            <a:r>
              <a:rPr lang="en-IN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we can pass database URL as string for opening database connection,</a:t>
            </a:r>
          </a:p>
          <a:p>
            <a:pPr algn="just">
              <a:spcBef>
                <a:spcPts val="250"/>
              </a:spcBef>
              <a:buSzPct val="25000"/>
              <a:buFont typeface="Noto Sans Symbols"/>
              <a:buChar char="⚫"/>
            </a:pPr>
            <a:r>
              <a:rPr lang="en-IN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we can open any file in Java by passing name of file as argument to File I/O classes.</a:t>
            </a:r>
          </a:p>
          <a:p>
            <a:pPr algn="just">
              <a:spcBef>
                <a:spcPts val="13"/>
              </a:spcBef>
              <a:buSzPct val="25000"/>
            </a:pPr>
            <a:endParaRPr lang="en-IN" altLang="en-US" sz="2000" dirty="0"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SzPct val="25000"/>
              <a:buFont typeface="Noto Sans Symbols"/>
              <a:buChar char="⚫"/>
            </a:pPr>
            <a:r>
              <a:rPr lang="en-IN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In case if String is not immutable , this would lead serious security threat , means some one can access to any file for which he has authorization and then can change the file name either deliberately or accidentally.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01"/>
    </mc:Choice>
    <mc:Fallback xmlns="">
      <p:transition spd="slow" advTm="6630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10" name="Picture 2" descr="C:\Users\parul\Desktop\Digital Learning Content.png">
            <a:extLst>
              <a:ext uri="{FF2B5EF4-FFF2-40B4-BE49-F238E27FC236}">
                <a16:creationId xmlns:a16="http://schemas.microsoft.com/office/drawing/2014/main" id="{A0A97FBD-81EA-4D98-9C69-939FA9C946DB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411" name="Picture 6" descr="C:\Users\parul\Desktop\Untitled-1.png">
            <a:extLst>
              <a:ext uri="{FF2B5EF4-FFF2-40B4-BE49-F238E27FC236}">
                <a16:creationId xmlns:a16="http://schemas.microsoft.com/office/drawing/2014/main" id="{657BC77F-AB06-4F4E-BC53-DB7BACA18ADF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5412" name="Rectangle 7">
            <a:extLst>
              <a:ext uri="{FF2B5EF4-FFF2-40B4-BE49-F238E27FC236}">
                <a16:creationId xmlns:a16="http://schemas.microsoft.com/office/drawing/2014/main" id="{AC092BA8-ABB8-4D00-AC5E-93387690ECB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45413" name="TextBox 6">
            <a:extLst>
              <a:ext uri="{FF2B5EF4-FFF2-40B4-BE49-F238E27FC236}">
                <a16:creationId xmlns:a16="http://schemas.microsoft.com/office/drawing/2014/main" id="{B4D18EA4-3FA8-4E98-9B90-CC67038CA3F4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>
                <a:solidFill>
                  <a:schemeClr val="bg1"/>
                </a:solidFill>
                <a:cs typeface="Times New Roman" panose="02020603050405020304" pitchFamily="18" charset="0"/>
              </a:rPr>
              <a:t>Example</a:t>
            </a:r>
            <a:endParaRPr lang="en-IN" altLang="en-US" sz="30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45414" name="TextBox 10">
            <a:extLst>
              <a:ext uri="{FF2B5EF4-FFF2-40B4-BE49-F238E27FC236}">
                <a16:creationId xmlns:a16="http://schemas.microsoft.com/office/drawing/2014/main" id="{470B88EA-6E3E-4D98-AFC5-A4F9BD24FE7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5250" y="2317899"/>
            <a:ext cx="8953500" cy="4311352"/>
          </a:xfrm>
          <a:prstGeom prst="rect">
            <a:avLst/>
          </a:prstGeom>
          <a:noFill/>
          <a:ln w="9525">
            <a:noFill/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841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/>
              <a:t>class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000" dirty="0" err="1"/>
              <a:t>indexOfDemo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000" dirty="0"/>
              <a:t>{</a:t>
            </a:r>
          </a:p>
          <a:p>
            <a:pPr>
              <a:spcBef>
                <a:spcPts val="63"/>
              </a:spcBef>
              <a:buFont typeface="Arial" panose="020B0604020202020204" pitchFamily="34" charset="0"/>
              <a:buNone/>
            </a:pPr>
            <a:r>
              <a:rPr lang="en-US" altLang="en-US" sz="2000" dirty="0"/>
              <a:t>public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000" dirty="0"/>
              <a:t>static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000" dirty="0"/>
              <a:t>void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000" dirty="0"/>
              <a:t>main(String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000" dirty="0" err="1"/>
              <a:t>args</a:t>
            </a:r>
            <a:r>
              <a:rPr lang="en-US" altLang="en-US" sz="2000" dirty="0"/>
              <a:t>[])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  <a:p>
            <a:pPr>
              <a:spcBef>
                <a:spcPts val="63"/>
              </a:spcBef>
              <a:buFont typeface="Arial" panose="020B0604020202020204" pitchFamily="34" charset="0"/>
              <a:buNone/>
            </a:pPr>
            <a:r>
              <a:rPr lang="en-US" altLang="en-US" sz="2000" dirty="0"/>
              <a:t>{       String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000" dirty="0"/>
              <a:t>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000" dirty="0"/>
              <a:t>=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000" dirty="0"/>
              <a:t>“Hello Students"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000" dirty="0"/>
              <a:t>+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000" dirty="0"/>
              <a:t>“Welcome to Java .";</a:t>
            </a:r>
          </a:p>
          <a:p>
            <a:pPr>
              <a:lnSpc>
                <a:spcPct val="118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 err="1"/>
              <a:t>System.out.println</a:t>
            </a:r>
            <a:r>
              <a:rPr lang="en-US" altLang="en-US" sz="2000" dirty="0"/>
              <a:t>(s);</a:t>
            </a:r>
          </a:p>
          <a:p>
            <a:pPr>
              <a:lnSpc>
                <a:spcPct val="102000"/>
              </a:lnSpc>
              <a:spcBef>
                <a:spcPts val="13"/>
              </a:spcBef>
              <a:buNone/>
            </a:pPr>
            <a:r>
              <a:rPr lang="en-US" altLang="en-US" sz="2000" dirty="0" err="1"/>
              <a:t>System.out.println</a:t>
            </a:r>
            <a:r>
              <a:rPr lang="en-US" altLang="en-US" sz="2000" dirty="0"/>
              <a:t>("</a:t>
            </a:r>
            <a:r>
              <a:rPr lang="en-US" altLang="en-US" sz="2000" dirty="0" err="1"/>
              <a:t>indexOf</a:t>
            </a:r>
            <a:r>
              <a:rPr lang="en-US" altLang="en-US" sz="2000" dirty="0"/>
              <a:t>(t)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000" dirty="0"/>
              <a:t>=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000" dirty="0"/>
              <a:t>"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000" dirty="0"/>
              <a:t>+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000" dirty="0" err="1"/>
              <a:t>s.indexOf</a:t>
            </a:r>
            <a:r>
              <a:rPr lang="en-US" altLang="en-US" sz="2000" dirty="0"/>
              <a:t>('t’));</a:t>
            </a:r>
          </a:p>
          <a:p>
            <a:pPr>
              <a:lnSpc>
                <a:spcPct val="102000"/>
              </a:lnSpc>
              <a:spcBef>
                <a:spcPts val="13"/>
              </a:spcBef>
              <a:buNone/>
            </a:pPr>
            <a:r>
              <a:rPr lang="en-US" altLang="en-US" sz="2000" dirty="0" err="1"/>
              <a:t>System.out.println</a:t>
            </a:r>
            <a:r>
              <a:rPr lang="en-US" altLang="en-US" sz="2000" dirty="0"/>
              <a:t>("</a:t>
            </a:r>
            <a:r>
              <a:rPr lang="en-US" altLang="en-US" sz="2000" dirty="0" err="1"/>
              <a:t>lastIndexOf</a:t>
            </a:r>
            <a:r>
              <a:rPr lang="en-US" altLang="en-US" sz="2000" dirty="0"/>
              <a:t>(t)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000" dirty="0"/>
              <a:t>=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000" dirty="0"/>
              <a:t>"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000" dirty="0"/>
              <a:t>+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000" dirty="0" err="1"/>
              <a:t>s.lastIndexOf</a:t>
            </a:r>
            <a:r>
              <a:rPr lang="en-US" altLang="en-US" sz="2000" dirty="0"/>
              <a:t>('t’));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02000"/>
              </a:lnSpc>
              <a:spcBef>
                <a:spcPts val="13"/>
              </a:spcBef>
              <a:buNone/>
            </a:pPr>
            <a:r>
              <a:rPr lang="en-US" altLang="en-US" sz="2000" dirty="0" err="1"/>
              <a:t>System.out.println</a:t>
            </a:r>
            <a:r>
              <a:rPr lang="en-US" altLang="en-US" sz="2000" dirty="0"/>
              <a:t>("</a:t>
            </a:r>
            <a:r>
              <a:rPr lang="en-US" altLang="en-US" sz="2000" dirty="0" err="1"/>
              <a:t>indexOf</a:t>
            </a:r>
            <a:r>
              <a:rPr lang="en-US" altLang="en-US" sz="2000" dirty="0"/>
              <a:t>(Stu)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000" dirty="0"/>
              <a:t>=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000" dirty="0"/>
              <a:t>"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000" dirty="0"/>
              <a:t>+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000" dirty="0" err="1"/>
              <a:t>s.indexOf</a:t>
            </a:r>
            <a:r>
              <a:rPr lang="en-US" altLang="en-US" sz="2000" dirty="0"/>
              <a:t>(“Stu"));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02000"/>
              </a:lnSpc>
              <a:spcBef>
                <a:spcPts val="13"/>
              </a:spcBef>
              <a:buNone/>
            </a:pPr>
            <a:r>
              <a:rPr lang="en-US" altLang="en-US" sz="2000" dirty="0" err="1"/>
              <a:t>System.out.println</a:t>
            </a:r>
            <a:r>
              <a:rPr lang="en-US" altLang="en-US" sz="2000" dirty="0"/>
              <a:t>("</a:t>
            </a:r>
            <a:r>
              <a:rPr lang="en-US" altLang="en-US" sz="2000" dirty="0" err="1"/>
              <a:t>lastIndexOf</a:t>
            </a:r>
            <a:r>
              <a:rPr lang="en-US" altLang="en-US" sz="2000" dirty="0"/>
              <a:t>(Stu)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000" dirty="0"/>
              <a:t>=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000" dirty="0"/>
              <a:t>"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000" dirty="0"/>
              <a:t>+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000" dirty="0" err="1"/>
              <a:t>s.lastIndexOf</a:t>
            </a:r>
            <a:r>
              <a:rPr lang="en-US" altLang="en-US" sz="2000" dirty="0"/>
              <a:t>(“Stu"));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02000"/>
              </a:lnSpc>
              <a:spcBef>
                <a:spcPts val="13"/>
              </a:spcBef>
              <a:buNone/>
            </a:pPr>
            <a:r>
              <a:rPr lang="en-US" altLang="en-US" sz="2000" dirty="0" err="1"/>
              <a:t>System.out.println</a:t>
            </a:r>
            <a:r>
              <a:rPr lang="en-US" altLang="en-US" sz="2000" dirty="0"/>
              <a:t>("</a:t>
            </a:r>
            <a:r>
              <a:rPr lang="en-US" altLang="en-US" sz="2000" dirty="0" err="1"/>
              <a:t>indexOf</a:t>
            </a:r>
            <a:r>
              <a:rPr lang="en-US" altLang="en-US" sz="2000" dirty="0"/>
              <a:t>(t,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000" dirty="0"/>
              <a:t>10)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000" dirty="0"/>
              <a:t>=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000" dirty="0"/>
              <a:t>"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000" dirty="0"/>
              <a:t>+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000" dirty="0" err="1"/>
              <a:t>s.indexOf</a:t>
            </a:r>
            <a:r>
              <a:rPr lang="en-US" altLang="en-US" sz="2000" dirty="0"/>
              <a:t>('t',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000" dirty="0"/>
              <a:t>10));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02000"/>
              </a:lnSpc>
              <a:spcBef>
                <a:spcPts val="13"/>
              </a:spcBef>
              <a:buNone/>
            </a:pPr>
            <a:r>
              <a:rPr lang="en-US" altLang="en-US" sz="2000" dirty="0" err="1"/>
              <a:t>System.out.println</a:t>
            </a:r>
            <a:r>
              <a:rPr lang="en-US" altLang="en-US" sz="2000" dirty="0"/>
              <a:t>("</a:t>
            </a:r>
            <a:r>
              <a:rPr lang="en-US" altLang="en-US" sz="2000" dirty="0" err="1"/>
              <a:t>lastIndexOf</a:t>
            </a:r>
            <a:r>
              <a:rPr lang="en-US" altLang="en-US" sz="2000" dirty="0"/>
              <a:t>(t,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000" dirty="0"/>
              <a:t>60)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000" dirty="0"/>
              <a:t>=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000" dirty="0"/>
              <a:t>"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000" dirty="0"/>
              <a:t>+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000" dirty="0" err="1"/>
              <a:t>s.lastIndexOf</a:t>
            </a:r>
            <a:r>
              <a:rPr lang="en-US" altLang="en-US" sz="2000" dirty="0"/>
              <a:t>('t',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000" dirty="0"/>
              <a:t>60));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02000"/>
              </a:lnSpc>
              <a:spcBef>
                <a:spcPts val="13"/>
              </a:spcBef>
              <a:buNone/>
            </a:pPr>
            <a:r>
              <a:rPr lang="en-US" altLang="en-US" sz="2000" dirty="0" err="1"/>
              <a:t>System.out.println</a:t>
            </a:r>
            <a:r>
              <a:rPr lang="en-US" altLang="en-US" sz="2000" dirty="0"/>
              <a:t>("</a:t>
            </a:r>
            <a:r>
              <a:rPr lang="en-US" altLang="en-US" sz="2000" dirty="0" err="1"/>
              <a:t>indexOf</a:t>
            </a:r>
            <a:r>
              <a:rPr lang="en-US" altLang="en-US" sz="2000" dirty="0"/>
              <a:t>(Stu,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000" dirty="0"/>
              <a:t>10)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000" dirty="0"/>
              <a:t>=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000" dirty="0"/>
              <a:t>"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000" dirty="0"/>
              <a:t>+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000" dirty="0" err="1"/>
              <a:t>s.indexOf</a:t>
            </a:r>
            <a:r>
              <a:rPr lang="en-US" altLang="en-US" sz="2000" dirty="0"/>
              <a:t>(" Stu ",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000" dirty="0"/>
              <a:t>10));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02000"/>
              </a:lnSpc>
              <a:spcBef>
                <a:spcPts val="13"/>
              </a:spcBef>
              <a:buNone/>
            </a:pPr>
            <a:r>
              <a:rPr lang="en-US" altLang="en-US" sz="2000" dirty="0" err="1"/>
              <a:t>System.out.println</a:t>
            </a:r>
            <a:r>
              <a:rPr lang="en-US" altLang="en-US" sz="2000" dirty="0"/>
              <a:t>("</a:t>
            </a:r>
            <a:r>
              <a:rPr lang="en-US" altLang="en-US" sz="2000" dirty="0" err="1"/>
              <a:t>lastIndexOf</a:t>
            </a:r>
            <a:r>
              <a:rPr lang="en-US" altLang="en-US" sz="2000" dirty="0"/>
              <a:t>(Stu,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000" dirty="0"/>
              <a:t>60)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000" dirty="0"/>
              <a:t>=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000" dirty="0"/>
              <a:t>"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000" dirty="0"/>
              <a:t>+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000" dirty="0" err="1"/>
              <a:t>s.lastIndexOf</a:t>
            </a:r>
            <a:r>
              <a:rPr lang="en-US" altLang="en-US" sz="2000" dirty="0"/>
              <a:t>(" Stu ",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000" dirty="0"/>
              <a:t>60));</a:t>
            </a:r>
          </a:p>
          <a:p>
            <a:pPr>
              <a:lnSpc>
                <a:spcPct val="102000"/>
              </a:lnSpc>
              <a:spcBef>
                <a:spcPts val="13"/>
              </a:spcBef>
              <a:buNone/>
            </a:pPr>
            <a:r>
              <a:rPr lang="en-US" altLang="en-US" sz="2000" dirty="0"/>
              <a:t>} 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DD2BE4-4C5B-4A6E-905E-7990884FD0E9}"/>
              </a:ext>
            </a:extLst>
          </p:cNvPr>
          <p:cNvSpPr txBox="1"/>
          <p:nvPr/>
        </p:nvSpPr>
        <p:spPr>
          <a:xfrm>
            <a:off x="4932040" y="3285000"/>
            <a:ext cx="4010769" cy="288000"/>
          </a:xfrm>
          <a:prstGeom prst="rect">
            <a:avLst/>
          </a:prstGeom>
          <a:noFill/>
          <a:ln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+mj-lt"/>
              </a:rPr>
              <a:t>Hello </a:t>
            </a:r>
            <a:r>
              <a:rPr lang="en-IN" b="1" dirty="0" err="1">
                <a:solidFill>
                  <a:schemeClr val="tx2"/>
                </a:solidFill>
                <a:latin typeface="+mj-lt"/>
              </a:rPr>
              <a:t>StudentsWelcome</a:t>
            </a:r>
            <a:r>
              <a:rPr lang="en-IN" b="1" dirty="0">
                <a:solidFill>
                  <a:schemeClr val="tx2"/>
                </a:solidFill>
                <a:latin typeface="+mj-lt"/>
              </a:rPr>
              <a:t> to Java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34435-3534-46DC-8AD1-74186E4A0E4C}"/>
              </a:ext>
            </a:extLst>
          </p:cNvPr>
          <p:cNvSpPr txBox="1"/>
          <p:nvPr/>
        </p:nvSpPr>
        <p:spPr>
          <a:xfrm>
            <a:off x="5508104" y="3646135"/>
            <a:ext cx="351656" cy="324000"/>
          </a:xfrm>
          <a:prstGeom prst="rect">
            <a:avLst/>
          </a:prstGeom>
          <a:noFill/>
          <a:ln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+mj-lt"/>
              </a:rPr>
              <a:t>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2486E2-336D-4CB3-9BA1-09E2F07333C9}"/>
              </a:ext>
            </a:extLst>
          </p:cNvPr>
          <p:cNvSpPr txBox="1"/>
          <p:nvPr/>
        </p:nvSpPr>
        <p:spPr>
          <a:xfrm>
            <a:off x="6294338" y="3919172"/>
            <a:ext cx="559296" cy="369332"/>
          </a:xfrm>
          <a:prstGeom prst="rect">
            <a:avLst/>
          </a:prstGeom>
          <a:noFill/>
          <a:ln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+mj-lt"/>
              </a:rPr>
              <a:t>22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C899FD-A841-4EDC-B662-161ED8437452}"/>
              </a:ext>
            </a:extLst>
          </p:cNvPr>
          <p:cNvSpPr txBox="1"/>
          <p:nvPr/>
        </p:nvSpPr>
        <p:spPr>
          <a:xfrm>
            <a:off x="6118510" y="4296128"/>
            <a:ext cx="351656" cy="324000"/>
          </a:xfrm>
          <a:prstGeom prst="rect">
            <a:avLst/>
          </a:prstGeom>
          <a:noFill/>
          <a:ln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+mj-lt"/>
              </a:rPr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EE713E-FC1E-4D35-9D51-D125F4FD225A}"/>
              </a:ext>
            </a:extLst>
          </p:cNvPr>
          <p:cNvSpPr txBox="1"/>
          <p:nvPr/>
        </p:nvSpPr>
        <p:spPr>
          <a:xfrm>
            <a:off x="6832824" y="4573255"/>
            <a:ext cx="559296" cy="324000"/>
          </a:xfrm>
          <a:prstGeom prst="rect">
            <a:avLst/>
          </a:prstGeom>
          <a:noFill/>
          <a:ln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+mj-lt"/>
              </a:rPr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FF863A-102A-453E-8162-9F27DB3C2BE9}"/>
              </a:ext>
            </a:extLst>
          </p:cNvPr>
          <p:cNvSpPr txBox="1"/>
          <p:nvPr/>
        </p:nvSpPr>
        <p:spPr>
          <a:xfrm>
            <a:off x="6268870" y="4900296"/>
            <a:ext cx="559296" cy="324000"/>
          </a:xfrm>
          <a:prstGeom prst="rect">
            <a:avLst/>
          </a:prstGeom>
          <a:noFill/>
          <a:ln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+mj-lt"/>
              </a:rPr>
              <a:t>12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0D03D2-CEA1-4DA4-B33F-38342B765AD7}"/>
              </a:ext>
            </a:extLst>
          </p:cNvPr>
          <p:cNvSpPr txBox="1"/>
          <p:nvPr/>
        </p:nvSpPr>
        <p:spPr>
          <a:xfrm>
            <a:off x="7056190" y="5214937"/>
            <a:ext cx="559296" cy="369332"/>
          </a:xfrm>
          <a:prstGeom prst="rect">
            <a:avLst/>
          </a:prstGeom>
          <a:noFill/>
          <a:ln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+mj-lt"/>
              </a:rPr>
              <a:t>22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3660D9-3329-4AA6-BA33-0F757A6C1137}"/>
              </a:ext>
            </a:extLst>
          </p:cNvPr>
          <p:cNvSpPr txBox="1"/>
          <p:nvPr/>
        </p:nvSpPr>
        <p:spPr>
          <a:xfrm>
            <a:off x="7056190" y="5507562"/>
            <a:ext cx="559296" cy="324000"/>
          </a:xfrm>
          <a:prstGeom prst="rect">
            <a:avLst/>
          </a:prstGeom>
          <a:noFill/>
          <a:ln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+mj-lt"/>
              </a:rPr>
              <a:t>-1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EE2A45-10AF-467A-AC17-9CBFF440805C}"/>
              </a:ext>
            </a:extLst>
          </p:cNvPr>
          <p:cNvSpPr txBox="1"/>
          <p:nvPr/>
        </p:nvSpPr>
        <p:spPr>
          <a:xfrm>
            <a:off x="7725197" y="5831562"/>
            <a:ext cx="559296" cy="324000"/>
          </a:xfrm>
          <a:prstGeom prst="rect">
            <a:avLst/>
          </a:prstGeom>
          <a:noFill/>
          <a:ln>
            <a:solidFill>
              <a:srgbClr val="00206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+mj-lt"/>
              </a:rPr>
              <a:t>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01"/>
    </mc:Choice>
    <mc:Fallback xmlns="">
      <p:transition spd="slow" advTm="663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2" descr="C:\Users\parul\Desktop\Digital Learning Content.png">
            <a:extLst>
              <a:ext uri="{FF2B5EF4-FFF2-40B4-BE49-F238E27FC236}">
                <a16:creationId xmlns:a16="http://schemas.microsoft.com/office/drawing/2014/main" id="{3AC8E390-0BCA-4B0B-92D8-9C41EBBF4533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55" name="Picture 6" descr="C:\Users\parul\Desktop\Untitled-1.png">
            <a:extLst>
              <a:ext uri="{FF2B5EF4-FFF2-40B4-BE49-F238E27FC236}">
                <a16:creationId xmlns:a16="http://schemas.microsoft.com/office/drawing/2014/main" id="{CF7F8E3E-15BA-42B7-A6D9-C97A1205650A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5956" name="Rectangle 7">
            <a:extLst>
              <a:ext uri="{FF2B5EF4-FFF2-40B4-BE49-F238E27FC236}">
                <a16:creationId xmlns:a16="http://schemas.microsoft.com/office/drawing/2014/main" id="{84A09E87-FDD1-4823-9F3E-F3A3F263FEF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25957" name="TextBox 6">
            <a:extLst>
              <a:ext uri="{FF2B5EF4-FFF2-40B4-BE49-F238E27FC236}">
                <a16:creationId xmlns:a16="http://schemas.microsoft.com/office/drawing/2014/main" id="{A527BBA3-024F-4D3D-9C66-85353E307386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>
                <a:solidFill>
                  <a:schemeClr val="bg1"/>
                </a:solidFill>
                <a:cs typeface="Times New Roman" panose="02020603050405020304" pitchFamily="18" charset="0"/>
              </a:rPr>
              <a:t>Empty String</a:t>
            </a:r>
            <a:endParaRPr lang="en-IN" altLang="en-US" sz="30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25958" name="TextBox 10">
            <a:extLst>
              <a:ext uri="{FF2B5EF4-FFF2-40B4-BE49-F238E27FC236}">
                <a16:creationId xmlns:a16="http://schemas.microsoft.com/office/drawing/2014/main" id="{248E41BA-571E-49DD-AE5B-964A39998C6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49238" y="2439988"/>
            <a:ext cx="864552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7650" indent="31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SzPct val="30000"/>
            </a:pPr>
            <a:endParaRPr lang="en-IN" altLang="en-US" sz="2000"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DC655A05-72F1-4133-9E20-C094515143F1}"/>
              </a:ext>
            </a:extLst>
          </p:cNvPr>
          <p:cNvSpPr txBox="1">
            <a:spLocks noChangeArrowheads="1"/>
          </p:cNvSpPr>
          <p:nvPr/>
        </p:nvSpPr>
        <p:spPr>
          <a:xfrm>
            <a:off x="495300" y="2330450"/>
            <a:ext cx="8153400" cy="4343400"/>
          </a:xfrm>
          <a:prstGeom prst="rect">
            <a:avLst/>
          </a:prstGeom>
        </p:spPr>
        <p:txBody>
          <a:bodyPr>
            <a:normAutofit/>
          </a:bodyPr>
          <a:lstStyle>
            <a:defPPr/>
          </a:lstStyle>
          <a:p>
            <a:pPr marL="342900" indent="-342900" eaLnBrk="1" fontAlgn="auto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  <a:cs typeface="+mn-cs"/>
              </a:rPr>
              <a:t>An empty String has no characters.  It’s length is 0.</a:t>
            </a:r>
          </a:p>
          <a:p>
            <a:pPr marL="342900" indent="-342900" eaLnBrk="1" fontAlgn="auto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latin typeface="+mj-lt"/>
              <a:cs typeface="+mn-cs"/>
            </a:endParaRPr>
          </a:p>
          <a:p>
            <a:pPr marL="342900" indent="-342900" eaLnBrk="1" fontAlgn="auto" hangingPunct="1">
              <a:spcBef>
                <a:spcPct val="20000"/>
              </a:spcBef>
              <a:defRPr/>
            </a:pPr>
            <a:endParaRPr lang="en-US" sz="2000" dirty="0">
              <a:latin typeface="+mj-lt"/>
              <a:cs typeface="+mn-cs"/>
            </a:endParaRPr>
          </a:p>
          <a:p>
            <a:pPr marL="342900" indent="-342900" eaLnBrk="1" fontAlgn="auto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latin typeface="+mj-lt"/>
              <a:cs typeface="+mn-cs"/>
            </a:endParaRPr>
          </a:p>
          <a:p>
            <a:pPr marL="342900" indent="-342900" eaLnBrk="1" fontAlgn="auto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  <a:cs typeface="+mn-cs"/>
              </a:rPr>
              <a:t>Not the same as an uninitialized String.</a:t>
            </a:r>
          </a:p>
        </p:txBody>
      </p:sp>
      <p:sp>
        <p:nvSpPr>
          <p:cNvPr id="16" name="Line 5">
            <a:extLst>
              <a:ext uri="{FF2B5EF4-FFF2-40B4-BE49-F238E27FC236}">
                <a16:creationId xmlns:a16="http://schemas.microsoft.com/office/drawing/2014/main" id="{F5E265B1-C2EF-4301-BE25-F31C215E98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95775" y="3159125"/>
            <a:ext cx="1600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Line 6">
            <a:extLst>
              <a:ext uri="{FF2B5EF4-FFF2-40B4-BE49-F238E27FC236}">
                <a16:creationId xmlns:a16="http://schemas.microsoft.com/office/drawing/2014/main" id="{5CE8D7B1-9F1D-472D-9ECA-A7029C0A55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8700" y="3159125"/>
            <a:ext cx="1057275" cy="2873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Text Box 8">
            <a:extLst>
              <a:ext uri="{FF2B5EF4-FFF2-40B4-BE49-F238E27FC236}">
                <a16:creationId xmlns:a16="http://schemas.microsoft.com/office/drawing/2014/main" id="{81AD9166-E12A-4FEB-9490-E123678D8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00" y="4511675"/>
            <a:ext cx="1524000" cy="461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/>
          </a:lstStyle>
          <a:p>
            <a:pPr>
              <a:defRPr/>
            </a:pPr>
            <a:r>
              <a:rPr lang="en-US" sz="2400"/>
              <a:t>This is </a:t>
            </a:r>
            <a:r>
              <a:rPr lang="en-US" sz="2400" b="1"/>
              <a:t>null</a:t>
            </a:r>
          </a:p>
        </p:txBody>
      </p:sp>
      <p:sp>
        <p:nvSpPr>
          <p:cNvPr id="19" name="Line 9">
            <a:extLst>
              <a:ext uri="{FF2B5EF4-FFF2-40B4-BE49-F238E27FC236}">
                <a16:creationId xmlns:a16="http://schemas.microsoft.com/office/drawing/2014/main" id="{2D81E002-E36F-4F04-AC52-1CE7278974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7700" y="4768850"/>
            <a:ext cx="1371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D9858CD5-F0B4-4636-BFCA-00237275D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00" y="2940050"/>
            <a:ext cx="2133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/>
          </a:lstStyle>
          <a:p>
            <a:pPr>
              <a:defRPr/>
            </a:pPr>
            <a:r>
              <a:rPr lang="en-US" sz="2400" b="1"/>
              <a:t>Empty</a:t>
            </a:r>
            <a:r>
              <a:rPr lang="en-US" sz="2400"/>
              <a:t> strings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FFDACE-C986-4FC6-87DC-F2D6BA4CC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2989263"/>
            <a:ext cx="4343400" cy="64611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en-US" dirty="0">
                <a:solidFill>
                  <a:srgbClr val="6A3E3E"/>
                </a:solidFill>
                <a:latin typeface="Consolas" panose="020B0609020204030204" pitchFamily="49" charset="0"/>
              </a:rPr>
              <a:t>word1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en-US" dirty="0">
                <a:solidFill>
                  <a:srgbClr val="6A3E3E"/>
                </a:solidFill>
                <a:latin typeface="Consolas" panose="020B0609020204030204" pitchFamily="49" charset="0"/>
              </a:rPr>
              <a:t>word2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String();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703673-CE72-49AF-8867-7322D0646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4575175"/>
            <a:ext cx="4343400" cy="369888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en-US">
                <a:solidFill>
                  <a:srgbClr val="6A3E3E"/>
                </a:solidFill>
                <a:latin typeface="Consolas" panose="020B0609020204030204" pitchFamily="49" charset="0"/>
              </a:rPr>
              <a:t>word1;</a:t>
            </a:r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01"/>
    </mc:Choice>
    <mc:Fallback xmlns="">
      <p:transition spd="slow" advTm="663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build="allAtOnce" animBg="1"/>
      <p:bldP spid="22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8" name="Picture 2" descr="C:\Users\parul\Desktop\Digital Learning Content.png">
            <a:extLst>
              <a:ext uri="{FF2B5EF4-FFF2-40B4-BE49-F238E27FC236}">
                <a16:creationId xmlns:a16="http://schemas.microsoft.com/office/drawing/2014/main" id="{91FEDC23-D977-4831-AEFD-DF476F28FE5E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79" name="Picture 6" descr="C:\Users\parul\Desktop\Untitled-1.png">
            <a:extLst>
              <a:ext uri="{FF2B5EF4-FFF2-40B4-BE49-F238E27FC236}">
                <a16:creationId xmlns:a16="http://schemas.microsoft.com/office/drawing/2014/main" id="{D20CAF97-95E0-493C-B052-1C313D581833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8" y="3133725"/>
            <a:ext cx="5432425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6980" name="Rectangle 7">
            <a:extLst>
              <a:ext uri="{FF2B5EF4-FFF2-40B4-BE49-F238E27FC236}">
                <a16:creationId xmlns:a16="http://schemas.microsoft.com/office/drawing/2014/main" id="{29F5B8E2-2A1F-47A4-8D9A-7385B703749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26981" name="TextBox 6">
            <a:extLst>
              <a:ext uri="{FF2B5EF4-FFF2-40B4-BE49-F238E27FC236}">
                <a16:creationId xmlns:a16="http://schemas.microsoft.com/office/drawing/2014/main" id="{2A8675F2-4798-4C1C-8BC4-A11D488E9B94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>
                <a:solidFill>
                  <a:schemeClr val="bg1"/>
                </a:solidFill>
                <a:cs typeface="Times New Roman" panose="02020603050405020304" pitchFamily="18" charset="0"/>
              </a:rPr>
              <a:t>String Initialization</a:t>
            </a:r>
            <a:endParaRPr lang="en-IN" altLang="en-US" sz="30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26982" name="TextBox 10">
            <a:extLst>
              <a:ext uri="{FF2B5EF4-FFF2-40B4-BE49-F238E27FC236}">
                <a16:creationId xmlns:a16="http://schemas.microsoft.com/office/drawing/2014/main" id="{287AF2D5-E98F-4774-9B26-9FF26B42711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49238" y="2439988"/>
            <a:ext cx="864552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7650" indent="31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SzPct val="30000"/>
            </a:pPr>
            <a:endParaRPr lang="en-IN" altLang="en-US" sz="2000"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6C2D33C7-C6C7-483A-B3C3-D2445844602D}"/>
              </a:ext>
            </a:extLst>
          </p:cNvPr>
          <p:cNvSpPr txBox="1">
            <a:spLocks noChangeArrowheads="1"/>
          </p:cNvSpPr>
          <p:nvPr/>
        </p:nvSpPr>
        <p:spPr>
          <a:xfrm>
            <a:off x="436563" y="2373313"/>
            <a:ext cx="8458200" cy="4373562"/>
          </a:xfrm>
          <a:prstGeom prst="rect">
            <a:avLst/>
          </a:prstGeom>
        </p:spPr>
        <p:txBody>
          <a:bodyPr>
            <a:normAutofit/>
          </a:bodyPr>
          <a:lstStyle>
            <a:defPPr/>
          </a:lstStyle>
          <a:p>
            <a:pPr marL="342900" indent="-342900" eaLnBrk="1" fontAlgn="auto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  <a:cs typeface="+mn-cs"/>
              </a:rPr>
              <a:t>Copy constructor creates a copy of an existing String.</a:t>
            </a:r>
          </a:p>
        </p:txBody>
      </p:sp>
      <p:sp>
        <p:nvSpPr>
          <p:cNvPr id="24" name="Text Box 16">
            <a:extLst>
              <a:ext uri="{FF2B5EF4-FFF2-40B4-BE49-F238E27FC236}">
                <a16:creationId xmlns:a16="http://schemas.microsoft.com/office/drawing/2014/main" id="{C16D09CD-AB83-4FA6-A41F-253336026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8163" y="3438525"/>
            <a:ext cx="890587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word</a:t>
            </a:r>
          </a:p>
        </p:txBody>
      </p:sp>
      <p:sp>
        <p:nvSpPr>
          <p:cNvPr id="25" name="Line 17">
            <a:extLst>
              <a:ext uri="{FF2B5EF4-FFF2-40B4-BE49-F238E27FC236}">
                <a16:creationId xmlns:a16="http://schemas.microsoft.com/office/drawing/2014/main" id="{0966C7A1-C6D4-4878-B1BF-F1542B78B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8750" y="3608388"/>
            <a:ext cx="5873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Text Box 22">
            <a:extLst>
              <a:ext uri="{FF2B5EF4-FFF2-40B4-BE49-F238E27FC236}">
                <a16:creationId xmlns:a16="http://schemas.microsoft.com/office/drawing/2014/main" id="{84286836-3E6E-4819-B07F-3C674A06B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8163" y="3871913"/>
            <a:ext cx="890587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word2</a:t>
            </a:r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72AEACCA-6015-43FC-A810-CA1271C76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5575" y="4038600"/>
            <a:ext cx="5873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4511B78-3540-44D3-A2DE-397513DECB98}"/>
              </a:ext>
            </a:extLst>
          </p:cNvPr>
          <p:cNvGrpSpPr>
            <a:grpSpLocks/>
          </p:cNvGrpSpPr>
          <p:nvPr/>
        </p:nvGrpSpPr>
        <p:grpSpPr bwMode="auto">
          <a:xfrm>
            <a:off x="6965950" y="3382963"/>
            <a:ext cx="1673225" cy="457200"/>
            <a:chOff x="1408" y="2838"/>
            <a:chExt cx="1054" cy="288"/>
          </a:xfrm>
        </p:grpSpPr>
        <p:sp>
          <p:nvSpPr>
            <p:cNvPr id="127003" name="Text Box 28">
              <a:extLst>
                <a:ext uri="{FF2B5EF4-FFF2-40B4-BE49-F238E27FC236}">
                  <a16:creationId xmlns:a16="http://schemas.microsoft.com/office/drawing/2014/main" id="{3699BC82-7C45-484A-8707-382BEEB99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8" y="2838"/>
              <a:ext cx="10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/>
                <a:t>"Java"</a:t>
              </a:r>
            </a:p>
          </p:txBody>
        </p:sp>
        <p:sp>
          <p:nvSpPr>
            <p:cNvPr id="127004" name="AutoShape 29">
              <a:extLst>
                <a:ext uri="{FF2B5EF4-FFF2-40B4-BE49-F238E27FC236}">
                  <a16:creationId xmlns:a16="http://schemas.microsoft.com/office/drawing/2014/main" id="{EB72F24E-1C4E-49CA-B588-8412D7926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2866"/>
              <a:ext cx="898" cy="24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EC68AF8-04EC-44A2-98FC-3AA7D1ABED4D}"/>
              </a:ext>
            </a:extLst>
          </p:cNvPr>
          <p:cNvGrpSpPr>
            <a:grpSpLocks/>
          </p:cNvGrpSpPr>
          <p:nvPr/>
        </p:nvGrpSpPr>
        <p:grpSpPr bwMode="auto">
          <a:xfrm>
            <a:off x="6965950" y="3805238"/>
            <a:ext cx="1673225" cy="457200"/>
            <a:chOff x="1408" y="2838"/>
            <a:chExt cx="1054" cy="288"/>
          </a:xfrm>
        </p:grpSpPr>
        <p:sp>
          <p:nvSpPr>
            <p:cNvPr id="127001" name="Text Box 31">
              <a:extLst>
                <a:ext uri="{FF2B5EF4-FFF2-40B4-BE49-F238E27FC236}">
                  <a16:creationId xmlns:a16="http://schemas.microsoft.com/office/drawing/2014/main" id="{DEBA13D6-A340-42BD-A4DF-5EF18AB4A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8" y="2838"/>
              <a:ext cx="10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dirty="0"/>
                <a:t>"Java"</a:t>
              </a:r>
            </a:p>
          </p:txBody>
        </p:sp>
        <p:sp>
          <p:nvSpPr>
            <p:cNvPr id="127002" name="AutoShape 32">
              <a:extLst>
                <a:ext uri="{FF2B5EF4-FFF2-40B4-BE49-F238E27FC236}">
                  <a16:creationId xmlns:a16="http://schemas.microsoft.com/office/drawing/2014/main" id="{6D8052E8-9865-4350-8287-3FF92D543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2866"/>
              <a:ext cx="898" cy="24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4" name="Text Box 35">
            <a:extLst>
              <a:ext uri="{FF2B5EF4-FFF2-40B4-BE49-F238E27FC236}">
                <a16:creationId xmlns:a16="http://schemas.microsoft.com/office/drawing/2014/main" id="{89E125E5-5460-469D-9684-5A04076B0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75" y="2759075"/>
            <a:ext cx="6959600" cy="708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/>
          </a:lstStyle>
          <a:p>
            <a:pPr>
              <a:defRPr/>
            </a:pPr>
            <a:r>
              <a:rPr lang="en-US" sz="2000" dirty="0">
                <a:latin typeface="+mj-lt"/>
              </a:rPr>
              <a:t>Copy Constructor: Each variable points to a different copy of the String.</a:t>
            </a:r>
          </a:p>
        </p:txBody>
      </p:sp>
      <p:sp>
        <p:nvSpPr>
          <p:cNvPr id="35" name="Text Box 37">
            <a:extLst>
              <a:ext uri="{FF2B5EF4-FFF2-40B4-BE49-F238E27FC236}">
                <a16:creationId xmlns:a16="http://schemas.microsoft.com/office/drawing/2014/main" id="{396122FD-BF6A-4AB5-BE2B-9A191D07D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1975" y="4905375"/>
            <a:ext cx="89058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word</a:t>
            </a:r>
          </a:p>
        </p:txBody>
      </p:sp>
      <p:sp>
        <p:nvSpPr>
          <p:cNvPr id="36" name="Line 38">
            <a:extLst>
              <a:ext uri="{FF2B5EF4-FFF2-40B4-BE49-F238E27FC236}">
                <a16:creationId xmlns:a16="http://schemas.microsoft.com/office/drawing/2014/main" id="{1E7E922D-D964-45B9-A59E-3F6B1C8754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32563" y="5091113"/>
            <a:ext cx="609600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Line 39">
            <a:extLst>
              <a:ext uri="{FF2B5EF4-FFF2-40B4-BE49-F238E27FC236}">
                <a16:creationId xmlns:a16="http://schemas.microsoft.com/office/drawing/2014/main" id="{5978B7AB-26DA-4D5B-9B68-DCB56977B8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32563" y="5308600"/>
            <a:ext cx="6858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8" name="Group 40">
            <a:extLst>
              <a:ext uri="{FF2B5EF4-FFF2-40B4-BE49-F238E27FC236}">
                <a16:creationId xmlns:a16="http://schemas.microsoft.com/office/drawing/2014/main" id="{D0FA4FBB-4BB8-4A16-8DDB-F1C5B98E93CC}"/>
              </a:ext>
            </a:extLst>
          </p:cNvPr>
          <p:cNvGrpSpPr>
            <a:grpSpLocks/>
          </p:cNvGrpSpPr>
          <p:nvPr/>
        </p:nvGrpSpPr>
        <p:grpSpPr bwMode="auto">
          <a:xfrm>
            <a:off x="6992938" y="4841875"/>
            <a:ext cx="1673225" cy="457200"/>
            <a:chOff x="1408" y="2838"/>
            <a:chExt cx="1054" cy="288"/>
          </a:xfrm>
        </p:grpSpPr>
        <p:sp>
          <p:nvSpPr>
            <p:cNvPr id="126999" name="Text Box 41">
              <a:extLst>
                <a:ext uri="{FF2B5EF4-FFF2-40B4-BE49-F238E27FC236}">
                  <a16:creationId xmlns:a16="http://schemas.microsoft.com/office/drawing/2014/main" id="{4733A336-D7F3-43C5-8F8E-32B7BA2D2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8" y="2838"/>
              <a:ext cx="10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/>
                <a:t>"Java"</a:t>
              </a:r>
            </a:p>
          </p:txBody>
        </p:sp>
        <p:sp>
          <p:nvSpPr>
            <p:cNvPr id="127000" name="AutoShape 42">
              <a:extLst>
                <a:ext uri="{FF2B5EF4-FFF2-40B4-BE49-F238E27FC236}">
                  <a16:creationId xmlns:a16="http://schemas.microsoft.com/office/drawing/2014/main" id="{5C39E183-0318-47AA-AB1D-8FE0D3303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2866"/>
              <a:ext cx="898" cy="24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41" name="Text Box 43">
            <a:extLst>
              <a:ext uri="{FF2B5EF4-FFF2-40B4-BE49-F238E27FC236}">
                <a16:creationId xmlns:a16="http://schemas.microsoft.com/office/drawing/2014/main" id="{D7C55D94-64F4-4C8B-BC80-B78099150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1975" y="5327650"/>
            <a:ext cx="89058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word2</a:t>
            </a:r>
          </a:p>
        </p:txBody>
      </p:sp>
      <p:sp>
        <p:nvSpPr>
          <p:cNvPr id="42" name="Text Box 44">
            <a:extLst>
              <a:ext uri="{FF2B5EF4-FFF2-40B4-BE49-F238E27FC236}">
                <a16:creationId xmlns:a16="http://schemas.microsoft.com/office/drawing/2014/main" id="{3B788278-418B-465B-B1BC-534917500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5" y="4465638"/>
            <a:ext cx="6746875" cy="400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/>
          </a:lstStyle>
          <a:p>
            <a:pPr>
              <a:defRPr/>
            </a:pPr>
            <a:r>
              <a:rPr lang="en-US" sz="2000" dirty="0">
                <a:latin typeface="+mj-lt"/>
              </a:rPr>
              <a:t>Assignment: Both variables point to the same String.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049C10-07A5-4C73-B89E-8F27FCC7F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3497263"/>
            <a:ext cx="4343400" cy="64611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en-US" dirty="0">
                <a:solidFill>
                  <a:srgbClr val="6A3E3E"/>
                </a:solidFill>
                <a:latin typeface="Consolas" panose="020B0609020204030204" pitchFamily="49" charset="0"/>
              </a:rPr>
              <a:t>word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</a:t>
            </a:r>
            <a:r>
              <a:rPr lang="en-US" alt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"Java"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en-US" dirty="0">
                <a:solidFill>
                  <a:srgbClr val="6A3E3E"/>
                </a:solidFill>
                <a:latin typeface="Consolas" panose="020B0609020204030204" pitchFamily="49" charset="0"/>
              </a:rPr>
              <a:t>word2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</a:t>
            </a:r>
            <a:r>
              <a:rPr lang="en-US" alt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word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D8349D-7CFE-4151-BFFF-B1EE5FD7D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4968875"/>
            <a:ext cx="4343400" cy="646113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en-US" dirty="0">
                <a:solidFill>
                  <a:srgbClr val="6A3E3E"/>
                </a:solidFill>
                <a:latin typeface="Consolas" panose="020B0609020204030204" pitchFamily="49" charset="0"/>
              </a:rPr>
              <a:t>word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"Java"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en-US" dirty="0">
                <a:solidFill>
                  <a:srgbClr val="6A3E3E"/>
                </a:solidFill>
                <a:latin typeface="Consolas" panose="020B0609020204030204" pitchFamily="49" charset="0"/>
              </a:rPr>
              <a:t>word2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6A3E3E"/>
                </a:solidFill>
                <a:latin typeface="Consolas" panose="020B0609020204030204" pitchFamily="49" charset="0"/>
              </a:rPr>
              <a:t>word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01"/>
    </mc:Choice>
    <mc:Fallback xmlns="">
      <p:transition spd="slow" advTm="663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bldLvl="5"/>
      <p:bldP spid="24" grpId="0" animBg="1"/>
      <p:bldP spid="26" grpId="0" animBg="1"/>
      <p:bldP spid="35" grpId="0" animBg="1"/>
      <p:bldP spid="41" grpId="0" animBg="1"/>
      <p:bldP spid="42" grpId="0"/>
      <p:bldP spid="43" grpId="0" uiExpand="1" build="p" bldLvl="5" animBg="1"/>
      <p:bldP spid="44" grpId="0" uiExpand="1" build="p" bldLvl="5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2" descr="C:\Users\parul\Desktop\Digital Learning Content.png">
            <a:extLst>
              <a:ext uri="{FF2B5EF4-FFF2-40B4-BE49-F238E27FC236}">
                <a16:creationId xmlns:a16="http://schemas.microsoft.com/office/drawing/2014/main" id="{F561985A-CB0C-44A5-894E-DA860742F85B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03" name="Picture 6" descr="C:\Users\parul\Desktop\Untitled-1.png">
            <a:extLst>
              <a:ext uri="{FF2B5EF4-FFF2-40B4-BE49-F238E27FC236}">
                <a16:creationId xmlns:a16="http://schemas.microsoft.com/office/drawing/2014/main" id="{DDAFDFA7-245D-4E84-B7C5-C3336BC38782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8004" name="Rectangle 7">
            <a:extLst>
              <a:ext uri="{FF2B5EF4-FFF2-40B4-BE49-F238E27FC236}">
                <a16:creationId xmlns:a16="http://schemas.microsoft.com/office/drawing/2014/main" id="{62579241-35A0-4294-9095-94B4DC850CCB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28005" name="TextBox 6">
            <a:extLst>
              <a:ext uri="{FF2B5EF4-FFF2-40B4-BE49-F238E27FC236}">
                <a16:creationId xmlns:a16="http://schemas.microsoft.com/office/drawing/2014/main" id="{30E3470F-BBB5-4FA3-9D84-52E72D0D7E7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>
                <a:solidFill>
                  <a:schemeClr val="bg1"/>
                </a:solidFill>
                <a:cs typeface="Times New Roman" panose="02020603050405020304" pitchFamily="18" charset="0"/>
              </a:rPr>
              <a:t>Creating String objects</a:t>
            </a:r>
            <a:endParaRPr lang="en-IN" altLang="en-US" sz="30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28006" name="TextBox 10">
            <a:extLst>
              <a:ext uri="{FF2B5EF4-FFF2-40B4-BE49-F238E27FC236}">
                <a16:creationId xmlns:a16="http://schemas.microsoft.com/office/drawing/2014/main" id="{627DC591-3746-4CA8-89D2-A1934A2790F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49238" y="2448866"/>
            <a:ext cx="8645525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11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class </a:t>
            </a:r>
            <a:r>
              <a:rPr lang="en-US" altLang="en-US" sz="2000" dirty="0" err="1">
                <a:cs typeface="Times New Roman" panose="02020603050405020304" pitchFamily="18" charset="0"/>
                <a:sym typeface="Times New Roman" panose="02020603050405020304" pitchFamily="18" charset="0"/>
              </a:rPr>
              <a:t>StringDemo</a:t>
            </a:r>
            <a:endParaRPr lang="en-US" altLang="en-US" sz="2000" dirty="0"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{</a:t>
            </a:r>
          </a:p>
          <a:p>
            <a:pPr>
              <a:spcBef>
                <a:spcPts val="25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public static void main(String </a:t>
            </a:r>
            <a:r>
              <a:rPr lang="en-US" altLang="en-US" sz="2000" dirty="0" err="1">
                <a:cs typeface="Times New Roman" panose="02020603050405020304" pitchFamily="18" charset="0"/>
                <a:sym typeface="Times New Roman" panose="02020603050405020304" pitchFamily="18" charset="0"/>
              </a:rPr>
              <a:t>args</a:t>
            </a:r>
            <a:r>
              <a:rPr lang="en-US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[])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{</a:t>
            </a:r>
          </a:p>
          <a:p>
            <a:pPr>
              <a:spcBef>
                <a:spcPts val="25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String strOb1="Hello"; </a:t>
            </a:r>
          </a:p>
          <a:p>
            <a:pPr>
              <a:spcBef>
                <a:spcPts val="25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String strOb2="String";</a:t>
            </a:r>
          </a:p>
          <a:p>
            <a:pPr>
              <a:spcBef>
                <a:spcPts val="13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String strOb3=strOb1 + " and " + strOb2;</a:t>
            </a:r>
          </a:p>
          <a:p>
            <a:pPr>
              <a:spcBef>
                <a:spcPts val="13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  <a:sym typeface="Times New Roman" panose="02020603050405020304" pitchFamily="18" charset="0"/>
              </a:rPr>
              <a:t>System.out.println</a:t>
            </a:r>
            <a:r>
              <a:rPr lang="en-US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(strOb1); </a:t>
            </a:r>
          </a:p>
          <a:p>
            <a:pPr>
              <a:spcBef>
                <a:spcPts val="13"/>
              </a:spcBef>
              <a:buFont typeface="Arial" panose="020B0604020202020204" pitchFamily="34" charset="0"/>
              <a:buNone/>
            </a:pPr>
            <a:r>
              <a:rPr lang="en-US" altLang="en-US" sz="2000" dirty="0" err="1">
                <a:cs typeface="Times New Roman" panose="02020603050405020304" pitchFamily="18" charset="0"/>
                <a:sym typeface="Times New Roman" panose="02020603050405020304" pitchFamily="18" charset="0"/>
              </a:rPr>
              <a:t>System.out.println</a:t>
            </a:r>
            <a:r>
              <a:rPr lang="en-US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(strOb2); </a:t>
            </a:r>
          </a:p>
          <a:p>
            <a:pPr>
              <a:spcBef>
                <a:spcPts val="13"/>
              </a:spcBef>
              <a:buFont typeface="Arial" panose="020B0604020202020204" pitchFamily="34" charset="0"/>
              <a:buNone/>
            </a:pPr>
            <a:r>
              <a:rPr lang="en-US" altLang="en-US" sz="2000" dirty="0" err="1">
                <a:cs typeface="Times New Roman" panose="02020603050405020304" pitchFamily="18" charset="0"/>
                <a:sym typeface="Times New Roman" panose="02020603050405020304" pitchFamily="18" charset="0"/>
              </a:rPr>
              <a:t>System.out.println</a:t>
            </a:r>
            <a:r>
              <a:rPr lang="en-US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(strOb3);</a:t>
            </a:r>
          </a:p>
          <a:p>
            <a:pPr>
              <a:spcBef>
                <a:spcPts val="25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}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01"/>
    </mc:Choice>
    <mc:Fallback xmlns="">
      <p:transition spd="slow" advTm="6630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6" name="Picture 2" descr="C:\Users\parul\Desktop\Digital Learning Content.png">
            <a:extLst>
              <a:ext uri="{FF2B5EF4-FFF2-40B4-BE49-F238E27FC236}">
                <a16:creationId xmlns:a16="http://schemas.microsoft.com/office/drawing/2014/main" id="{A4206E6E-7A83-497D-8A48-251030A78623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27" name="Picture 6" descr="C:\Users\parul\Desktop\Untitled-1.png">
            <a:extLst>
              <a:ext uri="{FF2B5EF4-FFF2-40B4-BE49-F238E27FC236}">
                <a16:creationId xmlns:a16="http://schemas.microsoft.com/office/drawing/2014/main" id="{66BDAAF3-D313-430E-9B04-29DEE371BE6C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9028" name="Rectangle 7">
            <a:extLst>
              <a:ext uri="{FF2B5EF4-FFF2-40B4-BE49-F238E27FC236}">
                <a16:creationId xmlns:a16="http://schemas.microsoft.com/office/drawing/2014/main" id="{D173D12A-100F-4B3E-8109-9E754C0C3FB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29029" name="TextBox 6">
            <a:extLst>
              <a:ext uri="{FF2B5EF4-FFF2-40B4-BE49-F238E27FC236}">
                <a16:creationId xmlns:a16="http://schemas.microsoft.com/office/drawing/2014/main" id="{FFFBFBF0-F606-4AA3-988C-A824CDA141F5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>
                <a:solidFill>
                  <a:schemeClr val="bg1"/>
                </a:solidFill>
                <a:cs typeface="Times New Roman" panose="02020603050405020304" pitchFamily="18" charset="0"/>
              </a:rPr>
              <a:t>String Class</a:t>
            </a:r>
            <a:endParaRPr lang="en-IN" altLang="en-US" sz="30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29030" name="TextBox 10">
            <a:extLst>
              <a:ext uri="{FF2B5EF4-FFF2-40B4-BE49-F238E27FC236}">
                <a16:creationId xmlns:a16="http://schemas.microsoft.com/office/drawing/2014/main" id="{D0F3984D-0703-4BDE-BAF0-53325EE6D78D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49238" y="2439988"/>
            <a:ext cx="864552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52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2000" b="1">
                <a:cs typeface="Times New Roman" panose="02020603050405020304" pitchFamily="18" charset="0"/>
                <a:sym typeface="Times New Roman" panose="02020603050405020304" pitchFamily="18" charset="0"/>
              </a:rPr>
              <a:t>String Constructor:</a:t>
            </a:r>
            <a:endParaRPr lang="en-IN" altLang="en-US" sz="2000"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spcBef>
                <a:spcPts val="25"/>
              </a:spcBef>
              <a:buFont typeface="Arial" panose="020B0604020202020204" pitchFamily="34" charset="0"/>
              <a:buNone/>
            </a:pPr>
            <a:endParaRPr lang="en-IN" altLang="en-US" sz="2000"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2000">
                <a:cs typeface="Times New Roman" panose="02020603050405020304" pitchFamily="18" charset="0"/>
                <a:sym typeface="Times New Roman" panose="02020603050405020304" pitchFamily="18" charset="0"/>
              </a:rPr>
              <a:t>public String ()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2000">
                <a:cs typeface="Times New Roman" panose="02020603050405020304" pitchFamily="18" charset="0"/>
                <a:sym typeface="Times New Roman" panose="02020603050405020304" pitchFamily="18" charset="0"/>
              </a:rPr>
              <a:t>public String (String s)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2000">
                <a:cs typeface="Times New Roman" panose="02020603050405020304" pitchFamily="18" charset="0"/>
                <a:sym typeface="Times New Roman" panose="02020603050405020304" pitchFamily="18" charset="0"/>
              </a:rPr>
              <a:t>public String (char [] c)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2000">
                <a:cs typeface="Times New Roman" panose="02020603050405020304" pitchFamily="18" charset="0"/>
                <a:sym typeface="Times New Roman" panose="02020603050405020304" pitchFamily="18" charset="0"/>
              </a:rPr>
              <a:t>public String (byte [] b)</a:t>
            </a:r>
          </a:p>
          <a:p>
            <a:pPr>
              <a:lnSpc>
                <a:spcPct val="110000"/>
              </a:lnSpc>
              <a:spcBef>
                <a:spcPts val="25"/>
              </a:spcBef>
              <a:buFont typeface="Arial" panose="020B0604020202020204" pitchFamily="34" charset="0"/>
              <a:buNone/>
            </a:pPr>
            <a:r>
              <a:rPr lang="en-IN" altLang="en-US" sz="2000">
                <a:cs typeface="Times New Roman" panose="02020603050405020304" pitchFamily="18" charset="0"/>
                <a:sym typeface="Times New Roman" panose="02020603050405020304" pitchFamily="18" charset="0"/>
              </a:rPr>
              <a:t>public String (char [] c, int offset, int no_of_chars)</a:t>
            </a:r>
          </a:p>
          <a:p>
            <a:pPr>
              <a:lnSpc>
                <a:spcPct val="110000"/>
              </a:lnSpc>
              <a:spcBef>
                <a:spcPts val="25"/>
              </a:spcBef>
              <a:buFont typeface="Arial" panose="020B0604020202020204" pitchFamily="34" charset="0"/>
              <a:buNone/>
            </a:pPr>
            <a:r>
              <a:rPr lang="en-IN" altLang="en-US" sz="2000">
                <a:cs typeface="Times New Roman" panose="02020603050405020304" pitchFamily="18" charset="0"/>
                <a:sym typeface="Times New Roman" panose="02020603050405020304" pitchFamily="18" charset="0"/>
              </a:rPr>
              <a:t> public String (byte [] b, int offset, int no_of _bytes)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01"/>
    </mc:Choice>
    <mc:Fallback xmlns="">
      <p:transition spd="slow" advTm="6630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2" descr="C:\Users\parul\Desktop\Digital Learning Content.png">
            <a:extLst>
              <a:ext uri="{FF2B5EF4-FFF2-40B4-BE49-F238E27FC236}">
                <a16:creationId xmlns:a16="http://schemas.microsoft.com/office/drawing/2014/main" id="{1FE50403-3932-4927-AE79-3C73DC9DE060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1" name="Picture 6" descr="C:\Users\parul\Desktop\Untitled-1.png">
            <a:extLst>
              <a:ext uri="{FF2B5EF4-FFF2-40B4-BE49-F238E27FC236}">
                <a16:creationId xmlns:a16="http://schemas.microsoft.com/office/drawing/2014/main" id="{AA60B383-6DA5-49BE-9885-C046A583B432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0052" name="Rectangle 7">
            <a:extLst>
              <a:ext uri="{FF2B5EF4-FFF2-40B4-BE49-F238E27FC236}">
                <a16:creationId xmlns:a16="http://schemas.microsoft.com/office/drawing/2014/main" id="{21D39A45-C800-4BA6-877E-2EB07F076C3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0053" name="TextBox 6">
            <a:extLst>
              <a:ext uri="{FF2B5EF4-FFF2-40B4-BE49-F238E27FC236}">
                <a16:creationId xmlns:a16="http://schemas.microsoft.com/office/drawing/2014/main" id="{F823768F-A3DA-4C23-84D2-2F49DA517435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>
                <a:solidFill>
                  <a:schemeClr val="bg1"/>
                </a:solidFill>
                <a:cs typeface="Times New Roman" panose="02020603050405020304" pitchFamily="18" charset="0"/>
              </a:rPr>
              <a:t>Examples</a:t>
            </a:r>
            <a:endParaRPr lang="en-IN" altLang="en-US" sz="30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30054" name="TextBox 10">
            <a:extLst>
              <a:ext uri="{FF2B5EF4-FFF2-40B4-BE49-F238E27FC236}">
                <a16:creationId xmlns:a16="http://schemas.microsoft.com/office/drawing/2014/main" id="{009F4E09-71CA-432B-ADFA-5755A3070D4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9750" y="2439988"/>
            <a:ext cx="86042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11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2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char [] a = {'c', 'o', 'n', 'g', 'r', 'a', 't', 's’}; </a:t>
            </a:r>
          </a:p>
          <a:p>
            <a:pPr>
              <a:lnSpc>
                <a:spcPct val="102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byte [] b = {65, 66, 67, 68, 69, 70, 71, 72};</a:t>
            </a:r>
          </a:p>
          <a:p>
            <a:pPr>
              <a:lnSpc>
                <a:spcPct val="203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String s1 = new String (a);             </a:t>
            </a:r>
            <a:r>
              <a:rPr lang="en-US" altLang="en-US" sz="2000" dirty="0" err="1">
                <a:cs typeface="Times New Roman" panose="02020603050405020304" pitchFamily="18" charset="0"/>
                <a:sym typeface="Times New Roman" panose="02020603050405020304" pitchFamily="18" charset="0"/>
              </a:rPr>
              <a:t>System.out.println</a:t>
            </a:r>
            <a:r>
              <a:rPr lang="en-US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(s1);</a:t>
            </a:r>
          </a:p>
          <a:p>
            <a:pPr>
              <a:lnSpc>
                <a:spcPct val="203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 String s2 = new String (a, 1,5);    </a:t>
            </a:r>
            <a:r>
              <a:rPr lang="en-US" altLang="en-US" sz="2000" dirty="0" err="1">
                <a:cs typeface="Times New Roman" panose="02020603050405020304" pitchFamily="18" charset="0"/>
                <a:sym typeface="Times New Roman" panose="02020603050405020304" pitchFamily="18" charset="0"/>
              </a:rPr>
              <a:t>System.out.println</a:t>
            </a:r>
            <a:r>
              <a:rPr lang="en-US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(s2);</a:t>
            </a:r>
          </a:p>
          <a:p>
            <a:pPr>
              <a:lnSpc>
                <a:spcPct val="203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 String s3 = new String (s1);         </a:t>
            </a:r>
            <a:r>
              <a:rPr lang="en-US" altLang="en-US" sz="2000" dirty="0" err="1">
                <a:cs typeface="Times New Roman" panose="02020603050405020304" pitchFamily="18" charset="0"/>
                <a:sym typeface="Times New Roman" panose="02020603050405020304" pitchFamily="18" charset="0"/>
              </a:rPr>
              <a:t>System.out.println</a:t>
            </a:r>
            <a:r>
              <a:rPr lang="en-US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(s3); </a:t>
            </a:r>
          </a:p>
          <a:p>
            <a:pPr>
              <a:lnSpc>
                <a:spcPct val="203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String s4 = new String (b);            </a:t>
            </a:r>
            <a:r>
              <a:rPr lang="en-US" altLang="en-US" sz="2000" dirty="0" err="1">
                <a:cs typeface="Times New Roman" panose="02020603050405020304" pitchFamily="18" charset="0"/>
                <a:sym typeface="Times New Roman" panose="02020603050405020304" pitchFamily="18" charset="0"/>
              </a:rPr>
              <a:t>System.out.println</a:t>
            </a:r>
            <a:r>
              <a:rPr lang="en-US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(s4);</a:t>
            </a:r>
          </a:p>
          <a:p>
            <a:pPr>
              <a:lnSpc>
                <a:spcPct val="203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 String s5 = new String (b, 4, 4);  </a:t>
            </a:r>
            <a:r>
              <a:rPr lang="en-US" altLang="en-US" sz="2000" dirty="0" err="1">
                <a:cs typeface="Times New Roman" panose="02020603050405020304" pitchFamily="18" charset="0"/>
                <a:sym typeface="Times New Roman" panose="02020603050405020304" pitchFamily="18" charset="0"/>
              </a:rPr>
              <a:t>System.out.println</a:t>
            </a:r>
            <a:r>
              <a:rPr lang="en-US" altLang="en-US" sz="2000" dirty="0">
                <a:cs typeface="Times New Roman" panose="02020603050405020304" pitchFamily="18" charset="0"/>
                <a:sym typeface="Times New Roman" panose="02020603050405020304" pitchFamily="18" charset="0"/>
              </a:rPr>
              <a:t>(s5);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01"/>
    </mc:Choice>
    <mc:Fallback xmlns="">
      <p:transition spd="slow" advTm="6630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Picture 2" descr="C:\Users\parul\Desktop\Digital Learning Content.png">
            <a:extLst>
              <a:ext uri="{FF2B5EF4-FFF2-40B4-BE49-F238E27FC236}">
                <a16:creationId xmlns:a16="http://schemas.microsoft.com/office/drawing/2014/main" id="{DFFDB478-6A73-4B32-8669-5B37BCCF536C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075" name="Picture 6" descr="C:\Users\parul\Desktop\Untitled-1.png">
            <a:extLst>
              <a:ext uri="{FF2B5EF4-FFF2-40B4-BE49-F238E27FC236}">
                <a16:creationId xmlns:a16="http://schemas.microsoft.com/office/drawing/2014/main" id="{BE9A7545-5BF6-4B1E-871F-B23856BCA6DF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1076" name="Rectangle 7">
            <a:extLst>
              <a:ext uri="{FF2B5EF4-FFF2-40B4-BE49-F238E27FC236}">
                <a16:creationId xmlns:a16="http://schemas.microsoft.com/office/drawing/2014/main" id="{7D8BBFCC-AF61-436A-A25A-5162263C1DC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31077" name="TextBox 6">
            <a:extLst>
              <a:ext uri="{FF2B5EF4-FFF2-40B4-BE49-F238E27FC236}">
                <a16:creationId xmlns:a16="http://schemas.microsoft.com/office/drawing/2014/main" id="{796FBAF8-CCE6-4FFD-9C2B-02B742A8DA82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String Methods - Concatenation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951FB1-C687-4332-88BA-AA4E1DB02338}"/>
              </a:ext>
            </a:extLst>
          </p:cNvPr>
          <p:cNvSpPr txBox="1"/>
          <p:nvPr/>
        </p:nvSpPr>
        <p:spPr>
          <a:xfrm>
            <a:off x="138454" y="2330450"/>
            <a:ext cx="8815046" cy="4093428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numCol="2" spcCol="288000" rtlCol="0">
            <a:spAutoFit/>
          </a:bodyPr>
          <a:lstStyle>
            <a:defPPr/>
          </a:lstStyle>
          <a:p>
            <a:r>
              <a:rPr lang="en-US" sz="20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+mj-lt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+mj-lt"/>
              </a:rPr>
              <a:t>ConcatenationExample</a:t>
            </a:r>
            <a:r>
              <a:rPr lang="en-US" sz="2000" b="1" dirty="0">
                <a:solidFill>
                  <a:srgbClr val="000000"/>
                </a:solidFill>
                <a:latin typeface="+mj-lt"/>
              </a:rPr>
              <a:t>{</a:t>
            </a:r>
          </a:p>
          <a:p>
            <a:pPr lvl="1"/>
            <a:r>
              <a:rPr lang="en-US" sz="20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+mj-lt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+mj-lt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+mj-lt"/>
              </a:rPr>
              <a:t> main(String[] </a:t>
            </a:r>
            <a:r>
              <a:rPr lang="en-US" sz="2000" b="1" dirty="0" err="1">
                <a:solidFill>
                  <a:srgbClr val="6A3E3E"/>
                </a:solidFill>
                <a:latin typeface="+mj-lt"/>
              </a:rPr>
              <a:t>args</a:t>
            </a:r>
            <a:r>
              <a:rPr lang="en-US" sz="2000" b="1" dirty="0">
                <a:solidFill>
                  <a:srgbClr val="000000"/>
                </a:solidFill>
                <a:latin typeface="+mj-lt"/>
              </a:rPr>
              <a:t>) {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+mj-lt"/>
              </a:rPr>
              <a:t>String </a:t>
            </a:r>
            <a:r>
              <a:rPr lang="en-US" sz="2000" dirty="0">
                <a:solidFill>
                  <a:srgbClr val="6A3E3E"/>
                </a:solidFill>
                <a:latin typeface="+mj-lt"/>
              </a:rPr>
              <a:t>word1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2000" dirty="0">
                <a:solidFill>
                  <a:srgbClr val="2A00FF"/>
                </a:solidFill>
                <a:latin typeface="+mj-lt"/>
              </a:rPr>
              <a:t>“Baa"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+mj-lt"/>
              </a:rPr>
              <a:t>String </a:t>
            </a:r>
            <a:r>
              <a:rPr lang="en-US" sz="2000" dirty="0">
                <a:solidFill>
                  <a:srgbClr val="6A3E3E"/>
                </a:solidFill>
                <a:latin typeface="+mj-lt"/>
              </a:rPr>
              <a:t>word2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2000" dirty="0">
                <a:solidFill>
                  <a:srgbClr val="2A00FF"/>
                </a:solidFill>
                <a:latin typeface="+mj-lt"/>
              </a:rPr>
              <a:t>“hu"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+mj-lt"/>
              </a:rPr>
              <a:t>String </a:t>
            </a:r>
            <a:r>
              <a:rPr lang="en-US" sz="2000" dirty="0">
                <a:solidFill>
                  <a:srgbClr val="6A3E3E"/>
                </a:solidFill>
                <a:latin typeface="+mj-lt"/>
              </a:rPr>
              <a:t>word3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2000" dirty="0">
                <a:solidFill>
                  <a:srgbClr val="2A00FF"/>
                </a:solidFill>
                <a:latin typeface="+mj-lt"/>
              </a:rPr>
              <a:t>“</a:t>
            </a:r>
            <a:r>
              <a:rPr lang="en-US" sz="2000" dirty="0" err="1">
                <a:solidFill>
                  <a:srgbClr val="2A00FF"/>
                </a:solidFill>
                <a:latin typeface="+mj-lt"/>
              </a:rPr>
              <a:t>bali</a:t>
            </a:r>
            <a:r>
              <a:rPr lang="en-US" sz="2000" dirty="0">
                <a:solidFill>
                  <a:srgbClr val="2A00FF"/>
                </a:solidFill>
                <a:latin typeface="+mj-lt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latin typeface="+mj-lt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+mj-lt"/>
              </a:rPr>
              <a:t>num</a:t>
            </a:r>
            <a:r>
              <a:rPr lang="en-US" sz="2000" b="1" dirty="0">
                <a:solidFill>
                  <a:srgbClr val="000000"/>
                </a:solidFill>
                <a:latin typeface="+mj-lt"/>
              </a:rPr>
              <a:t> = 2;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+mj-lt"/>
              </a:rPr>
              <a:t>String </a:t>
            </a:r>
            <a:r>
              <a:rPr lang="en-US" sz="2000" dirty="0">
                <a:solidFill>
                  <a:srgbClr val="6A3E3E"/>
                </a:solidFill>
                <a:latin typeface="+mj-lt"/>
              </a:rPr>
              <a:t>result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2000" dirty="0">
                <a:solidFill>
                  <a:srgbClr val="6A3E3E"/>
                </a:solidFill>
                <a:latin typeface="+mj-lt"/>
              </a:rPr>
              <a:t>word1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+ </a:t>
            </a:r>
            <a:r>
              <a:rPr lang="en-US" sz="2000" dirty="0">
                <a:solidFill>
                  <a:srgbClr val="6A3E3E"/>
                </a:solidFill>
                <a:latin typeface="+mj-lt"/>
              </a:rPr>
              <a:t>word2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pPr lvl="2"/>
            <a:r>
              <a:rPr lang="en-US" sz="2000" dirty="0">
                <a:solidFill>
                  <a:srgbClr val="3F7F5F"/>
                </a:solidFill>
                <a:latin typeface="+mj-lt"/>
              </a:rPr>
              <a:t>// concatenates word1 and word2 “</a:t>
            </a:r>
            <a:r>
              <a:rPr lang="en-US" sz="2000" b="1" dirty="0" err="1">
                <a:solidFill>
                  <a:srgbClr val="3F7F5F"/>
                </a:solidFill>
                <a:latin typeface="+mj-lt"/>
              </a:rPr>
              <a:t>Baahu</a:t>
            </a:r>
            <a:r>
              <a:rPr lang="en-US" sz="2000" dirty="0">
                <a:solidFill>
                  <a:srgbClr val="3F7F5F"/>
                </a:solidFill>
                <a:latin typeface="+mj-lt"/>
              </a:rPr>
              <a:t>"</a:t>
            </a:r>
          </a:p>
          <a:p>
            <a:pPr lvl="2"/>
            <a:r>
              <a:rPr lang="en-US" sz="2000" dirty="0">
                <a:solidFill>
                  <a:srgbClr val="6A3E3E"/>
                </a:solidFill>
                <a:latin typeface="+mj-lt"/>
              </a:rPr>
              <a:t>result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2000" dirty="0">
                <a:solidFill>
                  <a:srgbClr val="6A3E3E"/>
                </a:solidFill>
                <a:latin typeface="+mj-lt"/>
              </a:rPr>
              <a:t>word1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.concat(</a:t>
            </a:r>
            <a:r>
              <a:rPr lang="en-US" sz="2000" dirty="0">
                <a:solidFill>
                  <a:srgbClr val="6A3E3E"/>
                </a:solidFill>
                <a:latin typeface="+mj-lt"/>
              </a:rPr>
              <a:t>word2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pPr lvl="2"/>
            <a:r>
              <a:rPr lang="en-US" sz="2000" dirty="0">
                <a:solidFill>
                  <a:srgbClr val="3F7F5F"/>
                </a:solidFill>
                <a:latin typeface="+mj-lt"/>
              </a:rPr>
              <a:t>// the same as word1 + word2 "</a:t>
            </a:r>
            <a:r>
              <a:rPr lang="en-US" sz="2000" b="1" dirty="0" err="1">
                <a:solidFill>
                  <a:srgbClr val="3F7F5F"/>
                </a:solidFill>
                <a:latin typeface="+mj-lt"/>
              </a:rPr>
              <a:t>Baahu</a:t>
            </a:r>
            <a:r>
              <a:rPr lang="en-US" sz="2000" dirty="0">
                <a:solidFill>
                  <a:srgbClr val="3F7F5F"/>
                </a:solidFill>
                <a:latin typeface="+mj-lt"/>
              </a:rPr>
              <a:t>"</a:t>
            </a:r>
            <a:endParaRPr lang="en-US" sz="2000" dirty="0">
              <a:solidFill>
                <a:srgbClr val="6A3E3E"/>
              </a:solidFill>
              <a:latin typeface="+mj-lt"/>
            </a:endParaRPr>
          </a:p>
          <a:p>
            <a:pPr lvl="2"/>
            <a:r>
              <a:rPr lang="en-US" sz="2000" dirty="0">
                <a:solidFill>
                  <a:srgbClr val="6A3E3E"/>
                </a:solidFill>
                <a:latin typeface="+mj-lt"/>
              </a:rPr>
              <a:t>result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+= </a:t>
            </a:r>
            <a:r>
              <a:rPr lang="en-US" sz="2000" dirty="0">
                <a:solidFill>
                  <a:srgbClr val="6A3E3E"/>
                </a:solidFill>
                <a:latin typeface="+mj-lt"/>
              </a:rPr>
              <a:t>word3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pPr lvl="2"/>
            <a:r>
              <a:rPr lang="en-US" sz="2000" dirty="0">
                <a:solidFill>
                  <a:srgbClr val="3F7F5F"/>
                </a:solidFill>
                <a:latin typeface="+mj-lt"/>
              </a:rPr>
              <a:t>// concatenates word3 to result “</a:t>
            </a:r>
            <a:r>
              <a:rPr lang="en-US" sz="2000" b="1" dirty="0">
                <a:solidFill>
                  <a:srgbClr val="3F7F5F"/>
                </a:solidFill>
                <a:latin typeface="+mj-lt"/>
              </a:rPr>
              <a:t>Baahubali</a:t>
            </a:r>
            <a:r>
              <a:rPr lang="en-US" sz="2000" dirty="0">
                <a:solidFill>
                  <a:srgbClr val="3F7F5F"/>
                </a:solidFill>
                <a:latin typeface="+mj-lt"/>
              </a:rPr>
              <a:t>"</a:t>
            </a:r>
            <a:endParaRPr lang="en-US" sz="2000" dirty="0">
              <a:solidFill>
                <a:srgbClr val="6A3E3E"/>
              </a:solidFill>
              <a:latin typeface="+mj-lt"/>
            </a:endParaRPr>
          </a:p>
          <a:p>
            <a:pPr lvl="2"/>
            <a:endParaRPr lang="en-US" sz="2000" dirty="0">
              <a:solidFill>
                <a:srgbClr val="6A3E3E"/>
              </a:solidFill>
              <a:latin typeface="+mj-lt"/>
            </a:endParaRPr>
          </a:p>
          <a:p>
            <a:pPr lvl="2"/>
            <a:r>
              <a:rPr lang="en-US" sz="2000" dirty="0">
                <a:solidFill>
                  <a:srgbClr val="6A3E3E"/>
                </a:solidFill>
                <a:latin typeface="+mj-lt"/>
              </a:rPr>
              <a:t>result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+= </a:t>
            </a:r>
            <a:r>
              <a:rPr lang="en-US" sz="2000" dirty="0">
                <a:solidFill>
                  <a:srgbClr val="6A3E3E"/>
                </a:solidFill>
                <a:latin typeface="+mj-lt"/>
              </a:rPr>
              <a:t>num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; </a:t>
            </a:r>
          </a:p>
          <a:p>
            <a:pPr lvl="2"/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pPr lvl="2"/>
            <a:r>
              <a:rPr lang="en-US" sz="2000" dirty="0">
                <a:solidFill>
                  <a:srgbClr val="3F7F5F"/>
                </a:solidFill>
                <a:latin typeface="+mj-lt"/>
              </a:rPr>
              <a:t>// converts num to String &amp; joins it to result "</a:t>
            </a:r>
            <a:r>
              <a:rPr lang="en-US" sz="2000" b="1" dirty="0">
                <a:solidFill>
                  <a:srgbClr val="3F7F5F"/>
                </a:solidFill>
                <a:latin typeface="+mj-lt"/>
              </a:rPr>
              <a:t>Baahubali2</a:t>
            </a:r>
            <a:r>
              <a:rPr lang="en-US" sz="2000" dirty="0">
                <a:solidFill>
                  <a:srgbClr val="3F7F5F"/>
                </a:solidFill>
                <a:latin typeface="+mj-lt"/>
              </a:rPr>
              <a:t>"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+mj-lt"/>
              </a:rPr>
              <a:t>}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+mj-lt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01"/>
    </mc:Choice>
    <mc:Fallback xmlns="">
      <p:transition spd="slow" advTm="663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5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2894</Words>
  <Application>Microsoft Office PowerPoint</Application>
  <PresentationFormat>On-screen Show (4:3)</PresentationFormat>
  <Paragraphs>398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Courier New</vt:lpstr>
      <vt:lpstr>Noto Sans Symbols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Parmar</dc:creator>
  <cp:lastModifiedBy>tej</cp:lastModifiedBy>
  <cp:revision>18</cp:revision>
  <dcterms:created xsi:type="dcterms:W3CDTF">2020-06-24T11:11:00Z</dcterms:created>
  <dcterms:modified xsi:type="dcterms:W3CDTF">2021-06-21T10:45:09Z</dcterms:modified>
</cp:coreProperties>
</file>