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77" r:id="rId20"/>
    <p:sldId id="270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33D06-80DB-4B32-BE0F-97578FB8470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2586-F4F8-4B5D-BA6A-B1AE25F0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42586-F4F8-4B5D-BA6A-B1AE25F0CF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44E2-7EEB-4DD9-B133-72E5AA2ED64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D0B-1C54-4B63-80AD-100A8762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44E2-7EEB-4DD9-B133-72E5AA2ED64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D0B-1C54-4B63-80AD-100A8762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44E2-7EEB-4DD9-B133-72E5AA2ED64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D0B-1C54-4B63-80AD-100A8762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3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44E2-7EEB-4DD9-B133-72E5AA2ED64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D0B-1C54-4B63-80AD-100A8762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44E2-7EEB-4DD9-B133-72E5AA2ED64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D0B-1C54-4B63-80AD-100A8762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44E2-7EEB-4DD9-B133-72E5AA2ED64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D0B-1C54-4B63-80AD-100A8762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44E2-7EEB-4DD9-B133-72E5AA2ED64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D0B-1C54-4B63-80AD-100A8762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44E2-7EEB-4DD9-B133-72E5AA2ED64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D0B-1C54-4B63-80AD-100A8762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7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44E2-7EEB-4DD9-B133-72E5AA2ED64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D0B-1C54-4B63-80AD-100A8762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44E2-7EEB-4DD9-B133-72E5AA2ED64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D0B-1C54-4B63-80AD-100A8762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5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44E2-7EEB-4DD9-B133-72E5AA2ED64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1D0B-1C54-4B63-80AD-100A8762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3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44E2-7EEB-4DD9-B133-72E5AA2ED64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1D0B-1C54-4B63-80AD-100A8762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5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1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29600" cy="685800"/>
          </a:xfrm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rgbClr val="C00000"/>
                </a:solidFill>
              </a:rPr>
              <a:t>Planes in 3D Space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Consider the plane containing the point  </a:t>
            </a:r>
          </a:p>
          <a:p>
            <a:pPr>
              <a:buFontTx/>
              <a:buNone/>
            </a:pPr>
            <a:r>
              <a:rPr lang="en-US" altLang="en-US" dirty="0"/>
              <a:t>and </a:t>
            </a:r>
            <a:r>
              <a:rPr lang="en-US" altLang="en-US" u="sng" dirty="0"/>
              <a:t>normal</a:t>
            </a:r>
            <a:r>
              <a:rPr lang="en-US" altLang="en-US" dirty="0"/>
              <a:t> </a:t>
            </a:r>
            <a:r>
              <a:rPr lang="en-US" altLang="en-US" u="sng" dirty="0"/>
              <a:t>vector</a:t>
            </a:r>
            <a:r>
              <a:rPr lang="en-US" altLang="en-US" dirty="0"/>
              <a:t> </a:t>
            </a:r>
            <a:r>
              <a:rPr lang="en-US" altLang="en-US" b="1" i="1" dirty="0"/>
              <a:t>n </a:t>
            </a:r>
            <a:r>
              <a:rPr lang="en-US" altLang="en-US" b="1" dirty="0"/>
              <a:t>= &lt; </a:t>
            </a:r>
            <a:r>
              <a:rPr lang="en-US" altLang="en-US" i="1" dirty="0">
                <a:latin typeface="Times New Roman" panose="02020603050405020304" pitchFamily="18" charset="0"/>
              </a:rPr>
              <a:t>a, b, c</a:t>
            </a:r>
            <a:r>
              <a:rPr lang="en-US" altLang="en-US" i="1" dirty="0"/>
              <a:t> </a:t>
            </a:r>
            <a:r>
              <a:rPr lang="en-US" altLang="en-US" dirty="0"/>
              <a:t>&gt;   perpendicular to the plane.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51313"/>
              </p:ext>
            </p:extLst>
          </p:nvPr>
        </p:nvGraphicFramePr>
        <p:xfrm>
          <a:off x="7652657" y="1066800"/>
          <a:ext cx="2514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228501" progId="Equation.3">
                  <p:embed/>
                </p:oleObj>
              </mc:Choice>
              <mc:Fallback>
                <p:oleObj name="Equation" r:id="rId2" imgW="100286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2657" y="1066800"/>
                        <a:ext cx="25146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308" y="2119538"/>
            <a:ext cx="4023406" cy="47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1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088" y="0"/>
            <a:ext cx="9144000" cy="6858000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By projecting the vector         onto the normal  vector </a:t>
            </a:r>
            <a:r>
              <a:rPr lang="en-US" altLang="en-US" b="1" i="1" dirty="0"/>
              <a:t>n</a:t>
            </a:r>
            <a:r>
              <a:rPr lang="en-US" altLang="en-US" dirty="0"/>
              <a:t> (calculating the scalar projection                  we can find the distance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416090"/>
              </p:ext>
            </p:extLst>
          </p:nvPr>
        </p:nvGraphicFramePr>
        <p:xfrm>
          <a:off x="4150631" y="288128"/>
          <a:ext cx="549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330057" progId="Equation.3">
                  <p:embed/>
                </p:oleObj>
              </mc:Choice>
              <mc:Fallback>
                <p:oleObj name="Equation" r:id="rId2" imgW="266584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631" y="288128"/>
                        <a:ext cx="5492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5901"/>
              </p:ext>
            </p:extLst>
          </p:nvPr>
        </p:nvGraphicFramePr>
        <p:xfrm>
          <a:off x="5599810" y="739887"/>
          <a:ext cx="13700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317160" progId="Equation.3">
                  <p:embed/>
                </p:oleObj>
              </mc:Choice>
              <mc:Fallback>
                <p:oleObj name="Equation" r:id="rId4" imgW="672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810" y="739887"/>
                        <a:ext cx="1370013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9" name="Rectangle 9"/>
          <p:cNvSpPr>
            <a:spLocks noChangeArrowheads="1"/>
          </p:cNvSpPr>
          <p:nvPr/>
        </p:nvSpPr>
        <p:spPr bwMode="auto">
          <a:xfrm>
            <a:off x="1524001" y="2972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892307"/>
              </p:ext>
            </p:extLst>
          </p:nvPr>
        </p:nvGraphicFramePr>
        <p:xfrm>
          <a:off x="682152" y="2669674"/>
          <a:ext cx="63468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8840" imgH="507960" progId="Equation.3">
                  <p:embed/>
                </p:oleObj>
              </mc:Choice>
              <mc:Fallback>
                <p:oleObj name="Equation" r:id="rId6" imgW="29588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52" y="2669674"/>
                        <a:ext cx="6346825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6411693" y="2414612"/>
            <a:ext cx="5693228" cy="3957159"/>
            <a:chOff x="2971800" y="1066800"/>
            <a:chExt cx="6019800" cy="4876801"/>
          </a:xfrm>
        </p:grpSpPr>
        <p:sp>
          <p:nvSpPr>
            <p:cNvPr id="34" name="Line 4"/>
            <p:cNvSpPr>
              <a:spLocks noChangeShapeType="1"/>
            </p:cNvSpPr>
            <p:nvPr/>
          </p:nvSpPr>
          <p:spPr bwMode="auto">
            <a:xfrm flipV="1">
              <a:off x="5332414" y="1066801"/>
              <a:ext cx="1587" cy="355441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V="1">
              <a:off x="5334000" y="2057401"/>
              <a:ext cx="1905000" cy="253841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auto">
            <a:xfrm>
              <a:off x="2971800" y="3235326"/>
              <a:ext cx="6019800" cy="2708275"/>
            </a:xfrm>
            <a:prstGeom prst="parallelogram">
              <a:avLst>
                <a:gd name="adj" fmla="val 5556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>
              <a:off x="5334000" y="2057400"/>
              <a:ext cx="18542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7239000" y="2057401"/>
              <a:ext cx="1588" cy="25384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4686300" y="1849438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5334000" y="1981200"/>
              <a:ext cx="0" cy="2628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7124700" y="4457700"/>
              <a:ext cx="114300" cy="114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H="1">
              <a:off x="5334000" y="4572000"/>
              <a:ext cx="18542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4876800" y="44958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7162800" y="1676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Q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5336118"/>
                </p:ext>
              </p:extLst>
            </p:nvPr>
          </p:nvGraphicFramePr>
          <p:xfrm>
            <a:off x="5486401" y="1066800"/>
            <a:ext cx="2635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835" imgH="139518" progId="Equation.3">
                    <p:embed/>
                  </p:oleObj>
                </mc:Choice>
                <mc:Fallback>
                  <p:oleObj name="Equation" r:id="rId8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1" y="1066800"/>
                          <a:ext cx="263525" cy="304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286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90" y="3399929"/>
            <a:ext cx="6170432" cy="1610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90" y="2335634"/>
            <a:ext cx="6170432" cy="76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90" y="822198"/>
            <a:ext cx="6170432" cy="1211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78390" y="5312643"/>
            <a:ext cx="6487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Untitled Sans"/>
              </a:rPr>
              <a:t>Determine the distance between the point P = (1, 2, 5) and the plane π: 3x + 4y + z + 7 = 0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31885" y="114312"/>
            <a:ext cx="354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Practice 1</a:t>
            </a:r>
          </a:p>
        </p:txBody>
      </p:sp>
    </p:spTree>
    <p:extLst>
      <p:ext uri="{BB962C8B-B14F-4D97-AF65-F5344CB8AC3E}">
        <p14:creationId xmlns:p14="http://schemas.microsoft.com/office/powerpoint/2010/main" val="206921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4" y="1219200"/>
            <a:ext cx="129032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Consider the line </a:t>
            </a:r>
            <a:r>
              <a:rPr lang="en-US" altLang="en-US" i="1" dirty="0"/>
              <a:t>L</a:t>
            </a:r>
            <a:r>
              <a:rPr lang="en-US" altLang="en-US" dirty="0"/>
              <a:t> through the point                                 that is parallel to the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vector </a:t>
            </a:r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  <a:r>
              <a:rPr lang="en-US" altLang="en-US" b="1" dirty="0"/>
              <a:t> = &lt; </a:t>
            </a:r>
            <a:r>
              <a:rPr lang="en-US" altLang="en-US" i="1" dirty="0">
                <a:latin typeface="Times New Roman" panose="02020603050405020304" pitchFamily="18" charset="0"/>
              </a:rPr>
              <a:t>a, b, c</a:t>
            </a:r>
            <a:r>
              <a:rPr lang="en-US" altLang="en-US" i="1" dirty="0"/>
              <a:t> </a:t>
            </a:r>
            <a:r>
              <a:rPr lang="en-US" altLang="en-US" dirty="0"/>
              <a:t>&gt;. 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9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2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8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068694"/>
              </p:ext>
            </p:extLst>
          </p:nvPr>
        </p:nvGraphicFramePr>
        <p:xfrm>
          <a:off x="5684612" y="1207378"/>
          <a:ext cx="22860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228501" progId="Equation.3">
                  <p:embed/>
                </p:oleObj>
              </mc:Choice>
              <mc:Fallback>
                <p:oleObj name="Equation" r:id="rId2" imgW="100286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612" y="1207378"/>
                        <a:ext cx="22860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194628" y="1823599"/>
            <a:ext cx="6357257" cy="4940468"/>
            <a:chOff x="762000" y="533400"/>
            <a:chExt cx="6934200" cy="6019800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auto">
            <a:xfrm flipV="1">
              <a:off x="3276600" y="533400"/>
              <a:ext cx="0" cy="41322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3276600" y="4648200"/>
              <a:ext cx="4267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1219200" y="6096000"/>
              <a:ext cx="608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7010400" y="4648200"/>
              <a:ext cx="68580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i="1">
                  <a:solidFill>
                    <a:srgbClr val="3366FF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5867400" y="1524000"/>
              <a:ext cx="96838" cy="153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CCFFCC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2133600" y="1600200"/>
              <a:ext cx="3733800" cy="1981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2112963" y="3505200"/>
              <a:ext cx="96837" cy="153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CCFFCC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1790700" y="3270250"/>
              <a:ext cx="184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762000" y="4648200"/>
              <a:ext cx="2511425" cy="1676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 flipV="1">
              <a:off x="3352800" y="3657600"/>
              <a:ext cx="1828800" cy="965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648200" y="3657600"/>
              <a:ext cx="22098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200" dirty="0"/>
            </a:p>
            <a:p>
              <a:pPr eaLnBrk="1" hangingPunct="1"/>
              <a:r>
                <a:rPr lang="en-US" altLang="en-US" b="1" i="1" dirty="0">
                  <a:latin typeface="Times New Roman" panose="02020603050405020304" pitchFamily="18" charset="0"/>
                </a:rPr>
                <a:t>v = </a:t>
              </a:r>
              <a:r>
                <a:rPr lang="en-US" altLang="en-US" b="1" dirty="0">
                  <a:latin typeface="Times New Roman" panose="02020603050405020304" pitchFamily="18" charset="0"/>
                </a:rPr>
                <a:t>&lt; </a:t>
              </a:r>
              <a:r>
                <a:rPr lang="en-US" altLang="en-US" b="1" i="1" dirty="0">
                  <a:latin typeface="Times New Roman" panose="02020603050405020304" pitchFamily="18" charset="0"/>
                </a:rPr>
                <a:t>a, b, c</a:t>
              </a:r>
              <a:r>
                <a:rPr lang="en-US" altLang="en-US" b="1" dirty="0">
                  <a:latin typeface="Times New Roman" panose="02020603050405020304" pitchFamily="18" charset="0"/>
                </a:rPr>
                <a:t> &gt;</a:t>
              </a:r>
            </a:p>
            <a:p>
              <a:pPr eaLnBrk="1" hangingPunct="1"/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V="1">
              <a:off x="762000" y="1066800"/>
              <a:ext cx="6172200" cy="3276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3657600" y="2171700"/>
              <a:ext cx="608013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i="1">
                  <a:solidFill>
                    <a:srgbClr val="0000FF"/>
                  </a:solidFill>
                </a:rPr>
                <a:t>L</a:t>
              </a:r>
              <a:endParaRPr lang="en-US" altLang="en-US" sz="2400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H="1" flipV="1">
              <a:off x="2133600" y="3581400"/>
              <a:ext cx="1143000" cy="10668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3276600" y="1600200"/>
              <a:ext cx="2590800" cy="30734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2247900" y="3811588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5638800" y="1524000"/>
              <a:ext cx="184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30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6905429"/>
                </p:ext>
              </p:extLst>
            </p:nvPr>
          </p:nvGraphicFramePr>
          <p:xfrm>
            <a:off x="1752600" y="3810000"/>
            <a:ext cx="1371600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90170" imgH="190417" progId="Equation.3">
                    <p:embed/>
                  </p:oleObj>
                </mc:Choice>
                <mc:Fallback>
                  <p:oleObj name="Equation" r:id="rId4" imgW="990170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3810000"/>
                          <a:ext cx="1371600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7129442"/>
                </p:ext>
              </p:extLst>
            </p:nvPr>
          </p:nvGraphicFramePr>
          <p:xfrm>
            <a:off x="6172200" y="1371600"/>
            <a:ext cx="1447800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74364" imgH="203112" progId="Equation.3">
                    <p:embed/>
                  </p:oleObj>
                </mc:Choice>
                <mc:Fallback>
                  <p:oleObj name="Equation" r:id="rId6" imgW="774364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1371600"/>
                          <a:ext cx="1447800" cy="376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394098"/>
                </p:ext>
              </p:extLst>
            </p:nvPr>
          </p:nvGraphicFramePr>
          <p:xfrm>
            <a:off x="762000" y="3079750"/>
            <a:ext cx="15430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02865" imgH="228501" progId="Equation.3">
                    <p:embed/>
                  </p:oleObj>
                </mc:Choice>
                <mc:Fallback>
                  <p:oleObj name="Equation" r:id="rId8" imgW="1002865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3079750"/>
                          <a:ext cx="154305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687441"/>
                </p:ext>
              </p:extLst>
            </p:nvPr>
          </p:nvGraphicFramePr>
          <p:xfrm>
            <a:off x="5638800" y="1905000"/>
            <a:ext cx="1219200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6600" imgH="152400" progId="Equation.3">
                    <p:embed/>
                  </p:oleObj>
                </mc:Choice>
                <mc:Fallback>
                  <p:oleObj name="Equation" r:id="rId10" imgW="736600" imgH="15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1905000"/>
                          <a:ext cx="1219200" cy="250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1313224" y="304483"/>
            <a:ext cx="822960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C00000"/>
                </a:solidFill>
              </a:rPr>
              <a:t>Equation of line in space</a:t>
            </a:r>
          </a:p>
        </p:txBody>
      </p:sp>
    </p:spTree>
    <p:extLst>
      <p:ext uri="{BB962C8B-B14F-4D97-AF65-F5344CB8AC3E}">
        <p14:creationId xmlns:p14="http://schemas.microsoft.com/office/powerpoint/2010/main" val="21665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The line </a:t>
            </a:r>
            <a:r>
              <a:rPr lang="en-US" altLang="en-US" i="1" dirty="0"/>
              <a:t>L</a:t>
            </a:r>
            <a:r>
              <a:rPr lang="en-US" altLang="en-US" dirty="0"/>
              <a:t> consists of all points </a:t>
            </a:r>
            <a:r>
              <a:rPr lang="en-US" altLang="en-US" i="1" dirty="0">
                <a:latin typeface="Times New Roman" panose="02020603050405020304" pitchFamily="18" charset="0"/>
              </a:rPr>
              <a:t>Q </a:t>
            </a:r>
            <a:r>
              <a:rPr lang="en-US" altLang="en-US" dirty="0"/>
              <a:t>= (</a:t>
            </a:r>
            <a:r>
              <a:rPr lang="en-US" altLang="en-US" i="1" dirty="0">
                <a:latin typeface="Times New Roman" panose="02020603050405020304" pitchFamily="18" charset="0"/>
              </a:rPr>
              <a:t>x, y, z</a:t>
            </a:r>
            <a:r>
              <a:rPr lang="en-US" altLang="en-US" dirty="0"/>
              <a:t>) for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which the vector          is parallel to </a:t>
            </a:r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  <a:r>
              <a:rPr lang="en-US" altLang="en-US" b="1" dirty="0"/>
              <a:t>.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Now,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Since           is parallel to </a:t>
            </a:r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  <a:r>
              <a:rPr lang="en-US" altLang="en-US" b="1" dirty="0"/>
              <a:t> = &lt; </a:t>
            </a:r>
            <a:r>
              <a:rPr lang="en-US" altLang="en-US" i="1" dirty="0">
                <a:latin typeface="Times New Roman" panose="02020603050405020304" pitchFamily="18" charset="0"/>
              </a:rPr>
              <a:t>a, b, c</a:t>
            </a:r>
            <a:r>
              <a:rPr lang="en-US" altLang="en-US" i="1" dirty="0"/>
              <a:t> </a:t>
            </a:r>
            <a:r>
              <a:rPr lang="en-US" altLang="en-US" dirty="0"/>
              <a:t>&gt; 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		     = </a:t>
            </a:r>
            <a:r>
              <a:rPr lang="en-US" altLang="en-US" i="1" dirty="0">
                <a:latin typeface="Times New Roman" panose="02020603050405020304" pitchFamily="18" charset="0"/>
              </a:rPr>
              <a:t>t </a:t>
            </a:r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where 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dirty="0"/>
              <a:t> is a scalar. Thus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941096"/>
              </p:ext>
            </p:extLst>
          </p:nvPr>
        </p:nvGraphicFramePr>
        <p:xfrm>
          <a:off x="4107543" y="295277"/>
          <a:ext cx="549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330057" progId="Equation.3">
                  <p:embed/>
                </p:oleObj>
              </mc:Choice>
              <mc:Fallback>
                <p:oleObj name="Equation" r:id="rId2" imgW="266584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7543" y="295277"/>
                        <a:ext cx="549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397289"/>
              </p:ext>
            </p:extLst>
          </p:nvPr>
        </p:nvGraphicFramePr>
        <p:xfrm>
          <a:off x="2873831" y="1335089"/>
          <a:ext cx="41910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3100" imgH="342900" progId="Equation.3">
                  <p:embed/>
                </p:oleObj>
              </mc:Choice>
              <mc:Fallback>
                <p:oleObj name="Equation" r:id="rId4" imgW="19431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831" y="1335089"/>
                        <a:ext cx="41910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739566"/>
              </p:ext>
            </p:extLst>
          </p:nvPr>
        </p:nvGraphicFramePr>
        <p:xfrm>
          <a:off x="2599193" y="2852738"/>
          <a:ext cx="549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584" imgH="330057" progId="Equation.3">
                  <p:embed/>
                </p:oleObj>
              </mc:Choice>
              <mc:Fallback>
                <p:oleObj name="Equation" r:id="rId6" imgW="266584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193" y="2852738"/>
                        <a:ext cx="549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3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340676"/>
              </p:ext>
            </p:extLst>
          </p:nvPr>
        </p:nvGraphicFramePr>
        <p:xfrm>
          <a:off x="3148468" y="3723204"/>
          <a:ext cx="6699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584" imgH="330057" progId="Equation.3">
                  <p:embed/>
                </p:oleObj>
              </mc:Choice>
              <mc:Fallback>
                <p:oleObj name="Equation" r:id="rId8" imgW="266584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468" y="3723204"/>
                        <a:ext cx="6699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                                                = </a:t>
            </a:r>
            <a:r>
              <a:rPr lang="en-US" altLang="en-US" i="1" dirty="0">
                <a:latin typeface="Times New Roman" panose="02020603050405020304" pitchFamily="18" charset="0"/>
              </a:rPr>
              <a:t>t </a:t>
            </a:r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  <a:r>
              <a:rPr lang="en-US" altLang="en-US" b="1" i="1" dirty="0"/>
              <a:t> = </a:t>
            </a:r>
            <a:r>
              <a:rPr lang="en-US" altLang="en-US" b="1" dirty="0"/>
              <a:t>&lt;</a:t>
            </a:r>
            <a:r>
              <a:rPr lang="en-US" altLang="en-US" i="1" dirty="0"/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a, 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b, 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c</a:t>
            </a:r>
            <a:r>
              <a:rPr lang="en-US" altLang="en-US" i="1" dirty="0"/>
              <a:t> </a:t>
            </a:r>
            <a:r>
              <a:rPr lang="en-US" altLang="en-US" dirty="0"/>
              <a:t>&gt;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Rewriting this equation gives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Solving for the vector                           gives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Setting </a:t>
            </a:r>
            <a:r>
              <a:rPr lang="en-US" altLang="en-US" b="1" i="1" dirty="0"/>
              <a:t>r </a:t>
            </a:r>
            <a:r>
              <a:rPr lang="en-US" altLang="en-US" b="1" dirty="0"/>
              <a:t>=                        </a:t>
            </a:r>
            <a:r>
              <a:rPr lang="en-US" altLang="en-US" dirty="0"/>
              <a:t>,                                   , and </a:t>
            </a:r>
          </a:p>
          <a:p>
            <a:pPr eaLnBrk="1" hangingPunct="1">
              <a:buFontTx/>
              <a:buNone/>
            </a:pPr>
            <a:r>
              <a:rPr lang="en-US" altLang="en-US" b="1" i="1" dirty="0"/>
              <a:t>v</a:t>
            </a:r>
            <a:r>
              <a:rPr lang="en-US" altLang="en-US" dirty="0"/>
              <a:t> = </a:t>
            </a:r>
            <a:r>
              <a:rPr lang="en-US" altLang="en-US" i="1" dirty="0"/>
              <a:t>&lt; </a:t>
            </a:r>
            <a:r>
              <a:rPr lang="en-US" altLang="en-US" i="1" dirty="0">
                <a:latin typeface="Times New Roman" panose="02020603050405020304" pitchFamily="18" charset="0"/>
              </a:rPr>
              <a:t>a, b, c</a:t>
            </a:r>
            <a:r>
              <a:rPr lang="en-US" altLang="en-US" i="1" dirty="0"/>
              <a:t> &gt;</a:t>
            </a:r>
            <a:r>
              <a:rPr lang="en-US" altLang="en-US" dirty="0"/>
              <a:t>, we get the following </a:t>
            </a:r>
            <a:r>
              <a:rPr lang="en-US" altLang="en-US" i="1" dirty="0"/>
              <a:t>vector </a:t>
            </a:r>
          </a:p>
          <a:p>
            <a:pPr eaLnBrk="1" hangingPunct="1">
              <a:buFontTx/>
              <a:buNone/>
            </a:pPr>
            <a:r>
              <a:rPr lang="en-US" altLang="en-US" i="1" dirty="0"/>
              <a:t>equation</a:t>
            </a:r>
            <a:r>
              <a:rPr lang="en-US" altLang="en-US" dirty="0"/>
              <a:t> of a line.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766720"/>
              </p:ext>
            </p:extLst>
          </p:nvPr>
        </p:nvGraphicFramePr>
        <p:xfrm>
          <a:off x="1600200" y="-159366"/>
          <a:ext cx="4038600" cy="631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342900" progId="Equation.3">
                  <p:embed/>
                </p:oleObj>
              </mc:Choice>
              <mc:Fallback>
                <p:oleObj name="Equation" r:id="rId2" imgW="19431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-159366"/>
                        <a:ext cx="4038600" cy="631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667000" y="1905001"/>
          <a:ext cx="6705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1"/>
                        <a:ext cx="6705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41380"/>
              </p:ext>
            </p:extLst>
          </p:nvPr>
        </p:nvGraphicFramePr>
        <p:xfrm>
          <a:off x="4800600" y="2614612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419" imgH="165028" progId="Equation.3">
                  <p:embed/>
                </p:oleObj>
              </mc:Choice>
              <mc:Fallback>
                <p:oleObj name="Equation" r:id="rId6" imgW="647419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14612"/>
                        <a:ext cx="1905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255558"/>
              </p:ext>
            </p:extLst>
          </p:nvPr>
        </p:nvGraphicFramePr>
        <p:xfrm>
          <a:off x="2892425" y="3298987"/>
          <a:ext cx="6702515" cy="66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228600" progId="Equation.3">
                  <p:embed/>
                </p:oleObj>
              </mc:Choice>
              <mc:Fallback>
                <p:oleObj name="Equation" r:id="rId8" imgW="23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3298987"/>
                        <a:ext cx="6702515" cy="66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05941"/>
              </p:ext>
            </p:extLst>
          </p:nvPr>
        </p:nvGraphicFramePr>
        <p:xfrm>
          <a:off x="3096078" y="4148478"/>
          <a:ext cx="19415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34680" imgH="164880" progId="Equation.3">
                  <p:embed/>
                </p:oleObj>
              </mc:Choice>
              <mc:Fallback>
                <p:oleObj name="Equation" r:id="rId10" imgW="634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078" y="4148478"/>
                        <a:ext cx="19415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104504"/>
              </p:ext>
            </p:extLst>
          </p:nvPr>
        </p:nvGraphicFramePr>
        <p:xfrm>
          <a:off x="5196114" y="4026013"/>
          <a:ext cx="823686" cy="61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668" imgH="228501" progId="Equation.3">
                  <p:embed/>
                </p:oleObj>
              </mc:Choice>
              <mc:Fallback>
                <p:oleObj name="Equation" r:id="rId12" imgW="30466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114" y="4026013"/>
                        <a:ext cx="823686" cy="617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480537"/>
              </p:ext>
            </p:extLst>
          </p:nvPr>
        </p:nvGraphicFramePr>
        <p:xfrm>
          <a:off x="6019799" y="4072278"/>
          <a:ext cx="1947717" cy="5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76300" imgH="228600" progId="Equation.3">
                  <p:embed/>
                </p:oleObj>
              </mc:Choice>
              <mc:Fallback>
                <p:oleObj name="Equation" r:id="rId14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799" y="4072278"/>
                        <a:ext cx="1947717" cy="5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59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           Vector Equation of a Line in 3D Space</a:t>
            </a:r>
            <a:endParaRPr lang="en-US" altLang="en-US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The vector equation of a line in 3D space is given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by the equation</a:t>
            </a:r>
            <a:endParaRPr lang="en-US" altLang="en-US" i="1" dirty="0"/>
          </a:p>
          <a:p>
            <a:pPr eaLnBrk="1" hangingPunct="1">
              <a:buFontTx/>
              <a:buNone/>
            </a:pPr>
            <a:r>
              <a:rPr lang="en-US" altLang="en-US" i="1" dirty="0"/>
              <a:t>						t </a:t>
            </a:r>
            <a:r>
              <a:rPr lang="en-US" altLang="en-US" b="1" i="1" dirty="0"/>
              <a:t>v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where      =                            is a vector whose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components are made of the point 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on the line </a:t>
            </a:r>
            <a:r>
              <a:rPr lang="en-US" altLang="en-US" i="1" dirty="0"/>
              <a:t>L</a:t>
            </a:r>
            <a:r>
              <a:rPr lang="en-US" altLang="en-US" dirty="0"/>
              <a:t> and </a:t>
            </a:r>
            <a:r>
              <a:rPr lang="en-US" altLang="en-US" b="1" i="1" dirty="0"/>
              <a:t>v</a:t>
            </a:r>
            <a:r>
              <a:rPr lang="en-US" altLang="en-US" dirty="0"/>
              <a:t> = </a:t>
            </a:r>
            <a:r>
              <a:rPr lang="en-US" altLang="en-US" i="1" dirty="0"/>
              <a:t>&lt; </a:t>
            </a:r>
            <a:r>
              <a:rPr lang="en-US" altLang="en-US" i="1" dirty="0">
                <a:latin typeface="Times New Roman" panose="02020603050405020304" pitchFamily="18" charset="0"/>
              </a:rPr>
              <a:t>a, b, c</a:t>
            </a:r>
            <a:r>
              <a:rPr lang="en-US" altLang="en-US" i="1" dirty="0"/>
              <a:t> &gt;</a:t>
            </a:r>
            <a:r>
              <a:rPr lang="en-US" altLang="en-US" dirty="0"/>
              <a:t> are components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of a vector that is parallel to the line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632670"/>
              </p:ext>
            </p:extLst>
          </p:nvPr>
        </p:nvGraphicFramePr>
        <p:xfrm>
          <a:off x="4854575" y="1993642"/>
          <a:ext cx="12414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228600" progId="Equation.3">
                  <p:embed/>
                </p:oleObj>
              </mc:Choice>
              <mc:Fallback>
                <p:oleObj name="Equation" r:id="rId2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1993642"/>
                        <a:ext cx="12414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150419"/>
              </p:ext>
            </p:extLst>
          </p:nvPr>
        </p:nvGraphicFramePr>
        <p:xfrm>
          <a:off x="2520951" y="3004323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28" imgH="228501" progId="Equation.3">
                  <p:embed/>
                </p:oleObj>
              </mc:Choice>
              <mc:Fallback>
                <p:oleObj name="Equation" r:id="rId4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1" y="3004323"/>
                        <a:ext cx="377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49909"/>
              </p:ext>
            </p:extLst>
          </p:nvPr>
        </p:nvGraphicFramePr>
        <p:xfrm>
          <a:off x="3305174" y="3004323"/>
          <a:ext cx="20574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228600" progId="Equation.3">
                  <p:embed/>
                </p:oleObj>
              </mc:Choice>
              <mc:Fallback>
                <p:oleObj name="Equation" r:id="rId6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4" y="3004323"/>
                        <a:ext cx="20574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323911"/>
              </p:ext>
            </p:extLst>
          </p:nvPr>
        </p:nvGraphicFramePr>
        <p:xfrm>
          <a:off x="6709229" y="3537723"/>
          <a:ext cx="175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600" imgH="228600" progId="Equation.3">
                  <p:embed/>
                </p:oleObj>
              </mc:Choice>
              <mc:Fallback>
                <p:oleObj name="Equation" r:id="rId8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9229" y="3537723"/>
                        <a:ext cx="175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57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      Parametric Equations of a Line in 3D Space</a:t>
            </a:r>
            <a:endParaRPr lang="en-US" alt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The parametric equations of a line </a:t>
            </a:r>
            <a:r>
              <a:rPr lang="en-US" altLang="en-US" i="1" dirty="0"/>
              <a:t>L </a:t>
            </a:r>
            <a:r>
              <a:rPr lang="en-US" altLang="en-US" dirty="0"/>
              <a:t>in 3D space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are given by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			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where                        is a point passing through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line and </a:t>
            </a:r>
            <a:r>
              <a:rPr lang="en-US" altLang="en-US" b="1" i="1" dirty="0"/>
              <a:t>v</a:t>
            </a:r>
            <a:r>
              <a:rPr lang="en-US" altLang="en-US" b="1" dirty="0"/>
              <a:t> = &lt; </a:t>
            </a:r>
            <a:r>
              <a:rPr lang="en-US" altLang="en-US" i="1" dirty="0">
                <a:latin typeface="Times New Roman" panose="02020603050405020304" pitchFamily="18" charset="0"/>
              </a:rPr>
              <a:t>a, b, c</a:t>
            </a:r>
            <a:r>
              <a:rPr lang="en-US" altLang="en-US" i="1" dirty="0"/>
              <a:t> </a:t>
            </a:r>
            <a:r>
              <a:rPr lang="en-US" altLang="en-US" dirty="0"/>
              <a:t>&gt; is a vector that the line is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parallel to. The vector </a:t>
            </a:r>
            <a:r>
              <a:rPr lang="en-US" altLang="en-US" b="1" i="1" dirty="0"/>
              <a:t>v</a:t>
            </a:r>
            <a:r>
              <a:rPr lang="en-US" altLang="en-US" b="1" dirty="0"/>
              <a:t> = &lt; </a:t>
            </a:r>
            <a:r>
              <a:rPr lang="en-US" altLang="en-US" i="1" dirty="0">
                <a:latin typeface="Times New Roman" panose="02020603050405020304" pitchFamily="18" charset="0"/>
              </a:rPr>
              <a:t>a, b, c</a:t>
            </a:r>
            <a:r>
              <a:rPr lang="en-US" altLang="en-US" i="1" dirty="0"/>
              <a:t> </a:t>
            </a:r>
            <a:r>
              <a:rPr lang="en-US" altLang="en-US" dirty="0"/>
              <a:t>&gt; is called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rgbClr val="C00000"/>
                </a:solidFill>
              </a:rPr>
              <a:t>direction vector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for the line </a:t>
            </a:r>
            <a:r>
              <a:rPr lang="en-US" altLang="en-US" i="1" dirty="0"/>
              <a:t>L</a:t>
            </a:r>
            <a:r>
              <a:rPr lang="en-US" altLang="en-US" dirty="0"/>
              <a:t> and its components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a, b</a:t>
            </a:r>
            <a:r>
              <a:rPr lang="en-US" altLang="en-US" i="1" dirty="0"/>
              <a:t>, </a:t>
            </a:r>
            <a:r>
              <a:rPr lang="en-US" altLang="en-US" dirty="0"/>
              <a:t>and </a:t>
            </a:r>
            <a:r>
              <a:rPr lang="en-US" altLang="en-US" i="1" dirty="0">
                <a:latin typeface="Times New Roman" panose="02020603050405020304" pitchFamily="18" charset="0"/>
              </a:rPr>
              <a:t>c</a:t>
            </a:r>
            <a:r>
              <a:rPr lang="en-US" altLang="en-US" dirty="0"/>
              <a:t> are called the </a:t>
            </a:r>
            <a:r>
              <a:rPr lang="en-US" altLang="en-US" i="1" dirty="0"/>
              <a:t>direction numbers</a:t>
            </a:r>
            <a:r>
              <a:rPr lang="en-US" altLang="en-US" dirty="0"/>
              <a:t>.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258096"/>
              </p:ext>
            </p:extLst>
          </p:nvPr>
        </p:nvGraphicFramePr>
        <p:xfrm>
          <a:off x="2775858" y="2046031"/>
          <a:ext cx="6019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700" imgH="228600" progId="Equation.3">
                  <p:embed/>
                </p:oleObj>
              </mc:Choice>
              <mc:Fallback>
                <p:oleObj name="Equation" r:id="rId2" imgW="229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858" y="2046031"/>
                        <a:ext cx="6019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66987"/>
              </p:ext>
            </p:extLst>
          </p:nvPr>
        </p:nvGraphicFramePr>
        <p:xfrm>
          <a:off x="2703286" y="3038476"/>
          <a:ext cx="1676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228600" progId="Equation.3">
                  <p:embed/>
                </p:oleObj>
              </mc:Choice>
              <mc:Fallback>
                <p:oleObj name="Equation" r:id="rId4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286" y="3038476"/>
                        <a:ext cx="1676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05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10377714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      Symmetric Equations of a Line in 3D Space</a:t>
            </a:r>
            <a:endParaRPr lang="en-US" alt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The symmetric equations of a line </a:t>
            </a:r>
            <a:r>
              <a:rPr lang="en-US" altLang="en-US" i="1" dirty="0"/>
              <a:t>L</a:t>
            </a:r>
            <a:r>
              <a:rPr lang="en-US" altLang="en-US" dirty="0"/>
              <a:t> in 3D space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are given by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			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Where                       is a point passing through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line and </a:t>
            </a:r>
            <a:r>
              <a:rPr lang="en-US" altLang="en-US" b="1" i="1" dirty="0"/>
              <a:t>v</a:t>
            </a:r>
            <a:r>
              <a:rPr lang="en-US" altLang="en-US" b="1" dirty="0"/>
              <a:t> = &lt; </a:t>
            </a:r>
            <a:r>
              <a:rPr lang="en-US" altLang="en-US" i="1" dirty="0">
                <a:latin typeface="Times New Roman" panose="02020603050405020304" pitchFamily="18" charset="0"/>
              </a:rPr>
              <a:t>a, b, c</a:t>
            </a:r>
            <a:r>
              <a:rPr lang="en-US" altLang="en-US" i="1" dirty="0"/>
              <a:t> </a:t>
            </a:r>
            <a:r>
              <a:rPr lang="en-US" altLang="en-US" dirty="0"/>
              <a:t>&gt; is a vector that the line is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parallel to. The vector </a:t>
            </a:r>
            <a:r>
              <a:rPr lang="en-US" altLang="en-US" b="1" i="1" dirty="0"/>
              <a:t>v</a:t>
            </a:r>
            <a:r>
              <a:rPr lang="en-US" altLang="en-US" b="1" dirty="0"/>
              <a:t> = &lt; </a:t>
            </a:r>
            <a:r>
              <a:rPr lang="en-US" altLang="en-US" i="1" dirty="0">
                <a:latin typeface="Times New Roman" panose="02020603050405020304" pitchFamily="18" charset="0"/>
              </a:rPr>
              <a:t>a, b, c</a:t>
            </a:r>
            <a:r>
              <a:rPr lang="en-US" altLang="en-US" i="1" dirty="0"/>
              <a:t> </a:t>
            </a:r>
            <a:r>
              <a:rPr lang="en-US" altLang="en-US" dirty="0"/>
              <a:t>&gt; is called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>
                <a:solidFill>
                  <a:srgbClr val="C00000"/>
                </a:solidFill>
              </a:rPr>
              <a:t>direction vector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for the line </a:t>
            </a:r>
            <a:r>
              <a:rPr lang="en-US" altLang="en-US" i="1" dirty="0"/>
              <a:t>L</a:t>
            </a:r>
            <a:r>
              <a:rPr lang="en-US" altLang="en-US" dirty="0"/>
              <a:t> and its components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a, b</a:t>
            </a:r>
            <a:r>
              <a:rPr lang="en-US" altLang="en-US" i="1" dirty="0"/>
              <a:t>, </a:t>
            </a:r>
            <a:r>
              <a:rPr lang="en-US" altLang="en-US" dirty="0"/>
              <a:t>and </a:t>
            </a:r>
            <a:r>
              <a:rPr lang="en-US" altLang="en-US" i="1" dirty="0">
                <a:latin typeface="Times New Roman" panose="02020603050405020304" pitchFamily="18" charset="0"/>
              </a:rPr>
              <a:t>c</a:t>
            </a:r>
            <a:r>
              <a:rPr lang="en-US" altLang="en-US" dirty="0"/>
              <a:t> are called the </a:t>
            </a:r>
            <a:r>
              <a:rPr lang="en-US" altLang="en-US" i="1" dirty="0"/>
              <a:t>direction numbers</a:t>
            </a:r>
            <a:r>
              <a:rPr lang="en-US" altLang="en-US" dirty="0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2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00003"/>
              </p:ext>
            </p:extLst>
          </p:nvPr>
        </p:nvGraphicFramePr>
        <p:xfrm>
          <a:off x="2731181" y="3038311"/>
          <a:ext cx="15319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28600" progId="Equation.3">
                  <p:embed/>
                </p:oleObj>
              </mc:Choice>
              <mc:Fallback>
                <p:oleObj name="Equation" r:id="rId2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181" y="3038311"/>
                        <a:ext cx="153193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271" name="Object 10"/>
          <p:cNvGraphicFramePr>
            <a:graphicFrameLocks noChangeAspect="1"/>
          </p:cNvGraphicFramePr>
          <p:nvPr/>
        </p:nvGraphicFramePr>
        <p:xfrm>
          <a:off x="3810000" y="2055813"/>
          <a:ext cx="38100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06400" progId="Equation.3">
                  <p:embed/>
                </p:oleObj>
              </mc:Choice>
              <mc:Fallback>
                <p:oleObj name="Equation" r:id="rId4" imgW="1612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55813"/>
                        <a:ext cx="38100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9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8408" y="210848"/>
            <a:ext cx="9119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STIX2"/>
              </a:rPr>
              <a:t>The Relationship between Two Lines in Space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582057"/>
            <a:ext cx="4259460" cy="22909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310" y="1232491"/>
            <a:ext cx="4559902" cy="2640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590" y="3654130"/>
            <a:ext cx="5190671" cy="25291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9563" y="6183258"/>
            <a:ext cx="12637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TIX2"/>
              </a:rPr>
              <a:t>A pair of lines that neither intersect nor are parallel to one another are said to be </a:t>
            </a:r>
            <a:r>
              <a:rPr lang="en-US" sz="2400" b="1" dirty="0">
                <a:solidFill>
                  <a:srgbClr val="C00000"/>
                </a:solidFill>
                <a:latin typeface="STIX2"/>
              </a:rPr>
              <a:t>skew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7639" y="3688380"/>
            <a:ext cx="146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TIX2"/>
              </a:rPr>
              <a:t>intersect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9659753" y="354988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TIX2"/>
              </a:rPr>
              <a:t>parallel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093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/>
              <a:t>Note1. </a:t>
            </a:r>
            <a:r>
              <a:rPr lang="en-US" altLang="en-US" dirty="0"/>
              <a:t>To write the equation of a line in 3D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space, we need a </a:t>
            </a:r>
            <a:r>
              <a:rPr lang="en-US" altLang="en-US" u="sng" dirty="0"/>
              <a:t>point</a:t>
            </a:r>
            <a:r>
              <a:rPr lang="en-US" altLang="en-US" dirty="0"/>
              <a:t> on the line and a </a:t>
            </a:r>
            <a:r>
              <a:rPr lang="en-US" altLang="en-US" u="sng" dirty="0"/>
              <a:t>parallel</a:t>
            </a:r>
            <a:r>
              <a:rPr lang="en-US" altLang="en-US" dirty="0"/>
              <a:t> </a:t>
            </a:r>
          </a:p>
          <a:p>
            <a:pPr eaLnBrk="1" hangingPunct="1">
              <a:buFontTx/>
              <a:buNone/>
            </a:pPr>
            <a:r>
              <a:rPr lang="en-US" altLang="en-US" u="sng" dirty="0"/>
              <a:t>vector</a:t>
            </a:r>
            <a:r>
              <a:rPr lang="en-US" altLang="en-US" dirty="0"/>
              <a:t> to the line.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b="1" dirty="0"/>
              <a:t>Note2. </a:t>
            </a:r>
            <a:r>
              <a:rPr lang="en-US" altLang="en-US" u="sng" dirty="0"/>
              <a:t>Two distinct points </a:t>
            </a:r>
            <a:r>
              <a:rPr lang="en-US" altLang="en-US" dirty="0"/>
              <a:t>in the space determine a </a:t>
            </a:r>
            <a:r>
              <a:rPr lang="en-US" altLang="en-US" u="sng" dirty="0"/>
              <a:t>unique line </a:t>
            </a:r>
            <a:r>
              <a:rPr lang="en-US" altLang="en-US" dirty="0"/>
              <a:t>passing through both of them .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b="1" dirty="0"/>
              <a:t>Note3. </a:t>
            </a:r>
            <a:r>
              <a:rPr lang="en-US" altLang="en-US" dirty="0"/>
              <a:t>A line can be determined as an </a:t>
            </a:r>
            <a:r>
              <a:rPr lang="en-US" altLang="en-US" u="sng" dirty="0"/>
              <a:t>intersection</a:t>
            </a:r>
            <a:r>
              <a:rPr lang="en-US" altLang="en-US" dirty="0"/>
              <a:t> of two planes.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b="1" dirty="0"/>
              <a:t>Note4. </a:t>
            </a:r>
            <a:r>
              <a:rPr lang="en-US" altLang="en-US" u="sng" dirty="0"/>
              <a:t>The equations of lines in 3D space are not unique.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825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37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0" y="0"/>
                <a:ext cx="9144000" cy="68580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dirty="0"/>
                  <a:t>The plane consists of all points </a:t>
                </a:r>
                <a:r>
                  <a:rPr lang="en-US" altLang="en-US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en-US" i="1" dirty="0"/>
                  <a:t> </a:t>
                </a:r>
                <a:r>
                  <a:rPr lang="en-US" altLang="en-US" dirty="0"/>
                  <a:t>= (</a:t>
                </a:r>
                <a:r>
                  <a:rPr lang="en-US" altLang="en-US" i="1" dirty="0">
                    <a:latin typeface="Times New Roman" panose="02020603050405020304" pitchFamily="18" charset="0"/>
                  </a:rPr>
                  <a:t>x, y, z</a:t>
                </a:r>
                <a:r>
                  <a:rPr lang="en-US" altLang="en-US" dirty="0"/>
                  <a:t>) for </a:t>
                </a:r>
              </a:p>
              <a:p>
                <a:pPr>
                  <a:buFontTx/>
                  <a:buNone/>
                </a:pPr>
                <a:r>
                  <a:rPr lang="en-US" altLang="en-US" dirty="0"/>
                  <a:t>which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en-US" dirty="0"/>
                  <a:t>  is orthogonal to the normal </a:t>
                </a:r>
              </a:p>
              <a:p>
                <a:pPr>
                  <a:buFontTx/>
                  <a:buNone/>
                </a:pPr>
                <a:r>
                  <a:rPr lang="en-US" altLang="en-US" dirty="0"/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en-US" dirty="0"/>
                  <a:t> </a:t>
                </a:r>
                <a:r>
                  <a:rPr lang="en-US" altLang="en-US" b="1" dirty="0"/>
                  <a:t> = &lt; </a:t>
                </a:r>
                <a:r>
                  <a:rPr lang="en-US" altLang="en-US" i="1" dirty="0">
                    <a:latin typeface="Times New Roman" panose="02020603050405020304" pitchFamily="18" charset="0"/>
                  </a:rPr>
                  <a:t>a, b, c</a:t>
                </a:r>
                <a:r>
                  <a:rPr lang="en-US" altLang="en-US" i="1" dirty="0"/>
                  <a:t> </a:t>
                </a:r>
                <a:r>
                  <a:rPr lang="en-US" altLang="en-US" dirty="0"/>
                  <a:t>&gt;.  Since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en-US" dirty="0"/>
                  <a:t> 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en-US" dirty="0"/>
                  <a:t> are </a:t>
                </a:r>
              </a:p>
              <a:p>
                <a:pPr>
                  <a:buFontTx/>
                  <a:buNone/>
                </a:pPr>
                <a:r>
                  <a:rPr lang="en-US" altLang="en-US" dirty="0"/>
                  <a:t>orthogonal,  the following equations hold:</a:t>
                </a:r>
              </a:p>
              <a:p>
                <a:pPr>
                  <a:buFontTx/>
                  <a:buNone/>
                </a:pPr>
                <a:endParaRPr lang="en-US" altLang="en-US" dirty="0"/>
              </a:p>
              <a:p>
                <a:pPr>
                  <a:buFontTx/>
                  <a:buNone/>
                </a:pPr>
                <a:endParaRPr lang="en-US" altLang="en-US" dirty="0"/>
              </a:p>
              <a:p>
                <a:pPr>
                  <a:buFontTx/>
                  <a:buNone/>
                </a:pPr>
                <a:endParaRPr lang="en-US" altLang="en-US" dirty="0"/>
              </a:p>
              <a:p>
                <a:pPr>
                  <a:buFontTx/>
                  <a:buNone/>
                </a:pPr>
                <a:endParaRPr lang="en-US" altLang="en-US" dirty="0"/>
              </a:p>
              <a:p>
                <a:pPr>
                  <a:buFontTx/>
                  <a:buNone/>
                </a:pPr>
                <a:endParaRPr lang="en-US" altLang="en-US" dirty="0"/>
              </a:p>
              <a:p>
                <a:pPr>
                  <a:buFontTx/>
                  <a:buNone/>
                </a:pPr>
                <a:r>
                  <a:rPr lang="en-US" altLang="en-US" dirty="0"/>
                  <a:t>This gives the </a:t>
                </a:r>
                <a:r>
                  <a:rPr lang="en-US" altLang="en-US" i="1" dirty="0"/>
                  <a:t>standard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equation of a plane.</a:t>
                </a:r>
                <a:r>
                  <a:rPr lang="en-US" altLang="en-US" dirty="0"/>
                  <a:t> </a:t>
                </a:r>
              </a:p>
            </p:txBody>
          </p:sp>
        </mc:Choice>
        <mc:Fallback xmlns="">
          <p:sp>
            <p:nvSpPr>
              <p:cNvPr id="243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0" y="0"/>
                <a:ext cx="9144000" cy="6858000"/>
              </a:xfrm>
              <a:blipFill rotWithShape="0">
                <a:blip r:embed="rId3"/>
                <a:stretch>
                  <a:fillRect l="-1333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1" name="Rectangle 9"/>
          <p:cNvSpPr>
            <a:spLocks noChangeArrowheads="1"/>
          </p:cNvSpPr>
          <p:nvPr/>
        </p:nvSpPr>
        <p:spPr bwMode="auto">
          <a:xfrm>
            <a:off x="1524001" y="3077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3724" name="Object 12"/>
          <p:cNvGraphicFramePr>
            <a:graphicFrameLocks noChangeAspect="1"/>
          </p:cNvGraphicFramePr>
          <p:nvPr/>
        </p:nvGraphicFramePr>
        <p:xfrm>
          <a:off x="2971800" y="3422650"/>
          <a:ext cx="571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900" imgH="228600" progId="Equation.3">
                  <p:embed/>
                </p:oleObj>
              </mc:Choice>
              <mc:Fallback>
                <p:oleObj name="Equation" r:id="rId4" imgW="2501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2650"/>
                        <a:ext cx="5715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7" name="Rectangle 15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3726" name="Object 14"/>
          <p:cNvGraphicFramePr>
            <a:graphicFrameLocks noChangeAspect="1"/>
          </p:cNvGraphicFramePr>
          <p:nvPr/>
        </p:nvGraphicFramePr>
        <p:xfrm>
          <a:off x="3048000" y="4149726"/>
          <a:ext cx="5867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36800" imgH="228600" progId="Equation.3">
                  <p:embed/>
                </p:oleObj>
              </mc:Choice>
              <mc:Fallback>
                <p:oleObj name="Equation" r:id="rId6" imgW="233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49726"/>
                        <a:ext cx="58674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94628" y="2525487"/>
                <a:ext cx="300445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∙ </m:t>
                    </m:r>
                    <m:acc>
                      <m:accPr>
                        <m:chr m:val="⃗"/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800" dirty="0"/>
                  <a:t>=0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628" y="2525487"/>
                <a:ext cx="3004457" cy="575479"/>
              </a:xfrm>
              <a:prstGeom prst="rect">
                <a:avLst/>
              </a:prstGeom>
              <a:blipFill rotWithShape="0">
                <a:blip r:embed="rId8"/>
                <a:stretch>
                  <a:fillRect b="-2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2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uiExpand="1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40" y="1091519"/>
            <a:ext cx="7660729" cy="14920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40" y="2995683"/>
            <a:ext cx="7133546" cy="942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40" y="4350430"/>
            <a:ext cx="7249660" cy="1865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1885" y="114312"/>
            <a:ext cx="354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Practice 2</a:t>
            </a:r>
          </a:p>
        </p:txBody>
      </p:sp>
    </p:spTree>
    <p:extLst>
      <p:ext uri="{BB962C8B-B14F-4D97-AF65-F5344CB8AC3E}">
        <p14:creationId xmlns:p14="http://schemas.microsoft.com/office/powerpoint/2010/main" val="302837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89" y="1146630"/>
            <a:ext cx="6487885" cy="2056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88" y="3511452"/>
            <a:ext cx="5490333" cy="12492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1885" y="114312"/>
            <a:ext cx="354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Practice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4888" y="5024530"/>
                <a:ext cx="6487886" cy="135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Find the distance between point M( 0, 2, 3) and line  </a:t>
                </a:r>
              </a:p>
              <a:p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888" y="5024530"/>
                <a:ext cx="6487886" cy="1353319"/>
              </a:xfrm>
              <a:prstGeom prst="rect">
                <a:avLst/>
              </a:prstGeom>
              <a:blipFill rotWithShape="0">
                <a:blip r:embed="rId4"/>
                <a:stretch>
                  <a:fillRect l="-1408" t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37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95" y="1364344"/>
            <a:ext cx="8561948" cy="1587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1885" y="114312"/>
            <a:ext cx="354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Practice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95" y="3904016"/>
            <a:ext cx="10281203" cy="11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9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67FAD-9D1D-E970-9A37-8DAE6CB42DEA}"/>
              </a:ext>
            </a:extLst>
          </p:cNvPr>
          <p:cNvSpPr txBox="1"/>
          <p:nvPr/>
        </p:nvSpPr>
        <p:spPr>
          <a:xfrm>
            <a:off x="2931885" y="114312"/>
            <a:ext cx="354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Practice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981AD-AC3A-B425-6CAF-7D654B5E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0" y="3482070"/>
            <a:ext cx="8323075" cy="395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DA479-00F3-91E8-DCFC-37FA0456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2" y="5036683"/>
            <a:ext cx="6928669" cy="778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6E6C70-E4F5-D37E-A8DD-CF8F1834C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2" y="1431870"/>
            <a:ext cx="9922048" cy="9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0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If we expand this equation we obtain the following </a:t>
            </a:r>
          </a:p>
          <a:p>
            <a:pPr>
              <a:buFontTx/>
              <a:buNone/>
            </a:pPr>
            <a:r>
              <a:rPr lang="en-US" altLang="en-US" dirty="0"/>
              <a:t>equation: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Setting                                          gives the </a:t>
            </a:r>
            <a:r>
              <a:rPr lang="en-US" altLang="en-US" i="1" dirty="0"/>
              <a:t>general form </a:t>
            </a:r>
          </a:p>
          <a:p>
            <a:pPr>
              <a:buFontTx/>
              <a:buNone/>
            </a:pPr>
            <a:r>
              <a:rPr lang="en-US" altLang="en-US" i="1" dirty="0"/>
              <a:t>of the equation of a plane </a:t>
            </a:r>
            <a:r>
              <a:rPr lang="en-US" altLang="en-US" dirty="0"/>
              <a:t>in 3D space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We summarize these results as follows.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900048"/>
              </p:ext>
            </p:extLst>
          </p:nvPr>
        </p:nvGraphicFramePr>
        <p:xfrm>
          <a:off x="2447018" y="1191151"/>
          <a:ext cx="47640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380880" progId="Equation.3">
                  <p:embed/>
                </p:oleObj>
              </mc:Choice>
              <mc:Fallback>
                <p:oleObj name="Equation" r:id="rId2" imgW="19429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018" y="1191151"/>
                        <a:ext cx="476408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4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736848"/>
              </p:ext>
            </p:extLst>
          </p:nvPr>
        </p:nvGraphicFramePr>
        <p:xfrm>
          <a:off x="2684818" y="2496556"/>
          <a:ext cx="3276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228600" progId="Equation.3">
                  <p:embed/>
                </p:oleObj>
              </mc:Choice>
              <mc:Fallback>
                <p:oleObj name="Equation" r:id="rId4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818" y="2496556"/>
                        <a:ext cx="32766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4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101423"/>
              </p:ext>
            </p:extLst>
          </p:nvPr>
        </p:nvGraphicFramePr>
        <p:xfrm>
          <a:off x="3040743" y="3789742"/>
          <a:ext cx="3962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6755" imgH="203112" progId="Equation.3">
                  <p:embed/>
                </p:oleObj>
              </mc:Choice>
              <mc:Fallback>
                <p:oleObj name="Equation" r:id="rId6" imgW="125675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743" y="3789742"/>
                        <a:ext cx="396240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349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Standard and General Equations of a Plane in 3D </a:t>
            </a:r>
          </a:p>
          <a:p>
            <a:pPr algn="ctr"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space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The </a:t>
            </a:r>
            <a:r>
              <a:rPr lang="en-US" altLang="en-US" u="sng" dirty="0"/>
              <a:t>standard</a:t>
            </a:r>
            <a:r>
              <a:rPr lang="en-US" altLang="en-US" dirty="0"/>
              <a:t> </a:t>
            </a:r>
            <a:r>
              <a:rPr lang="en-US" altLang="en-US" u="sng" dirty="0"/>
              <a:t>equation</a:t>
            </a:r>
            <a:r>
              <a:rPr lang="en-US" altLang="en-US" dirty="0"/>
              <a:t> of a plane in 3D space has the </a:t>
            </a:r>
          </a:p>
          <a:p>
            <a:pPr>
              <a:buFontTx/>
              <a:buNone/>
            </a:pPr>
            <a:r>
              <a:rPr lang="en-US" altLang="en-US" dirty="0"/>
              <a:t>form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where                   is a point on the plane and 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b="1" dirty="0"/>
              <a:t> = &lt; </a:t>
            </a:r>
            <a:r>
              <a:rPr lang="en-US" altLang="en-US" i="1" dirty="0">
                <a:latin typeface="Times New Roman" panose="02020603050405020304" pitchFamily="18" charset="0"/>
              </a:rPr>
              <a:t>a, b, c</a:t>
            </a:r>
            <a:r>
              <a:rPr lang="en-US" altLang="en-US" i="1" dirty="0"/>
              <a:t> </a:t>
            </a:r>
            <a:r>
              <a:rPr lang="en-US" altLang="en-US" dirty="0"/>
              <a:t>&gt; </a:t>
            </a:r>
          </a:p>
          <a:p>
            <a:pPr>
              <a:buFontTx/>
              <a:buNone/>
            </a:pPr>
            <a:r>
              <a:rPr lang="en-US" altLang="en-US" dirty="0"/>
              <a:t>is a vector normal (orthogonal to the plane). If this </a:t>
            </a:r>
          </a:p>
          <a:p>
            <a:pPr>
              <a:buFontTx/>
              <a:buNone/>
            </a:pPr>
            <a:r>
              <a:rPr lang="en-US" altLang="en-US" dirty="0"/>
              <a:t>equation is expanded, we obtain the </a:t>
            </a:r>
            <a:r>
              <a:rPr lang="en-US" altLang="en-US" u="sng" dirty="0"/>
              <a:t>general</a:t>
            </a:r>
            <a:r>
              <a:rPr lang="en-US" altLang="en-US" dirty="0"/>
              <a:t> </a:t>
            </a:r>
            <a:r>
              <a:rPr lang="en-US" altLang="en-US" u="sng" dirty="0"/>
              <a:t>equation</a:t>
            </a:r>
            <a:r>
              <a:rPr lang="en-US" altLang="en-US" dirty="0"/>
              <a:t> of </a:t>
            </a:r>
          </a:p>
          <a:p>
            <a:pPr>
              <a:buFontTx/>
              <a:buNone/>
            </a:pPr>
            <a:r>
              <a:rPr lang="en-US" altLang="en-US" dirty="0"/>
              <a:t>a plane of the form</a:t>
            </a: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445903"/>
              </p:ext>
            </p:extLst>
          </p:nvPr>
        </p:nvGraphicFramePr>
        <p:xfrm>
          <a:off x="3101181" y="2741872"/>
          <a:ext cx="46180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228600" progId="Equation.3">
                  <p:embed/>
                </p:oleObj>
              </mc:Choice>
              <mc:Fallback>
                <p:oleObj name="Equation" r:id="rId2" imgW="2145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181" y="2741872"/>
                        <a:ext cx="461803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7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918144"/>
              </p:ext>
            </p:extLst>
          </p:nvPr>
        </p:nvGraphicFramePr>
        <p:xfrm>
          <a:off x="2585032" y="3572392"/>
          <a:ext cx="1447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228600" progId="Equation.3">
                  <p:embed/>
                </p:oleObj>
              </mc:Choice>
              <mc:Fallback>
                <p:oleObj name="Equation" r:id="rId4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032" y="3572392"/>
                        <a:ext cx="14478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3429000" y="6019800"/>
          <a:ext cx="3962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6755" imgH="203112" progId="Equation.3">
                  <p:embed/>
                </p:oleObj>
              </mc:Choice>
              <mc:Fallback>
                <p:oleObj name="Equation" r:id="rId6" imgW="125675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019800"/>
                        <a:ext cx="396240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29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Note1 </a:t>
            </a:r>
            <a:r>
              <a:rPr lang="en-US" altLang="en-US" dirty="0"/>
              <a:t>To write the equation of a plane in 3D </a:t>
            </a:r>
          </a:p>
          <a:p>
            <a:pPr>
              <a:buFontTx/>
              <a:buNone/>
            </a:pPr>
            <a:r>
              <a:rPr lang="en-US" altLang="en-US" dirty="0"/>
              <a:t>space, we need a </a:t>
            </a:r>
            <a:r>
              <a:rPr lang="en-US" altLang="en-US" u="sng" dirty="0"/>
              <a:t>point</a:t>
            </a:r>
            <a:r>
              <a:rPr lang="en-US" altLang="en-US" dirty="0"/>
              <a:t> on the plane and a vector </a:t>
            </a:r>
          </a:p>
          <a:p>
            <a:pPr>
              <a:buFontTx/>
              <a:buNone/>
            </a:pPr>
            <a:r>
              <a:rPr lang="en-US" altLang="en-US" u="sng" dirty="0"/>
              <a:t>normal</a:t>
            </a:r>
            <a:r>
              <a:rPr lang="en-US" altLang="en-US" dirty="0"/>
              <a:t> (orthogonal) to the plane.</a:t>
            </a:r>
          </a:p>
          <a:p>
            <a:pPr marL="228600" lvl="1">
              <a:spcBef>
                <a:spcPts val="1000"/>
              </a:spcBef>
              <a:buNone/>
            </a:pPr>
            <a:r>
              <a:rPr lang="en-US" altLang="en-US" sz="2800" b="1" dirty="0"/>
              <a:t>Note2 </a:t>
            </a:r>
            <a:r>
              <a:rPr lang="en-US" altLang="en-US" sz="2800" dirty="0"/>
              <a:t>A single vector parallel to a plane is not enough </a:t>
            </a:r>
            <a:br>
              <a:rPr lang="en-US" altLang="en-US" sz="2800" dirty="0"/>
            </a:br>
            <a:r>
              <a:rPr lang="en-US" altLang="en-US" sz="2800" dirty="0"/>
              <a:t>to convey the ‘direction’ of the plane.</a:t>
            </a:r>
          </a:p>
          <a:p>
            <a:pPr>
              <a:buFontTx/>
              <a:buNone/>
            </a:pPr>
            <a:r>
              <a:rPr lang="en-US" altLang="en-US" b="1" dirty="0"/>
              <a:t>Note3 </a:t>
            </a:r>
            <a:r>
              <a:rPr lang="en-US" dirty="0"/>
              <a:t>In a three-dimensional space, a plane can be defined by three points it contains, as long as those points are not on the same line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480" y="3601811"/>
            <a:ext cx="4188787" cy="32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29600" cy="7620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</a:rPr>
              <a:t>Intersecting Planes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114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Suppose we are given two intersecting planes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with angle      between them.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8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809062"/>
              </p:ext>
            </p:extLst>
          </p:nvPr>
        </p:nvGraphicFramePr>
        <p:xfrm>
          <a:off x="3204028" y="1600200"/>
          <a:ext cx="312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5" imgH="177415" progId="Equation.3">
                  <p:embed/>
                </p:oleObj>
              </mc:Choice>
              <mc:Fallback>
                <p:oleObj name="Equation" r:id="rId2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028" y="1600200"/>
                        <a:ext cx="3127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83773" y="2209800"/>
            <a:ext cx="9143999" cy="4191001"/>
            <a:chOff x="1524001" y="2286000"/>
            <a:chExt cx="9143999" cy="4191001"/>
          </a:xfrm>
        </p:grpSpPr>
        <p:sp>
          <p:nvSpPr>
            <p:cNvPr id="248856" name="Rectangle 24"/>
            <p:cNvSpPr>
              <a:spLocks noChangeArrowheads="1"/>
            </p:cNvSpPr>
            <p:nvPr/>
          </p:nvSpPr>
          <p:spPr bwMode="auto">
            <a:xfrm>
              <a:off x="1524001" y="3153847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8858" name="Rectangle 26"/>
            <p:cNvSpPr>
              <a:spLocks noChangeArrowheads="1"/>
            </p:cNvSpPr>
            <p:nvPr/>
          </p:nvSpPr>
          <p:spPr bwMode="auto">
            <a:xfrm>
              <a:off x="1524001" y="3134797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8860" name="Rectangle 28"/>
            <p:cNvSpPr>
              <a:spLocks noChangeArrowheads="1"/>
            </p:cNvSpPr>
            <p:nvPr/>
          </p:nvSpPr>
          <p:spPr bwMode="auto">
            <a:xfrm>
              <a:off x="1524001" y="3134797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8862" name="Rectangle 30"/>
            <p:cNvSpPr>
              <a:spLocks noChangeArrowheads="1"/>
            </p:cNvSpPr>
            <p:nvPr/>
          </p:nvSpPr>
          <p:spPr bwMode="auto">
            <a:xfrm>
              <a:off x="1524001" y="3153847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895601" y="2286000"/>
              <a:ext cx="7772399" cy="4191001"/>
              <a:chOff x="2895601" y="2286000"/>
              <a:chExt cx="7772399" cy="4191001"/>
            </a:xfrm>
          </p:grpSpPr>
          <p:sp>
            <p:nvSpPr>
              <p:cNvPr id="248853" name="Text Box 21"/>
              <p:cNvSpPr txBox="1">
                <a:spLocks noChangeArrowheads="1"/>
              </p:cNvSpPr>
              <p:nvPr/>
            </p:nvSpPr>
            <p:spPr bwMode="auto">
              <a:xfrm>
                <a:off x="8724900" y="4724400"/>
                <a:ext cx="1943100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 dirty="0"/>
                  <a:t>Plane 2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895601" y="2286000"/>
                <a:ext cx="6858000" cy="4191001"/>
                <a:chOff x="2895601" y="2286000"/>
                <a:chExt cx="6858000" cy="4191001"/>
              </a:xfrm>
            </p:grpSpPr>
            <p:sp>
              <p:nvSpPr>
                <p:cNvPr id="248839" name="Line 7"/>
                <p:cNvSpPr>
                  <a:spLocks noChangeShapeType="1"/>
                </p:cNvSpPr>
                <p:nvPr/>
              </p:nvSpPr>
              <p:spPr bwMode="auto">
                <a:xfrm>
                  <a:off x="5638801" y="3048001"/>
                  <a:ext cx="3692525" cy="317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4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895601" y="3062288"/>
                  <a:ext cx="2720975" cy="341471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41" name="Line 9"/>
                <p:cNvSpPr>
                  <a:spLocks noChangeShapeType="1"/>
                </p:cNvSpPr>
                <p:nvPr/>
              </p:nvSpPr>
              <p:spPr bwMode="auto">
                <a:xfrm>
                  <a:off x="2971801" y="6473826"/>
                  <a:ext cx="3692525" cy="317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4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6629400" y="3048001"/>
                  <a:ext cx="2667000" cy="342741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4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6645276" y="5257800"/>
                  <a:ext cx="3108325" cy="12192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4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7543801" y="5257801"/>
                  <a:ext cx="2136775" cy="31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45" name="Arc 13"/>
                <p:cNvSpPr>
                  <a:spLocks/>
                </p:cNvSpPr>
                <p:nvPr/>
              </p:nvSpPr>
              <p:spPr bwMode="auto">
                <a:xfrm>
                  <a:off x="7375526" y="5181601"/>
                  <a:ext cx="777875" cy="765175"/>
                </a:xfrm>
                <a:custGeom>
                  <a:avLst/>
                  <a:gdLst>
                    <a:gd name="G0" fmla="+- 0 0 0"/>
                    <a:gd name="G1" fmla="+- 19599 0 0"/>
                    <a:gd name="G2" fmla="+- 21600 0 0"/>
                    <a:gd name="T0" fmla="*/ 9079 w 21600"/>
                    <a:gd name="T1" fmla="*/ 0 h 33949"/>
                    <a:gd name="T2" fmla="*/ 16144 w 21600"/>
                    <a:gd name="T3" fmla="*/ 33949 h 33949"/>
                    <a:gd name="T4" fmla="*/ 0 w 21600"/>
                    <a:gd name="T5" fmla="*/ 19599 h 339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3949" fill="none" extrusionOk="0">
                      <a:moveTo>
                        <a:pt x="9079" y="-1"/>
                      </a:moveTo>
                      <a:cubicBezTo>
                        <a:pt x="16713" y="3536"/>
                        <a:pt x="21600" y="11184"/>
                        <a:pt x="21600" y="19599"/>
                      </a:cubicBezTo>
                      <a:cubicBezTo>
                        <a:pt x="21600" y="24889"/>
                        <a:pt x="19658" y="29995"/>
                        <a:pt x="16144" y="33949"/>
                      </a:cubicBezTo>
                    </a:path>
                    <a:path w="21600" h="33949" stroke="0" extrusionOk="0">
                      <a:moveTo>
                        <a:pt x="9079" y="-1"/>
                      </a:moveTo>
                      <a:cubicBezTo>
                        <a:pt x="16713" y="3536"/>
                        <a:pt x="21600" y="11184"/>
                        <a:pt x="21600" y="19599"/>
                      </a:cubicBezTo>
                      <a:cubicBezTo>
                        <a:pt x="21600" y="24889"/>
                        <a:pt x="19658" y="29995"/>
                        <a:pt x="16144" y="33949"/>
                      </a:cubicBezTo>
                      <a:lnTo>
                        <a:pt x="0" y="19599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3366FF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861050" y="5372101"/>
                  <a:ext cx="1841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24884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321426" y="2362200"/>
                  <a:ext cx="3175" cy="24399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48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575176" y="2849563"/>
                  <a:ext cx="1746250" cy="198278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49" name="Arc 17"/>
                <p:cNvSpPr>
                  <a:spLocks/>
                </p:cNvSpPr>
                <p:nvPr/>
              </p:nvSpPr>
              <p:spPr bwMode="auto">
                <a:xfrm flipH="1">
                  <a:off x="5935664" y="4098926"/>
                  <a:ext cx="388937" cy="2444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832350" y="4465638"/>
                  <a:ext cx="184150" cy="36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2488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000500" y="4162426"/>
                  <a:ext cx="1841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/>
                </a:p>
              </p:txBody>
            </p:sp>
            <p:sp>
              <p:nvSpPr>
                <p:cNvPr id="24885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620000" y="2514600"/>
                  <a:ext cx="1943100" cy="731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dirty="0"/>
                    <a:t>Plane 1</a:t>
                  </a:r>
                </a:p>
              </p:txBody>
            </p:sp>
            <p:graphicFrame>
              <p:nvGraphicFramePr>
                <p:cNvPr id="248855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29117378"/>
                    </p:ext>
                  </p:extLst>
                </p:nvPr>
              </p:nvGraphicFramePr>
              <p:xfrm>
                <a:off x="5911850" y="3733800"/>
                <a:ext cx="26035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126725" imgH="177415" progId="Equation.3">
                        <p:embed/>
                      </p:oleObj>
                    </mc:Choice>
                    <mc:Fallback>
                      <p:oleObj name="Equation" r:id="rId4" imgW="126725" imgH="17741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11850" y="3733800"/>
                              <a:ext cx="260350" cy="381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8857" name="Object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56433580"/>
                    </p:ext>
                  </p:extLst>
                </p:nvPr>
              </p:nvGraphicFramePr>
              <p:xfrm>
                <a:off x="6400801" y="2286000"/>
                <a:ext cx="396875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190335" imgH="215713" progId="Equation.3">
                        <p:embed/>
                      </p:oleObj>
                    </mc:Choice>
                    <mc:Fallback>
                      <p:oleObj name="Equation" r:id="rId6" imgW="190335" imgH="21571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00801" y="2286000"/>
                              <a:ext cx="396875" cy="457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8859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5053250"/>
                    </p:ext>
                  </p:extLst>
                </p:nvPr>
              </p:nvGraphicFramePr>
              <p:xfrm>
                <a:off x="4214814" y="2828926"/>
                <a:ext cx="433387" cy="5238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177569" imgH="215619" progId="Equation.3">
                        <p:embed/>
                      </p:oleObj>
                    </mc:Choice>
                    <mc:Fallback>
                      <p:oleObj name="Equation" r:id="rId8" imgW="177569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14814" y="2828926"/>
                              <a:ext cx="433387" cy="5238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8861" name="Object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81756086"/>
                    </p:ext>
                  </p:extLst>
                </p:nvPr>
              </p:nvGraphicFramePr>
              <p:xfrm>
                <a:off x="8229600" y="5334000"/>
                <a:ext cx="26035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126725" imgH="177415" progId="Equation.3">
                        <p:embed/>
                      </p:oleObj>
                    </mc:Choice>
                    <mc:Fallback>
                      <p:oleObj name="Equation" r:id="rId10" imgW="126725" imgH="17741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29600" y="5334000"/>
                              <a:ext cx="260350" cy="381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  <p:extLst>
      <p:ext uri="{BB962C8B-B14F-4D97-AF65-F5344CB8AC3E}">
        <p14:creationId xmlns:p14="http://schemas.microsoft.com/office/powerpoint/2010/main" val="33062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Let       and       be normal vectors to these </a:t>
            </a:r>
          </a:p>
          <a:p>
            <a:pPr>
              <a:buFontTx/>
              <a:buNone/>
            </a:pPr>
            <a:r>
              <a:rPr lang="en-US" altLang="en-US" dirty="0"/>
              <a:t>planes. Then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Thus, two planes are </a:t>
            </a:r>
          </a:p>
          <a:p>
            <a:pPr>
              <a:buFontTx/>
              <a:buNone/>
            </a:pPr>
            <a:r>
              <a:rPr lang="en-US" altLang="en-US" dirty="0"/>
              <a:t>1. Perpendicular if                     ,  which implies             .</a:t>
            </a:r>
          </a:p>
          <a:p>
            <a:pPr>
              <a:buFontTx/>
              <a:buNone/>
            </a:pPr>
            <a:r>
              <a:rPr lang="en-US" altLang="en-US" dirty="0"/>
              <a:t>2. Parallel if                   , where </a:t>
            </a:r>
            <a:r>
              <a:rPr lang="en-US" altLang="en-US" i="1" dirty="0">
                <a:latin typeface="Times New Roman" panose="02020603050405020304" pitchFamily="18" charset="0"/>
              </a:rPr>
              <a:t>c</a:t>
            </a:r>
            <a:r>
              <a:rPr lang="en-US" altLang="en-US" dirty="0"/>
              <a:t> is a scalar.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4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183335"/>
              </p:ext>
            </p:extLst>
          </p:nvPr>
        </p:nvGraphicFramePr>
        <p:xfrm>
          <a:off x="2097378" y="-82034"/>
          <a:ext cx="441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569" imgH="215619" progId="Equation.3">
                  <p:embed/>
                </p:oleObj>
              </mc:Choice>
              <mc:Fallback>
                <p:oleObj name="Equation" r:id="rId2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378" y="-82034"/>
                        <a:ext cx="441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49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358668"/>
              </p:ext>
            </p:extLst>
          </p:nvPr>
        </p:nvGraphicFramePr>
        <p:xfrm>
          <a:off x="3229428" y="-82034"/>
          <a:ext cx="463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335" imgH="215713" progId="Equation.3">
                  <p:embed/>
                </p:oleObj>
              </mc:Choice>
              <mc:Fallback>
                <p:oleObj name="Equation" r:id="rId4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428" y="-82034"/>
                        <a:ext cx="4635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4984" name="Object 8"/>
          <p:cNvGraphicFramePr>
            <a:graphicFrameLocks noChangeAspect="1"/>
          </p:cNvGraphicFramePr>
          <p:nvPr/>
        </p:nvGraphicFramePr>
        <p:xfrm>
          <a:off x="4191000" y="1295400"/>
          <a:ext cx="27432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444500" progId="Equation.3">
                  <p:embed/>
                </p:oleObj>
              </mc:Choice>
              <mc:Fallback>
                <p:oleObj name="Equation" r:id="rId6" imgW="1143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95400"/>
                        <a:ext cx="2743200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49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189473"/>
              </p:ext>
            </p:extLst>
          </p:nvPr>
        </p:nvGraphicFramePr>
        <p:xfrm>
          <a:off x="4343400" y="3530599"/>
          <a:ext cx="1600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502" imgH="215806" progId="Equation.3">
                  <p:embed/>
                </p:oleObj>
              </mc:Choice>
              <mc:Fallback>
                <p:oleObj name="Equation" r:id="rId8" imgW="6855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30599"/>
                        <a:ext cx="16002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9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4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38867"/>
              </p:ext>
            </p:extLst>
          </p:nvPr>
        </p:nvGraphicFramePr>
        <p:xfrm>
          <a:off x="8236856" y="3403484"/>
          <a:ext cx="9144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8918" imgH="393529" progId="Equation.3">
                  <p:embed/>
                </p:oleObj>
              </mc:Choice>
              <mc:Fallback>
                <p:oleObj name="Equation" r:id="rId10" imgW="41891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6856" y="3403484"/>
                        <a:ext cx="9144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49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1770"/>
              </p:ext>
            </p:extLst>
          </p:nvPr>
        </p:nvGraphicFramePr>
        <p:xfrm>
          <a:off x="3377746" y="3998232"/>
          <a:ext cx="1447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1252" imgH="215806" progId="Equation.3">
                  <p:embed/>
                </p:oleObj>
              </mc:Choice>
              <mc:Fallback>
                <p:oleObj name="Equation" r:id="rId12" imgW="57125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746" y="3998232"/>
                        <a:ext cx="14478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32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altLang="en-US" b="1" u="sng" dirty="0">
                <a:solidFill>
                  <a:srgbClr val="C00000"/>
                </a:solidFill>
              </a:rPr>
              <a:t>Notes</a:t>
            </a:r>
            <a:endParaRPr lang="en-US" altLang="en-US" b="1" dirty="0">
              <a:solidFill>
                <a:srgbClr val="C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Given the general equation of a plane </a:t>
            </a:r>
          </a:p>
          <a:p>
            <a:pPr marL="609600" indent="-609600">
              <a:buNone/>
            </a:pPr>
            <a:r>
              <a:rPr lang="en-US" altLang="en-US" dirty="0"/>
              <a:t>                                                      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the normal vector is </a:t>
            </a:r>
            <a:r>
              <a:rPr lang="en-US" altLang="en-US" b="1" i="1" dirty="0"/>
              <a:t>n</a:t>
            </a:r>
            <a:r>
              <a:rPr lang="en-US" altLang="en-US" dirty="0"/>
              <a:t> = &lt; </a:t>
            </a:r>
            <a:r>
              <a:rPr lang="en-US" altLang="en-US" i="1" dirty="0"/>
              <a:t>a, b, c &gt;</a:t>
            </a:r>
            <a:r>
              <a:rPr lang="en-US" altLang="en-US" dirty="0"/>
              <a:t>.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2.	The intersection of two planes is a line.</a:t>
            </a:r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004" name="Object 4"/>
          <p:cNvGraphicFramePr>
            <a:graphicFrameLocks noChangeAspect="1"/>
          </p:cNvGraphicFramePr>
          <p:nvPr/>
        </p:nvGraphicFramePr>
        <p:xfrm>
          <a:off x="3276600" y="1371600"/>
          <a:ext cx="4114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203112" progId="Equation.3">
                  <p:embed/>
                </p:oleObj>
              </mc:Choice>
              <mc:Fallback>
                <p:oleObj name="Equation" r:id="rId2" imgW="125675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71600"/>
                        <a:ext cx="41148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83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/>
          <a:lstStyle/>
          <a:p>
            <a:pPr algn="l"/>
            <a:r>
              <a:rPr lang="en-US" altLang="en-US" sz="3600" b="1" dirty="0">
                <a:solidFill>
                  <a:srgbClr val="C00000"/>
                </a:solidFill>
              </a:rPr>
              <a:t>Distance Between Points and a Plane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91440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Suppose we are given a point </a:t>
            </a:r>
            <a:r>
              <a:rPr lang="en-US" altLang="en-US" i="1" dirty="0"/>
              <a:t>Q</a:t>
            </a:r>
            <a:r>
              <a:rPr lang="en-US" altLang="en-US" dirty="0"/>
              <a:t> not in a plane </a:t>
            </a:r>
          </a:p>
          <a:p>
            <a:pPr>
              <a:buFontTx/>
              <a:buNone/>
            </a:pPr>
            <a:r>
              <a:rPr lang="en-US" altLang="en-US" dirty="0"/>
              <a:t>and a point </a:t>
            </a:r>
            <a:r>
              <a:rPr lang="en-US" altLang="en-US" i="1" dirty="0"/>
              <a:t>P</a:t>
            </a:r>
            <a:r>
              <a:rPr lang="en-US" altLang="en-US" dirty="0"/>
              <a:t> on the plane and our goal is to find </a:t>
            </a:r>
          </a:p>
          <a:p>
            <a:pPr>
              <a:buFontTx/>
              <a:buNone/>
            </a:pPr>
            <a:r>
              <a:rPr lang="en-US" altLang="en-US" dirty="0"/>
              <a:t>the shortest distance between the point </a:t>
            </a:r>
            <a:r>
              <a:rPr lang="en-US" altLang="en-US" i="1" dirty="0"/>
              <a:t>Q</a:t>
            </a:r>
            <a:r>
              <a:rPr lang="en-US" altLang="en-US" dirty="0"/>
              <a:t> and the </a:t>
            </a:r>
          </a:p>
          <a:p>
            <a:pPr>
              <a:buFontTx/>
              <a:buNone/>
            </a:pPr>
            <a:r>
              <a:rPr lang="en-US" altLang="en-US" dirty="0"/>
              <a:t>plane.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04035" y="2859314"/>
            <a:ext cx="3849907" cy="3526971"/>
            <a:chOff x="2971800" y="1066800"/>
            <a:chExt cx="6019800" cy="4876801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5332414" y="1066801"/>
              <a:ext cx="1587" cy="355441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5334000" y="2057401"/>
              <a:ext cx="1905000" cy="253841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971800" y="3235326"/>
              <a:ext cx="6019800" cy="2708275"/>
            </a:xfrm>
            <a:prstGeom prst="parallelogram">
              <a:avLst>
                <a:gd name="adj" fmla="val 5556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5334000" y="2057400"/>
              <a:ext cx="18542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239000" y="2057401"/>
              <a:ext cx="1588" cy="25384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686300" y="1849438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5334000" y="1981200"/>
              <a:ext cx="0" cy="2628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124700" y="4457700"/>
              <a:ext cx="114300" cy="114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5334000" y="4572000"/>
              <a:ext cx="18542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876800" y="44958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162800" y="1676400"/>
              <a:ext cx="4572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Q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5605011"/>
                </p:ext>
              </p:extLst>
            </p:nvPr>
          </p:nvGraphicFramePr>
          <p:xfrm>
            <a:off x="5486401" y="1066800"/>
            <a:ext cx="2635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835" imgH="139518" progId="Equation.3">
                    <p:embed/>
                  </p:oleObj>
                </mc:Choice>
                <mc:Fallback>
                  <p:oleObj name="Equation" r:id="rId2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1" y="1066800"/>
                          <a:ext cx="263525" cy="304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618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982</Words>
  <Application>Microsoft Office PowerPoint</Application>
  <PresentationFormat>Widescreen</PresentationFormat>
  <Paragraphs>156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STIX2</vt:lpstr>
      <vt:lpstr>Times New Roman</vt:lpstr>
      <vt:lpstr>Untitled Sans</vt:lpstr>
      <vt:lpstr>Office Theme</vt:lpstr>
      <vt:lpstr>Equation</vt:lpstr>
      <vt:lpstr>Planes in 3D Space</vt:lpstr>
      <vt:lpstr>PowerPoint Presentation</vt:lpstr>
      <vt:lpstr>PowerPoint Presentation</vt:lpstr>
      <vt:lpstr>PowerPoint Presentation</vt:lpstr>
      <vt:lpstr>PowerPoint Presentation</vt:lpstr>
      <vt:lpstr>Intersecting Planes</vt:lpstr>
      <vt:lpstr>PowerPoint Presentation</vt:lpstr>
      <vt:lpstr>PowerPoint Presentation</vt:lpstr>
      <vt:lpstr>Distance Between Points and a Plane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Planes in 3D Space</dc:title>
  <dc:creator>User</dc:creator>
  <cp:lastModifiedBy>Tural Badalov</cp:lastModifiedBy>
  <cp:revision>33</cp:revision>
  <dcterms:created xsi:type="dcterms:W3CDTF">2022-10-16T15:16:21Z</dcterms:created>
  <dcterms:modified xsi:type="dcterms:W3CDTF">2023-10-21T07:16:00Z</dcterms:modified>
</cp:coreProperties>
</file>