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2" r:id="rId10"/>
    <p:sldId id="263" r:id="rId11"/>
    <p:sldId id="271" r:id="rId12"/>
    <p:sldId id="264" r:id="rId13"/>
    <p:sldId id="268" r:id="rId14"/>
    <p:sldId id="269" r:id="rId15"/>
    <p:sldId id="270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7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2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AF0-857E-4F2E-9EBF-F47C1FD85CE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43B1-4F12-48E1-A3B6-02B40DE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igonometric_functions" TargetMode="External"/><Relationship Id="rId3" Type="http://schemas.openxmlformats.org/officeDocument/2006/relationships/image" Target="../media/image34.png"/><Relationship Id="rId7" Type="http://schemas.openxmlformats.org/officeDocument/2006/relationships/hyperlink" Target="https://en.wikipedia.org/wiki/Integra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artofproblemsolving.com/wiki/index.php/Equ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adius" TargetMode="External"/><Relationship Id="rId5" Type="http://schemas.openxmlformats.org/officeDocument/2006/relationships/hyperlink" Target="https://en.wikipedia.org/wiki/Arg_(mathematics)" TargetMode="External"/><Relationship Id="rId4" Type="http://schemas.openxmlformats.org/officeDocument/2006/relationships/hyperlink" Target="https://en.wikipedia.org/wiki/Absolute_valu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COMPLEX NUMBERS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</a:p>
          <a:p>
            <a:r>
              <a:rPr lang="en-US" dirty="0" smtClean="0"/>
              <a:t>What is complex number?</a:t>
            </a:r>
          </a:p>
          <a:p>
            <a:r>
              <a:rPr lang="en-US" dirty="0" smtClean="0"/>
              <a:t>Basic operations on complex numbers</a:t>
            </a:r>
          </a:p>
          <a:p>
            <a:r>
              <a:rPr lang="en-US" dirty="0" smtClean="0"/>
              <a:t>Trigonometric form ( Polar form)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Moivre’s</a:t>
            </a:r>
            <a:r>
              <a:rPr lang="en-US" dirty="0" smtClean="0"/>
              <a:t> Theorem</a:t>
            </a:r>
          </a:p>
          <a:p>
            <a:r>
              <a:rPr lang="en-US" dirty="0" smtClean="0"/>
              <a:t>Roots of complex numbers</a:t>
            </a:r>
          </a:p>
          <a:p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3450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289"/>
            <a:ext cx="12022916" cy="744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130"/>
            <a:ext cx="8095343" cy="1037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016" y="2652902"/>
            <a:ext cx="52959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7026" y="355992"/>
            <a:ext cx="52293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</a:rPr>
              <a:t>Quantum mechanics</a:t>
            </a:r>
            <a:endParaRPr lang="en-US" sz="4000" b="1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398" y="2713944"/>
            <a:ext cx="51816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Examples-2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53" y="2148114"/>
            <a:ext cx="11497710" cy="50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4" y="3113539"/>
            <a:ext cx="3391355" cy="972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74" y="4317320"/>
            <a:ext cx="2520497" cy="1622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4" y="5909754"/>
            <a:ext cx="8785902" cy="5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9" y="872444"/>
            <a:ext cx="10194018" cy="595674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62428" y="209663"/>
            <a:ext cx="10515600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Practice-1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562656"/>
            <a:ext cx="8229600" cy="629534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62428" y="0"/>
            <a:ext cx="10515600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Practice-2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0" y="662782"/>
            <a:ext cx="11246920" cy="597758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62428" y="0"/>
            <a:ext cx="10515600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Practice-3 ( hard)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2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621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Further Applications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3" y="2078300"/>
            <a:ext cx="3057298" cy="1264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99" y="2152272"/>
            <a:ext cx="7013628" cy="1248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14" y="3724694"/>
            <a:ext cx="2993572" cy="783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02" y="4565952"/>
            <a:ext cx="5013098" cy="1090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3" y="5731252"/>
            <a:ext cx="6297355" cy="940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58256" y="1264442"/>
            <a:ext cx="9695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Evaluate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hlinkClick r:id="rId7" tooltip="Integral"/>
              </a:rPr>
              <a:t>integrals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 involving 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hlinkClick r:id="rId8" tooltip="Trigonometric functions"/>
              </a:rPr>
              <a:t>trigonometric functions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46" y="1741714"/>
            <a:ext cx="6305218" cy="2046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5783" y="698384"/>
            <a:ext cx="9695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Three squares problem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67346" y="4308338"/>
            <a:ext cx="6305218" cy="2169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01371" y="1220049"/>
                <a:ext cx="31060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371" y="1220049"/>
                <a:ext cx="310605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5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56" y="733686"/>
            <a:ext cx="6313713" cy="57682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271106"/>
            <a:ext cx="12119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Complex Roots of Unity are Vertices of Regular Polygon Inscribed in Circle</a:t>
            </a:r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873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Complex Roots of </a:t>
            </a:r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Unity</a:t>
            </a:r>
            <a:endParaRPr lang="en-US" sz="3600" b="0" i="0" u="sng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5783" y="698384"/>
            <a:ext cx="9695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Complex numbers in geometry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07" y="1654628"/>
            <a:ext cx="3715662" cy="522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07" y="2495640"/>
            <a:ext cx="3543121" cy="600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07" y="3376290"/>
            <a:ext cx="4043022" cy="528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7" y="4142603"/>
            <a:ext cx="4828410" cy="623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07" y="5003344"/>
            <a:ext cx="6926313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7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What is complex number?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171" y="1794049"/>
            <a:ext cx="1043577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The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complex numbers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 arise when we try to solve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76FC0"/>
                </a:solidFill>
                <a:effectLst/>
                <a:latin typeface="Roboto"/>
                <a:hlinkClick r:id="rId2" tooltip="Equation"/>
              </a:rPr>
              <a:t>equations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 such as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$x^2 = -1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187" y="1840125"/>
            <a:ext cx="1773168" cy="4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2338" y="2198669"/>
            <a:ext cx="11121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.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$i = \sqrt{-1}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13" y="2342782"/>
            <a:ext cx="1019629" cy="38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4171" y="3183394"/>
            <a:ext cx="33347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A complex number is a number of the form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              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$a + bi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78" y="3206676"/>
            <a:ext cx="1191838" cy="37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$a,b\in \mathbb{R}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351" y="3183394"/>
            <a:ext cx="1477788" cy="39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171" y="4020601"/>
            <a:ext cx="4450300" cy="12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Basic operations on complex numbers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6579"/>
            <a:ext cx="8191072" cy="50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5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5975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Trigonometric form ( Polar form)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99" y="1866225"/>
            <a:ext cx="3492274" cy="3629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35" y="2374937"/>
            <a:ext cx="2902857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882" y="1474145"/>
            <a:ext cx="528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 </a:t>
            </a:r>
            <a:r>
              <a:rPr lang="en-US" sz="2000" i="1" dirty="0">
                <a:hlinkClick r:id="rId4" tooltip="Absolute value"/>
              </a:rPr>
              <a:t>absolute value</a:t>
            </a:r>
            <a:r>
              <a:rPr lang="en-US" sz="2000" dirty="0"/>
              <a:t> </a:t>
            </a:r>
            <a:r>
              <a:rPr lang="en-US" sz="2000" dirty="0" smtClean="0"/>
              <a:t>(</a:t>
            </a:r>
            <a:r>
              <a:rPr lang="en-US" sz="2000" dirty="0"/>
              <a:t> </a:t>
            </a:r>
            <a:r>
              <a:rPr lang="en-US" sz="2000" i="1" dirty="0"/>
              <a:t>magnitude</a:t>
            </a:r>
            <a:r>
              <a:rPr lang="en-US" sz="2000" dirty="0"/>
              <a:t>) of a complex number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882" y="3541486"/>
            <a:ext cx="5306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 </a:t>
            </a:r>
            <a:r>
              <a:rPr lang="en-US" sz="2000" i="1" dirty="0">
                <a:hlinkClick r:id="rId5" tooltip="Arg (mathematics)"/>
              </a:rPr>
              <a:t>argument</a:t>
            </a:r>
            <a:r>
              <a:rPr lang="en-US" sz="2000" dirty="0"/>
              <a:t> of </a:t>
            </a:r>
            <a:r>
              <a:rPr lang="en-US" sz="2000" i="1" dirty="0" smtClean="0"/>
              <a:t>z </a:t>
            </a:r>
            <a:r>
              <a:rPr lang="en-US" sz="2000" dirty="0"/>
              <a:t> </a:t>
            </a:r>
            <a:r>
              <a:rPr lang="en-US" sz="2000" dirty="0" smtClean="0"/>
              <a:t>(</a:t>
            </a:r>
            <a:r>
              <a:rPr lang="en-US" sz="2000" dirty="0"/>
              <a:t> </a:t>
            </a:r>
            <a:r>
              <a:rPr lang="en-US" sz="2000" i="1" dirty="0" smtClean="0"/>
              <a:t>φ</a:t>
            </a:r>
            <a:r>
              <a:rPr lang="en-US" sz="2000" dirty="0" smtClean="0"/>
              <a:t>)</a:t>
            </a:r>
            <a:r>
              <a:rPr lang="en-US" sz="2000" dirty="0"/>
              <a:t> is the angle of the </a:t>
            </a:r>
            <a:r>
              <a:rPr lang="en-US" sz="2000" dirty="0">
                <a:hlinkClick r:id="rId6" tooltip="Radius"/>
              </a:rPr>
              <a:t>radius</a:t>
            </a:r>
            <a:r>
              <a:rPr lang="en-US" sz="2000" dirty="0"/>
              <a:t> </a:t>
            </a:r>
            <a:r>
              <a:rPr lang="en-US" sz="2000" i="1" dirty="0"/>
              <a:t>Oz</a:t>
            </a:r>
            <a:r>
              <a:rPr lang="en-US" sz="2000" dirty="0"/>
              <a:t> with the positive real axis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012" y="4955445"/>
            <a:ext cx="3544101" cy="653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4483" y="989602"/>
            <a:ext cx="1563346" cy="4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1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Products and Quotients of Two Complex Numbers in trigonometric form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24" y="2433524"/>
            <a:ext cx="12074601" cy="20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 </a:t>
            </a:r>
            <a:r>
              <a:rPr lang="en-US" b="1" dirty="0" err="1" smtClean="0">
                <a:solidFill>
                  <a:srgbClr val="FF0000"/>
                </a:solidFill>
              </a:rPr>
              <a:t>Moivre’s</a:t>
            </a:r>
            <a:r>
              <a:rPr lang="en-US" b="1" dirty="0" smtClean="0">
                <a:solidFill>
                  <a:srgbClr val="FF0000"/>
                </a:solidFill>
              </a:rPr>
              <a:t> Theorem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43756" cy="657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4121"/>
            <a:ext cx="3907971" cy="1138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2742" y="2616141"/>
            <a:ext cx="2699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Set x=3</a:t>
            </a:r>
            <a:r>
              <a:rPr lang="el-GR" sz="2000" i="1" dirty="0" smtClean="0"/>
              <a:t>ϴ</a:t>
            </a:r>
            <a:r>
              <a:rPr lang="en-US" sz="2000" i="1" dirty="0" smtClean="0"/>
              <a:t> and n=3</a:t>
            </a:r>
            <a:endParaRPr lang="en-US" sz="2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87" y="1778756"/>
            <a:ext cx="5124985" cy="4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Roots of complex numbers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0" y="1368992"/>
            <a:ext cx="6395627" cy="1801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0" y="3330234"/>
            <a:ext cx="6752578" cy="719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00" y="4050052"/>
            <a:ext cx="5062884" cy="9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Applications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408" y="2089944"/>
            <a:ext cx="4801507" cy="2768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170" y="2351314"/>
            <a:ext cx="461554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1) Signal Processing</a:t>
            </a:r>
          </a:p>
          <a:p>
            <a:r>
              <a:rPr lang="en-US" sz="3200" b="1" dirty="0" smtClean="0"/>
              <a:t>2) AC circuit analysis</a:t>
            </a:r>
          </a:p>
          <a:p>
            <a:r>
              <a:rPr lang="en-US" sz="3200" b="1" dirty="0" smtClean="0"/>
              <a:t>3) Quantum Mechanics and etc. 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20" y="5717411"/>
            <a:ext cx="2917767" cy="9637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36285" y="646276"/>
            <a:ext cx="4033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FF0000"/>
                </a:solidFill>
                <a:latin typeface="Open Sans" panose="020B0606030504020204" pitchFamily="34" charset="0"/>
              </a:rPr>
              <a:t>Euler’s Identity</a:t>
            </a:r>
            <a:endParaRPr lang="en-US" sz="4000" b="1" i="0" dirty="0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20" y="1492320"/>
            <a:ext cx="2917767" cy="519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27" y="2011431"/>
            <a:ext cx="9520530" cy="35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140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Open Sans</vt:lpstr>
      <vt:lpstr>Roboto</vt:lpstr>
      <vt:lpstr>Office Theme</vt:lpstr>
      <vt:lpstr>COMPLEX NUMBERS</vt:lpstr>
      <vt:lpstr>What is complex number? </vt:lpstr>
      <vt:lpstr>Basic operations on complex numbers </vt:lpstr>
      <vt:lpstr>Trigonometric form ( Polar form) </vt:lpstr>
      <vt:lpstr>Products and Quotients of Two Complex Numbers in trigonometric form</vt:lpstr>
      <vt:lpstr>De Moivre’s Theorem </vt:lpstr>
      <vt:lpstr>Roots of complex numbers</vt:lpstr>
      <vt:lpstr>Applications</vt:lpstr>
      <vt:lpstr>PowerPoint Presentation</vt:lpstr>
      <vt:lpstr>Examples</vt:lpstr>
      <vt:lpstr>PowerPoint Presentation</vt:lpstr>
      <vt:lpstr>Examples-2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NUMBERS</dc:title>
  <dc:creator>User</dc:creator>
  <cp:lastModifiedBy>User</cp:lastModifiedBy>
  <cp:revision>36</cp:revision>
  <dcterms:created xsi:type="dcterms:W3CDTF">2021-07-04T19:26:00Z</dcterms:created>
  <dcterms:modified xsi:type="dcterms:W3CDTF">2022-11-23T21:23:58Z</dcterms:modified>
</cp:coreProperties>
</file>