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8" r:id="rId2"/>
    <p:sldId id="259" r:id="rId3"/>
    <p:sldId id="261" r:id="rId4"/>
    <p:sldId id="262" r:id="rId5"/>
    <p:sldId id="263" r:id="rId6"/>
    <p:sldId id="260" r:id="rId7"/>
    <p:sldId id="256" r:id="rId8"/>
    <p:sldId id="270" r:id="rId9"/>
    <p:sldId id="271" r:id="rId10"/>
    <p:sldId id="265" r:id="rId11"/>
    <p:sldId id="267" r:id="rId12"/>
    <p:sldId id="272" r:id="rId13"/>
    <p:sldId id="269" r:id="rId14"/>
    <p:sldId id="257" r:id="rId15"/>
    <p:sldId id="264" r:id="rId16"/>
    <p:sldId id="274" r:id="rId17"/>
    <p:sldId id="277" r:id="rId18"/>
    <p:sldId id="276" r:id="rId19"/>
    <p:sldId id="278" r:id="rId20"/>
    <p:sldId id="284" r:id="rId21"/>
    <p:sldId id="279" r:id="rId22"/>
    <p:sldId id="282" r:id="rId23"/>
    <p:sldId id="283" r:id="rId24"/>
    <p:sldId id="285" r:id="rId25"/>
    <p:sldId id="280" r:id="rId26"/>
    <p:sldId id="286" r:id="rId27"/>
    <p:sldId id="289" r:id="rId28"/>
    <p:sldId id="290" r:id="rId29"/>
    <p:sldId id="288" r:id="rId30"/>
    <p:sldId id="287" r:id="rId31"/>
    <p:sldId id="294" r:id="rId32"/>
    <p:sldId id="295" r:id="rId33"/>
    <p:sldId id="292"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72"/>
      </p:cViewPr>
      <p:guideLst>
        <p:guide orient="horz" pos="2160"/>
        <p:guide pos="3840"/>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F0A17-0843-4072-B4CC-B188C6FE064D}"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A4F71-DBE4-4CC5-B86A-6FEF0AB7414F}" type="slidenum">
              <a:rPr lang="en-US" smtClean="0"/>
              <a:t>‹#›</a:t>
            </a:fld>
            <a:endParaRPr lang="en-US"/>
          </a:p>
        </p:txBody>
      </p:sp>
    </p:spTree>
    <p:extLst>
      <p:ext uri="{BB962C8B-B14F-4D97-AF65-F5344CB8AC3E}">
        <p14:creationId xmlns:p14="http://schemas.microsoft.com/office/powerpoint/2010/main" val="1646671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Teachers often demonstrate.  If possible, have students do the activity.  When students draw the conic themselves, they better understand the concept that the sum of the distances remains constant.</a:t>
            </a:r>
          </a:p>
          <a:p>
            <a:pPr>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fld id="{42D85F67-ECB3-4C5B-90E7-A08290CD75FE}"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89699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Explain how this should make sense to the students intuitively and not be something they memorize.</a:t>
            </a:r>
          </a:p>
          <a:p>
            <a:pPr>
              <a:spcBef>
                <a:spcPct val="0"/>
              </a:spcBef>
            </a:pPr>
            <a:r>
              <a:rPr lang="en-US" altLang="en-US" smtClean="0"/>
              <a:t>Since “X” is the horizontal axis, it should make sense the we would have the horizontal axis under it.  Since “Y” is the vertical axis, it should make sense that we would have the vertical axis under it.</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fld id="{26A252DA-26E2-4580-B525-1446D62F6E26}"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2182582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fld id="{AE830116-9EF8-4C1C-ADAF-BF0561CC96FA}" type="slidenum">
              <a:rPr lang="en-US" altLang="en-US">
                <a:latin typeface="Calibri" panose="020F0502020204030204" pitchFamily="34" charset="0"/>
              </a:rPr>
              <a:pPr/>
              <a:t>17</a:t>
            </a:fld>
            <a:endParaRPr lang="en-US" altLang="en-US">
              <a:latin typeface="Calibri" panose="020F0502020204030204" pitchFamily="34" charset="0"/>
            </a:endParaRPr>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a:p>
            <a:pPr>
              <a:spcBef>
                <a:spcPct val="0"/>
              </a:spcBef>
            </a:pPr>
            <a:endParaRPr lang="en-US" altLang="en-US" smtClean="0"/>
          </a:p>
          <a:p>
            <a:pPr>
              <a:spcBef>
                <a:spcPct val="0"/>
              </a:spcBef>
            </a:pPr>
            <a:endParaRPr lang="en-US" altLang="en-US" smtClean="0"/>
          </a:p>
          <a:p>
            <a:pPr>
              <a:spcBef>
                <a:spcPct val="0"/>
              </a:spcBef>
            </a:pPr>
            <a:endParaRPr lang="en-US" altLang="en-US" smtClean="0"/>
          </a:p>
          <a:p>
            <a:pPr>
              <a:spcBef>
                <a:spcPct val="0"/>
              </a:spcBef>
            </a:pPr>
            <a:endParaRPr lang="en-US" altLang="en-US" smtClean="0"/>
          </a:p>
        </p:txBody>
      </p:sp>
    </p:spTree>
    <p:extLst>
      <p:ext uri="{BB962C8B-B14F-4D97-AF65-F5344CB8AC3E}">
        <p14:creationId xmlns:p14="http://schemas.microsoft.com/office/powerpoint/2010/main" val="225968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When put it standard form the ellipse has a plus sign between the fractions (or before the variables) and the hyperbola has a minus sign between the fractions (or before ONE of the variables).</a:t>
            </a:r>
          </a:p>
          <a:p>
            <a:pPr>
              <a:spcBef>
                <a:spcPct val="0"/>
              </a:spcBef>
            </a:pPr>
            <a:r>
              <a:rPr lang="en-US" altLang="en-US" smtClean="0"/>
              <a:t>Stress that in the parabola equation, only one variable is squared, while two are squared in the circle, ellipse, and hyperbola equations.</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fld id="{AEB54652-6F66-4E91-999E-8403BD67D8FE}"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149187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Note:  Tell students there should be arrows on the ends of the hyperbolas.</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fld id="{8EA7DA1D-6A78-462A-A420-DD8A9863FED5}"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3579599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txBox="1">
            <a:spLocks noGrp="1" noRot="1" noChangeAspect="1" noChangeArrowheads="1"/>
          </p:cNvSpPr>
          <p:nvPr>
            <p:ph type="sldImg"/>
          </p:nvPr>
        </p:nvSpPr>
        <p:spPr bwMode="auto">
          <a:xfrm>
            <a:off x="365125" y="698500"/>
            <a:ext cx="6127750"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Grp="1" noChangeArrowheads="1"/>
          </p:cNvSpPr>
          <p:nvPr>
            <p:ph type="body" idx="1"/>
          </p:nvPr>
        </p:nvSpPr>
        <p:spPr bwMode="auto">
          <a:xfrm>
            <a:off x="685800" y="4368800"/>
            <a:ext cx="5486400" cy="4138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75010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Graph parabola on the board as you go through the steps.</a:t>
            </a: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fld id="{C35FEA6C-8C71-49C2-A84F-957FDFCAD8EC}" type="slidenum">
              <a:rPr lang="en-US" altLang="en-US">
                <a:latin typeface="Calibri" panose="020F0502020204030204" pitchFamily="34" charset="0"/>
              </a:rPr>
              <a:pPr/>
              <a:t>29</a:t>
            </a:fld>
            <a:endParaRPr lang="en-US" altLang="en-US">
              <a:latin typeface="Calibri" panose="020F0502020204030204" pitchFamily="34" charset="0"/>
            </a:endParaRPr>
          </a:p>
        </p:txBody>
      </p:sp>
    </p:spTree>
    <p:extLst>
      <p:ext uri="{BB962C8B-B14F-4D97-AF65-F5344CB8AC3E}">
        <p14:creationId xmlns:p14="http://schemas.microsoft.com/office/powerpoint/2010/main" val="1165778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fld id="{D6D1F912-BED0-403C-B502-15C523A58F9A}" type="slidenum">
              <a:rPr lang="en-US" altLang="en-US">
                <a:latin typeface="Calibri" panose="020F0502020204030204" pitchFamily="34" charset="0"/>
              </a:rPr>
              <a:pPr/>
              <a:t>30</a:t>
            </a:fld>
            <a:endParaRPr lang="en-US" altLang="en-US">
              <a:latin typeface="Calibri" panose="020F0502020204030204" pitchFamily="34" charset="0"/>
            </a:endParaRPr>
          </a:p>
        </p:txBody>
      </p:sp>
    </p:spTree>
    <p:extLst>
      <p:ext uri="{BB962C8B-B14F-4D97-AF65-F5344CB8AC3E}">
        <p14:creationId xmlns:p14="http://schemas.microsoft.com/office/powerpoint/2010/main" val="383409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0D8981-68BB-4052-8B47-12A5157AC7DE}"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11520-C118-4A3F-8991-7F8406BCC464}" type="slidenum">
              <a:rPr lang="en-US" smtClean="0"/>
              <a:t>‹#›</a:t>
            </a:fld>
            <a:endParaRPr lang="en-US"/>
          </a:p>
        </p:txBody>
      </p:sp>
    </p:spTree>
    <p:extLst>
      <p:ext uri="{BB962C8B-B14F-4D97-AF65-F5344CB8AC3E}">
        <p14:creationId xmlns:p14="http://schemas.microsoft.com/office/powerpoint/2010/main" val="1105414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D8981-68BB-4052-8B47-12A5157AC7DE}"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11520-C118-4A3F-8991-7F8406BCC464}" type="slidenum">
              <a:rPr lang="en-US" smtClean="0"/>
              <a:t>‹#›</a:t>
            </a:fld>
            <a:endParaRPr lang="en-US"/>
          </a:p>
        </p:txBody>
      </p:sp>
    </p:spTree>
    <p:extLst>
      <p:ext uri="{BB962C8B-B14F-4D97-AF65-F5344CB8AC3E}">
        <p14:creationId xmlns:p14="http://schemas.microsoft.com/office/powerpoint/2010/main" val="409817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D8981-68BB-4052-8B47-12A5157AC7DE}"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11520-C118-4A3F-8991-7F8406BCC464}" type="slidenum">
              <a:rPr lang="en-US" smtClean="0"/>
              <a:t>‹#›</a:t>
            </a:fld>
            <a:endParaRPr lang="en-US"/>
          </a:p>
        </p:txBody>
      </p:sp>
    </p:spTree>
    <p:extLst>
      <p:ext uri="{BB962C8B-B14F-4D97-AF65-F5344CB8AC3E}">
        <p14:creationId xmlns:p14="http://schemas.microsoft.com/office/powerpoint/2010/main" val="2336174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38151" y="1941513"/>
            <a:ext cx="5369983" cy="4114800"/>
          </a:xfrm>
        </p:spPr>
        <p:txBody>
          <a:bodyPr>
            <a:normAutofit/>
          </a:bodyPr>
          <a:lstStyle/>
          <a:p>
            <a:pPr lvl="0"/>
            <a:endParaRPr lang="en-US" noProof="0"/>
          </a:p>
        </p:txBody>
      </p:sp>
      <p:sp>
        <p:nvSpPr>
          <p:cNvPr id="4" name="Text Placeholder 3"/>
          <p:cNvSpPr>
            <a:spLocks noGrp="1"/>
          </p:cNvSpPr>
          <p:nvPr>
            <p:ph type="body" sz="half" idx="2"/>
          </p:nvPr>
        </p:nvSpPr>
        <p:spPr>
          <a:xfrm>
            <a:off x="6011334" y="1941513"/>
            <a:ext cx="5372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8351" y="6343650"/>
            <a:ext cx="2540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8144933" y="6343650"/>
            <a:ext cx="38608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94733" y="6361113"/>
            <a:ext cx="2540000" cy="457200"/>
          </a:xfrm>
        </p:spPr>
        <p:txBody>
          <a:bodyPr/>
          <a:lstStyle>
            <a:lvl1pPr>
              <a:defRPr/>
            </a:lvl1pPr>
          </a:lstStyle>
          <a:p>
            <a:fld id="{2A3B125A-61CB-432D-81A4-7DB5121638FB}" type="slidenum">
              <a:rPr lang="en-US" altLang="en-US"/>
              <a:pPr/>
              <a:t>‹#›</a:t>
            </a:fld>
            <a:endParaRPr lang="en-US" altLang="en-US"/>
          </a:p>
        </p:txBody>
      </p:sp>
    </p:spTree>
    <p:extLst>
      <p:ext uri="{BB962C8B-B14F-4D97-AF65-F5344CB8AC3E}">
        <p14:creationId xmlns:p14="http://schemas.microsoft.com/office/powerpoint/2010/main" val="27495916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D8981-68BB-4052-8B47-12A5157AC7DE}"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11520-C118-4A3F-8991-7F8406BCC464}" type="slidenum">
              <a:rPr lang="en-US" smtClean="0"/>
              <a:t>‹#›</a:t>
            </a:fld>
            <a:endParaRPr lang="en-US"/>
          </a:p>
        </p:txBody>
      </p:sp>
    </p:spTree>
    <p:extLst>
      <p:ext uri="{BB962C8B-B14F-4D97-AF65-F5344CB8AC3E}">
        <p14:creationId xmlns:p14="http://schemas.microsoft.com/office/powerpoint/2010/main" val="320785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0D8981-68BB-4052-8B47-12A5157AC7DE}"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11520-C118-4A3F-8991-7F8406BCC464}" type="slidenum">
              <a:rPr lang="en-US" smtClean="0"/>
              <a:t>‹#›</a:t>
            </a:fld>
            <a:endParaRPr lang="en-US"/>
          </a:p>
        </p:txBody>
      </p:sp>
    </p:spTree>
    <p:extLst>
      <p:ext uri="{BB962C8B-B14F-4D97-AF65-F5344CB8AC3E}">
        <p14:creationId xmlns:p14="http://schemas.microsoft.com/office/powerpoint/2010/main" val="55951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0D8981-68BB-4052-8B47-12A5157AC7DE}"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11520-C118-4A3F-8991-7F8406BCC464}" type="slidenum">
              <a:rPr lang="en-US" smtClean="0"/>
              <a:t>‹#›</a:t>
            </a:fld>
            <a:endParaRPr lang="en-US"/>
          </a:p>
        </p:txBody>
      </p:sp>
    </p:spTree>
    <p:extLst>
      <p:ext uri="{BB962C8B-B14F-4D97-AF65-F5344CB8AC3E}">
        <p14:creationId xmlns:p14="http://schemas.microsoft.com/office/powerpoint/2010/main" val="364890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0D8981-68BB-4052-8B47-12A5157AC7DE}"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11520-C118-4A3F-8991-7F8406BCC464}" type="slidenum">
              <a:rPr lang="en-US" smtClean="0"/>
              <a:t>‹#›</a:t>
            </a:fld>
            <a:endParaRPr lang="en-US"/>
          </a:p>
        </p:txBody>
      </p:sp>
    </p:spTree>
    <p:extLst>
      <p:ext uri="{BB962C8B-B14F-4D97-AF65-F5344CB8AC3E}">
        <p14:creationId xmlns:p14="http://schemas.microsoft.com/office/powerpoint/2010/main" val="99025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0D8981-68BB-4052-8B47-12A5157AC7DE}"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11520-C118-4A3F-8991-7F8406BCC464}" type="slidenum">
              <a:rPr lang="en-US" smtClean="0"/>
              <a:t>‹#›</a:t>
            </a:fld>
            <a:endParaRPr lang="en-US"/>
          </a:p>
        </p:txBody>
      </p:sp>
    </p:spTree>
    <p:extLst>
      <p:ext uri="{BB962C8B-B14F-4D97-AF65-F5344CB8AC3E}">
        <p14:creationId xmlns:p14="http://schemas.microsoft.com/office/powerpoint/2010/main" val="176900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D8981-68BB-4052-8B47-12A5157AC7DE}"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11520-C118-4A3F-8991-7F8406BCC464}" type="slidenum">
              <a:rPr lang="en-US" smtClean="0"/>
              <a:t>‹#›</a:t>
            </a:fld>
            <a:endParaRPr lang="en-US"/>
          </a:p>
        </p:txBody>
      </p:sp>
    </p:spTree>
    <p:extLst>
      <p:ext uri="{BB962C8B-B14F-4D97-AF65-F5344CB8AC3E}">
        <p14:creationId xmlns:p14="http://schemas.microsoft.com/office/powerpoint/2010/main" val="134505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D8981-68BB-4052-8B47-12A5157AC7DE}"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11520-C118-4A3F-8991-7F8406BCC464}" type="slidenum">
              <a:rPr lang="en-US" smtClean="0"/>
              <a:t>‹#›</a:t>
            </a:fld>
            <a:endParaRPr lang="en-US"/>
          </a:p>
        </p:txBody>
      </p:sp>
    </p:spTree>
    <p:extLst>
      <p:ext uri="{BB962C8B-B14F-4D97-AF65-F5344CB8AC3E}">
        <p14:creationId xmlns:p14="http://schemas.microsoft.com/office/powerpoint/2010/main" val="309260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D8981-68BB-4052-8B47-12A5157AC7DE}"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11520-C118-4A3F-8991-7F8406BCC464}" type="slidenum">
              <a:rPr lang="en-US" smtClean="0"/>
              <a:t>‹#›</a:t>
            </a:fld>
            <a:endParaRPr lang="en-US"/>
          </a:p>
        </p:txBody>
      </p:sp>
    </p:spTree>
    <p:extLst>
      <p:ext uri="{BB962C8B-B14F-4D97-AF65-F5344CB8AC3E}">
        <p14:creationId xmlns:p14="http://schemas.microsoft.com/office/powerpoint/2010/main" val="323917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D8981-68BB-4052-8B47-12A5157AC7DE}" type="datetimeFigureOut">
              <a:rPr lang="en-US" smtClean="0"/>
              <a:t>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11520-C118-4A3F-8991-7F8406BCC464}" type="slidenum">
              <a:rPr lang="en-US" smtClean="0"/>
              <a:t>‹#›</a:t>
            </a:fld>
            <a:endParaRPr lang="en-US"/>
          </a:p>
        </p:txBody>
      </p:sp>
    </p:spTree>
    <p:extLst>
      <p:ext uri="{BB962C8B-B14F-4D97-AF65-F5344CB8AC3E}">
        <p14:creationId xmlns:p14="http://schemas.microsoft.com/office/powerpoint/2010/main" val="3333209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30.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2.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6.emf"/><Relationship Id="rId5" Type="http://schemas.openxmlformats.org/officeDocument/2006/relationships/image" Target="../media/image45.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53.wmf"/><Relationship Id="rId3" Type="http://schemas.openxmlformats.org/officeDocument/2006/relationships/notesSlide" Target="../notesSlides/notesSlide6.xml"/><Relationship Id="rId7" Type="http://schemas.openxmlformats.org/officeDocument/2006/relationships/image" Target="../media/image50.wmf"/><Relationship Id="rId12" Type="http://schemas.openxmlformats.org/officeDocument/2006/relationships/oleObject" Target="../embeddings/oleObject8.bin"/><Relationship Id="rId17" Type="http://schemas.openxmlformats.org/officeDocument/2006/relationships/image" Target="../media/image57.png"/><Relationship Id="rId2" Type="http://schemas.openxmlformats.org/officeDocument/2006/relationships/slideLayout" Target="../slideLayouts/slideLayout7.xml"/><Relationship Id="rId16" Type="http://schemas.openxmlformats.org/officeDocument/2006/relationships/image" Target="../media/image56.png"/><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5.png"/><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51.wmf"/><Relationship Id="rId14" Type="http://schemas.openxmlformats.org/officeDocument/2006/relationships/image" Target="../media/image54.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1.png"/><Relationship Id="rId5" Type="http://schemas.openxmlformats.org/officeDocument/2006/relationships/image" Target="../media/image61.wmf"/><Relationship Id="rId4"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hyperlink" Target="http://www.simply.science/index.php/physics/mechanics/gravitation/kepler-s-law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973"/>
            <a:ext cx="10515600" cy="1325563"/>
          </a:xfrm>
        </p:spPr>
        <p:txBody>
          <a:bodyPr/>
          <a:lstStyle/>
          <a:p>
            <a:pPr algn="ctr">
              <a:defRPr/>
            </a:pPr>
            <a:r>
              <a:rPr lang="en-US" b="1" dirty="0" smtClean="0">
                <a:solidFill>
                  <a:srgbClr val="C00000"/>
                </a:solidFill>
              </a:rPr>
              <a:t>Ellipse	</a:t>
            </a:r>
            <a:endParaRPr lang="en-US" b="1" dirty="0">
              <a:solidFill>
                <a:srgbClr val="C00000"/>
              </a:solidFill>
            </a:endParaRPr>
          </a:p>
        </p:txBody>
      </p:sp>
      <p:sp>
        <p:nvSpPr>
          <p:cNvPr id="22531" name="Content Placeholder 2"/>
          <p:cNvSpPr>
            <a:spLocks noGrp="1"/>
          </p:cNvSpPr>
          <p:nvPr>
            <p:ph idx="1"/>
          </p:nvPr>
        </p:nvSpPr>
        <p:spPr>
          <a:xfrm>
            <a:off x="188686" y="1186996"/>
            <a:ext cx="6981372" cy="4351338"/>
          </a:xfrm>
        </p:spPr>
        <p:txBody>
          <a:bodyPr>
            <a:normAutofit fontScale="92500" lnSpcReduction="10000"/>
          </a:bodyPr>
          <a:lstStyle/>
          <a:p>
            <a:r>
              <a:rPr lang="en-US" altLang="en-US" dirty="0" smtClean="0"/>
              <a:t>Review:  The geometric definition relies on a cone and a plane intersecting it</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i="1" dirty="0" smtClean="0">
                <a:solidFill>
                  <a:srgbClr val="C00000"/>
                </a:solidFill>
              </a:rPr>
              <a:t>Algebraic definition</a:t>
            </a:r>
            <a:r>
              <a:rPr lang="en-US" altLang="en-US" dirty="0" smtClean="0"/>
              <a:t>:  </a:t>
            </a:r>
            <a:r>
              <a:rPr lang="en-US" altLang="en-US" dirty="0" smtClean="0">
                <a:cs typeface="Times New Roman" panose="02020603050405020304" pitchFamily="18" charset="0"/>
              </a:rPr>
              <a:t>a set of points in the plane such that the sum of the distances from two fixed points, called </a:t>
            </a:r>
            <a:r>
              <a:rPr lang="en-US" altLang="en-US" i="1" dirty="0" smtClean="0">
                <a:solidFill>
                  <a:srgbClr val="C00000"/>
                </a:solidFill>
                <a:cs typeface="Times New Roman" panose="02020603050405020304" pitchFamily="18" charset="0"/>
              </a:rPr>
              <a:t>foci</a:t>
            </a:r>
            <a:r>
              <a:rPr lang="en-US" altLang="en-US" i="1" dirty="0" smtClean="0">
                <a:cs typeface="Times New Roman" panose="02020603050405020304" pitchFamily="18" charset="0"/>
              </a:rPr>
              <a:t>, </a:t>
            </a:r>
            <a:r>
              <a:rPr lang="en-US" altLang="en-US" dirty="0" smtClean="0">
                <a:cs typeface="Times New Roman" panose="02020603050405020304" pitchFamily="18" charset="0"/>
              </a:rPr>
              <a:t>remains constant.</a:t>
            </a:r>
          </a:p>
          <a:p>
            <a:endParaRPr lang="en-US" altLang="en-US" dirty="0" smtClean="0"/>
          </a:p>
          <a:p>
            <a:endParaRPr lang="en-US" altLang="en-US" dirty="0" smtClean="0"/>
          </a:p>
        </p:txBody>
      </p:sp>
      <p:pic>
        <p:nvPicPr>
          <p:cNvPr id="22532" name="Picture 5" descr="ellipse coni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17971" y="775381"/>
            <a:ext cx="3008085" cy="228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6984545" y="3636280"/>
            <a:ext cx="4594541" cy="2991077"/>
          </a:xfrm>
          <a:prstGeom prst="rect">
            <a:avLst/>
          </a:prstGeom>
        </p:spPr>
      </p:pic>
    </p:spTree>
    <p:extLst>
      <p:ext uri="{BB962C8B-B14F-4D97-AF65-F5344CB8AC3E}">
        <p14:creationId xmlns:p14="http://schemas.microsoft.com/office/powerpoint/2010/main" val="5326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2"/>
                                        </p:tgtEl>
                                        <p:attrNameLst>
                                          <p:attrName>style.visibility</p:attrName>
                                        </p:attrNameLst>
                                      </p:cBhvr>
                                      <p:to>
                                        <p:strVal val="visible"/>
                                      </p:to>
                                    </p:set>
                                    <p:anim calcmode="lin" valueType="num">
                                      <p:cBhvr additive="base">
                                        <p:cTn id="19" dur="500" fill="hold"/>
                                        <p:tgtEl>
                                          <p:spTgt spid="22532"/>
                                        </p:tgtEl>
                                        <p:attrNameLst>
                                          <p:attrName>ppt_x</p:attrName>
                                        </p:attrNameLst>
                                      </p:cBhvr>
                                      <p:tavLst>
                                        <p:tav tm="0">
                                          <p:val>
                                            <p:strVal val="#ppt_x"/>
                                          </p:val>
                                        </p:tav>
                                        <p:tav tm="100000">
                                          <p:val>
                                            <p:strVal val="#ppt_x"/>
                                          </p:val>
                                        </p:tav>
                                      </p:tavLst>
                                    </p:anim>
                                    <p:anim calcmode="lin" valueType="num">
                                      <p:cBhvr additive="base">
                                        <p:cTn id="20"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53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0" y="1419224"/>
            <a:ext cx="11179628" cy="4587875"/>
          </a:xfrm>
          <a:noFill/>
        </p:spPr>
        <p:txBody>
          <a:bodyPr/>
          <a:lstStyle/>
          <a:p>
            <a:pPr marL="0" indent="0">
              <a:buNone/>
              <a:tabLst>
                <a:tab pos="457200" algn="l"/>
                <a:tab pos="1371600" algn="l"/>
                <a:tab pos="1547813" algn="l"/>
              </a:tabLst>
            </a:pPr>
            <a:r>
              <a:rPr lang="en-US" altLang="en-US" dirty="0" smtClean="0"/>
              <a:t>The moon travels about Earth in an elliptical orbit with Earth at one focus, as shown . The major and minor axes of the orbit have lengths </a:t>
            </a:r>
            <a:br>
              <a:rPr lang="en-US" altLang="en-US" dirty="0" smtClean="0"/>
            </a:br>
            <a:r>
              <a:rPr lang="en-US" altLang="en-US" dirty="0" smtClean="0"/>
              <a:t>of 768,800 kilometers and </a:t>
            </a:r>
            <a:br>
              <a:rPr lang="en-US" altLang="en-US" dirty="0" smtClean="0"/>
            </a:br>
            <a:r>
              <a:rPr lang="en-US" altLang="en-US" dirty="0" smtClean="0"/>
              <a:t>767,640 kilometers, respectively. </a:t>
            </a:r>
            <a:br>
              <a:rPr lang="en-US" altLang="en-US" dirty="0" smtClean="0"/>
            </a:br>
            <a:r>
              <a:rPr lang="en-US" altLang="en-US" dirty="0" smtClean="0"/>
              <a:t/>
            </a:r>
            <a:br>
              <a:rPr lang="en-US" altLang="en-US" dirty="0" smtClean="0"/>
            </a:br>
            <a:r>
              <a:rPr lang="en-US" altLang="en-US" dirty="0" smtClean="0"/>
              <a:t>Find the greatest and least </a:t>
            </a:r>
            <a:br>
              <a:rPr lang="en-US" altLang="en-US" dirty="0" smtClean="0"/>
            </a:br>
            <a:r>
              <a:rPr lang="en-US" altLang="en-US" dirty="0" smtClean="0"/>
              <a:t>distances (the </a:t>
            </a:r>
            <a:r>
              <a:rPr lang="en-US" altLang="en-US" i="1" dirty="0" smtClean="0"/>
              <a:t>apogee </a:t>
            </a:r>
            <a:r>
              <a:rPr lang="en-US" altLang="en-US" dirty="0" smtClean="0"/>
              <a:t>and </a:t>
            </a:r>
            <a:r>
              <a:rPr lang="en-US" altLang="en-US" i="1" dirty="0" smtClean="0"/>
              <a:t>perigee</a:t>
            </a:r>
            <a:r>
              <a:rPr lang="en-US" altLang="en-US" dirty="0" smtClean="0"/>
              <a:t>) </a:t>
            </a:r>
            <a:br>
              <a:rPr lang="en-US" altLang="en-US" dirty="0" smtClean="0"/>
            </a:br>
            <a:r>
              <a:rPr lang="en-US" altLang="en-US" dirty="0" smtClean="0"/>
              <a:t>from Earth’s center to the moon’s </a:t>
            </a:r>
            <a:br>
              <a:rPr lang="en-US" altLang="en-US" dirty="0" smtClean="0"/>
            </a:br>
            <a:r>
              <a:rPr lang="en-US" altLang="en-US" dirty="0" smtClean="0"/>
              <a:t>center. </a:t>
            </a:r>
          </a:p>
        </p:txBody>
      </p:sp>
      <p:pic>
        <p:nvPicPr>
          <p:cNvPr id="14340"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5693" y="2454953"/>
            <a:ext cx="4097449" cy="403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38200" y="658208"/>
            <a:ext cx="9144000" cy="523220"/>
          </a:xfrm>
          <a:prstGeom prst="rect">
            <a:avLst/>
          </a:prstGeom>
          <a:solidFill>
            <a:schemeClr val="bg1"/>
          </a:solidFill>
        </p:spPr>
        <p:txBody>
          <a:bodyPr wrap="square" rtlCol="0">
            <a:spAutoFit/>
          </a:bodyPr>
          <a:lstStyle/>
          <a:p>
            <a:pPr algn="ctr"/>
            <a:r>
              <a:rPr lang="en-US" sz="2800" b="1" dirty="0" smtClean="0">
                <a:solidFill>
                  <a:srgbClr val="C00000"/>
                </a:solidFill>
              </a:rPr>
              <a:t>Example 3</a:t>
            </a:r>
            <a:endParaRPr lang="en-US" sz="2800" b="1" dirty="0">
              <a:solidFill>
                <a:srgbClr val="C00000"/>
              </a:solidFill>
            </a:endParaRPr>
          </a:p>
        </p:txBody>
      </p:sp>
    </p:spTree>
    <p:extLst>
      <p:ext uri="{BB962C8B-B14F-4D97-AF65-F5344CB8AC3E}">
        <p14:creationId xmlns:p14="http://schemas.microsoft.com/office/powerpoint/2010/main" val="1919405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340"/>
                                        </p:tgtEl>
                                        <p:attrNameLst>
                                          <p:attrName>style.visibility</p:attrName>
                                        </p:attrNameLst>
                                      </p:cBhvr>
                                      <p:to>
                                        <p:strVal val="visible"/>
                                      </p:to>
                                    </p:set>
                                    <p:animEffect transition="in" filter="fade">
                                      <p:cBhvr>
                                        <p:cTn id="15"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a:xfrm>
            <a:off x="911226" y="1099911"/>
            <a:ext cx="10515600" cy="4351338"/>
          </a:xfrm>
          <a:noFill/>
        </p:spPr>
        <p:txBody>
          <a:bodyPr>
            <a:normAutofit/>
          </a:bodyPr>
          <a:lstStyle/>
          <a:p>
            <a:pPr>
              <a:tabLst>
                <a:tab pos="457200" algn="l"/>
                <a:tab pos="1371600" algn="l"/>
                <a:tab pos="1547813" algn="l"/>
              </a:tabLst>
            </a:pPr>
            <a:r>
              <a:rPr lang="en-US" altLang="en-US" dirty="0" smtClean="0"/>
              <a:t>Because 2</a:t>
            </a:r>
            <a:r>
              <a:rPr lang="en-US" altLang="en-US" i="1" dirty="0" smtClean="0"/>
              <a:t>a </a:t>
            </a:r>
            <a:r>
              <a:rPr lang="en-US" altLang="en-US" dirty="0" smtClean="0"/>
              <a:t>= 768,800 and 2</a:t>
            </a:r>
            <a:r>
              <a:rPr lang="en-US" altLang="en-US" i="1" dirty="0" smtClean="0"/>
              <a:t>b </a:t>
            </a:r>
            <a:r>
              <a:rPr lang="en-US" altLang="en-US" dirty="0" smtClean="0"/>
              <a:t>= 767,640, you have</a:t>
            </a:r>
            <a:br>
              <a:rPr lang="en-US" altLang="en-US" dirty="0" smtClean="0"/>
            </a:br>
            <a:endParaRPr lang="en-US" altLang="en-US" dirty="0" smtClean="0"/>
          </a:p>
          <a:p>
            <a:pPr>
              <a:tabLst>
                <a:tab pos="457200" algn="l"/>
                <a:tab pos="1371600" algn="l"/>
                <a:tab pos="1547813" algn="l"/>
              </a:tabLst>
            </a:pPr>
            <a:r>
              <a:rPr lang="en-US" altLang="en-US" i="1" dirty="0" smtClean="0"/>
              <a:t>            a </a:t>
            </a:r>
            <a:r>
              <a:rPr lang="en-US" altLang="en-US" dirty="0" smtClean="0"/>
              <a:t>= 384,400 and </a:t>
            </a:r>
            <a:r>
              <a:rPr lang="en-US" altLang="en-US" i="1" dirty="0" smtClean="0"/>
              <a:t>b </a:t>
            </a:r>
            <a:r>
              <a:rPr lang="en-US" altLang="en-US" dirty="0" smtClean="0"/>
              <a:t>= 383,820</a:t>
            </a:r>
            <a:br>
              <a:rPr lang="en-US" altLang="en-US" dirty="0" smtClean="0"/>
            </a:br>
            <a:endParaRPr lang="en-US" altLang="en-US" dirty="0" smtClean="0"/>
          </a:p>
          <a:p>
            <a:pPr>
              <a:tabLst>
                <a:tab pos="457200" algn="l"/>
                <a:tab pos="1371600" algn="l"/>
                <a:tab pos="1547813" algn="l"/>
              </a:tabLst>
            </a:pPr>
            <a:r>
              <a:rPr lang="en-US" altLang="en-US" dirty="0" smtClean="0"/>
              <a:t>which implies that    c </a:t>
            </a:r>
            <a:r>
              <a:rPr lang="en-US" altLang="en-US" b="1" dirty="0" smtClean="0">
                <a:sym typeface="Symbol" panose="05050102010706020507" pitchFamily="18" charset="2"/>
              </a:rPr>
              <a:t></a:t>
            </a:r>
            <a:r>
              <a:rPr lang="en-US" altLang="en-US" b="1" dirty="0" smtClean="0"/>
              <a:t> </a:t>
            </a:r>
            <a:r>
              <a:rPr lang="en-US" altLang="en-US" dirty="0"/>
              <a:t>21,108</a:t>
            </a:r>
            <a:endParaRPr lang="en-US" altLang="en-US" dirty="0" smtClean="0"/>
          </a:p>
          <a:p>
            <a:pPr marL="0" indent="0">
              <a:buNone/>
              <a:tabLst>
                <a:tab pos="457200" algn="l"/>
                <a:tab pos="1371600" algn="l"/>
                <a:tab pos="1547813" algn="l"/>
              </a:tabLst>
            </a:pPr>
            <a:r>
              <a:rPr lang="en-US" altLang="en-US" dirty="0" smtClean="0"/>
              <a:t> </a:t>
            </a:r>
            <a:br>
              <a:rPr lang="en-US" altLang="en-US" dirty="0" smtClean="0"/>
            </a:br>
            <a:r>
              <a:rPr lang="en-US" altLang="en-US" dirty="0"/>
              <a:t> </a:t>
            </a:r>
            <a:r>
              <a:rPr lang="en-US" altLang="en-US" dirty="0" smtClean="0"/>
              <a:t>                                           </a:t>
            </a:r>
            <a:r>
              <a:rPr lang="en-US" altLang="en-US" sz="1600" dirty="0" smtClean="0"/>
              <a:t>      </a:t>
            </a:r>
            <a:endParaRPr lang="en-US" altLang="en-US" b="1" dirty="0" smtClean="0"/>
          </a:p>
        </p:txBody>
      </p:sp>
      <p:pic>
        <p:nvPicPr>
          <p:cNvPr id="1536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42" y="2890311"/>
            <a:ext cx="2132027" cy="5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33292" y="145143"/>
            <a:ext cx="9144000" cy="523220"/>
          </a:xfrm>
          <a:prstGeom prst="rect">
            <a:avLst/>
          </a:prstGeom>
          <a:solidFill>
            <a:schemeClr val="bg1"/>
          </a:solidFill>
        </p:spPr>
        <p:txBody>
          <a:bodyPr wrap="square" rtlCol="0">
            <a:spAutoFit/>
          </a:bodyPr>
          <a:lstStyle/>
          <a:p>
            <a:pPr algn="ctr"/>
            <a:r>
              <a:rPr lang="en-US" sz="2800" b="1" dirty="0" smtClean="0">
                <a:solidFill>
                  <a:srgbClr val="C00000"/>
                </a:solidFill>
              </a:rPr>
              <a:t>Example 3-Solution</a:t>
            </a:r>
            <a:endParaRPr lang="en-US" sz="2800" b="1" dirty="0">
              <a:solidFill>
                <a:srgbClr val="C00000"/>
              </a:solidFill>
            </a:endParaRPr>
          </a:p>
        </p:txBody>
      </p:sp>
      <p:sp>
        <p:nvSpPr>
          <p:cNvPr id="3" name="Rectangle 2"/>
          <p:cNvSpPr/>
          <p:nvPr/>
        </p:nvSpPr>
        <p:spPr>
          <a:xfrm>
            <a:off x="911226" y="3666468"/>
            <a:ext cx="11077574" cy="954107"/>
          </a:xfrm>
          <a:prstGeom prst="rect">
            <a:avLst/>
          </a:prstGeom>
        </p:spPr>
        <p:txBody>
          <a:bodyPr wrap="square">
            <a:spAutoFit/>
          </a:bodyPr>
          <a:lstStyle/>
          <a:p>
            <a:r>
              <a:rPr lang="en-US" altLang="en-US" sz="2800" dirty="0"/>
              <a:t>So, the </a:t>
            </a:r>
            <a:r>
              <a:rPr lang="en-US" altLang="en-US" sz="2800" dirty="0">
                <a:solidFill>
                  <a:srgbClr val="C00000"/>
                </a:solidFill>
              </a:rPr>
              <a:t>greatest</a:t>
            </a:r>
            <a:r>
              <a:rPr lang="en-US" altLang="en-US" sz="2800" dirty="0"/>
              <a:t> distance between the center of Earth and the center of the moon is</a:t>
            </a:r>
            <a:endParaRPr lang="en-US" sz="2800" dirty="0"/>
          </a:p>
        </p:txBody>
      </p:sp>
      <p:sp>
        <p:nvSpPr>
          <p:cNvPr id="4" name="Rectangle 3"/>
          <p:cNvSpPr/>
          <p:nvPr/>
        </p:nvSpPr>
        <p:spPr>
          <a:xfrm>
            <a:off x="2212113" y="4382217"/>
            <a:ext cx="5979522" cy="523220"/>
          </a:xfrm>
          <a:prstGeom prst="rect">
            <a:avLst/>
          </a:prstGeom>
        </p:spPr>
        <p:txBody>
          <a:bodyPr wrap="none">
            <a:spAutoFit/>
          </a:bodyPr>
          <a:lstStyle/>
          <a:p>
            <a:r>
              <a:rPr lang="en-US" altLang="en-US" sz="2800" dirty="0"/>
              <a:t> </a:t>
            </a:r>
            <a:r>
              <a:rPr lang="en-US" altLang="en-US" sz="2800" i="1" dirty="0"/>
              <a:t>a </a:t>
            </a:r>
            <a:r>
              <a:rPr lang="en-US" altLang="en-US" sz="2800" dirty="0"/>
              <a:t>+ </a:t>
            </a:r>
            <a:r>
              <a:rPr lang="en-US" altLang="en-US" sz="2800" i="1" dirty="0"/>
              <a:t>c </a:t>
            </a:r>
            <a:r>
              <a:rPr lang="en-US" altLang="en-US" sz="2800" b="1" dirty="0">
                <a:sym typeface="Symbol" panose="05050102010706020507" pitchFamily="18" charset="2"/>
              </a:rPr>
              <a:t></a:t>
            </a:r>
            <a:r>
              <a:rPr lang="en-US" altLang="en-US" sz="2800" dirty="0"/>
              <a:t> 384,400 + 21,108  = 405,508 </a:t>
            </a:r>
            <a:r>
              <a:rPr lang="en-US" altLang="en-US" sz="2800" dirty="0" smtClean="0"/>
              <a:t>km</a:t>
            </a:r>
            <a:endParaRPr lang="en-US" sz="2800" dirty="0"/>
          </a:p>
        </p:txBody>
      </p:sp>
      <p:sp>
        <p:nvSpPr>
          <p:cNvPr id="5" name="Rectangle 4"/>
          <p:cNvSpPr/>
          <p:nvPr/>
        </p:nvSpPr>
        <p:spPr>
          <a:xfrm>
            <a:off x="911226" y="5124240"/>
            <a:ext cx="3674789" cy="523220"/>
          </a:xfrm>
          <a:prstGeom prst="rect">
            <a:avLst/>
          </a:prstGeom>
        </p:spPr>
        <p:txBody>
          <a:bodyPr wrap="none">
            <a:spAutoFit/>
          </a:bodyPr>
          <a:lstStyle/>
          <a:p>
            <a:pPr>
              <a:tabLst>
                <a:tab pos="457200" algn="l"/>
                <a:tab pos="1371600" algn="l"/>
                <a:tab pos="1547813" algn="l"/>
              </a:tabLst>
            </a:pPr>
            <a:r>
              <a:rPr lang="en-US" altLang="en-US" sz="2800" dirty="0"/>
              <a:t>and the </a:t>
            </a:r>
            <a:r>
              <a:rPr lang="en-US" altLang="en-US" sz="2800" dirty="0">
                <a:solidFill>
                  <a:srgbClr val="C00000"/>
                </a:solidFill>
              </a:rPr>
              <a:t>least</a:t>
            </a:r>
            <a:r>
              <a:rPr lang="en-US" altLang="en-US" sz="2800" dirty="0"/>
              <a:t> distance is</a:t>
            </a:r>
          </a:p>
        </p:txBody>
      </p:sp>
      <p:sp>
        <p:nvSpPr>
          <p:cNvPr id="7" name="Rectangle 6"/>
          <p:cNvSpPr/>
          <p:nvPr/>
        </p:nvSpPr>
        <p:spPr>
          <a:xfrm>
            <a:off x="2212113" y="5689812"/>
            <a:ext cx="5979522" cy="523220"/>
          </a:xfrm>
          <a:prstGeom prst="rect">
            <a:avLst/>
          </a:prstGeom>
        </p:spPr>
        <p:txBody>
          <a:bodyPr wrap="none">
            <a:spAutoFit/>
          </a:bodyPr>
          <a:lstStyle/>
          <a:p>
            <a:pPr>
              <a:tabLst>
                <a:tab pos="457200" algn="l"/>
                <a:tab pos="1371600" algn="l"/>
                <a:tab pos="1547813" algn="l"/>
              </a:tabLst>
            </a:pPr>
            <a:r>
              <a:rPr lang="en-US" altLang="en-US" sz="2800" i="1" dirty="0"/>
              <a:t>a </a:t>
            </a:r>
            <a:r>
              <a:rPr lang="en-US" altLang="en-US" sz="2800" dirty="0"/>
              <a:t>– </a:t>
            </a:r>
            <a:r>
              <a:rPr lang="en-US" altLang="en-US" sz="2800" i="1" dirty="0"/>
              <a:t>c </a:t>
            </a:r>
            <a:r>
              <a:rPr lang="en-US" altLang="en-US" sz="2800" b="1" dirty="0">
                <a:sym typeface="Symbol" panose="05050102010706020507" pitchFamily="18" charset="2"/>
              </a:rPr>
              <a:t></a:t>
            </a:r>
            <a:r>
              <a:rPr lang="en-US" altLang="en-US" sz="2800" dirty="0"/>
              <a:t> 384,400 – 21,108   = 363,292 km</a:t>
            </a:r>
          </a:p>
        </p:txBody>
      </p:sp>
      <p:pic>
        <p:nvPicPr>
          <p:cNvPr id="1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2151" y="747730"/>
            <a:ext cx="2964365" cy="29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7543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uiExpand="1" build="p"/>
      <p:bldP spid="3" grpId="0"/>
      <p:bldP spid="4"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48228"/>
            <a:ext cx="12229504" cy="5268686"/>
          </a:xfrm>
          <a:prstGeom prst="rect">
            <a:avLst/>
          </a:prstGeom>
        </p:spPr>
      </p:pic>
      <p:sp>
        <p:nvSpPr>
          <p:cNvPr id="3" name="Rectangle 2"/>
          <p:cNvSpPr/>
          <p:nvPr/>
        </p:nvSpPr>
        <p:spPr>
          <a:xfrm>
            <a:off x="2209284" y="326963"/>
            <a:ext cx="6926896" cy="707886"/>
          </a:xfrm>
          <a:prstGeom prst="rect">
            <a:avLst/>
          </a:prstGeom>
        </p:spPr>
        <p:txBody>
          <a:bodyPr wrap="none">
            <a:spAutoFit/>
          </a:bodyPr>
          <a:lstStyle/>
          <a:p>
            <a:r>
              <a:rPr lang="en-US" sz="4000" dirty="0">
                <a:solidFill>
                  <a:srgbClr val="C00000"/>
                </a:solidFill>
                <a:latin typeface="Linux Libertine"/>
              </a:rPr>
              <a:t>Vladimir Putin's meeting table</a:t>
            </a:r>
            <a:endParaRPr lang="en-US" sz="4000" b="0" i="0" dirty="0">
              <a:solidFill>
                <a:srgbClr val="C00000"/>
              </a:solidFill>
              <a:effectLst/>
              <a:latin typeface="Linux Libertine"/>
            </a:endParaRPr>
          </a:p>
        </p:txBody>
      </p:sp>
    </p:spTree>
    <p:extLst>
      <p:ext uri="{BB962C8B-B14F-4D97-AF65-F5344CB8AC3E}">
        <p14:creationId xmlns:p14="http://schemas.microsoft.com/office/powerpoint/2010/main" val="301020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0"/>
            <a:ext cx="10515600" cy="1325563"/>
          </a:xfrm>
        </p:spPr>
        <p:txBody>
          <a:bodyPr/>
          <a:lstStyle/>
          <a:p>
            <a:pPr algn="ctr" eaLnBrk="1" hangingPunct="1"/>
            <a:r>
              <a:rPr lang="en-US" altLang="en-US" b="1" dirty="0" smtClean="0">
                <a:solidFill>
                  <a:srgbClr val="C00000"/>
                </a:solidFill>
              </a:rPr>
              <a:t>Eccentricity</a:t>
            </a:r>
            <a:endParaRPr lang="en-US" altLang="en-US" b="1" i="1" dirty="0" smtClean="0">
              <a:solidFill>
                <a:srgbClr val="C00000"/>
              </a:solidFill>
            </a:endParaRPr>
          </a:p>
        </p:txBody>
      </p:sp>
      <p:sp>
        <p:nvSpPr>
          <p:cNvPr id="18435" name="Rectangle 3"/>
          <p:cNvSpPr>
            <a:spLocks noGrp="1" noChangeArrowheads="1"/>
          </p:cNvSpPr>
          <p:nvPr>
            <p:ph type="body" idx="1"/>
          </p:nvPr>
        </p:nvSpPr>
        <p:spPr>
          <a:xfrm>
            <a:off x="1012372" y="1027339"/>
            <a:ext cx="10515600" cy="4351338"/>
          </a:xfrm>
          <a:noFill/>
        </p:spPr>
        <p:txBody>
          <a:bodyPr>
            <a:normAutofit/>
          </a:bodyPr>
          <a:lstStyle/>
          <a:p>
            <a:pPr marL="0" indent="0">
              <a:buNone/>
              <a:tabLst>
                <a:tab pos="457200" algn="l"/>
                <a:tab pos="1371600" algn="l"/>
                <a:tab pos="1547813" algn="l"/>
              </a:tabLst>
            </a:pPr>
            <a:r>
              <a:rPr lang="en-US" altLang="en-US" dirty="0" smtClean="0"/>
              <a:t/>
            </a:r>
            <a:br>
              <a:rPr lang="en-US" altLang="en-US" dirty="0" smtClean="0"/>
            </a:br>
            <a:r>
              <a:rPr lang="en-US" altLang="en-US" dirty="0" smtClean="0"/>
              <a:t/>
            </a:r>
            <a:br>
              <a:rPr lang="en-US" altLang="en-US" dirty="0" smtClean="0"/>
            </a:br>
            <a:r>
              <a:rPr lang="en-US" altLang="en-US" dirty="0" smtClean="0"/>
              <a:t>To measure the </a:t>
            </a:r>
            <a:r>
              <a:rPr lang="en-US" altLang="en-US" dirty="0" err="1" smtClean="0"/>
              <a:t>ovalness</a:t>
            </a:r>
            <a:r>
              <a:rPr lang="en-US" altLang="en-US" dirty="0" smtClean="0"/>
              <a:t> of an ellipse, you can use the concept of </a:t>
            </a:r>
            <a:r>
              <a:rPr lang="en-US" altLang="en-US" b="1" dirty="0" smtClean="0"/>
              <a:t>eccentricity.</a:t>
            </a:r>
          </a:p>
          <a:p>
            <a:pPr>
              <a:tabLst>
                <a:tab pos="457200" algn="l"/>
                <a:tab pos="1371600" algn="l"/>
                <a:tab pos="1547813" algn="l"/>
              </a:tabLst>
            </a:pPr>
            <a:endParaRPr lang="en-US" altLang="en-US" b="1" dirty="0" smtClean="0"/>
          </a:p>
          <a:p>
            <a:pPr>
              <a:tabLst>
                <a:tab pos="457200" algn="l"/>
                <a:tab pos="1371600" algn="l"/>
                <a:tab pos="1547813" algn="l"/>
              </a:tabLst>
            </a:pPr>
            <a:endParaRPr lang="en-US" altLang="en-US" b="1" dirty="0" smtClean="0"/>
          </a:p>
          <a:p>
            <a:pPr>
              <a:tabLst>
                <a:tab pos="457200" algn="l"/>
                <a:tab pos="1371600" algn="l"/>
                <a:tab pos="1547813" algn="l"/>
              </a:tabLst>
            </a:pPr>
            <a:endParaRPr lang="en-US" altLang="en-US" b="1" dirty="0" smtClean="0"/>
          </a:p>
          <a:p>
            <a:pPr>
              <a:tabLst>
                <a:tab pos="457200" algn="l"/>
                <a:tab pos="1371600" algn="l"/>
                <a:tab pos="1547813" algn="l"/>
              </a:tabLst>
            </a:pPr>
            <a:endParaRPr lang="en-US" altLang="en-US" b="1" dirty="0" smtClean="0"/>
          </a:p>
          <a:p>
            <a:pPr marL="0" indent="0">
              <a:buNone/>
              <a:tabLst>
                <a:tab pos="457200" algn="l"/>
                <a:tab pos="1371600" algn="l"/>
                <a:tab pos="1547813" algn="l"/>
              </a:tabLst>
            </a:pPr>
            <a:r>
              <a:rPr lang="en-US" altLang="en-US" dirty="0" smtClean="0"/>
              <a:t>Note that  0 </a:t>
            </a:r>
            <a:r>
              <a:rPr lang="en-US" altLang="en-US" dirty="0" smtClean="0">
                <a:cs typeface="Times New Roman" panose="02020603050405020304" pitchFamily="18" charset="0"/>
              </a:rPr>
              <a:t>&lt;</a:t>
            </a:r>
            <a:r>
              <a:rPr lang="en-US" altLang="en-US" dirty="0" smtClean="0"/>
              <a:t> </a:t>
            </a:r>
            <a:r>
              <a:rPr lang="en-US" altLang="en-US" i="1" dirty="0" smtClean="0"/>
              <a:t>e &lt;</a:t>
            </a:r>
            <a:r>
              <a:rPr lang="en-US" altLang="en-US" dirty="0" smtClean="0"/>
              <a:t> 1 for </a:t>
            </a:r>
            <a:r>
              <a:rPr lang="en-US" altLang="en-US" i="1" dirty="0" smtClean="0"/>
              <a:t>every </a:t>
            </a:r>
            <a:r>
              <a:rPr lang="en-US" altLang="en-US" dirty="0" smtClean="0"/>
              <a:t>ellipse.</a:t>
            </a:r>
          </a:p>
        </p:txBody>
      </p:sp>
      <p:pic>
        <p:nvPicPr>
          <p:cNvPr id="184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01258"/>
            <a:ext cx="10337800" cy="169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2596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436"/>
                                        </p:tgtEl>
                                        <p:attrNameLst>
                                          <p:attrName>style.visibility</p:attrName>
                                        </p:attrNameLst>
                                      </p:cBhvr>
                                      <p:to>
                                        <p:strVal val="visible"/>
                                      </p:to>
                                    </p:set>
                                    <p:animEffect transition="in" filter="fade">
                                      <p:cBhvr>
                                        <p:cTn id="15" dur="500"/>
                                        <p:tgtEl>
                                          <p:spTgt spid="1843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2481" y="2590764"/>
            <a:ext cx="9111202" cy="1334861"/>
          </a:xfrm>
          <a:prstGeom prst="rect">
            <a:avLst/>
          </a:prstGeom>
        </p:spPr>
      </p:pic>
      <p:pic>
        <p:nvPicPr>
          <p:cNvPr id="4" name="Picture 3"/>
          <p:cNvPicPr>
            <a:picLocks noChangeAspect="1"/>
          </p:cNvPicPr>
          <p:nvPr/>
        </p:nvPicPr>
        <p:blipFill>
          <a:blip r:embed="rId3"/>
          <a:stretch>
            <a:fillRect/>
          </a:stretch>
        </p:blipFill>
        <p:spPr>
          <a:xfrm>
            <a:off x="592481" y="4180178"/>
            <a:ext cx="10113585" cy="902700"/>
          </a:xfrm>
          <a:prstGeom prst="rect">
            <a:avLst/>
          </a:prstGeom>
        </p:spPr>
      </p:pic>
      <p:sp>
        <p:nvSpPr>
          <p:cNvPr id="19" name="TextBox 18"/>
          <p:cNvSpPr txBox="1"/>
          <p:nvPr/>
        </p:nvSpPr>
        <p:spPr>
          <a:xfrm>
            <a:off x="926778" y="406400"/>
            <a:ext cx="9144000" cy="523220"/>
          </a:xfrm>
          <a:prstGeom prst="rect">
            <a:avLst/>
          </a:prstGeom>
          <a:solidFill>
            <a:schemeClr val="bg1"/>
          </a:solidFill>
        </p:spPr>
        <p:txBody>
          <a:bodyPr wrap="square" rtlCol="0">
            <a:spAutoFit/>
          </a:bodyPr>
          <a:lstStyle/>
          <a:p>
            <a:pPr algn="ctr"/>
            <a:r>
              <a:rPr lang="en-US" sz="2800" b="1" dirty="0" smtClean="0">
                <a:solidFill>
                  <a:srgbClr val="C00000"/>
                </a:solidFill>
              </a:rPr>
              <a:t>Practice</a:t>
            </a:r>
            <a:endParaRPr lang="en-US" sz="2800" b="1" dirty="0">
              <a:solidFill>
                <a:srgbClr val="C00000"/>
              </a:solidFill>
            </a:endParaRPr>
          </a:p>
        </p:txBody>
      </p:sp>
      <p:sp>
        <p:nvSpPr>
          <p:cNvPr id="21" name="TextBox 20"/>
          <p:cNvSpPr txBox="1"/>
          <p:nvPr/>
        </p:nvSpPr>
        <p:spPr>
          <a:xfrm>
            <a:off x="592481" y="1011127"/>
            <a:ext cx="12252662"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Find the center, vertices , and foci given the following equation of an ellipse</a:t>
            </a:r>
            <a:r>
              <a:rPr lang="en-US" sz="2800" dirty="0">
                <a:latin typeface="Times New Roman" pitchFamily="18" charset="0"/>
                <a:cs typeface="Times New Roman" pitchFamily="18" charset="0"/>
              </a:rPr>
              <a:t>.</a:t>
            </a:r>
          </a:p>
        </p:txBody>
      </p:sp>
      <mc:AlternateContent xmlns:mc="http://schemas.openxmlformats.org/markup-compatibility/2006" xmlns:a14="http://schemas.microsoft.com/office/drawing/2010/main">
        <mc:Choice Requires="a14">
          <p:sp>
            <p:nvSpPr>
              <p:cNvPr id="22" name="TextBox 21"/>
              <p:cNvSpPr txBox="1"/>
              <p:nvPr/>
            </p:nvSpPr>
            <p:spPr>
              <a:xfrm>
                <a:off x="3539305" y="1610094"/>
                <a:ext cx="3951743" cy="8661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tx1"/>
                              </a:solidFill>
                              <a:latin typeface="Cambria Math" panose="02040503050406030204" pitchFamily="18" charset="0"/>
                              <a:cs typeface="Times New Roman" pitchFamily="18" charset="0"/>
                            </a:rPr>
                          </m:ctrlPr>
                        </m:fPr>
                        <m:num>
                          <m:sSup>
                            <m:sSupPr>
                              <m:ctrlPr>
                                <a:rPr lang="en-US" sz="2400" i="1" smtClean="0">
                                  <a:solidFill>
                                    <a:schemeClr val="tx1"/>
                                  </a:solidFill>
                                  <a:latin typeface="Cambria Math" panose="02040503050406030204" pitchFamily="18" charset="0"/>
                                  <a:cs typeface="Times New Roman" pitchFamily="18" charset="0"/>
                                </a:rPr>
                              </m:ctrlPr>
                            </m:sSupPr>
                            <m:e>
                              <m:r>
                                <a:rPr lang="en-US" sz="2400" b="0" i="1" smtClean="0">
                                  <a:solidFill>
                                    <a:schemeClr val="tx1"/>
                                  </a:solidFill>
                                  <a:latin typeface="Cambria Math"/>
                                  <a:cs typeface="Times New Roman" pitchFamily="18" charset="0"/>
                                </a:rPr>
                                <m:t>(</m:t>
                              </m:r>
                              <m:r>
                                <a:rPr lang="en-US" sz="2400" b="0" i="1" smtClean="0">
                                  <a:solidFill>
                                    <a:schemeClr val="tx1"/>
                                  </a:solidFill>
                                  <a:latin typeface="Cambria Math"/>
                                  <a:cs typeface="Times New Roman" pitchFamily="18" charset="0"/>
                                </a:rPr>
                                <m:t>𝑥</m:t>
                              </m:r>
                              <m:r>
                                <a:rPr lang="en-US" sz="2400" b="0" i="1" smtClean="0">
                                  <a:solidFill>
                                    <a:schemeClr val="tx1"/>
                                  </a:solidFill>
                                  <a:latin typeface="Cambria Math"/>
                                  <a:cs typeface="Times New Roman" pitchFamily="18" charset="0"/>
                                </a:rPr>
                                <m:t>−3)</m:t>
                              </m:r>
                            </m:e>
                            <m:sup>
                              <m:r>
                                <a:rPr lang="en-US" sz="2400" b="0" i="1" smtClean="0">
                                  <a:solidFill>
                                    <a:schemeClr val="tx1"/>
                                  </a:solidFill>
                                  <a:latin typeface="Cambria Math"/>
                                  <a:cs typeface="Times New Roman" pitchFamily="18" charset="0"/>
                                </a:rPr>
                                <m:t>2</m:t>
                              </m:r>
                            </m:sup>
                          </m:sSup>
                        </m:num>
                        <m:den>
                          <m:r>
                            <a:rPr lang="en-US" sz="2400" b="0" i="1" smtClean="0">
                              <a:solidFill>
                                <a:schemeClr val="tx1"/>
                              </a:solidFill>
                              <a:latin typeface="Cambria Math"/>
                              <a:cs typeface="Times New Roman" pitchFamily="18" charset="0"/>
                            </a:rPr>
                            <m:t>25</m:t>
                          </m:r>
                        </m:den>
                      </m:f>
                      <m:r>
                        <a:rPr lang="en-US" sz="2400" b="0" i="1" smtClean="0">
                          <a:solidFill>
                            <a:schemeClr val="tx1"/>
                          </a:solidFill>
                          <a:latin typeface="Cambria Math"/>
                          <a:cs typeface="Times New Roman" pitchFamily="18" charset="0"/>
                        </a:rPr>
                        <m:t>+</m:t>
                      </m:r>
                      <m:f>
                        <m:fPr>
                          <m:ctrlPr>
                            <a:rPr lang="en-US" sz="2400" b="0" i="1" smtClean="0">
                              <a:solidFill>
                                <a:schemeClr val="tx1"/>
                              </a:solidFill>
                              <a:latin typeface="Cambria Math" panose="02040503050406030204" pitchFamily="18" charset="0"/>
                              <a:cs typeface="Times New Roman" pitchFamily="18" charset="0"/>
                            </a:rPr>
                          </m:ctrlPr>
                        </m:fPr>
                        <m:num>
                          <m:sSup>
                            <m:sSupPr>
                              <m:ctrlPr>
                                <a:rPr lang="en-US" sz="2400" b="0" i="1" smtClean="0">
                                  <a:solidFill>
                                    <a:schemeClr val="tx1"/>
                                  </a:solidFill>
                                  <a:latin typeface="Cambria Math" panose="02040503050406030204" pitchFamily="18" charset="0"/>
                                  <a:cs typeface="Times New Roman" pitchFamily="18" charset="0"/>
                                </a:rPr>
                              </m:ctrlPr>
                            </m:sSupPr>
                            <m:e>
                              <m:r>
                                <a:rPr lang="en-US" sz="2400" b="0" i="1" smtClean="0">
                                  <a:solidFill>
                                    <a:schemeClr val="tx1"/>
                                  </a:solidFill>
                                  <a:latin typeface="Cambria Math"/>
                                  <a:cs typeface="Times New Roman" pitchFamily="18" charset="0"/>
                                </a:rPr>
                                <m:t>(</m:t>
                              </m:r>
                              <m:r>
                                <a:rPr lang="en-US" sz="2400" b="0" i="1" smtClean="0">
                                  <a:solidFill>
                                    <a:schemeClr val="tx1"/>
                                  </a:solidFill>
                                  <a:latin typeface="Cambria Math"/>
                                  <a:cs typeface="Times New Roman" pitchFamily="18" charset="0"/>
                                </a:rPr>
                                <m:t>𝑦</m:t>
                              </m:r>
                              <m:r>
                                <a:rPr lang="en-US" sz="2400" b="0" i="1" smtClean="0">
                                  <a:solidFill>
                                    <a:schemeClr val="tx1"/>
                                  </a:solidFill>
                                  <a:latin typeface="Cambria Math"/>
                                  <a:cs typeface="Times New Roman" pitchFamily="18" charset="0"/>
                                </a:rPr>
                                <m:t>−9)</m:t>
                              </m:r>
                            </m:e>
                            <m:sup>
                              <m:r>
                                <a:rPr lang="en-US" sz="2400" b="0" i="1" smtClean="0">
                                  <a:solidFill>
                                    <a:schemeClr val="tx1"/>
                                  </a:solidFill>
                                  <a:latin typeface="Cambria Math"/>
                                  <a:cs typeface="Times New Roman" pitchFamily="18" charset="0"/>
                                </a:rPr>
                                <m:t>2</m:t>
                              </m:r>
                            </m:sup>
                          </m:sSup>
                        </m:num>
                        <m:den>
                          <m:r>
                            <a:rPr lang="en-US" sz="2400" b="0" i="1" smtClean="0">
                              <a:solidFill>
                                <a:schemeClr val="tx1"/>
                              </a:solidFill>
                              <a:latin typeface="Cambria Math"/>
                              <a:cs typeface="Times New Roman" pitchFamily="18" charset="0"/>
                            </a:rPr>
                            <m:t>9</m:t>
                          </m:r>
                        </m:den>
                      </m:f>
                      <m:r>
                        <a:rPr lang="en-US" sz="2400" b="0" i="1" smtClean="0">
                          <a:solidFill>
                            <a:schemeClr val="tx1"/>
                          </a:solidFill>
                          <a:latin typeface="Cambria Math"/>
                          <a:cs typeface="Times New Roman" pitchFamily="18" charset="0"/>
                        </a:rPr>
                        <m:t>=1</m:t>
                      </m:r>
                    </m:oMath>
                  </m:oMathPara>
                </a14:m>
                <a:endParaRPr lang="en-US" sz="2400" dirty="0">
                  <a:solidFill>
                    <a:schemeClr val="tx1"/>
                  </a:solidFill>
                  <a:latin typeface="Times New Roman" pitchFamily="18" charset="0"/>
                  <a:cs typeface="Times New Roman"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539305" y="1610094"/>
                <a:ext cx="3951743" cy="86613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22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0228" y="3212628"/>
            <a:ext cx="8692332" cy="928007"/>
          </a:xfrm>
          <a:prstGeom prst="rect">
            <a:avLst/>
          </a:prstGeom>
        </p:spPr>
      </p:pic>
      <p:sp>
        <p:nvSpPr>
          <p:cNvPr id="3" name="TextBox 2"/>
          <p:cNvSpPr txBox="1"/>
          <p:nvPr/>
        </p:nvSpPr>
        <p:spPr>
          <a:xfrm>
            <a:off x="926778" y="406400"/>
            <a:ext cx="9144000" cy="523220"/>
          </a:xfrm>
          <a:prstGeom prst="rect">
            <a:avLst/>
          </a:prstGeom>
          <a:solidFill>
            <a:schemeClr val="bg1"/>
          </a:solidFill>
        </p:spPr>
        <p:txBody>
          <a:bodyPr wrap="square" rtlCol="0">
            <a:spAutoFit/>
          </a:bodyPr>
          <a:lstStyle/>
          <a:p>
            <a:pPr algn="ctr"/>
            <a:r>
              <a:rPr lang="en-US" sz="2800" b="1" dirty="0" smtClean="0">
                <a:solidFill>
                  <a:srgbClr val="C00000"/>
                </a:solidFill>
              </a:rPr>
              <a:t>Practice 2</a:t>
            </a:r>
            <a:endParaRPr lang="en-US" sz="2800" b="1" dirty="0">
              <a:solidFill>
                <a:srgbClr val="C00000"/>
              </a:solidFill>
            </a:endParaRPr>
          </a:p>
        </p:txBody>
      </p:sp>
      <p:sp>
        <p:nvSpPr>
          <p:cNvPr id="4" name="Rectangle 3"/>
          <p:cNvSpPr/>
          <p:nvPr/>
        </p:nvSpPr>
        <p:spPr>
          <a:xfrm>
            <a:off x="522514" y="4825164"/>
            <a:ext cx="11350172" cy="1384995"/>
          </a:xfrm>
          <a:prstGeom prst="rect">
            <a:avLst/>
          </a:prstGeom>
        </p:spPr>
        <p:txBody>
          <a:bodyPr wrap="square">
            <a:spAutoFit/>
          </a:bodyPr>
          <a:lstStyle/>
          <a:p>
            <a:pPr>
              <a:buFont typeface="Wingdings 2" panose="05020102010507070707" pitchFamily="18" charset="2"/>
              <a:buNone/>
            </a:pPr>
            <a:r>
              <a:rPr lang="en-US" altLang="en-US" sz="2800" dirty="0" smtClean="0"/>
              <a:t>Write </a:t>
            </a:r>
            <a:r>
              <a:rPr lang="en-US" altLang="en-US" sz="2800" dirty="0"/>
              <a:t>the equation of the </a:t>
            </a:r>
            <a:r>
              <a:rPr lang="en-US" altLang="en-US" sz="2800" dirty="0" smtClean="0"/>
              <a:t>ellipse, sketch </a:t>
            </a:r>
            <a:r>
              <a:rPr lang="en-US" altLang="en-US" sz="2800" dirty="0"/>
              <a:t>and find the </a:t>
            </a:r>
            <a:r>
              <a:rPr lang="en-US" altLang="en-US" sz="2800" dirty="0" smtClean="0"/>
              <a:t>foci, whose </a:t>
            </a:r>
            <a:r>
              <a:rPr lang="en-US" altLang="en-US" sz="2800" dirty="0"/>
              <a:t>c</a:t>
            </a:r>
            <a:r>
              <a:rPr lang="en-US" altLang="en-US" sz="2800" dirty="0" smtClean="0"/>
              <a:t>enter </a:t>
            </a:r>
            <a:r>
              <a:rPr lang="en-US" altLang="en-US" sz="2800" dirty="0"/>
              <a:t>is (4,-3), the major axis is vertical and has a length of 12, and the minor axis has a length of 8.</a:t>
            </a:r>
          </a:p>
        </p:txBody>
      </p:sp>
      <p:pic>
        <p:nvPicPr>
          <p:cNvPr id="5" name="Picture 4"/>
          <p:cNvPicPr>
            <a:picLocks noChangeAspect="1"/>
          </p:cNvPicPr>
          <p:nvPr/>
        </p:nvPicPr>
        <p:blipFill>
          <a:blip r:embed="rId3"/>
          <a:stretch>
            <a:fillRect/>
          </a:stretch>
        </p:blipFill>
        <p:spPr>
          <a:xfrm>
            <a:off x="740228" y="1054394"/>
            <a:ext cx="10047995" cy="1473706"/>
          </a:xfrm>
          <a:prstGeom prst="rect">
            <a:avLst/>
          </a:prstGeom>
        </p:spPr>
      </p:pic>
    </p:spTree>
    <p:extLst>
      <p:ext uri="{BB962C8B-B14F-4D97-AF65-F5344CB8AC3E}">
        <p14:creationId xmlns:p14="http://schemas.microsoft.com/office/powerpoint/2010/main" val="334833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b="1" dirty="0" smtClean="0">
                <a:solidFill>
                  <a:srgbClr val="C00000"/>
                </a:solidFill>
              </a:rPr>
              <a:t>Hyperbola</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288314" cy="888546"/>
              </a:xfrm>
            </p:spPr>
            <p:txBody>
              <a:bodyPr>
                <a:noAutofit/>
              </a:bodyPr>
              <a:lstStyle/>
              <a:p>
                <a:pPr marL="137160" indent="0">
                  <a:buClr>
                    <a:schemeClr val="tx1">
                      <a:shade val="95000"/>
                    </a:schemeClr>
                  </a:buClr>
                  <a:buNone/>
                  <a:defRPr/>
                </a:pPr>
                <a:r>
                  <a:rPr lang="en-US" dirty="0" smtClean="0"/>
                  <a:t>Review:  The geometric definition relies on a cone and a plane intersecting it</a:t>
                </a:r>
              </a:p>
              <a:p>
                <a:pPr marL="548640" indent="-411480">
                  <a:buClr>
                    <a:schemeClr val="tx1">
                      <a:shade val="95000"/>
                    </a:schemeClr>
                  </a:buClr>
                  <a:buFont typeface="Wingdings 2"/>
                  <a:buChar char=""/>
                  <a:defRPr/>
                </a:pPr>
                <a:endParaRPr lang="en-US" dirty="0" smtClean="0"/>
              </a:p>
              <a:p>
                <a:pPr marL="137160" indent="0">
                  <a:buClr>
                    <a:schemeClr val="tx1">
                      <a:shade val="95000"/>
                    </a:schemeClr>
                  </a:buClr>
                  <a:buNone/>
                  <a:defRPr/>
                </a:pPr>
                <a:endParaRPr lang="en-US" dirty="0" smtClean="0"/>
              </a:p>
              <a:p>
                <a:pPr marL="137160" indent="0">
                  <a:buClr>
                    <a:schemeClr val="tx1">
                      <a:shade val="95000"/>
                    </a:schemeClr>
                  </a:buClr>
                  <a:buNone/>
                  <a:defRPr/>
                </a:pPr>
                <a:endParaRPr lang="en-US" dirty="0"/>
              </a:p>
              <a:p>
                <a:pPr marL="137160" indent="0">
                  <a:buClr>
                    <a:schemeClr val="tx1">
                      <a:shade val="95000"/>
                    </a:schemeClr>
                  </a:buClr>
                  <a:buNone/>
                  <a:defRPr/>
                </a:pPr>
                <a:r>
                  <a:rPr lang="en-US" i="1" dirty="0">
                    <a:solidFill>
                      <a:srgbClr val="C00000"/>
                    </a:solidFill>
                  </a:rPr>
                  <a:t>Algebraic definition</a:t>
                </a:r>
                <a:r>
                  <a:rPr lang="en-US" dirty="0"/>
                  <a:t>:  </a:t>
                </a:r>
                <a:r>
                  <a:rPr lang="en-US" dirty="0">
                    <a:cs typeface="Times New Roman" pitchFamily="18" charset="0"/>
                  </a:rPr>
                  <a:t>a set of points in</a:t>
                </a:r>
              </a:p>
              <a:p>
                <a:pPr marL="548640" indent="-411480">
                  <a:buClr>
                    <a:schemeClr val="tx1">
                      <a:shade val="95000"/>
                    </a:schemeClr>
                  </a:buClr>
                  <a:buNone/>
                  <a:defRPr/>
                </a:pPr>
                <a:r>
                  <a:rPr lang="en-US" dirty="0">
                    <a:cs typeface="Times New Roman" pitchFamily="18" charset="0"/>
                  </a:rPr>
                  <a:t>the plane such that the difference of the </a:t>
                </a:r>
              </a:p>
              <a:p>
                <a:pPr marL="548640" indent="-411480">
                  <a:buClr>
                    <a:schemeClr val="tx1">
                      <a:shade val="95000"/>
                    </a:schemeClr>
                  </a:buClr>
                  <a:buNone/>
                  <a:defRPr/>
                </a:pPr>
                <a:r>
                  <a:rPr lang="en-US" dirty="0">
                    <a:cs typeface="Times New Roman" pitchFamily="18" charset="0"/>
                  </a:rPr>
                  <a:t>distances from two fixed points, called </a:t>
                </a:r>
              </a:p>
              <a:p>
                <a:pPr marL="548640" indent="-411480">
                  <a:buClr>
                    <a:schemeClr val="tx1">
                      <a:shade val="95000"/>
                    </a:schemeClr>
                  </a:buClr>
                  <a:buNone/>
                  <a:defRPr/>
                </a:pPr>
                <a:r>
                  <a:rPr lang="en-US" i="1" dirty="0">
                    <a:cs typeface="Times New Roman" pitchFamily="18" charset="0"/>
                  </a:rPr>
                  <a:t> foci, </a:t>
                </a:r>
                <a:r>
                  <a:rPr lang="en-US" dirty="0">
                    <a:cs typeface="Times New Roman" pitchFamily="18" charset="0"/>
                  </a:rPr>
                  <a:t>remains constant.</a:t>
                </a:r>
              </a:p>
              <a:p>
                <a:pPr marL="137160" indent="0">
                  <a:buClr>
                    <a:schemeClr val="tx1">
                      <a:shade val="95000"/>
                    </a:schemeClr>
                  </a:buClr>
                  <a:buNone/>
                  <a:defRPr/>
                </a:pPr>
                <a:r>
                  <a:rPr lang="en-US" b="1" dirty="0" smtClean="0">
                    <a:solidFill>
                      <a:srgbClr val="C00000"/>
                    </a:solidFill>
                  </a:rPr>
                  <a:t>                        </a:t>
                </a:r>
                <a14:m>
                  <m:oMath xmlns:m="http://schemas.openxmlformats.org/officeDocument/2006/math">
                    <m:r>
                      <a:rPr lang="en-US" b="1" i="1" smtClean="0">
                        <a:solidFill>
                          <a:srgbClr val="C00000"/>
                        </a:solidFill>
                        <a:latin typeface="Cambria Math" panose="02040503050406030204" pitchFamily="18" charset="0"/>
                      </a:rPr>
                      <m:t>       </m:t>
                    </m:r>
                    <m:d>
                      <m:dPr>
                        <m:begChr m:val="|"/>
                        <m:endChr m:val="|"/>
                        <m:ctrlPr>
                          <a:rPr lang="en-US" b="1" i="1" smtClean="0">
                            <a:solidFill>
                              <a:srgbClr val="C00000"/>
                            </a:solidFill>
                            <a:latin typeface="Cambria Math" panose="02040503050406030204" pitchFamily="18" charset="0"/>
                          </a:rPr>
                        </m:ctrlPr>
                      </m:d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𝒅</m:t>
                            </m:r>
                          </m:e>
                          <m:sub>
                            <m:r>
                              <a:rPr lang="en-US" b="1" i="1">
                                <a:solidFill>
                                  <a:srgbClr val="C00000"/>
                                </a:solidFill>
                                <a:latin typeface="Cambria Math" panose="02040503050406030204" pitchFamily="18" charset="0"/>
                              </a:rPr>
                              <m:t>𝟐</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𝒅</m:t>
                            </m:r>
                          </m:e>
                          <m:sub>
                            <m:r>
                              <a:rPr lang="en-US" b="1" i="1">
                                <a:solidFill>
                                  <a:srgbClr val="C00000"/>
                                </a:solidFill>
                                <a:latin typeface="Cambria Math" panose="02040503050406030204" pitchFamily="18" charset="0"/>
                              </a:rPr>
                              <m:t>𝟏</m:t>
                            </m:r>
                          </m:sub>
                        </m:sSub>
                      </m:e>
                    </m:d>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𝒄𝒐𝒏𝒔𝒕𝒂𝒏𝒕</m:t>
                    </m:r>
                  </m:oMath>
                </a14:m>
                <a:endParaRPr lang="en-US" b="1"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288314" cy="888546"/>
              </a:xfrm>
              <a:blipFill rotWithShape="0">
                <a:blip r:embed="rId2"/>
                <a:stretch>
                  <a:fillRect t="-10959" r="-1067" b="-448630"/>
                </a:stretch>
              </a:blipFill>
            </p:spPr>
            <p:txBody>
              <a:bodyPr/>
              <a:lstStyle/>
              <a:p>
                <a:r>
                  <a:rPr lang="en-US">
                    <a:noFill/>
                  </a:rPr>
                  <a:t> </a:t>
                </a:r>
              </a:p>
            </p:txBody>
          </p:sp>
        </mc:Fallback>
      </mc:AlternateContent>
      <p:pic>
        <p:nvPicPr>
          <p:cNvPr id="21508" name="Picture 4" descr="hyperbola conic 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85195" y="207282"/>
            <a:ext cx="2097315" cy="323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stretch>
            <a:fillRect/>
          </a:stretch>
        </p:blipFill>
        <p:spPr>
          <a:xfrm>
            <a:off x="7586783" y="3730171"/>
            <a:ext cx="4555267" cy="2968172"/>
          </a:xfrm>
          <a:prstGeom prst="rect">
            <a:avLst/>
          </a:prstGeom>
        </p:spPr>
      </p:pic>
    </p:spTree>
    <p:extLst>
      <p:ext uri="{BB962C8B-B14F-4D97-AF65-F5344CB8AC3E}">
        <p14:creationId xmlns:p14="http://schemas.microsoft.com/office/powerpoint/2010/main" val="275507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508"/>
                                        </p:tgtEl>
                                        <p:attrNameLst>
                                          <p:attrName>style.visibility</p:attrName>
                                        </p:attrNameLst>
                                      </p:cBhvr>
                                      <p:to>
                                        <p:strVal val="visible"/>
                                      </p:to>
                                    </p:set>
                                    <p:animEffect transition="in" filter="fade">
                                      <p:cBhvr>
                                        <p:cTn id="35" dur="500"/>
                                        <p:tgtEl>
                                          <p:spTgt spid="2150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79489" y="0"/>
            <a:ext cx="9686899" cy="1243012"/>
          </a:xfrm>
        </p:spPr>
        <p:txBody>
          <a:bodyPr>
            <a:normAutofit fontScale="90000"/>
          </a:bodyPr>
          <a:lstStyle/>
          <a:p>
            <a:pPr algn="ctr">
              <a:defRPr/>
            </a:pPr>
            <a:r>
              <a:rPr lang="en-US" b="1" dirty="0" smtClean="0">
                <a:solidFill>
                  <a:srgbClr val="C00000"/>
                </a:solidFill>
                <a:cs typeface="Arial" charset="0"/>
              </a:rPr>
              <a:t>Items referenced on the graph of a hyperbola</a:t>
            </a:r>
            <a:endParaRPr lang="en-US" b="1" dirty="0">
              <a:solidFill>
                <a:srgbClr val="C00000"/>
              </a:solidFill>
              <a:cs typeface="Arial" charset="0"/>
            </a:endParaRPr>
          </a:p>
        </p:txBody>
      </p:sp>
      <p:sp>
        <p:nvSpPr>
          <p:cNvPr id="23556" name="Rectangle 6"/>
          <p:cNvSpPr>
            <a:spLocks noChangeArrowheads="1"/>
          </p:cNvSpPr>
          <p:nvPr/>
        </p:nvSpPr>
        <p:spPr bwMode="auto">
          <a:xfrm>
            <a:off x="5067300" y="24955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endParaRPr lang="en-US" altLang="en-US"/>
          </a:p>
        </p:txBody>
      </p:sp>
      <p:grpSp>
        <p:nvGrpSpPr>
          <p:cNvPr id="2" name="Group 1"/>
          <p:cNvGrpSpPr/>
          <p:nvPr/>
        </p:nvGrpSpPr>
        <p:grpSpPr>
          <a:xfrm>
            <a:off x="2362199" y="1069584"/>
            <a:ext cx="9218820" cy="5441428"/>
            <a:chOff x="2362200" y="1362868"/>
            <a:chExt cx="7951970" cy="4894263"/>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752600"/>
              <a:ext cx="4724400" cy="4343400"/>
            </a:xfrm>
            <a:prstGeom prst="rect">
              <a:avLst/>
            </a:prstGeom>
            <a:noFill/>
            <a:ln>
              <a:noFill/>
            </a:ln>
            <a:effectLst/>
            <a:scene3d>
              <a:camera prst="orthographicFront">
                <a:rot lat="0" lon="0" rev="0"/>
              </a:camera>
              <a:lightRig rig="contrasting" dir="t">
                <a:rot lat="0" lon="0" rev="7800000"/>
              </a:lightRig>
            </a:scene3d>
            <a:sp3d>
              <a:bevelT w="139700" h="1397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Box 280"/>
            <p:cNvSpPr txBox="1">
              <a:spLocks noChangeArrowheads="1"/>
            </p:cNvSpPr>
            <p:nvPr/>
          </p:nvSpPr>
          <p:spPr bwMode="auto">
            <a:xfrm>
              <a:off x="3657600" y="4038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r>
                <a:rPr lang="en-US" altLang="en-US">
                  <a:solidFill>
                    <a:srgbClr val="FF0000"/>
                  </a:solidFill>
                </a:rPr>
                <a:t>f</a:t>
              </a:r>
              <a:r>
                <a:rPr lang="en-US" altLang="en-US" baseline="-25000">
                  <a:solidFill>
                    <a:srgbClr val="FF0000"/>
                  </a:solidFill>
                </a:rPr>
                <a:t>1</a:t>
              </a:r>
              <a:endParaRPr lang="en-US" altLang="en-US">
                <a:solidFill>
                  <a:srgbClr val="FF0000"/>
                </a:solidFill>
              </a:endParaRPr>
            </a:p>
          </p:txBody>
        </p:sp>
        <p:sp>
          <p:nvSpPr>
            <p:cNvPr id="23558" name="TextBox 281"/>
            <p:cNvSpPr txBox="1">
              <a:spLocks noChangeArrowheads="1"/>
            </p:cNvSpPr>
            <p:nvPr/>
          </p:nvSpPr>
          <p:spPr bwMode="auto">
            <a:xfrm>
              <a:off x="5257800" y="4038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r>
                <a:rPr lang="en-US" altLang="en-US">
                  <a:solidFill>
                    <a:srgbClr val="FF0000"/>
                  </a:solidFill>
                </a:rPr>
                <a:t>f</a:t>
              </a:r>
              <a:r>
                <a:rPr lang="en-US" altLang="en-US" baseline="-25000">
                  <a:solidFill>
                    <a:srgbClr val="FF0000"/>
                  </a:solidFill>
                </a:rPr>
                <a:t>2</a:t>
              </a:r>
              <a:endParaRPr lang="en-US" altLang="en-US">
                <a:solidFill>
                  <a:srgbClr val="FF0000"/>
                </a:solidFill>
              </a:endParaRPr>
            </a:p>
          </p:txBody>
        </p:sp>
        <p:sp>
          <p:nvSpPr>
            <p:cNvPr id="285" name="Oval 284"/>
            <p:cNvSpPr/>
            <p:nvPr/>
          </p:nvSpPr>
          <p:spPr>
            <a:xfrm flipH="1" flipV="1">
              <a:off x="3657600" y="38862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60" name="TextBox 299"/>
            <p:cNvSpPr txBox="1">
              <a:spLocks noChangeArrowheads="1"/>
            </p:cNvSpPr>
            <p:nvPr/>
          </p:nvSpPr>
          <p:spPr bwMode="auto">
            <a:xfrm>
              <a:off x="5638800" y="5029201"/>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r>
                <a:rPr lang="en-US" altLang="en-US" sz="2800" dirty="0">
                  <a:solidFill>
                    <a:srgbClr val="FF0000"/>
                  </a:solidFill>
                </a:rPr>
                <a:t>foci</a:t>
              </a:r>
            </a:p>
          </p:txBody>
        </p:sp>
        <p:cxnSp>
          <p:nvCxnSpPr>
            <p:cNvPr id="302" name="Straight Arrow Connector 301"/>
            <p:cNvCxnSpPr/>
            <p:nvPr/>
          </p:nvCxnSpPr>
          <p:spPr>
            <a:xfrm rot="10800000">
              <a:off x="3733800" y="3962400"/>
              <a:ext cx="1866900" cy="11001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p:nvPr/>
          </p:nvCxnSpPr>
          <p:spPr>
            <a:xfrm rot="10800000" flipH="1">
              <a:off x="5638800" y="3962400"/>
              <a:ext cx="76200" cy="11001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563" name="Rectangle 305"/>
            <p:cNvSpPr>
              <a:spLocks noChangeArrowheads="1"/>
            </p:cNvSpPr>
            <p:nvPr/>
          </p:nvSpPr>
          <p:spPr bwMode="auto">
            <a:xfrm>
              <a:off x="7894820" y="1362868"/>
              <a:ext cx="241935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r>
                <a:rPr lang="en-US" altLang="en-US" sz="2400" dirty="0" smtClean="0">
                  <a:solidFill>
                    <a:srgbClr val="C00000"/>
                  </a:solidFill>
                </a:rPr>
                <a:t>Center</a:t>
              </a:r>
            </a:p>
            <a:p>
              <a:endParaRPr lang="en-US" altLang="en-US" sz="2400" dirty="0">
                <a:solidFill>
                  <a:srgbClr val="C00000"/>
                </a:solidFill>
              </a:endParaRPr>
            </a:p>
            <a:p>
              <a:endParaRPr lang="en-US" altLang="en-US" sz="2400" dirty="0">
                <a:solidFill>
                  <a:srgbClr val="FFFF00"/>
                </a:solidFill>
              </a:endParaRPr>
            </a:p>
            <a:p>
              <a:r>
                <a:rPr lang="en-US" altLang="en-US" sz="2400" dirty="0">
                  <a:solidFill>
                    <a:srgbClr val="C00000"/>
                  </a:solidFill>
                </a:rPr>
                <a:t>Transverse Axis</a:t>
              </a:r>
            </a:p>
            <a:p>
              <a:endParaRPr lang="en-US" altLang="en-US" sz="2400" dirty="0">
                <a:solidFill>
                  <a:srgbClr val="FFFF00"/>
                </a:solidFill>
              </a:endParaRPr>
            </a:p>
            <a:p>
              <a:endParaRPr lang="en-US" altLang="en-US" sz="2400" dirty="0">
                <a:solidFill>
                  <a:srgbClr val="FFFF00"/>
                </a:solidFill>
              </a:endParaRPr>
            </a:p>
            <a:p>
              <a:endParaRPr lang="en-US" altLang="en-US" sz="2400" dirty="0">
                <a:solidFill>
                  <a:srgbClr val="FFFF00"/>
                </a:solidFill>
              </a:endParaRPr>
            </a:p>
            <a:p>
              <a:endParaRPr lang="en-US" altLang="en-US" sz="2400" dirty="0">
                <a:solidFill>
                  <a:srgbClr val="FFFF00"/>
                </a:solidFill>
              </a:endParaRPr>
            </a:p>
            <a:p>
              <a:endParaRPr lang="en-US" altLang="en-US" sz="2400" dirty="0">
                <a:solidFill>
                  <a:srgbClr val="FFFF00"/>
                </a:solidFill>
              </a:endParaRPr>
            </a:p>
            <a:p>
              <a:r>
                <a:rPr lang="en-US" altLang="en-US" sz="2400" dirty="0">
                  <a:solidFill>
                    <a:srgbClr val="C00000"/>
                  </a:solidFill>
                </a:rPr>
                <a:t>Conjugate Axis</a:t>
              </a:r>
            </a:p>
            <a:p>
              <a:endParaRPr lang="en-US" altLang="en-US" sz="2400" dirty="0">
                <a:solidFill>
                  <a:srgbClr val="FFFF00"/>
                </a:solidFill>
              </a:endParaRPr>
            </a:p>
            <a:p>
              <a:endParaRPr lang="en-US" altLang="en-US" sz="2400" dirty="0">
                <a:solidFill>
                  <a:srgbClr val="00B0F0"/>
                </a:solidFill>
              </a:endParaRPr>
            </a:p>
            <a:p>
              <a:endParaRPr lang="en-US" altLang="en-US" sz="2400" dirty="0">
                <a:solidFill>
                  <a:srgbClr val="00B0F0"/>
                </a:solidFill>
              </a:endParaRPr>
            </a:p>
            <a:p>
              <a:r>
                <a:rPr lang="en-US" altLang="en-US" sz="2400" dirty="0">
                  <a:solidFill>
                    <a:srgbClr val="C00000"/>
                  </a:solidFill>
                </a:rPr>
                <a:t>Vertices</a:t>
              </a:r>
            </a:p>
          </p:txBody>
        </p:sp>
        <p:sp>
          <p:nvSpPr>
            <p:cNvPr id="33" name="Oval 32"/>
            <p:cNvSpPr/>
            <p:nvPr/>
          </p:nvSpPr>
          <p:spPr>
            <a:xfrm flipV="1">
              <a:off x="5715000" y="38862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2" name="Straight Arrow Connector 41"/>
            <p:cNvCxnSpPr/>
            <p:nvPr/>
          </p:nvCxnSpPr>
          <p:spPr>
            <a:xfrm rot="10800000" flipV="1">
              <a:off x="4800600" y="1600200"/>
              <a:ext cx="3048000" cy="2362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4648200" y="3886200"/>
              <a:ext cx="152400" cy="762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Arrow Connector 44"/>
            <p:cNvCxnSpPr/>
            <p:nvPr/>
          </p:nvCxnSpPr>
          <p:spPr>
            <a:xfrm rot="10800000" flipV="1">
              <a:off x="5410200" y="2438400"/>
              <a:ext cx="2438400" cy="13716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5608820" y="3916180"/>
              <a:ext cx="2286000" cy="20574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3810000" y="3886200"/>
              <a:ext cx="4191000" cy="21336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97069" y="3915320"/>
              <a:ext cx="1814109" cy="0"/>
            </a:xfrm>
            <a:prstGeom prst="line">
              <a:avLst/>
            </a:prstGeom>
            <a:ln w="98425" cmpd="sng">
              <a:solidFill>
                <a:srgbClr val="00B050">
                  <a:alpha val="78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255064" y="3885406"/>
              <a:ext cx="914400" cy="1588"/>
            </a:xfrm>
            <a:prstGeom prst="line">
              <a:avLst/>
            </a:prstGeom>
            <a:ln w="698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a:off x="4876800" y="4191000"/>
              <a:ext cx="3048000" cy="3048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28818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41130" y="1677987"/>
            <a:ext cx="5686425" cy="3705225"/>
          </a:xfrm>
          <a:prstGeom prst="rect">
            <a:avLst/>
          </a:prstGeom>
        </p:spPr>
      </p:pic>
      <p:sp>
        <p:nvSpPr>
          <p:cNvPr id="3" name="Rectangle 2"/>
          <p:cNvSpPr/>
          <p:nvPr/>
        </p:nvSpPr>
        <p:spPr>
          <a:xfrm>
            <a:off x="3299614" y="385020"/>
            <a:ext cx="4909614" cy="707886"/>
          </a:xfrm>
          <a:prstGeom prst="rect">
            <a:avLst/>
          </a:prstGeom>
        </p:spPr>
        <p:txBody>
          <a:bodyPr wrap="none">
            <a:spAutoFit/>
          </a:bodyPr>
          <a:lstStyle/>
          <a:p>
            <a:r>
              <a:rPr lang="en-US" sz="4000" b="1" dirty="0" smtClean="0">
                <a:solidFill>
                  <a:srgbClr val="C00000"/>
                </a:solidFill>
              </a:rPr>
              <a:t>Equation of hyperbola</a:t>
            </a:r>
            <a:endParaRPr lang="en-US" sz="4000" dirty="0"/>
          </a:p>
        </p:txBody>
      </p:sp>
      <p:pic>
        <p:nvPicPr>
          <p:cNvPr id="4" name="Picture 3"/>
          <p:cNvPicPr>
            <a:picLocks noChangeAspect="1"/>
          </p:cNvPicPr>
          <p:nvPr/>
        </p:nvPicPr>
        <p:blipFill>
          <a:blip r:embed="rId3"/>
          <a:stretch>
            <a:fillRect/>
          </a:stretch>
        </p:blipFill>
        <p:spPr>
          <a:xfrm>
            <a:off x="878568" y="1893660"/>
            <a:ext cx="4524380" cy="646340"/>
          </a:xfrm>
          <a:prstGeom prst="rect">
            <a:avLst/>
          </a:prstGeom>
        </p:spPr>
      </p:pic>
      <p:pic>
        <p:nvPicPr>
          <p:cNvPr id="5" name="Picture 4"/>
          <p:cNvPicPr>
            <a:picLocks noChangeAspect="1"/>
          </p:cNvPicPr>
          <p:nvPr/>
        </p:nvPicPr>
        <p:blipFill>
          <a:blip r:embed="rId4"/>
          <a:stretch>
            <a:fillRect/>
          </a:stretch>
        </p:blipFill>
        <p:spPr>
          <a:xfrm>
            <a:off x="965379" y="3340753"/>
            <a:ext cx="5002100" cy="969989"/>
          </a:xfrm>
          <a:prstGeom prst="rect">
            <a:avLst/>
          </a:prstGeom>
        </p:spPr>
      </p:pic>
    </p:spTree>
    <p:extLst>
      <p:ext uri="{BB962C8B-B14F-4D97-AF65-F5344CB8AC3E}">
        <p14:creationId xmlns:p14="http://schemas.microsoft.com/office/powerpoint/2010/main" val="276395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b="1" dirty="0" smtClean="0">
                <a:solidFill>
                  <a:srgbClr val="C00000"/>
                </a:solidFill>
              </a:rPr>
              <a:t>Hyperbola Equation</a:t>
            </a:r>
            <a:endParaRPr lang="en-US" b="1" dirty="0">
              <a:solidFill>
                <a:srgbClr val="C00000"/>
              </a:solidFill>
            </a:endParaRPr>
          </a:p>
        </p:txBody>
      </p:sp>
      <p:sp>
        <p:nvSpPr>
          <p:cNvPr id="3" name="Content Placeholder 2"/>
          <p:cNvSpPr>
            <a:spLocks noGrp="1"/>
          </p:cNvSpPr>
          <p:nvPr>
            <p:ph idx="1"/>
          </p:nvPr>
        </p:nvSpPr>
        <p:spPr>
          <a:xfrm>
            <a:off x="1981200" y="1600200"/>
            <a:ext cx="8229600" cy="5029200"/>
          </a:xfrm>
        </p:spPr>
        <p:txBody>
          <a:bodyPr/>
          <a:lstStyle/>
          <a:p>
            <a:pPr>
              <a:buFont typeface="Wingdings" panose="05000000000000000000" pitchFamily="2" charset="2"/>
              <a:buChar char="q"/>
            </a:pPr>
            <a:r>
              <a:rPr lang="en-US" altLang="en-US" dirty="0" smtClean="0"/>
              <a:t>Equation:  </a:t>
            </a:r>
          </a:p>
          <a:p>
            <a:pPr>
              <a:buFont typeface="Wingdings" panose="05000000000000000000" pitchFamily="2" charset="2"/>
              <a:buChar char="q"/>
            </a:pPr>
            <a:endParaRPr lang="en-US" altLang="en-US" dirty="0" smtClean="0"/>
          </a:p>
          <a:p>
            <a:pPr>
              <a:buFont typeface="Wingdings 2" panose="05020102010507070707" pitchFamily="18" charset="2"/>
              <a:buNone/>
            </a:pPr>
            <a:r>
              <a:rPr lang="en-US" altLang="en-US" dirty="0" smtClean="0"/>
              <a:t>	</a:t>
            </a:r>
          </a:p>
          <a:p>
            <a:pPr>
              <a:buFont typeface="Wingdings 2" panose="05020102010507070707" pitchFamily="18" charset="2"/>
              <a:buNone/>
            </a:pPr>
            <a:endParaRPr lang="en-US" altLang="en-US" dirty="0" smtClean="0"/>
          </a:p>
          <a:p>
            <a:pPr>
              <a:buFont typeface="Wingdings" panose="05000000000000000000" pitchFamily="2" charset="2"/>
              <a:buChar char="q"/>
            </a:pPr>
            <a:r>
              <a:rPr lang="en-US" altLang="en-US" dirty="0" smtClean="0"/>
              <a:t>Compare the equations of ellipses and hyperbolas.</a:t>
            </a:r>
          </a:p>
          <a:p>
            <a:pPr>
              <a:buFont typeface="Wingdings" panose="05000000000000000000" pitchFamily="2" charset="2"/>
              <a:buChar char="q"/>
            </a:pPr>
            <a:r>
              <a:rPr lang="en-US" altLang="en-US" dirty="0" smtClean="0"/>
              <a:t>What makes the hyperbola different from a circle?</a:t>
            </a:r>
          </a:p>
        </p:txBody>
      </p:sp>
      <p:graphicFrame>
        <p:nvGraphicFramePr>
          <p:cNvPr id="4" name="Object 2"/>
          <p:cNvGraphicFramePr>
            <a:graphicFrameLocks noChangeAspect="1"/>
          </p:cNvGraphicFramePr>
          <p:nvPr>
            <p:extLst>
              <p:ext uri="{D42A27DB-BD31-4B8C-83A1-F6EECF244321}">
                <p14:modId xmlns:p14="http://schemas.microsoft.com/office/powerpoint/2010/main" val="3266314801"/>
              </p:ext>
            </p:extLst>
          </p:nvPr>
        </p:nvGraphicFramePr>
        <p:xfrm>
          <a:off x="1981200" y="2314575"/>
          <a:ext cx="7485063" cy="1222375"/>
        </p:xfrm>
        <a:graphic>
          <a:graphicData uri="http://schemas.openxmlformats.org/presentationml/2006/ole">
            <mc:AlternateContent xmlns:mc="http://schemas.openxmlformats.org/markup-compatibility/2006">
              <mc:Choice xmlns:v="urn:schemas-microsoft-com:vml" Requires="v">
                <p:oleObj spid="_x0000_s2075" name="Equation" r:id="rId4" imgW="2565360" imgH="419040" progId="Equation.DSMT4">
                  <p:embed/>
                </p:oleObj>
              </mc:Choice>
              <mc:Fallback>
                <p:oleObj name="Equation" r:id="rId4" imgW="2565360" imgH="419040" progId="Equation.DSMT4">
                  <p:embed/>
                  <p:pic>
                    <p:nvPicPr>
                      <p:cNvPr id="0" name=""/>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981200" y="2314575"/>
                        <a:ext cx="7485063" cy="1222375"/>
                      </a:xfrm>
                      <a:prstGeom prst="rect">
                        <a:avLst/>
                      </a:prstGeom>
                      <a:solidFill>
                        <a:schemeClr val="tx1">
                          <a:lumMod val="95000"/>
                          <a:lumOff val="5000"/>
                        </a:schemeClr>
                      </a:solidFill>
                    </p:spPr>
                  </p:pic>
                </p:oleObj>
              </mc:Fallback>
            </mc:AlternateContent>
          </a:graphicData>
        </a:graphic>
      </p:graphicFrame>
    </p:spTree>
    <p:extLst>
      <p:ext uri="{BB962C8B-B14F-4D97-AF65-F5344CB8AC3E}">
        <p14:creationId xmlns:p14="http://schemas.microsoft.com/office/powerpoint/2010/main" val="3318768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defRPr/>
            </a:pPr>
            <a:r>
              <a:rPr lang="en-US" b="1" dirty="0" smtClean="0">
                <a:solidFill>
                  <a:srgbClr val="C00000"/>
                </a:solidFill>
              </a:rPr>
              <a:t>Hands-on Activity</a:t>
            </a:r>
          </a:p>
        </p:txBody>
      </p:sp>
      <p:sp>
        <p:nvSpPr>
          <p:cNvPr id="25603" name="Rectangle 3" descr="Rectangle: Click to edit Master text styles&#10;Second level&#10;Third level&#10;Fourth level&#10;Fifth level"/>
          <p:cNvSpPr>
            <a:spLocks noGrp="1" noChangeArrowheads="1"/>
          </p:cNvSpPr>
          <p:nvPr>
            <p:ph type="body" idx="1"/>
          </p:nvPr>
        </p:nvSpPr>
        <p:spPr>
          <a:xfrm>
            <a:off x="2220685" y="1563801"/>
            <a:ext cx="11625943" cy="370114"/>
          </a:xfrm>
        </p:spPr>
        <p:txBody>
          <a:bodyPr>
            <a:normAutofit fontScale="92500" lnSpcReduction="20000"/>
          </a:bodyPr>
          <a:lstStyle/>
          <a:p>
            <a:pPr>
              <a:lnSpc>
                <a:spcPct val="80000"/>
              </a:lnSpc>
              <a:buFont typeface="Wingdings" panose="05000000000000000000" pitchFamily="2" charset="2"/>
              <a:buNone/>
            </a:pPr>
            <a:r>
              <a:rPr lang="en-US" altLang="en-US" sz="3100" dirty="0"/>
              <a:t>At your table is paper, corkboard, string, and tacks. </a:t>
            </a:r>
          </a:p>
        </p:txBody>
      </p:sp>
      <p:pic>
        <p:nvPicPr>
          <p:cNvPr id="25604" name="Picture 8"/>
          <p:cNvPicPr>
            <a:picLocks noChangeAspect="1" noChangeArrowheads="1"/>
          </p:cNvPicPr>
          <p:nvPr/>
        </p:nvPicPr>
        <p:blipFill>
          <a:blip r:embed="rId3">
            <a:extLst>
              <a:ext uri="{28A0092B-C50C-407E-A947-70E740481C1C}">
                <a14:useLocalDpi xmlns:a14="http://schemas.microsoft.com/office/drawing/2010/main" val="0"/>
              </a:ext>
            </a:extLst>
          </a:blip>
          <a:srcRect l="14375" t="28999" r="42500" b="19000"/>
          <a:stretch>
            <a:fillRect/>
          </a:stretch>
        </p:blipFill>
        <p:spPr bwMode="auto">
          <a:xfrm>
            <a:off x="3240199" y="2177143"/>
            <a:ext cx="5874772" cy="442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548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5604"/>
                                        </p:tgtEl>
                                        <p:attrNameLst>
                                          <p:attrName>style.visibility</p:attrName>
                                        </p:attrNameLst>
                                      </p:cBhvr>
                                      <p:to>
                                        <p:strVal val="visible"/>
                                      </p:to>
                                    </p:set>
                                    <p:animEffect transition="in" filter="barn(inVertical)">
                                      <p:cBhvr>
                                        <p:cTn id="15"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2560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9221" y="393600"/>
            <a:ext cx="2710807" cy="707886"/>
          </a:xfrm>
          <a:prstGeom prst="rect">
            <a:avLst/>
          </a:prstGeom>
        </p:spPr>
        <p:txBody>
          <a:bodyPr wrap="none">
            <a:spAutoFit/>
          </a:bodyPr>
          <a:lstStyle/>
          <a:p>
            <a:r>
              <a:rPr lang="en-US" sz="4000" b="1" dirty="0" smtClean="0">
                <a:solidFill>
                  <a:srgbClr val="C00000"/>
                </a:solidFill>
              </a:rPr>
              <a:t>Asymptotes</a:t>
            </a:r>
            <a:endParaRPr lang="en-US" sz="4000" dirty="0"/>
          </a:p>
        </p:txBody>
      </p:sp>
      <p:sp>
        <p:nvSpPr>
          <p:cNvPr id="3" name="Rectangle 2"/>
          <p:cNvSpPr/>
          <p:nvPr/>
        </p:nvSpPr>
        <p:spPr>
          <a:xfrm>
            <a:off x="2024095" y="1101486"/>
            <a:ext cx="7549374" cy="523220"/>
          </a:xfrm>
          <a:prstGeom prst="rect">
            <a:avLst/>
          </a:prstGeom>
        </p:spPr>
        <p:txBody>
          <a:bodyPr wrap="none">
            <a:spAutoFit/>
          </a:bodyPr>
          <a:lstStyle/>
          <a:p>
            <a:pPr>
              <a:spcBef>
                <a:spcPts val="813"/>
              </a:spcBef>
            </a:pPr>
            <a:r>
              <a:rPr lang="en-US" altLang="en-US" sz="2800" dirty="0"/>
              <a:t>The branches follow guide lines called </a:t>
            </a:r>
            <a:r>
              <a:rPr lang="en-US" altLang="en-US" sz="2800" b="1" i="1" dirty="0">
                <a:solidFill>
                  <a:srgbClr val="800080"/>
                </a:solidFill>
              </a:rPr>
              <a:t>asymptotes</a:t>
            </a:r>
            <a:r>
              <a:rPr lang="en-US" altLang="en-US" dirty="0"/>
              <a:t>.</a:t>
            </a:r>
          </a:p>
        </p:txBody>
      </p:sp>
      <p:pic>
        <p:nvPicPr>
          <p:cNvPr id="4" name="Picture 3"/>
          <p:cNvPicPr>
            <a:picLocks noChangeAspect="1"/>
          </p:cNvPicPr>
          <p:nvPr/>
        </p:nvPicPr>
        <p:blipFill>
          <a:blip r:embed="rId2"/>
          <a:stretch>
            <a:fillRect/>
          </a:stretch>
        </p:blipFill>
        <p:spPr>
          <a:xfrm>
            <a:off x="6010421" y="1709738"/>
            <a:ext cx="3253513" cy="856797"/>
          </a:xfrm>
          <a:prstGeom prst="rect">
            <a:avLst/>
          </a:prstGeom>
        </p:spPr>
      </p:pic>
      <p:pic>
        <p:nvPicPr>
          <p:cNvPr id="5" name="Picture 4"/>
          <p:cNvPicPr>
            <a:picLocks noChangeAspect="1"/>
          </p:cNvPicPr>
          <p:nvPr/>
        </p:nvPicPr>
        <p:blipFill rotWithShape="1">
          <a:blip r:embed="rId3"/>
          <a:srcRect r="58054"/>
          <a:stretch/>
        </p:blipFill>
        <p:spPr>
          <a:xfrm>
            <a:off x="3446944" y="1709738"/>
            <a:ext cx="2098200" cy="969989"/>
          </a:xfrm>
          <a:prstGeom prst="rect">
            <a:avLst/>
          </a:prstGeom>
        </p:spPr>
      </p:pic>
      <p:pic>
        <p:nvPicPr>
          <p:cNvPr id="6" name="Picture 5"/>
          <p:cNvPicPr>
            <a:picLocks noChangeAspect="1"/>
          </p:cNvPicPr>
          <p:nvPr/>
        </p:nvPicPr>
        <p:blipFill>
          <a:blip r:embed="rId4"/>
          <a:stretch>
            <a:fillRect/>
          </a:stretch>
        </p:blipFill>
        <p:spPr>
          <a:xfrm>
            <a:off x="841631" y="2679727"/>
            <a:ext cx="9407025" cy="3766043"/>
          </a:xfrm>
          <a:prstGeom prst="rect">
            <a:avLst/>
          </a:prstGeom>
        </p:spPr>
      </p:pic>
    </p:spTree>
    <p:extLst>
      <p:ext uri="{BB962C8B-B14F-4D97-AF65-F5344CB8AC3E}">
        <p14:creationId xmlns:p14="http://schemas.microsoft.com/office/powerpoint/2010/main" val="310474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Box 2"/>
          <p:cNvSpPr txBox="1">
            <a:spLocks noChangeArrowheads="1"/>
          </p:cNvSpPr>
          <p:nvPr/>
        </p:nvSpPr>
        <p:spPr bwMode="auto">
          <a:xfrm>
            <a:off x="3733800" y="762000"/>
            <a:ext cx="441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endParaRPr lang="en-US" altLang="en-US"/>
          </a:p>
        </p:txBody>
      </p:sp>
      <p:graphicFrame>
        <p:nvGraphicFramePr>
          <p:cNvPr id="10242" name="Object 2"/>
          <p:cNvGraphicFramePr>
            <a:graphicFrameLocks noChangeAspect="1"/>
          </p:cNvGraphicFramePr>
          <p:nvPr>
            <p:extLst>
              <p:ext uri="{D42A27DB-BD31-4B8C-83A1-F6EECF244321}">
                <p14:modId xmlns:p14="http://schemas.microsoft.com/office/powerpoint/2010/main" val="1633389385"/>
              </p:ext>
            </p:extLst>
          </p:nvPr>
        </p:nvGraphicFramePr>
        <p:xfrm>
          <a:off x="8561022" y="0"/>
          <a:ext cx="2144713" cy="1219200"/>
        </p:xfrm>
        <a:graphic>
          <a:graphicData uri="http://schemas.openxmlformats.org/presentationml/2006/ole">
            <mc:AlternateContent xmlns:mc="http://schemas.openxmlformats.org/markup-compatibility/2006">
              <mc:Choice xmlns:v="urn:schemas-microsoft-com:vml" Requires="v">
                <p:oleObj spid="_x0000_s3099" name="Equation" r:id="rId4" imgW="736560" imgH="419040" progId="Equation.DSMT4">
                  <p:embed/>
                </p:oleObj>
              </mc:Choice>
              <mc:Fallback>
                <p:oleObj name="Equation" r:id="rId4" imgW="73656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1022" y="0"/>
                        <a:ext cx="214471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
          <p:cNvGrpSpPr/>
          <p:nvPr/>
        </p:nvGrpSpPr>
        <p:grpSpPr>
          <a:xfrm>
            <a:off x="2721657" y="1279524"/>
            <a:ext cx="7990114" cy="5578476"/>
            <a:chOff x="3276600" y="1371600"/>
            <a:chExt cx="7239000" cy="5338764"/>
          </a:xfrm>
        </p:grpSpPr>
        <p:pic>
          <p:nvPicPr>
            <p:cNvPr id="1024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447800"/>
              <a:ext cx="4724400" cy="43434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24" name="Straight Connector 23"/>
            <p:cNvCxnSpPr/>
            <p:nvPr/>
          </p:nvCxnSpPr>
          <p:spPr>
            <a:xfrm rot="5400000">
              <a:off x="4610101" y="3619501"/>
              <a:ext cx="2057400" cy="317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247" name="TextBox 10"/>
            <p:cNvSpPr txBox="1">
              <a:spLocks noChangeArrowheads="1"/>
            </p:cNvSpPr>
            <p:nvPr/>
          </p:nvSpPr>
          <p:spPr bwMode="auto">
            <a:xfrm>
              <a:off x="8153400" y="1447801"/>
              <a:ext cx="23622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r>
                <a:rPr lang="en-US" altLang="en-US" sz="2400" b="1" dirty="0">
                  <a:solidFill>
                    <a:srgbClr val="FFC000"/>
                  </a:solidFill>
                </a:rPr>
                <a:t>Transverse axis</a:t>
              </a:r>
            </a:p>
            <a:p>
              <a:endParaRPr lang="en-US" altLang="en-US" sz="2400" b="1" dirty="0">
                <a:solidFill>
                  <a:srgbClr val="FFC000"/>
                </a:solidFill>
              </a:endParaRPr>
            </a:p>
            <a:p>
              <a:r>
                <a:rPr lang="en-US" altLang="en-US" sz="2400" b="1" dirty="0">
                  <a:solidFill>
                    <a:srgbClr val="FFC000"/>
                  </a:solidFill>
                </a:rPr>
                <a:t>Conjugate axis</a:t>
              </a:r>
            </a:p>
            <a:p>
              <a:endParaRPr lang="en-US" altLang="en-US" sz="2400" b="1" dirty="0">
                <a:solidFill>
                  <a:srgbClr val="FFC000"/>
                </a:solidFill>
              </a:endParaRPr>
            </a:p>
            <a:p>
              <a:r>
                <a:rPr lang="en-US" altLang="en-US" sz="2400" b="1" dirty="0">
                  <a:solidFill>
                    <a:srgbClr val="7030A0"/>
                  </a:solidFill>
                </a:rPr>
                <a:t>Center</a:t>
              </a:r>
            </a:p>
            <a:p>
              <a:endParaRPr lang="en-US" altLang="en-US" sz="2400" b="1" dirty="0">
                <a:solidFill>
                  <a:srgbClr val="7030A0"/>
                </a:solidFill>
              </a:endParaRPr>
            </a:p>
            <a:p>
              <a:endParaRPr lang="en-US" altLang="en-US" sz="2400" b="1" dirty="0">
                <a:solidFill>
                  <a:srgbClr val="7030A0"/>
                </a:solidFill>
              </a:endParaRPr>
            </a:p>
            <a:p>
              <a:endParaRPr lang="en-US" altLang="en-US" sz="2400" b="1" dirty="0">
                <a:solidFill>
                  <a:srgbClr val="7030A0"/>
                </a:solidFill>
              </a:endParaRPr>
            </a:p>
            <a:p>
              <a:endParaRPr lang="en-US" altLang="en-US" sz="2400" b="1" dirty="0">
                <a:solidFill>
                  <a:srgbClr val="7030A0"/>
                </a:solidFill>
              </a:endParaRPr>
            </a:p>
            <a:p>
              <a:endParaRPr lang="en-US" altLang="en-US" sz="2400" b="1" dirty="0">
                <a:solidFill>
                  <a:srgbClr val="7030A0"/>
                </a:solidFill>
              </a:endParaRPr>
            </a:p>
            <a:p>
              <a:endParaRPr lang="en-US" altLang="en-US" sz="2400" b="1" dirty="0">
                <a:solidFill>
                  <a:srgbClr val="7030A0"/>
                </a:solidFill>
              </a:endParaRPr>
            </a:p>
            <a:p>
              <a:endParaRPr lang="en-US" altLang="en-US" sz="2400" b="1" dirty="0">
                <a:solidFill>
                  <a:srgbClr val="7030A0"/>
                </a:solidFill>
              </a:endParaRPr>
            </a:p>
            <a:p>
              <a:endParaRPr lang="en-US" altLang="en-US" sz="2400" b="1" dirty="0">
                <a:solidFill>
                  <a:srgbClr val="FFC000"/>
                </a:solidFill>
              </a:endParaRPr>
            </a:p>
            <a:p>
              <a:r>
                <a:rPr lang="en-US" altLang="en-US" sz="2400" b="1" dirty="0">
                  <a:solidFill>
                    <a:srgbClr val="00B050"/>
                  </a:solidFill>
                </a:rPr>
                <a:t>Asymptotes</a:t>
              </a:r>
            </a:p>
          </p:txBody>
        </p:sp>
        <p:sp>
          <p:nvSpPr>
            <p:cNvPr id="14" name="Oval 13"/>
            <p:cNvSpPr/>
            <p:nvPr/>
          </p:nvSpPr>
          <p:spPr>
            <a:xfrm>
              <a:off x="5562600" y="3581400"/>
              <a:ext cx="152400" cy="1524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Arrow Connector 16"/>
            <p:cNvCxnSpPr/>
            <p:nvPr/>
          </p:nvCxnSpPr>
          <p:spPr>
            <a:xfrm rot="10800000" flipV="1">
              <a:off x="5715000" y="3200400"/>
              <a:ext cx="2438400" cy="3810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21420000">
              <a:off x="4876800" y="3581400"/>
              <a:ext cx="1524000" cy="762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5715000" y="1752600"/>
              <a:ext cx="2514600" cy="106680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flipV="1">
              <a:off x="5181600" y="2438400"/>
              <a:ext cx="2895600" cy="106680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876800" y="2590800"/>
              <a:ext cx="1524000" cy="2057400"/>
            </a:xfrm>
            <a:prstGeom prst="rect">
              <a:avLst/>
            </a:prstGeom>
            <a:noFill/>
            <a:ln>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Arrow Connector 37"/>
            <p:cNvCxnSpPr/>
            <p:nvPr/>
          </p:nvCxnSpPr>
          <p:spPr>
            <a:xfrm rot="5400000" flipH="1" flipV="1">
              <a:off x="3467100" y="1943100"/>
              <a:ext cx="4419600" cy="327660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3505200" y="1981200"/>
              <a:ext cx="4343400" cy="342900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7391400" y="5867400"/>
              <a:ext cx="838200" cy="6096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4114800" y="5791200"/>
              <a:ext cx="4114800" cy="6858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736175" y="334694"/>
            <a:ext cx="6621036" cy="523220"/>
          </a:xfrm>
          <a:prstGeom prst="rect">
            <a:avLst/>
          </a:prstGeom>
          <a:solidFill>
            <a:schemeClr val="bg1"/>
          </a:solidFill>
        </p:spPr>
        <p:txBody>
          <a:bodyPr wrap="square" rtlCol="0">
            <a:spAutoFit/>
          </a:bodyPr>
          <a:lstStyle/>
          <a:p>
            <a:pPr algn="ctr"/>
            <a:r>
              <a:rPr lang="en-US" sz="2800" b="1" dirty="0" smtClean="0">
                <a:solidFill>
                  <a:srgbClr val="C00000"/>
                </a:solidFill>
              </a:rPr>
              <a:t>Example</a:t>
            </a:r>
            <a:endParaRPr lang="en-US" sz="2800" b="1" dirty="0">
              <a:solidFill>
                <a:srgbClr val="C00000"/>
              </a:solidFill>
            </a:endParaRPr>
          </a:p>
        </p:txBody>
      </p:sp>
    </p:spTree>
    <p:extLst>
      <p:ext uri="{BB962C8B-B14F-4D97-AF65-F5344CB8AC3E}">
        <p14:creationId xmlns:p14="http://schemas.microsoft.com/office/powerpoint/2010/main" val="40747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9972"/>
          <a:stretch/>
        </p:blipFill>
        <p:spPr>
          <a:xfrm>
            <a:off x="1233714" y="1349828"/>
            <a:ext cx="9042400" cy="4737307"/>
          </a:xfrm>
          <a:prstGeom prst="rect">
            <a:avLst/>
          </a:prstGeom>
        </p:spPr>
      </p:pic>
      <p:pic>
        <p:nvPicPr>
          <p:cNvPr id="3" name="Picture 2"/>
          <p:cNvPicPr>
            <a:picLocks noChangeAspect="1"/>
          </p:cNvPicPr>
          <p:nvPr/>
        </p:nvPicPr>
        <p:blipFill>
          <a:blip r:embed="rId3"/>
          <a:stretch>
            <a:fillRect/>
          </a:stretch>
        </p:blipFill>
        <p:spPr>
          <a:xfrm>
            <a:off x="2649381" y="684016"/>
            <a:ext cx="5949809" cy="665812"/>
          </a:xfrm>
          <a:prstGeom prst="rect">
            <a:avLst/>
          </a:prstGeom>
        </p:spPr>
      </p:pic>
    </p:spTree>
    <p:extLst>
      <p:ext uri="{BB962C8B-B14F-4D97-AF65-F5344CB8AC3E}">
        <p14:creationId xmlns:p14="http://schemas.microsoft.com/office/powerpoint/2010/main" val="148101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7205663" y="1"/>
            <a:ext cx="3429000" cy="1782763"/>
          </a:xfrm>
          <a:prstGeom prst="rect">
            <a:avLst/>
          </a:prstGeom>
          <a:noFill/>
          <a:ln w="25560" cap="flat">
            <a:solidFill>
              <a:srgbClr val="000000"/>
            </a:solidFill>
            <a:miter lim="800000"/>
            <a:headEnd/>
            <a:tailEnd/>
          </a:ln>
          <a:effectLst>
            <a:outerShdw dist="38160" dir="5400000" algn="ctr" rotWithShape="0">
              <a:srgbClr val="000000">
                <a:alpha val="40033"/>
              </a:srgb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38" name="Text Box 2"/>
          <p:cNvSpPr txBox="1">
            <a:spLocks noChangeArrowheads="1"/>
          </p:cNvSpPr>
          <p:nvPr/>
        </p:nvSpPr>
        <p:spPr bwMode="auto">
          <a:xfrm>
            <a:off x="7239000" y="1"/>
            <a:ext cx="3417888" cy="715963"/>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9pPr>
          </a:lstStyle>
          <a:p>
            <a:pPr algn="ctr" eaLnBrk="1" hangingPunct="1">
              <a:buClrTx/>
              <a:buFontTx/>
              <a:buNone/>
            </a:pPr>
            <a:r>
              <a:rPr lang="en-US" altLang="en-US" sz="2400"/>
              <a:t>Example 1:</a:t>
            </a:r>
          </a:p>
        </p:txBody>
      </p:sp>
      <p:graphicFrame>
        <p:nvGraphicFramePr>
          <p:cNvPr id="14339" name="Object 3"/>
          <p:cNvGraphicFramePr>
            <a:graphicFrameLocks noChangeAspect="1"/>
          </p:cNvGraphicFramePr>
          <p:nvPr/>
        </p:nvGraphicFramePr>
        <p:xfrm>
          <a:off x="7248525" y="609600"/>
          <a:ext cx="3397250" cy="1143000"/>
        </p:xfrm>
        <a:graphic>
          <a:graphicData uri="http://schemas.openxmlformats.org/presentationml/2006/ole">
            <mc:AlternateContent xmlns:mc="http://schemas.openxmlformats.org/markup-compatibility/2006">
              <mc:Choice xmlns:v="urn:schemas-microsoft-com:vml" Requires="v">
                <p:oleObj spid="_x0000_s6271" r:id="rId4" imgW="1358640" imgH="457200" progId="">
                  <p:embed/>
                </p:oleObj>
              </mc:Choice>
              <mc:Fallback>
                <p:oleObj r:id="rId4" imgW="1358640" imgH="4572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8525" y="609600"/>
                        <a:ext cx="3397250" cy="11430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4340" name="AutoShape 4"/>
          <p:cNvCxnSpPr>
            <a:cxnSpLocks noChangeShapeType="1"/>
          </p:cNvCxnSpPr>
          <p:nvPr/>
        </p:nvCxnSpPr>
        <p:spPr bwMode="auto">
          <a:xfrm>
            <a:off x="4724400" y="0"/>
            <a:ext cx="1588" cy="6781800"/>
          </a:xfrm>
          <a:prstGeom prst="straightConnector1">
            <a:avLst/>
          </a:prstGeom>
          <a:noFill/>
          <a:ln w="25560" cap="flat">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41" name="AutoShape 5"/>
          <p:cNvCxnSpPr>
            <a:cxnSpLocks noChangeShapeType="1"/>
          </p:cNvCxnSpPr>
          <p:nvPr/>
        </p:nvCxnSpPr>
        <p:spPr bwMode="auto">
          <a:xfrm>
            <a:off x="1524000" y="3200400"/>
            <a:ext cx="9144000" cy="1588"/>
          </a:xfrm>
          <a:prstGeom prst="straightConnector1">
            <a:avLst/>
          </a:prstGeom>
          <a:noFill/>
          <a:ln w="25560" cap="flat">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42" name="Oval 6"/>
          <p:cNvSpPr>
            <a:spLocks noChangeArrowheads="1"/>
          </p:cNvSpPr>
          <p:nvPr/>
        </p:nvSpPr>
        <p:spPr bwMode="auto">
          <a:xfrm>
            <a:off x="3619500" y="2630488"/>
            <a:ext cx="76200" cy="76200"/>
          </a:xfrm>
          <a:prstGeom prst="ellipse">
            <a:avLst/>
          </a:prstGeom>
          <a:solidFill>
            <a:srgbClr val="984807"/>
          </a:solidFill>
          <a:ln w="25560" cap="flat">
            <a:solidFill>
              <a:srgbClr val="98480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Oval 7"/>
          <p:cNvSpPr>
            <a:spLocks noChangeArrowheads="1"/>
          </p:cNvSpPr>
          <p:nvPr/>
        </p:nvSpPr>
        <p:spPr bwMode="auto">
          <a:xfrm>
            <a:off x="4419600" y="2630488"/>
            <a:ext cx="76200" cy="76200"/>
          </a:xfrm>
          <a:prstGeom prst="ellipse">
            <a:avLst/>
          </a:prstGeom>
          <a:solidFill>
            <a:srgbClr val="984807"/>
          </a:solidFill>
          <a:ln w="25560" cap="flat">
            <a:solidFill>
              <a:srgbClr val="98480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Oval 8"/>
          <p:cNvSpPr>
            <a:spLocks noChangeArrowheads="1"/>
          </p:cNvSpPr>
          <p:nvPr/>
        </p:nvSpPr>
        <p:spPr bwMode="auto">
          <a:xfrm>
            <a:off x="2819400" y="2630488"/>
            <a:ext cx="76200" cy="76200"/>
          </a:xfrm>
          <a:prstGeom prst="ellipse">
            <a:avLst/>
          </a:prstGeom>
          <a:solidFill>
            <a:srgbClr val="984807"/>
          </a:solidFill>
          <a:ln w="25560" cap="flat">
            <a:solidFill>
              <a:srgbClr val="98480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Oval 9"/>
          <p:cNvSpPr>
            <a:spLocks noChangeArrowheads="1"/>
          </p:cNvSpPr>
          <p:nvPr/>
        </p:nvSpPr>
        <p:spPr bwMode="auto">
          <a:xfrm>
            <a:off x="3633788" y="3962400"/>
            <a:ext cx="76200" cy="76200"/>
          </a:xfrm>
          <a:prstGeom prst="ellipse">
            <a:avLst/>
          </a:prstGeom>
          <a:solidFill>
            <a:srgbClr val="984807"/>
          </a:solidFill>
          <a:ln w="25560" cap="flat">
            <a:solidFill>
              <a:srgbClr val="98480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Oval 10"/>
          <p:cNvSpPr>
            <a:spLocks noChangeArrowheads="1"/>
          </p:cNvSpPr>
          <p:nvPr/>
        </p:nvSpPr>
        <p:spPr bwMode="auto">
          <a:xfrm>
            <a:off x="3633788" y="1295400"/>
            <a:ext cx="76200" cy="76200"/>
          </a:xfrm>
          <a:prstGeom prst="ellipse">
            <a:avLst/>
          </a:prstGeom>
          <a:solidFill>
            <a:srgbClr val="984807"/>
          </a:solidFill>
          <a:ln w="25560" cap="flat">
            <a:solidFill>
              <a:srgbClr val="98480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Line 11"/>
          <p:cNvSpPr>
            <a:spLocks noChangeShapeType="1"/>
          </p:cNvSpPr>
          <p:nvPr/>
        </p:nvSpPr>
        <p:spPr bwMode="auto">
          <a:xfrm>
            <a:off x="2857500" y="1333500"/>
            <a:ext cx="1588" cy="2705100"/>
          </a:xfrm>
          <a:prstGeom prst="line">
            <a:avLst/>
          </a:prstGeom>
          <a:noFill/>
          <a:ln w="19080" cap="flat">
            <a:solidFill>
              <a:srgbClr val="4A7EBB"/>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8" name="Line 12"/>
          <p:cNvSpPr>
            <a:spLocks noChangeShapeType="1"/>
          </p:cNvSpPr>
          <p:nvPr/>
        </p:nvSpPr>
        <p:spPr bwMode="auto">
          <a:xfrm>
            <a:off x="4481514" y="1333500"/>
            <a:ext cx="1587" cy="2705100"/>
          </a:xfrm>
          <a:prstGeom prst="line">
            <a:avLst/>
          </a:prstGeom>
          <a:noFill/>
          <a:ln w="19080" cap="flat">
            <a:solidFill>
              <a:srgbClr val="4A7EBB"/>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9" name="Line 13"/>
          <p:cNvSpPr>
            <a:spLocks noChangeShapeType="1"/>
          </p:cNvSpPr>
          <p:nvPr/>
        </p:nvSpPr>
        <p:spPr bwMode="auto">
          <a:xfrm>
            <a:off x="2857501" y="1333500"/>
            <a:ext cx="1624013" cy="1588"/>
          </a:xfrm>
          <a:prstGeom prst="line">
            <a:avLst/>
          </a:prstGeom>
          <a:noFill/>
          <a:ln w="19080" cap="flat">
            <a:solidFill>
              <a:srgbClr val="4A7EBB"/>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50" name="Line 14"/>
          <p:cNvSpPr>
            <a:spLocks noChangeShapeType="1"/>
          </p:cNvSpPr>
          <p:nvPr/>
        </p:nvSpPr>
        <p:spPr bwMode="auto">
          <a:xfrm>
            <a:off x="2857501" y="4033839"/>
            <a:ext cx="1624013" cy="1587"/>
          </a:xfrm>
          <a:prstGeom prst="line">
            <a:avLst/>
          </a:prstGeom>
          <a:noFill/>
          <a:ln w="19080" cap="flat">
            <a:solidFill>
              <a:srgbClr val="4A7EBB"/>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51" name="Line 15"/>
          <p:cNvSpPr>
            <a:spLocks noChangeShapeType="1"/>
          </p:cNvSpPr>
          <p:nvPr/>
        </p:nvSpPr>
        <p:spPr bwMode="auto">
          <a:xfrm flipH="1">
            <a:off x="1754188" y="0"/>
            <a:ext cx="3505200" cy="5867400"/>
          </a:xfrm>
          <a:prstGeom prst="line">
            <a:avLst/>
          </a:prstGeom>
          <a:noFill/>
          <a:ln w="19080" cap="flat">
            <a:solidFill>
              <a:srgbClr val="4A7EBB"/>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52" name="Line 16"/>
          <p:cNvSpPr>
            <a:spLocks noChangeShapeType="1"/>
          </p:cNvSpPr>
          <p:nvPr/>
        </p:nvSpPr>
        <p:spPr bwMode="auto">
          <a:xfrm>
            <a:off x="2133600" y="76200"/>
            <a:ext cx="3352800" cy="5638800"/>
          </a:xfrm>
          <a:prstGeom prst="line">
            <a:avLst/>
          </a:prstGeom>
          <a:noFill/>
          <a:ln w="19080" cap="flat">
            <a:solidFill>
              <a:srgbClr val="4A7EBB"/>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4353" name="Group 17"/>
          <p:cNvGrpSpPr>
            <a:grpSpLocks/>
          </p:cNvGrpSpPr>
          <p:nvPr/>
        </p:nvGrpSpPr>
        <p:grpSpPr bwMode="auto">
          <a:xfrm>
            <a:off x="2103438" y="-15875"/>
            <a:ext cx="3135312" cy="1357313"/>
            <a:chOff x="365" y="-10"/>
            <a:chExt cx="1975" cy="855"/>
          </a:xfrm>
        </p:grpSpPr>
        <p:sp>
          <p:nvSpPr>
            <p:cNvPr id="14354" name="Freeform 18"/>
            <p:cNvSpPr>
              <a:spLocks noChangeArrowheads="1"/>
            </p:cNvSpPr>
            <p:nvPr/>
          </p:nvSpPr>
          <p:spPr bwMode="auto">
            <a:xfrm>
              <a:off x="365" y="-10"/>
              <a:ext cx="996" cy="843"/>
            </a:xfrm>
            <a:custGeom>
              <a:avLst/>
              <a:gdLst>
                <a:gd name="G0" fmla="+- 1 0 0"/>
                <a:gd name="T0" fmla="*/ 2973 256 1"/>
                <a:gd name="T1" fmla="*/ 0 256 1"/>
                <a:gd name="G1" fmla="+- 0 T0 T1"/>
                <a:gd name="G2" fmla="sin 19 G1"/>
                <a:gd name="G3" fmla="+- 1 0 0"/>
                <a:gd name="G4" fmla="+- 1 0 0"/>
                <a:gd name="G5" fmla="+- 1 0 0"/>
                <a:gd name="G6" fmla="+- 1 0 0"/>
                <a:gd name="G7" fmla="+- 1 0 0"/>
                <a:gd name="G8" fmla="+- 1 0 0"/>
                <a:gd name="G9" fmla="+- 1 0 0"/>
                <a:gd name="G10" fmla="+- 1 0 0"/>
                <a:gd name="T2" fmla="*/ 1582043 w 1582043"/>
                <a:gd name="T3" fmla="*/ 1339093 h 1339093"/>
                <a:gd name="T4" fmla="*/ 734318 w 1582043"/>
                <a:gd name="T5" fmla="*/ 1081918 h 1339093"/>
                <a:gd name="T6" fmla="*/ 77093 w 1582043"/>
                <a:gd name="T7" fmla="*/ 100843 h 1339093"/>
                <a:gd name="T8" fmla="*/ 38993 w 1582043"/>
                <a:gd name="T9" fmla="*/ 81793 h 1339093"/>
              </a:gdLst>
              <a:ahLst/>
              <a:cxnLst>
                <a:cxn ang="0">
                  <a:pos x="T2" y="T3"/>
                </a:cxn>
                <a:cxn ang="0">
                  <a:pos x="T4" y="T5"/>
                </a:cxn>
                <a:cxn ang="0">
                  <a:pos x="T6" y="T7"/>
                </a:cxn>
                <a:cxn ang="0">
                  <a:pos x="T8" y="T9"/>
                </a:cxn>
              </a:cxnLst>
              <a:rect l="0" t="0" r="r" b="b"/>
              <a:pathLst>
                <a:path w="1582043" h="1339093">
                  <a:moveTo>
                    <a:pt x="1582043" y="1339093"/>
                  </a:moveTo>
                  <a:cubicBezTo>
                    <a:pt x="1283593" y="1313693"/>
                    <a:pt x="985143" y="1288293"/>
                    <a:pt x="734318" y="1081918"/>
                  </a:cubicBezTo>
                  <a:cubicBezTo>
                    <a:pt x="483493" y="875543"/>
                    <a:pt x="192980" y="267530"/>
                    <a:pt x="77093" y="100843"/>
                  </a:cubicBezTo>
                  <a:cubicBezTo>
                    <a:pt x="-38794" y="-65844"/>
                    <a:pt x="99" y="7974"/>
                    <a:pt x="38993" y="81793"/>
                  </a:cubicBezTo>
                </a:path>
              </a:pathLst>
            </a:custGeom>
            <a:noFill/>
            <a:ln w="25560" cap="flat">
              <a:solidFill>
                <a:srgbClr val="385D8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5" name="Freeform 19"/>
            <p:cNvSpPr>
              <a:spLocks noChangeArrowheads="1"/>
            </p:cNvSpPr>
            <p:nvPr/>
          </p:nvSpPr>
          <p:spPr bwMode="auto">
            <a:xfrm flipH="1">
              <a:off x="1344" y="2"/>
              <a:ext cx="996" cy="843"/>
            </a:xfrm>
            <a:custGeom>
              <a:avLst/>
              <a:gdLst>
                <a:gd name="G0" fmla="+- 1 0 0"/>
                <a:gd name="T0" fmla="*/ 2973 256 1"/>
                <a:gd name="T1" fmla="*/ 0 256 1"/>
                <a:gd name="G1" fmla="+- 0 T0 T1"/>
                <a:gd name="G2" fmla="sin 19 G1"/>
                <a:gd name="G3" fmla="+- 1 0 0"/>
                <a:gd name="G4" fmla="+- 1 0 0"/>
                <a:gd name="G5" fmla="+- 1 0 0"/>
                <a:gd name="G6" fmla="+- 1 0 0"/>
                <a:gd name="G7" fmla="+- 1 0 0"/>
                <a:gd name="G8" fmla="+- 1 0 0"/>
                <a:gd name="G9" fmla="+- 1 0 0"/>
                <a:gd name="G10" fmla="+- 1 0 0"/>
                <a:gd name="T2" fmla="*/ 1582043 w 1582043"/>
                <a:gd name="T3" fmla="*/ 1339093 h 1339093"/>
                <a:gd name="T4" fmla="*/ 734318 w 1582043"/>
                <a:gd name="T5" fmla="*/ 1081918 h 1339093"/>
                <a:gd name="T6" fmla="*/ 77093 w 1582043"/>
                <a:gd name="T7" fmla="*/ 100843 h 1339093"/>
                <a:gd name="T8" fmla="*/ 38993 w 1582043"/>
                <a:gd name="T9" fmla="*/ 81793 h 1339093"/>
              </a:gdLst>
              <a:ahLst/>
              <a:cxnLst>
                <a:cxn ang="0">
                  <a:pos x="T2" y="T3"/>
                </a:cxn>
                <a:cxn ang="0">
                  <a:pos x="T4" y="T5"/>
                </a:cxn>
                <a:cxn ang="0">
                  <a:pos x="T6" y="T7"/>
                </a:cxn>
                <a:cxn ang="0">
                  <a:pos x="T8" y="T9"/>
                </a:cxn>
              </a:cxnLst>
              <a:rect l="0" t="0" r="r" b="b"/>
              <a:pathLst>
                <a:path w="1582043" h="1339093">
                  <a:moveTo>
                    <a:pt x="1582043" y="1339093"/>
                  </a:moveTo>
                  <a:cubicBezTo>
                    <a:pt x="1283593" y="1313693"/>
                    <a:pt x="985143" y="1288293"/>
                    <a:pt x="734318" y="1081918"/>
                  </a:cubicBezTo>
                  <a:cubicBezTo>
                    <a:pt x="483493" y="875543"/>
                    <a:pt x="192980" y="267530"/>
                    <a:pt x="77093" y="100843"/>
                  </a:cubicBezTo>
                  <a:cubicBezTo>
                    <a:pt x="-38794" y="-65844"/>
                    <a:pt x="99" y="7974"/>
                    <a:pt x="38993" y="81793"/>
                  </a:cubicBezTo>
                </a:path>
              </a:pathLst>
            </a:custGeom>
            <a:noFill/>
            <a:ln w="25560" cap="flat">
              <a:solidFill>
                <a:srgbClr val="385D8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356" name="Group 20"/>
          <p:cNvGrpSpPr>
            <a:grpSpLocks/>
          </p:cNvGrpSpPr>
          <p:nvPr/>
        </p:nvGrpSpPr>
        <p:grpSpPr bwMode="auto">
          <a:xfrm>
            <a:off x="2089151" y="4038601"/>
            <a:ext cx="3135313" cy="1357313"/>
            <a:chOff x="356" y="2544"/>
            <a:chExt cx="1975" cy="855"/>
          </a:xfrm>
        </p:grpSpPr>
        <p:sp>
          <p:nvSpPr>
            <p:cNvPr id="14357" name="Freeform 21"/>
            <p:cNvSpPr>
              <a:spLocks noChangeArrowheads="1"/>
            </p:cNvSpPr>
            <p:nvPr/>
          </p:nvSpPr>
          <p:spPr bwMode="auto">
            <a:xfrm flipV="1">
              <a:off x="356" y="2555"/>
              <a:ext cx="996" cy="843"/>
            </a:xfrm>
            <a:custGeom>
              <a:avLst/>
              <a:gdLst>
                <a:gd name="G0" fmla="+- 1 0 0"/>
                <a:gd name="T0" fmla="*/ 2973 256 1"/>
                <a:gd name="T1" fmla="*/ 0 256 1"/>
                <a:gd name="G1" fmla="+- 0 T0 T1"/>
                <a:gd name="G2" fmla="sin 19 G1"/>
                <a:gd name="G3" fmla="+- 1 0 0"/>
                <a:gd name="G4" fmla="+- 1 0 0"/>
                <a:gd name="G5" fmla="+- 1 0 0"/>
                <a:gd name="G6" fmla="+- 1 0 0"/>
                <a:gd name="G7" fmla="+- 1 0 0"/>
                <a:gd name="G8" fmla="+- 1 0 0"/>
                <a:gd name="G9" fmla="+- 1 0 0"/>
                <a:gd name="G10" fmla="+- 1 0 0"/>
                <a:gd name="T2" fmla="*/ 1582043 w 1582043"/>
                <a:gd name="T3" fmla="*/ 1339093 h 1339093"/>
                <a:gd name="T4" fmla="*/ 734318 w 1582043"/>
                <a:gd name="T5" fmla="*/ 1081918 h 1339093"/>
                <a:gd name="T6" fmla="*/ 77093 w 1582043"/>
                <a:gd name="T7" fmla="*/ 100843 h 1339093"/>
                <a:gd name="T8" fmla="*/ 38993 w 1582043"/>
                <a:gd name="T9" fmla="*/ 81793 h 1339093"/>
              </a:gdLst>
              <a:ahLst/>
              <a:cxnLst>
                <a:cxn ang="0">
                  <a:pos x="T2" y="T3"/>
                </a:cxn>
                <a:cxn ang="0">
                  <a:pos x="T4" y="T5"/>
                </a:cxn>
                <a:cxn ang="0">
                  <a:pos x="T6" y="T7"/>
                </a:cxn>
                <a:cxn ang="0">
                  <a:pos x="T8" y="T9"/>
                </a:cxn>
              </a:cxnLst>
              <a:rect l="0" t="0" r="r" b="b"/>
              <a:pathLst>
                <a:path w="1582043" h="1339093">
                  <a:moveTo>
                    <a:pt x="1582043" y="1339093"/>
                  </a:moveTo>
                  <a:cubicBezTo>
                    <a:pt x="1283593" y="1313693"/>
                    <a:pt x="985143" y="1288293"/>
                    <a:pt x="734318" y="1081918"/>
                  </a:cubicBezTo>
                  <a:cubicBezTo>
                    <a:pt x="483493" y="875543"/>
                    <a:pt x="192980" y="267530"/>
                    <a:pt x="77093" y="100843"/>
                  </a:cubicBezTo>
                  <a:cubicBezTo>
                    <a:pt x="-38794" y="-65844"/>
                    <a:pt x="99" y="7974"/>
                    <a:pt x="38993" y="81793"/>
                  </a:cubicBezTo>
                </a:path>
              </a:pathLst>
            </a:custGeom>
            <a:noFill/>
            <a:ln w="25560" cap="flat">
              <a:solidFill>
                <a:srgbClr val="385D8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8" name="Freeform 22"/>
            <p:cNvSpPr>
              <a:spLocks noChangeArrowheads="1"/>
            </p:cNvSpPr>
            <p:nvPr/>
          </p:nvSpPr>
          <p:spPr bwMode="auto">
            <a:xfrm flipH="1" flipV="1">
              <a:off x="1335" y="2543"/>
              <a:ext cx="996" cy="843"/>
            </a:xfrm>
            <a:custGeom>
              <a:avLst/>
              <a:gdLst>
                <a:gd name="G0" fmla="+- 1 0 0"/>
                <a:gd name="T0" fmla="*/ 2973 256 1"/>
                <a:gd name="T1" fmla="*/ 0 256 1"/>
                <a:gd name="G1" fmla="+- 0 T0 T1"/>
                <a:gd name="G2" fmla="sin 19 G1"/>
                <a:gd name="G3" fmla="+- 1 0 0"/>
                <a:gd name="G4" fmla="+- 1 0 0"/>
                <a:gd name="G5" fmla="+- 1 0 0"/>
                <a:gd name="G6" fmla="+- 1 0 0"/>
                <a:gd name="G7" fmla="+- 1 0 0"/>
                <a:gd name="G8" fmla="+- 1 0 0"/>
                <a:gd name="G9" fmla="+- 1 0 0"/>
                <a:gd name="G10" fmla="+- 1 0 0"/>
                <a:gd name="T2" fmla="*/ 1582043 w 1582043"/>
                <a:gd name="T3" fmla="*/ 1339093 h 1339093"/>
                <a:gd name="T4" fmla="*/ 734318 w 1582043"/>
                <a:gd name="T5" fmla="*/ 1081918 h 1339093"/>
                <a:gd name="T6" fmla="*/ 77093 w 1582043"/>
                <a:gd name="T7" fmla="*/ 100843 h 1339093"/>
                <a:gd name="T8" fmla="*/ 38993 w 1582043"/>
                <a:gd name="T9" fmla="*/ 81793 h 1339093"/>
              </a:gdLst>
              <a:ahLst/>
              <a:cxnLst>
                <a:cxn ang="0">
                  <a:pos x="T2" y="T3"/>
                </a:cxn>
                <a:cxn ang="0">
                  <a:pos x="T4" y="T5"/>
                </a:cxn>
                <a:cxn ang="0">
                  <a:pos x="T6" y="T7"/>
                </a:cxn>
                <a:cxn ang="0">
                  <a:pos x="T8" y="T9"/>
                </a:cxn>
              </a:cxnLst>
              <a:rect l="0" t="0" r="r" b="b"/>
              <a:pathLst>
                <a:path w="1582043" h="1339093">
                  <a:moveTo>
                    <a:pt x="1582043" y="1339093"/>
                  </a:moveTo>
                  <a:cubicBezTo>
                    <a:pt x="1283593" y="1313693"/>
                    <a:pt x="985143" y="1288293"/>
                    <a:pt x="734318" y="1081918"/>
                  </a:cubicBezTo>
                  <a:cubicBezTo>
                    <a:pt x="483493" y="875543"/>
                    <a:pt x="192980" y="267530"/>
                    <a:pt x="77093" y="100843"/>
                  </a:cubicBezTo>
                  <a:cubicBezTo>
                    <a:pt x="-38794" y="-65844"/>
                    <a:pt x="99" y="7974"/>
                    <a:pt x="38993" y="81793"/>
                  </a:cubicBezTo>
                </a:path>
              </a:pathLst>
            </a:custGeom>
            <a:noFill/>
            <a:ln w="25560" cap="flat">
              <a:solidFill>
                <a:srgbClr val="385D8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aphicFrame>
        <p:nvGraphicFramePr>
          <p:cNvPr id="14359" name="Object 23"/>
          <p:cNvGraphicFramePr>
            <a:graphicFrameLocks noChangeAspect="1"/>
          </p:cNvGraphicFramePr>
          <p:nvPr/>
        </p:nvGraphicFramePr>
        <p:xfrm>
          <a:off x="8931276" y="1782764"/>
          <a:ext cx="1393825" cy="420687"/>
        </p:xfrm>
        <a:graphic>
          <a:graphicData uri="http://schemas.openxmlformats.org/presentationml/2006/ole">
            <mc:AlternateContent xmlns:mc="http://schemas.openxmlformats.org/markup-compatibility/2006">
              <mc:Choice xmlns:v="urn:schemas-microsoft-com:vml" Requires="v">
                <p:oleObj spid="_x0000_s6272" r:id="rId6" imgW="672840" imgH="203040" progId="">
                  <p:embed/>
                </p:oleObj>
              </mc:Choice>
              <mc:Fallback>
                <p:oleObj r:id="rId6" imgW="672840" imgH="2030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1276" y="1782764"/>
                        <a:ext cx="1393825" cy="42068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0" name="Object 24"/>
          <p:cNvGraphicFramePr>
            <a:graphicFrameLocks noChangeAspect="1"/>
          </p:cNvGraphicFramePr>
          <p:nvPr/>
        </p:nvGraphicFramePr>
        <p:xfrm>
          <a:off x="8931275" y="2078039"/>
          <a:ext cx="973138" cy="420687"/>
        </p:xfrm>
        <a:graphic>
          <a:graphicData uri="http://schemas.openxmlformats.org/presentationml/2006/ole">
            <mc:AlternateContent xmlns:mc="http://schemas.openxmlformats.org/markup-compatibility/2006">
              <mc:Choice xmlns:v="urn:schemas-microsoft-com:vml" Requires="v">
                <p:oleObj spid="_x0000_s6273" r:id="rId8" imgW="469800" imgH="203040" progId="">
                  <p:embed/>
                </p:oleObj>
              </mc:Choice>
              <mc:Fallback>
                <p:oleObj r:id="rId8" imgW="469800" imgH="2030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31275" y="2078039"/>
                        <a:ext cx="973138" cy="42068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1" name="Object 25"/>
          <p:cNvGraphicFramePr>
            <a:graphicFrameLocks noChangeAspect="1"/>
          </p:cNvGraphicFramePr>
          <p:nvPr/>
        </p:nvGraphicFramePr>
        <p:xfrm>
          <a:off x="8963026" y="2438401"/>
          <a:ext cx="1077913" cy="473075"/>
        </p:xfrm>
        <a:graphic>
          <a:graphicData uri="http://schemas.openxmlformats.org/presentationml/2006/ole">
            <mc:AlternateContent xmlns:mc="http://schemas.openxmlformats.org/markup-compatibility/2006">
              <mc:Choice xmlns:v="urn:schemas-microsoft-com:vml" Requires="v">
                <p:oleObj spid="_x0000_s6274" r:id="rId10" imgW="520560" imgH="228600" progId="">
                  <p:embed/>
                </p:oleObj>
              </mc:Choice>
              <mc:Fallback>
                <p:oleObj r:id="rId10" imgW="520560" imgH="2286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63026" y="2438401"/>
                        <a:ext cx="1077913" cy="4730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2" name="Object 26"/>
          <p:cNvGraphicFramePr>
            <a:graphicFrameLocks noChangeAspect="1"/>
          </p:cNvGraphicFramePr>
          <p:nvPr/>
        </p:nvGraphicFramePr>
        <p:xfrm>
          <a:off x="8964613" y="2895600"/>
          <a:ext cx="919162" cy="342900"/>
        </p:xfrm>
        <a:graphic>
          <a:graphicData uri="http://schemas.openxmlformats.org/presentationml/2006/ole">
            <mc:AlternateContent xmlns:mc="http://schemas.openxmlformats.org/markup-compatibility/2006">
              <mc:Choice xmlns:v="urn:schemas-microsoft-com:vml" Requires="v">
                <p:oleObj spid="_x0000_s6275" r:id="rId12" imgW="444240" imgH="164880" progId="">
                  <p:embed/>
                </p:oleObj>
              </mc:Choice>
              <mc:Fallback>
                <p:oleObj r:id="rId12" imgW="444240" imgH="16488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64613" y="2895600"/>
                        <a:ext cx="919162" cy="3429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3" name="Oval 27"/>
          <p:cNvSpPr>
            <a:spLocks noChangeArrowheads="1"/>
          </p:cNvSpPr>
          <p:nvPr/>
        </p:nvSpPr>
        <p:spPr bwMode="auto">
          <a:xfrm>
            <a:off x="3633788" y="4200525"/>
            <a:ext cx="76200" cy="76200"/>
          </a:xfrm>
          <a:prstGeom prst="ellipse">
            <a:avLst/>
          </a:prstGeom>
          <a:solidFill>
            <a:srgbClr val="984807"/>
          </a:solidFill>
          <a:ln w="25560" cap="flat">
            <a:solidFill>
              <a:srgbClr val="98480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64" name="Oval 28"/>
          <p:cNvSpPr>
            <a:spLocks noChangeArrowheads="1"/>
          </p:cNvSpPr>
          <p:nvPr/>
        </p:nvSpPr>
        <p:spPr bwMode="auto">
          <a:xfrm>
            <a:off x="3633788" y="1066800"/>
            <a:ext cx="76200" cy="76200"/>
          </a:xfrm>
          <a:prstGeom prst="ellipse">
            <a:avLst/>
          </a:prstGeom>
          <a:solidFill>
            <a:srgbClr val="984807"/>
          </a:solidFill>
          <a:ln w="25560" cap="flat">
            <a:solidFill>
              <a:srgbClr val="98480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65" name="Text Box 29"/>
          <p:cNvSpPr txBox="1">
            <a:spLocks noChangeArrowheads="1"/>
          </p:cNvSpPr>
          <p:nvPr/>
        </p:nvSpPr>
        <p:spPr bwMode="auto">
          <a:xfrm>
            <a:off x="5943600" y="2344738"/>
            <a:ext cx="1524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9pPr>
          </a:lstStyle>
          <a:p>
            <a:pPr>
              <a:buClrTx/>
              <a:buFontTx/>
              <a:buNone/>
            </a:pPr>
            <a:r>
              <a:rPr lang="en-US" altLang="en-US"/>
              <a:t>1. Center?</a:t>
            </a:r>
          </a:p>
        </p:txBody>
      </p:sp>
      <p:sp>
        <p:nvSpPr>
          <p:cNvPr id="14366" name="Text Box 30"/>
          <p:cNvSpPr txBox="1">
            <a:spLocks noChangeArrowheads="1"/>
          </p:cNvSpPr>
          <p:nvPr/>
        </p:nvSpPr>
        <p:spPr bwMode="auto">
          <a:xfrm>
            <a:off x="5946775" y="2640013"/>
            <a:ext cx="20256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9pPr>
          </a:lstStyle>
          <a:p>
            <a:pPr>
              <a:buClrTx/>
              <a:buFontTx/>
              <a:buNone/>
            </a:pPr>
            <a:r>
              <a:rPr lang="en-US" altLang="en-US"/>
              <a:t>2. Horizontal - Plot</a:t>
            </a:r>
          </a:p>
        </p:txBody>
      </p:sp>
      <p:sp>
        <p:nvSpPr>
          <p:cNvPr id="14367" name="Text Box 31"/>
          <p:cNvSpPr txBox="1">
            <a:spLocks noChangeArrowheads="1"/>
          </p:cNvSpPr>
          <p:nvPr/>
        </p:nvSpPr>
        <p:spPr bwMode="auto">
          <a:xfrm>
            <a:off x="5943600" y="2906713"/>
            <a:ext cx="18811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9pPr>
          </a:lstStyle>
          <a:p>
            <a:pPr>
              <a:buClrTx/>
              <a:buFontTx/>
              <a:buNone/>
            </a:pPr>
            <a:r>
              <a:rPr lang="en-US" altLang="en-US"/>
              <a:t>3. Vertical - Plot</a:t>
            </a:r>
          </a:p>
        </p:txBody>
      </p:sp>
      <p:sp>
        <p:nvSpPr>
          <p:cNvPr id="14368" name="Text Box 32"/>
          <p:cNvSpPr txBox="1">
            <a:spLocks noChangeArrowheads="1"/>
          </p:cNvSpPr>
          <p:nvPr/>
        </p:nvSpPr>
        <p:spPr bwMode="auto">
          <a:xfrm>
            <a:off x="5943600" y="3200400"/>
            <a:ext cx="1524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9pPr>
          </a:lstStyle>
          <a:p>
            <a:pPr>
              <a:buClrTx/>
              <a:buFontTx/>
              <a:buNone/>
            </a:pPr>
            <a:r>
              <a:rPr lang="en-US" altLang="en-US"/>
              <a:t>4. Draw Box</a:t>
            </a:r>
          </a:p>
        </p:txBody>
      </p:sp>
      <p:sp>
        <p:nvSpPr>
          <p:cNvPr id="14369" name="Text Box 33"/>
          <p:cNvSpPr txBox="1">
            <a:spLocks noChangeArrowheads="1"/>
          </p:cNvSpPr>
          <p:nvPr/>
        </p:nvSpPr>
        <p:spPr bwMode="auto">
          <a:xfrm>
            <a:off x="5943600" y="3478213"/>
            <a:ext cx="2133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9pPr>
          </a:lstStyle>
          <a:p>
            <a:pPr>
              <a:buClrTx/>
              <a:buFontTx/>
              <a:buNone/>
            </a:pPr>
            <a:r>
              <a:rPr lang="en-US" altLang="en-US"/>
              <a:t>5. Draw Asymptotes</a:t>
            </a:r>
          </a:p>
        </p:txBody>
      </p:sp>
      <p:sp>
        <p:nvSpPr>
          <p:cNvPr id="14370" name="Text Box 34"/>
          <p:cNvSpPr txBox="1">
            <a:spLocks noChangeArrowheads="1"/>
          </p:cNvSpPr>
          <p:nvPr/>
        </p:nvSpPr>
        <p:spPr bwMode="auto">
          <a:xfrm>
            <a:off x="5943600" y="3781425"/>
            <a:ext cx="2286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9pPr>
          </a:lstStyle>
          <a:p>
            <a:pPr>
              <a:buClrTx/>
              <a:buFontTx/>
              <a:buNone/>
            </a:pPr>
            <a:r>
              <a:rPr lang="en-US" altLang="en-US"/>
              <a:t>6. Which are Vertices?</a:t>
            </a:r>
          </a:p>
        </p:txBody>
      </p:sp>
      <p:sp>
        <p:nvSpPr>
          <p:cNvPr id="14371" name="Text Box 35"/>
          <p:cNvSpPr txBox="1">
            <a:spLocks noChangeArrowheads="1"/>
          </p:cNvSpPr>
          <p:nvPr/>
        </p:nvSpPr>
        <p:spPr bwMode="auto">
          <a:xfrm>
            <a:off x="5943600" y="4083050"/>
            <a:ext cx="2286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9pPr>
          </a:lstStyle>
          <a:p>
            <a:pPr>
              <a:buClrTx/>
              <a:buFontTx/>
              <a:buNone/>
            </a:pPr>
            <a:r>
              <a:rPr lang="en-US" altLang="en-US"/>
              <a:t>7. Sketch Branches</a:t>
            </a:r>
          </a:p>
        </p:txBody>
      </p:sp>
      <p:sp>
        <p:nvSpPr>
          <p:cNvPr id="14372" name="Text Box 36"/>
          <p:cNvSpPr txBox="1">
            <a:spLocks noChangeArrowheads="1"/>
          </p:cNvSpPr>
          <p:nvPr/>
        </p:nvSpPr>
        <p:spPr bwMode="auto">
          <a:xfrm>
            <a:off x="5943600" y="4397375"/>
            <a:ext cx="2286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9pPr>
          </a:lstStyle>
          <a:p>
            <a:pPr>
              <a:buClrTx/>
              <a:buFontTx/>
              <a:buNone/>
            </a:pPr>
            <a:r>
              <a:rPr lang="en-US" altLang="en-US"/>
              <a:t>8. Find and plot Foci</a:t>
            </a:r>
          </a:p>
        </p:txBody>
      </p:sp>
      <p:grpSp>
        <p:nvGrpSpPr>
          <p:cNvPr id="14373" name="Group 37"/>
          <p:cNvGrpSpPr>
            <a:grpSpLocks/>
          </p:cNvGrpSpPr>
          <p:nvPr/>
        </p:nvGrpSpPr>
        <p:grpSpPr bwMode="auto">
          <a:xfrm>
            <a:off x="3529013" y="549275"/>
            <a:ext cx="481012" cy="723900"/>
            <a:chOff x="1263" y="346"/>
            <a:chExt cx="303" cy="456"/>
          </a:xfrm>
        </p:grpSpPr>
        <p:pic>
          <p:nvPicPr>
            <p:cNvPr id="14374" name="Picture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63" y="346"/>
              <a:ext cx="303" cy="4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75" name="Text Box 39"/>
            <p:cNvSpPr txBox="1">
              <a:spLocks noChangeArrowheads="1"/>
            </p:cNvSpPr>
            <p:nvPr/>
          </p:nvSpPr>
          <p:spPr bwMode="auto">
            <a:xfrm rot="840000">
              <a:off x="1378" y="371"/>
              <a:ext cx="9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376" name="Group 40"/>
          <p:cNvGrpSpPr>
            <a:grpSpLocks/>
          </p:cNvGrpSpPr>
          <p:nvPr/>
        </p:nvGrpSpPr>
        <p:grpSpPr bwMode="auto">
          <a:xfrm>
            <a:off x="3597276" y="4065589"/>
            <a:ext cx="595313" cy="706437"/>
            <a:chOff x="1306" y="2561"/>
            <a:chExt cx="375" cy="445"/>
          </a:xfrm>
        </p:grpSpPr>
        <p:pic>
          <p:nvPicPr>
            <p:cNvPr id="14377" name="Picture 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06" y="2561"/>
              <a:ext cx="375" cy="4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78" name="Text Box 42"/>
            <p:cNvSpPr txBox="1">
              <a:spLocks noChangeArrowheads="1"/>
            </p:cNvSpPr>
            <p:nvPr/>
          </p:nvSpPr>
          <p:spPr bwMode="auto">
            <a:xfrm rot="9000000">
              <a:off x="1458" y="2638"/>
              <a:ext cx="9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pic>
        <p:nvPicPr>
          <p:cNvPr id="14379" name="Picture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39051" y="4743451"/>
            <a:ext cx="3052763" cy="2174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2"/>
          <p:cNvPicPr>
            <a:picLocks noChangeAspect="1"/>
          </p:cNvPicPr>
          <p:nvPr/>
        </p:nvPicPr>
        <p:blipFill>
          <a:blip r:embed="rId17"/>
          <a:stretch>
            <a:fillRect/>
          </a:stretch>
        </p:blipFill>
        <p:spPr>
          <a:xfrm>
            <a:off x="1494973" y="17724"/>
            <a:ext cx="9219971" cy="6918643"/>
          </a:xfrm>
          <a:prstGeom prst="rect">
            <a:avLst/>
          </a:prstGeom>
        </p:spPr>
      </p:pic>
    </p:spTree>
    <p:extLst>
      <p:ext uri="{BB962C8B-B14F-4D97-AF65-F5344CB8AC3E}">
        <p14:creationId xmlns:p14="http://schemas.microsoft.com/office/powerpoint/2010/main" val="15985627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14365"/>
                                        </p:tgtEl>
                                        <p:attrNameLst>
                                          <p:attrName>style.visibility</p:attrName>
                                        </p:attrNameLst>
                                      </p:cBhvr>
                                      <p:to>
                                        <p:strVal val="visible"/>
                                      </p:to>
                                    </p:set>
                                    <p:animEffect transition="in" filter="fade">
                                      <p:cBhvr additive="repl">
                                        <p:cTn id="7" dur="500"/>
                                        <p:tgtEl>
                                          <p:spTgt spid="14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fill="hold" grpId="0" nodeType="clickEffect">
                                  <p:stCondLst>
                                    <p:cond delay="0"/>
                                  </p:stCondLst>
                                  <p:childTnLst>
                                    <p:set>
                                      <p:cBhvr additive="repl">
                                        <p:cTn id="11" dur="1" fill="hold">
                                          <p:stCondLst>
                                            <p:cond delay="0"/>
                                          </p:stCondLst>
                                        </p:cTn>
                                        <p:tgtEl>
                                          <p:spTgt spid="1434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fill="hold" nodeType="clickEffect">
                                  <p:stCondLst>
                                    <p:cond delay="0"/>
                                  </p:stCondLst>
                                  <p:childTnLst>
                                    <p:set>
                                      <p:cBhvr additive="repl">
                                        <p:cTn id="15" dur="1" fill="hold">
                                          <p:stCondLst>
                                            <p:cond delay="0"/>
                                          </p:stCondLst>
                                        </p:cTn>
                                        <p:tgtEl>
                                          <p:spTgt spid="14366"/>
                                        </p:tgtEl>
                                        <p:attrNameLst>
                                          <p:attrName>style.visibility</p:attrName>
                                        </p:attrNameLst>
                                      </p:cBhvr>
                                      <p:to>
                                        <p:strVal val="visible"/>
                                      </p:to>
                                    </p:set>
                                    <p:animEffect transition="in" filter="fade">
                                      <p:cBhvr additive="repl">
                                        <p:cTn id="16" dur="500"/>
                                        <p:tgtEl>
                                          <p:spTgt spid="143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fill="hold" grpId="0" nodeType="clickEffect">
                                  <p:stCondLst>
                                    <p:cond delay="0"/>
                                  </p:stCondLst>
                                  <p:childTnLst>
                                    <p:set>
                                      <p:cBhvr additive="repl">
                                        <p:cTn id="20" dur="1" fill="hold">
                                          <p:stCondLst>
                                            <p:cond delay="0"/>
                                          </p:stCondLst>
                                        </p:cTn>
                                        <p:tgtEl>
                                          <p:spTgt spid="143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grpId="0" nodeType="clickEffect">
                                  <p:stCondLst>
                                    <p:cond delay="0"/>
                                  </p:stCondLst>
                                  <p:childTnLst>
                                    <p:set>
                                      <p:cBhvr additive="repl">
                                        <p:cTn id="24" dur="1" fill="hold">
                                          <p:stCondLst>
                                            <p:cond delay="0"/>
                                          </p:stCondLst>
                                        </p:cTn>
                                        <p:tgtEl>
                                          <p:spTgt spid="1434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fill="hold" nodeType="clickEffect">
                                  <p:stCondLst>
                                    <p:cond delay="0"/>
                                  </p:stCondLst>
                                  <p:childTnLst>
                                    <p:set>
                                      <p:cBhvr additive="repl">
                                        <p:cTn id="28" dur="1" fill="hold">
                                          <p:stCondLst>
                                            <p:cond delay="0"/>
                                          </p:stCondLst>
                                        </p:cTn>
                                        <p:tgtEl>
                                          <p:spTgt spid="14367">
                                            <p:txEl>
                                              <p:pRg st="0" end="0"/>
                                            </p:txEl>
                                          </p:spTgt>
                                        </p:tgtEl>
                                        <p:attrNameLst>
                                          <p:attrName>style.visibility</p:attrName>
                                        </p:attrNameLst>
                                      </p:cBhvr>
                                      <p:to>
                                        <p:strVal val="visible"/>
                                      </p:to>
                                    </p:set>
                                    <p:animEffect transition="in" filter="fade">
                                      <p:cBhvr additive="repl">
                                        <p:cTn id="29" dur="500"/>
                                        <p:tgtEl>
                                          <p:spTgt spid="14367">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fill="hold" grpId="0" nodeType="clickEffect">
                                  <p:stCondLst>
                                    <p:cond delay="0"/>
                                  </p:stCondLst>
                                  <p:childTnLst>
                                    <p:set>
                                      <p:cBhvr additive="repl">
                                        <p:cTn id="33" dur="1" fill="hold">
                                          <p:stCondLst>
                                            <p:cond delay="0"/>
                                          </p:stCondLst>
                                        </p:cTn>
                                        <p:tgtEl>
                                          <p:spTgt spid="1434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fill="hold" grpId="0" nodeType="clickEffect">
                                  <p:stCondLst>
                                    <p:cond delay="0"/>
                                  </p:stCondLst>
                                  <p:childTnLst>
                                    <p:set>
                                      <p:cBhvr additive="repl">
                                        <p:cTn id="37" dur="1" fill="hold">
                                          <p:stCondLst>
                                            <p:cond delay="0"/>
                                          </p:stCondLst>
                                        </p:cTn>
                                        <p:tgtEl>
                                          <p:spTgt spid="1434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fill="hold" nodeType="clickEffect">
                                  <p:stCondLst>
                                    <p:cond delay="0"/>
                                  </p:stCondLst>
                                  <p:childTnLst>
                                    <p:set>
                                      <p:cBhvr additive="repl">
                                        <p:cTn id="41" dur="1" fill="hold">
                                          <p:stCondLst>
                                            <p:cond delay="0"/>
                                          </p:stCondLst>
                                        </p:cTn>
                                        <p:tgtEl>
                                          <p:spTgt spid="14368"/>
                                        </p:tgtEl>
                                        <p:attrNameLst>
                                          <p:attrName>style.visibility</p:attrName>
                                        </p:attrNameLst>
                                      </p:cBhvr>
                                      <p:to>
                                        <p:strVal val="visible"/>
                                      </p:to>
                                    </p:set>
                                    <p:animEffect transition="in" filter="fade">
                                      <p:cBhvr additive="repl">
                                        <p:cTn id="42" dur="500"/>
                                        <p:tgtEl>
                                          <p:spTgt spid="143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grpId="0" nodeType="clickEffect">
                                  <p:stCondLst>
                                    <p:cond delay="0"/>
                                  </p:stCondLst>
                                  <p:childTnLst>
                                    <p:set>
                                      <p:cBhvr additive="repl">
                                        <p:cTn id="46" dur="1" fill="hold">
                                          <p:stCondLst>
                                            <p:cond delay="0"/>
                                          </p:stCondLst>
                                        </p:cTn>
                                        <p:tgtEl>
                                          <p:spTgt spid="14349"/>
                                        </p:tgtEl>
                                        <p:attrNameLst>
                                          <p:attrName>style.visibility</p:attrName>
                                        </p:attrNameLst>
                                      </p:cBhvr>
                                      <p:to>
                                        <p:strVal val="visible"/>
                                      </p:to>
                                    </p:set>
                                    <p:animEffect transition="in" filter="wipe(right)">
                                      <p:cBhvr additive="repl">
                                        <p:cTn id="47" dur="500"/>
                                        <p:tgtEl>
                                          <p:spTgt spid="143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additive="repl">
                                        <p:cTn id="51" dur="1" fill="hold">
                                          <p:stCondLst>
                                            <p:cond delay="0"/>
                                          </p:stCondLst>
                                        </p:cTn>
                                        <p:tgtEl>
                                          <p:spTgt spid="14347"/>
                                        </p:tgtEl>
                                        <p:attrNameLst>
                                          <p:attrName>style.visibility</p:attrName>
                                        </p:attrNameLst>
                                      </p:cBhvr>
                                      <p:to>
                                        <p:strVal val="visible"/>
                                      </p:to>
                                    </p:set>
                                    <p:animEffect transition="in" filter="wipe(up)">
                                      <p:cBhvr additive="repl">
                                        <p:cTn id="52" dur="500"/>
                                        <p:tgtEl>
                                          <p:spTgt spid="1434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additive="repl">
                                        <p:cTn id="56" dur="1" fill="hold">
                                          <p:stCondLst>
                                            <p:cond delay="0"/>
                                          </p:stCondLst>
                                        </p:cTn>
                                        <p:tgtEl>
                                          <p:spTgt spid="14350"/>
                                        </p:tgtEl>
                                        <p:attrNameLst>
                                          <p:attrName>style.visibility</p:attrName>
                                        </p:attrNameLst>
                                      </p:cBhvr>
                                      <p:to>
                                        <p:strVal val="visible"/>
                                      </p:to>
                                    </p:set>
                                    <p:animEffect transition="in" filter="wipe(down)">
                                      <p:cBhvr additive="repl">
                                        <p:cTn id="57" dur="500"/>
                                        <p:tgtEl>
                                          <p:spTgt spid="143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additive="repl">
                                        <p:cTn id="61" dur="1" fill="hold">
                                          <p:stCondLst>
                                            <p:cond delay="0"/>
                                          </p:stCondLst>
                                        </p:cTn>
                                        <p:tgtEl>
                                          <p:spTgt spid="14348"/>
                                        </p:tgtEl>
                                        <p:attrNameLst>
                                          <p:attrName>style.visibility</p:attrName>
                                        </p:attrNameLst>
                                      </p:cBhvr>
                                      <p:to>
                                        <p:strVal val="visible"/>
                                      </p:to>
                                    </p:set>
                                    <p:animEffect transition="in" filter="wipe(down)">
                                      <p:cBhvr additive="repl">
                                        <p:cTn id="62" dur="500"/>
                                        <p:tgtEl>
                                          <p:spTgt spid="1434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fill="hold" nodeType="clickEffect">
                                  <p:stCondLst>
                                    <p:cond delay="0"/>
                                  </p:stCondLst>
                                  <p:childTnLst>
                                    <p:set>
                                      <p:cBhvr additive="repl">
                                        <p:cTn id="66" dur="1" fill="hold">
                                          <p:stCondLst>
                                            <p:cond delay="0"/>
                                          </p:stCondLst>
                                        </p:cTn>
                                        <p:tgtEl>
                                          <p:spTgt spid="14369"/>
                                        </p:tgtEl>
                                        <p:attrNameLst>
                                          <p:attrName>style.visibility</p:attrName>
                                        </p:attrNameLst>
                                      </p:cBhvr>
                                      <p:to>
                                        <p:strVal val="visible"/>
                                      </p:to>
                                    </p:set>
                                    <p:animEffect transition="in" filter="fade">
                                      <p:cBhvr additive="repl">
                                        <p:cTn id="67" dur="500"/>
                                        <p:tgtEl>
                                          <p:spTgt spid="1436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additive="repl">
                                        <p:cTn id="71" dur="1" fill="hold">
                                          <p:stCondLst>
                                            <p:cond delay="0"/>
                                          </p:stCondLst>
                                        </p:cTn>
                                        <p:tgtEl>
                                          <p:spTgt spid="14351"/>
                                        </p:tgtEl>
                                        <p:attrNameLst>
                                          <p:attrName>style.visibility</p:attrName>
                                        </p:attrNameLst>
                                      </p:cBhvr>
                                      <p:to>
                                        <p:strVal val="visible"/>
                                      </p:to>
                                    </p:set>
                                    <p:animEffect transition="in" filter="wipe(up)">
                                      <p:cBhvr additive="repl">
                                        <p:cTn id="72" dur="500"/>
                                        <p:tgtEl>
                                          <p:spTgt spid="1435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additive="repl">
                                        <p:cTn id="76" dur="1" fill="hold">
                                          <p:stCondLst>
                                            <p:cond delay="0"/>
                                          </p:stCondLst>
                                        </p:cTn>
                                        <p:tgtEl>
                                          <p:spTgt spid="14352"/>
                                        </p:tgtEl>
                                        <p:attrNameLst>
                                          <p:attrName>style.visibility</p:attrName>
                                        </p:attrNameLst>
                                      </p:cBhvr>
                                      <p:to>
                                        <p:strVal val="visible"/>
                                      </p:to>
                                    </p:set>
                                    <p:animEffect transition="in" filter="wipe(up)">
                                      <p:cBhvr additive="repl">
                                        <p:cTn id="77" dur="500"/>
                                        <p:tgtEl>
                                          <p:spTgt spid="1435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fill="hold" nodeType="clickEffect">
                                  <p:stCondLst>
                                    <p:cond delay="0"/>
                                  </p:stCondLst>
                                  <p:childTnLst>
                                    <p:set>
                                      <p:cBhvr additive="repl">
                                        <p:cTn id="81" dur="1" fill="hold">
                                          <p:stCondLst>
                                            <p:cond delay="0"/>
                                          </p:stCondLst>
                                        </p:cTn>
                                        <p:tgtEl>
                                          <p:spTgt spid="14370">
                                            <p:txEl>
                                              <p:pRg st="0" end="0"/>
                                            </p:txEl>
                                          </p:spTgt>
                                        </p:tgtEl>
                                        <p:attrNameLst>
                                          <p:attrName>style.visibility</p:attrName>
                                        </p:attrNameLst>
                                      </p:cBhvr>
                                      <p:to>
                                        <p:strVal val="visible"/>
                                      </p:to>
                                    </p:set>
                                    <p:animEffect transition="in" filter="fade">
                                      <p:cBhvr additive="repl">
                                        <p:cTn id="82" dur="500"/>
                                        <p:tgtEl>
                                          <p:spTgt spid="14370">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fill="hold" nodeType="clickEffect">
                                  <p:stCondLst>
                                    <p:cond delay="0"/>
                                  </p:stCondLst>
                                  <p:childTnLst>
                                    <p:set>
                                      <p:cBhvr additive="repl">
                                        <p:cTn id="86" dur="1" fill="hold">
                                          <p:stCondLst>
                                            <p:cond delay="0"/>
                                          </p:stCondLst>
                                        </p:cTn>
                                        <p:tgtEl>
                                          <p:spTgt spid="14373"/>
                                        </p:tgtEl>
                                        <p:attrNameLst>
                                          <p:attrName>style.visibility</p:attrName>
                                        </p:attrNameLst>
                                      </p:cBhvr>
                                      <p:to>
                                        <p:strVal val="visible"/>
                                      </p:to>
                                    </p:set>
                                  </p:childTnLst>
                                </p:cTn>
                              </p:par>
                              <p:par>
                                <p:cTn id="87" presetID="1" presetClass="entr" fill="hold" nodeType="withEffect">
                                  <p:stCondLst>
                                    <p:cond delay="0"/>
                                  </p:stCondLst>
                                  <p:childTnLst>
                                    <p:set>
                                      <p:cBhvr additive="repl">
                                        <p:cTn id="88" dur="1" fill="hold">
                                          <p:stCondLst>
                                            <p:cond delay="0"/>
                                          </p:stCondLst>
                                        </p:cTn>
                                        <p:tgtEl>
                                          <p:spTgt spid="14376"/>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ntr" fill="hold" nodeType="clickEffect">
                                  <p:stCondLst>
                                    <p:cond delay="0"/>
                                  </p:stCondLst>
                                  <p:childTnLst>
                                    <p:set>
                                      <p:cBhvr additive="repl">
                                        <p:cTn id="92" dur="1" fill="hold">
                                          <p:stCondLst>
                                            <p:cond delay="0"/>
                                          </p:stCondLst>
                                        </p:cTn>
                                        <p:tgtEl>
                                          <p:spTgt spid="14371"/>
                                        </p:tgtEl>
                                        <p:attrNameLst>
                                          <p:attrName>style.visibility</p:attrName>
                                        </p:attrNameLst>
                                      </p:cBhvr>
                                      <p:to>
                                        <p:strVal val="visible"/>
                                      </p:to>
                                    </p:set>
                                    <p:animEffect transition="in" filter="fade">
                                      <p:cBhvr additive="repl">
                                        <p:cTn id="93" dur="500"/>
                                        <p:tgtEl>
                                          <p:spTgt spid="1437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xit" fill="hold" nodeType="clickEffect">
                                  <p:stCondLst>
                                    <p:cond delay="0"/>
                                  </p:stCondLst>
                                  <p:childTnLst>
                                    <p:animEffect transition="out" filter="fade">
                                      <p:cBhvr additive="repl">
                                        <p:cTn id="97" dur="500"/>
                                        <p:tgtEl>
                                          <p:spTgt spid="14373"/>
                                        </p:tgtEl>
                                      </p:cBhvr>
                                    </p:animEffect>
                                    <p:set>
                                      <p:cBhvr additive="repl">
                                        <p:cTn id="98" dur="1" fill="hold">
                                          <p:stCondLst>
                                            <p:cond delay="499"/>
                                          </p:stCondLst>
                                        </p:cTn>
                                        <p:tgtEl>
                                          <p:spTgt spid="14373"/>
                                        </p:tgtEl>
                                        <p:attrNameLst>
                                          <p:attrName>style.visibility</p:attrName>
                                        </p:attrNameLst>
                                      </p:cBhvr>
                                      <p:to>
                                        <p:strVal val="hidden"/>
                                      </p:to>
                                    </p:set>
                                  </p:childTnLst>
                                </p:cTn>
                              </p:par>
                              <p:par>
                                <p:cTn id="99" presetID="22" presetClass="entr" presetSubtype="8" fill="hold" nodeType="withEffect">
                                  <p:stCondLst>
                                    <p:cond delay="0"/>
                                  </p:stCondLst>
                                  <p:childTnLst>
                                    <p:set>
                                      <p:cBhvr additive="repl">
                                        <p:cTn id="100" dur="1" fill="hold">
                                          <p:stCondLst>
                                            <p:cond delay="0"/>
                                          </p:stCondLst>
                                        </p:cTn>
                                        <p:tgtEl>
                                          <p:spTgt spid="14353"/>
                                        </p:tgtEl>
                                        <p:attrNameLst>
                                          <p:attrName>style.visibility</p:attrName>
                                        </p:attrNameLst>
                                      </p:cBhvr>
                                      <p:to>
                                        <p:strVal val="visible"/>
                                      </p:to>
                                    </p:set>
                                    <p:animEffect transition="in" filter="wipe(left)">
                                      <p:cBhvr additive="repl">
                                        <p:cTn id="101" dur="500"/>
                                        <p:tgtEl>
                                          <p:spTgt spid="1435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0" presetClass="exit" fill="hold" nodeType="clickEffect">
                                  <p:stCondLst>
                                    <p:cond delay="0"/>
                                  </p:stCondLst>
                                  <p:childTnLst>
                                    <p:animEffect transition="out" filter="fade">
                                      <p:cBhvr additive="repl">
                                        <p:cTn id="105" dur="500"/>
                                        <p:tgtEl>
                                          <p:spTgt spid="14376"/>
                                        </p:tgtEl>
                                      </p:cBhvr>
                                    </p:animEffect>
                                    <p:set>
                                      <p:cBhvr additive="repl">
                                        <p:cTn id="106" dur="1" fill="hold">
                                          <p:stCondLst>
                                            <p:cond delay="499"/>
                                          </p:stCondLst>
                                        </p:cTn>
                                        <p:tgtEl>
                                          <p:spTgt spid="14376"/>
                                        </p:tgtEl>
                                        <p:attrNameLst>
                                          <p:attrName>style.visibility</p:attrName>
                                        </p:attrNameLst>
                                      </p:cBhvr>
                                      <p:to>
                                        <p:strVal val="hidden"/>
                                      </p:to>
                                    </p:set>
                                  </p:childTnLst>
                                </p:cTn>
                              </p:par>
                              <p:par>
                                <p:cTn id="107" presetID="22" presetClass="entr" presetSubtype="8" fill="hold" nodeType="withEffect">
                                  <p:stCondLst>
                                    <p:cond delay="0"/>
                                  </p:stCondLst>
                                  <p:childTnLst>
                                    <p:set>
                                      <p:cBhvr additive="repl">
                                        <p:cTn id="108" dur="1" fill="hold">
                                          <p:stCondLst>
                                            <p:cond delay="0"/>
                                          </p:stCondLst>
                                        </p:cTn>
                                        <p:tgtEl>
                                          <p:spTgt spid="14356"/>
                                        </p:tgtEl>
                                        <p:attrNameLst>
                                          <p:attrName>style.visibility</p:attrName>
                                        </p:attrNameLst>
                                      </p:cBhvr>
                                      <p:to>
                                        <p:strVal val="visible"/>
                                      </p:to>
                                    </p:set>
                                    <p:animEffect transition="in" filter="wipe(left)">
                                      <p:cBhvr additive="repl">
                                        <p:cTn id="109" dur="500"/>
                                        <p:tgtEl>
                                          <p:spTgt spid="1435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0" presetClass="entr" fill="hold" nodeType="clickEffect">
                                  <p:stCondLst>
                                    <p:cond delay="0"/>
                                  </p:stCondLst>
                                  <p:childTnLst>
                                    <p:set>
                                      <p:cBhvr additive="repl">
                                        <p:cTn id="113" dur="1" fill="hold">
                                          <p:stCondLst>
                                            <p:cond delay="0"/>
                                          </p:stCondLst>
                                        </p:cTn>
                                        <p:tgtEl>
                                          <p:spTgt spid="14372">
                                            <p:txEl>
                                              <p:pRg st="0" end="0"/>
                                            </p:txEl>
                                          </p:spTgt>
                                        </p:tgtEl>
                                        <p:attrNameLst>
                                          <p:attrName>style.visibility</p:attrName>
                                        </p:attrNameLst>
                                      </p:cBhvr>
                                      <p:to>
                                        <p:strVal val="visible"/>
                                      </p:to>
                                    </p:set>
                                    <p:animEffect transition="in" filter="fade">
                                      <p:cBhvr additive="repl">
                                        <p:cTn id="114" dur="500"/>
                                        <p:tgtEl>
                                          <p:spTgt spid="14372">
                                            <p:txEl>
                                              <p:pRg st="0" end="0"/>
                                            </p:txEl>
                                          </p:spTgt>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0" presetClass="entr" fill="hold" nodeType="clickEffect">
                                  <p:stCondLst>
                                    <p:cond delay="0"/>
                                  </p:stCondLst>
                                  <p:childTnLst>
                                    <p:set>
                                      <p:cBhvr additive="repl">
                                        <p:cTn id="118" dur="1" fill="hold">
                                          <p:stCondLst>
                                            <p:cond delay="0"/>
                                          </p:stCondLst>
                                        </p:cTn>
                                        <p:tgtEl>
                                          <p:spTgt spid="14359"/>
                                        </p:tgtEl>
                                        <p:attrNameLst>
                                          <p:attrName>style.visibility</p:attrName>
                                        </p:attrNameLst>
                                      </p:cBhvr>
                                      <p:to>
                                        <p:strVal val="visible"/>
                                      </p:to>
                                    </p:set>
                                    <p:animEffect transition="in" filter="fade">
                                      <p:cBhvr additive="repl">
                                        <p:cTn id="119" dur="500"/>
                                        <p:tgtEl>
                                          <p:spTgt spid="14359"/>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0" presetClass="entr" fill="hold" nodeType="clickEffect">
                                  <p:stCondLst>
                                    <p:cond delay="0"/>
                                  </p:stCondLst>
                                  <p:childTnLst>
                                    <p:set>
                                      <p:cBhvr additive="repl">
                                        <p:cTn id="123" dur="1" fill="hold">
                                          <p:stCondLst>
                                            <p:cond delay="0"/>
                                          </p:stCondLst>
                                        </p:cTn>
                                        <p:tgtEl>
                                          <p:spTgt spid="14360"/>
                                        </p:tgtEl>
                                        <p:attrNameLst>
                                          <p:attrName>style.visibility</p:attrName>
                                        </p:attrNameLst>
                                      </p:cBhvr>
                                      <p:to>
                                        <p:strVal val="visible"/>
                                      </p:to>
                                    </p:set>
                                    <p:animEffect transition="in" filter="fade">
                                      <p:cBhvr additive="repl">
                                        <p:cTn id="124" dur="500"/>
                                        <p:tgtEl>
                                          <p:spTgt spid="1436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0" presetClass="entr" fill="hold" nodeType="clickEffect">
                                  <p:stCondLst>
                                    <p:cond delay="0"/>
                                  </p:stCondLst>
                                  <p:childTnLst>
                                    <p:set>
                                      <p:cBhvr additive="repl">
                                        <p:cTn id="128" dur="1" fill="hold">
                                          <p:stCondLst>
                                            <p:cond delay="0"/>
                                          </p:stCondLst>
                                        </p:cTn>
                                        <p:tgtEl>
                                          <p:spTgt spid="14361"/>
                                        </p:tgtEl>
                                        <p:attrNameLst>
                                          <p:attrName>style.visibility</p:attrName>
                                        </p:attrNameLst>
                                      </p:cBhvr>
                                      <p:to>
                                        <p:strVal val="visible"/>
                                      </p:to>
                                    </p:set>
                                    <p:animEffect transition="in" filter="fade">
                                      <p:cBhvr additive="repl">
                                        <p:cTn id="129" dur="500"/>
                                        <p:tgtEl>
                                          <p:spTgt spid="1436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0" presetClass="entr" fill="hold" nodeType="clickEffect">
                                  <p:stCondLst>
                                    <p:cond delay="0"/>
                                  </p:stCondLst>
                                  <p:childTnLst>
                                    <p:set>
                                      <p:cBhvr additive="repl">
                                        <p:cTn id="133" dur="1" fill="hold">
                                          <p:stCondLst>
                                            <p:cond delay="0"/>
                                          </p:stCondLst>
                                        </p:cTn>
                                        <p:tgtEl>
                                          <p:spTgt spid="14362"/>
                                        </p:tgtEl>
                                        <p:attrNameLst>
                                          <p:attrName>style.visibility</p:attrName>
                                        </p:attrNameLst>
                                      </p:cBhvr>
                                      <p:to>
                                        <p:strVal val="visible"/>
                                      </p:to>
                                    </p:set>
                                    <p:animEffect transition="in" filter="fade">
                                      <p:cBhvr additive="repl">
                                        <p:cTn id="134" dur="500"/>
                                        <p:tgtEl>
                                          <p:spTgt spid="14362"/>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fill="hold" grpId="0" nodeType="clickEffect">
                                  <p:stCondLst>
                                    <p:cond delay="0"/>
                                  </p:stCondLst>
                                  <p:childTnLst>
                                    <p:set>
                                      <p:cBhvr additive="repl">
                                        <p:cTn id="138" dur="1" fill="hold">
                                          <p:stCondLst>
                                            <p:cond delay="0"/>
                                          </p:stCondLst>
                                        </p:cTn>
                                        <p:tgtEl>
                                          <p:spTgt spid="14363"/>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fill="hold" grpId="0" nodeType="clickEffect">
                                  <p:stCondLst>
                                    <p:cond delay="0"/>
                                  </p:stCondLst>
                                  <p:childTnLst>
                                    <p:set>
                                      <p:cBhvr additive="repl">
                                        <p:cTn id="142" dur="1" fill="hold">
                                          <p:stCondLst>
                                            <p:cond delay="0"/>
                                          </p:stCondLst>
                                        </p:cTn>
                                        <p:tgtEl>
                                          <p:spTgt spid="1436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P spid="14343" grpId="0" animBg="1"/>
      <p:bldP spid="14344" grpId="0" animBg="1"/>
      <p:bldP spid="14345" grpId="0" animBg="1"/>
      <p:bldP spid="14346" grpId="0" animBg="1"/>
      <p:bldP spid="14347" grpId="0" animBg="1"/>
      <p:bldP spid="14348" grpId="0" animBg="1"/>
      <p:bldP spid="14349" grpId="0" animBg="1"/>
      <p:bldP spid="14350" grpId="0" animBg="1"/>
      <p:bldP spid="14351" grpId="0" animBg="1"/>
      <p:bldP spid="14352" grpId="0" animBg="1"/>
      <p:bldP spid="14363" grpId="0" animBg="1"/>
      <p:bldP spid="1436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6778" y="406400"/>
            <a:ext cx="9144000" cy="523220"/>
          </a:xfrm>
          <a:prstGeom prst="rect">
            <a:avLst/>
          </a:prstGeom>
          <a:solidFill>
            <a:schemeClr val="bg1"/>
          </a:solidFill>
        </p:spPr>
        <p:txBody>
          <a:bodyPr wrap="square" rtlCol="0">
            <a:spAutoFit/>
          </a:bodyPr>
          <a:lstStyle/>
          <a:p>
            <a:pPr algn="ctr"/>
            <a:r>
              <a:rPr lang="en-US" sz="2800" b="1" dirty="0" smtClean="0">
                <a:solidFill>
                  <a:srgbClr val="C00000"/>
                </a:solidFill>
              </a:rPr>
              <a:t>Practice </a:t>
            </a:r>
            <a:r>
              <a:rPr lang="en-US" sz="2800" b="1" dirty="0">
                <a:solidFill>
                  <a:srgbClr val="C00000"/>
                </a:solidFill>
              </a:rPr>
              <a:t>3</a:t>
            </a:r>
          </a:p>
        </p:txBody>
      </p:sp>
      <p:pic>
        <p:nvPicPr>
          <p:cNvPr id="4" name="Picture 3"/>
          <p:cNvPicPr>
            <a:picLocks noChangeAspect="1"/>
          </p:cNvPicPr>
          <p:nvPr/>
        </p:nvPicPr>
        <p:blipFill>
          <a:blip r:embed="rId2"/>
          <a:stretch>
            <a:fillRect/>
          </a:stretch>
        </p:blipFill>
        <p:spPr>
          <a:xfrm>
            <a:off x="4060144" y="1038766"/>
            <a:ext cx="3204255" cy="1074259"/>
          </a:xfrm>
          <a:prstGeom prst="rect">
            <a:avLst/>
          </a:prstGeom>
        </p:spPr>
      </p:pic>
      <p:sp>
        <p:nvSpPr>
          <p:cNvPr id="5" name="Rectangle 4"/>
          <p:cNvSpPr/>
          <p:nvPr/>
        </p:nvSpPr>
        <p:spPr>
          <a:xfrm>
            <a:off x="410815" y="1353451"/>
            <a:ext cx="3563796" cy="523220"/>
          </a:xfrm>
          <a:prstGeom prst="rect">
            <a:avLst/>
          </a:prstGeom>
        </p:spPr>
        <p:txBody>
          <a:bodyPr wrap="none">
            <a:spAutoFit/>
          </a:bodyPr>
          <a:lstStyle/>
          <a:p>
            <a:r>
              <a:rPr lang="en-US" sz="2800" dirty="0" smtClean="0">
                <a:solidFill>
                  <a:srgbClr val="000000"/>
                </a:solidFill>
                <a:latin typeface="Helvetica" panose="020B0604020202020204" pitchFamily="34" charset="0"/>
              </a:rPr>
              <a:t>Sketch </a:t>
            </a:r>
            <a:r>
              <a:rPr lang="en-US" sz="2800" dirty="0">
                <a:solidFill>
                  <a:srgbClr val="000000"/>
                </a:solidFill>
                <a:latin typeface="Helvetica" panose="020B0604020202020204" pitchFamily="34" charset="0"/>
              </a:rPr>
              <a:t>the hyperbola</a:t>
            </a:r>
            <a:endParaRPr lang="en-US" sz="2800" dirty="0"/>
          </a:p>
        </p:txBody>
      </p:sp>
      <p:pic>
        <p:nvPicPr>
          <p:cNvPr id="6" name="Picture 5"/>
          <p:cNvPicPr>
            <a:picLocks noChangeAspect="1"/>
          </p:cNvPicPr>
          <p:nvPr/>
        </p:nvPicPr>
        <p:blipFill>
          <a:blip r:embed="rId3"/>
          <a:stretch>
            <a:fillRect/>
          </a:stretch>
        </p:blipFill>
        <p:spPr>
          <a:xfrm>
            <a:off x="3702199" y="3046529"/>
            <a:ext cx="4388757" cy="583988"/>
          </a:xfrm>
          <a:prstGeom prst="rect">
            <a:avLst/>
          </a:prstGeom>
        </p:spPr>
      </p:pic>
      <p:sp>
        <p:nvSpPr>
          <p:cNvPr id="7" name="Rectangle 6"/>
          <p:cNvSpPr/>
          <p:nvPr/>
        </p:nvSpPr>
        <p:spPr>
          <a:xfrm>
            <a:off x="410815" y="2436344"/>
            <a:ext cx="10900229" cy="523220"/>
          </a:xfrm>
          <a:prstGeom prst="rect">
            <a:avLst/>
          </a:prstGeom>
        </p:spPr>
        <p:txBody>
          <a:bodyPr wrap="square">
            <a:spAutoFit/>
          </a:bodyPr>
          <a:lstStyle/>
          <a:p>
            <a:r>
              <a:rPr lang="en-US" sz="2800" dirty="0">
                <a:solidFill>
                  <a:srgbClr val="000000"/>
                </a:solidFill>
                <a:latin typeface="Helvetica" panose="020B0604020202020204" pitchFamily="34" charset="0"/>
              </a:rPr>
              <a:t>write the </a:t>
            </a:r>
            <a:r>
              <a:rPr lang="en-US" sz="2800" dirty="0" smtClean="0">
                <a:solidFill>
                  <a:srgbClr val="000000"/>
                </a:solidFill>
                <a:latin typeface="Helvetica" panose="020B0604020202020204" pitchFamily="34" charset="0"/>
              </a:rPr>
              <a:t>standard </a:t>
            </a:r>
            <a:r>
              <a:rPr lang="en-US" sz="2800" dirty="0">
                <a:solidFill>
                  <a:srgbClr val="000000"/>
                </a:solidFill>
                <a:latin typeface="Helvetica" panose="020B0604020202020204" pitchFamily="34" charset="0"/>
              </a:rPr>
              <a:t>form of the equation of the hyperbola</a:t>
            </a:r>
            <a:r>
              <a:rPr lang="en-US" dirty="0">
                <a:solidFill>
                  <a:srgbClr val="000000"/>
                </a:solidFill>
                <a:latin typeface="Helvetica" panose="020B0604020202020204" pitchFamily="34" charset="0"/>
              </a:rPr>
              <a:t>.</a:t>
            </a:r>
            <a:endParaRPr lang="en-US" dirty="0"/>
          </a:p>
        </p:txBody>
      </p:sp>
      <p:pic>
        <p:nvPicPr>
          <p:cNvPr id="8" name="Picture 7"/>
          <p:cNvPicPr>
            <a:picLocks noChangeAspect="1"/>
          </p:cNvPicPr>
          <p:nvPr/>
        </p:nvPicPr>
        <p:blipFill>
          <a:blip r:embed="rId4"/>
          <a:stretch>
            <a:fillRect/>
          </a:stretch>
        </p:blipFill>
        <p:spPr>
          <a:xfrm>
            <a:off x="297770" y="4286930"/>
            <a:ext cx="11690224" cy="1344613"/>
          </a:xfrm>
          <a:prstGeom prst="rect">
            <a:avLst/>
          </a:prstGeom>
        </p:spPr>
      </p:pic>
    </p:spTree>
    <p:extLst>
      <p:ext uri="{BB962C8B-B14F-4D97-AF65-F5344CB8AC3E}">
        <p14:creationId xmlns:p14="http://schemas.microsoft.com/office/powerpoint/2010/main" val="190263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72458" y="1161143"/>
            <a:ext cx="7652657" cy="1085850"/>
          </a:xfrm>
          <a:prstGeom prst="rect">
            <a:avLst/>
          </a:prstGeom>
          <a:effectLst>
            <a:outerShdw dist="50800" dir="5400000" sx="1000" sy="1000" algn="ctr" rotWithShape="0">
              <a:srgbClr val="000000"/>
            </a:outerShdw>
          </a:effectLst>
        </p:spPr>
      </p:pic>
      <p:sp>
        <p:nvSpPr>
          <p:cNvPr id="3" name="TextBox 2"/>
          <p:cNvSpPr txBox="1"/>
          <p:nvPr/>
        </p:nvSpPr>
        <p:spPr>
          <a:xfrm>
            <a:off x="926778" y="406400"/>
            <a:ext cx="9144000" cy="523220"/>
          </a:xfrm>
          <a:prstGeom prst="rect">
            <a:avLst/>
          </a:prstGeom>
          <a:solidFill>
            <a:schemeClr val="bg1"/>
          </a:solidFill>
        </p:spPr>
        <p:txBody>
          <a:bodyPr wrap="square" rtlCol="0">
            <a:spAutoFit/>
          </a:bodyPr>
          <a:lstStyle/>
          <a:p>
            <a:pPr algn="ctr"/>
            <a:r>
              <a:rPr lang="en-US" sz="2800" b="1" dirty="0" smtClean="0">
                <a:solidFill>
                  <a:srgbClr val="C00000"/>
                </a:solidFill>
              </a:rPr>
              <a:t>Practice 4</a:t>
            </a:r>
            <a:endParaRPr lang="en-US" sz="2800" b="1" dirty="0">
              <a:solidFill>
                <a:srgbClr val="C00000"/>
              </a:solidFill>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2209931041"/>
              </p:ext>
            </p:extLst>
          </p:nvPr>
        </p:nvGraphicFramePr>
        <p:xfrm>
          <a:off x="2204811" y="3451665"/>
          <a:ext cx="2593975" cy="701221"/>
        </p:xfrm>
        <a:graphic>
          <a:graphicData uri="http://schemas.openxmlformats.org/presentationml/2006/ole">
            <mc:AlternateContent xmlns:mc="http://schemas.openxmlformats.org/markup-compatibility/2006">
              <mc:Choice xmlns:v="urn:schemas-microsoft-com:vml" Requires="v">
                <p:oleObj spid="_x0000_s4124" name="Equation" r:id="rId4" imgW="863280" imgH="228600" progId="Equation.DSMT4">
                  <p:embed/>
                </p:oleObj>
              </mc:Choice>
              <mc:Fallback>
                <p:oleObj name="Equation" r:id="rId4" imgW="8632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4811" y="3451665"/>
                        <a:ext cx="2593975" cy="701221"/>
                      </a:xfrm>
                      <a:prstGeom prst="rect">
                        <a:avLst/>
                      </a:prstGeom>
                      <a:noFill/>
                    </p:spPr>
                  </p:pic>
                </p:oleObj>
              </mc:Fallback>
            </mc:AlternateContent>
          </a:graphicData>
        </a:graphic>
      </p:graphicFrame>
      <p:sp>
        <p:nvSpPr>
          <p:cNvPr id="6" name="Rectangle 5"/>
          <p:cNvSpPr/>
          <p:nvPr/>
        </p:nvSpPr>
        <p:spPr>
          <a:xfrm>
            <a:off x="972458" y="2919100"/>
            <a:ext cx="8099077" cy="584775"/>
          </a:xfrm>
          <a:prstGeom prst="rect">
            <a:avLst/>
          </a:prstGeom>
          <a:effectLst/>
        </p:spPr>
        <p:txBody>
          <a:bodyPr wrap="none">
            <a:spAutoFit/>
          </a:bodyPr>
          <a:lstStyle/>
          <a:p>
            <a:pPr>
              <a:defRPr/>
            </a:pPr>
            <a:r>
              <a:rPr lang="en-US" sz="3200" dirty="0">
                <a:ln w="6350">
                  <a:noFill/>
                </a:ln>
                <a:effectLst>
                  <a:outerShdw blurRad="114300" dist="101600" dir="2700000" algn="tl" rotWithShape="0">
                    <a:srgbClr val="000000">
                      <a:alpha val="40000"/>
                    </a:srgbClr>
                  </a:outerShdw>
                </a:effectLst>
              </a:rPr>
              <a:t>Write the equation in standard form and graph:</a:t>
            </a:r>
          </a:p>
        </p:txBody>
      </p:sp>
      <mc:AlternateContent xmlns:mc="http://schemas.openxmlformats.org/markup-compatibility/2006" xmlns:a14="http://schemas.microsoft.com/office/drawing/2010/main">
        <mc:Choice Requires="a14">
          <p:sp>
            <p:nvSpPr>
              <p:cNvPr id="7" name="Text Box 2"/>
              <p:cNvSpPr txBox="1">
                <a:spLocks noChangeArrowheads="1"/>
              </p:cNvSpPr>
              <p:nvPr/>
            </p:nvSpPr>
            <p:spPr bwMode="auto">
              <a:xfrm>
                <a:off x="841935" y="4685451"/>
                <a:ext cx="8229600" cy="990600"/>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AR PL SungtiL GB" charset="0"/>
                    <a:cs typeface="AR PL SungtiL GB" charset="0"/>
                  </a:defRPr>
                </a:lvl9pPr>
              </a:lstStyle>
              <a:p>
                <a:pPr eaLnBrk="1" hangingPunct="1">
                  <a:spcBef>
                    <a:spcPts val="713"/>
                  </a:spcBef>
                  <a:buClrTx/>
                  <a:buFontTx/>
                  <a:buNone/>
                </a:pPr>
                <a:r>
                  <a:rPr lang="en-US" altLang="en-US" sz="2800" dirty="0" smtClean="0"/>
                  <a:t>Write the equation of the hyperbola centered at (2, 5) with a vertex at (2, 8) and asymptote  </a:t>
                </a:r>
                <a14:m>
                  <m:oMath xmlns:m="http://schemas.openxmlformats.org/officeDocument/2006/math">
                    <m:r>
                      <a:rPr lang="en-US" altLang="en-US" sz="2800" b="0" i="1" smtClean="0">
                        <a:latin typeface="Cambria Math" panose="02040503050406030204" pitchFamily="18" charset="0"/>
                      </a:rPr>
                      <m:t>𝑦</m:t>
                    </m:r>
                    <m:r>
                      <a:rPr lang="en-US" altLang="en-US" sz="2800" b="0" i="1" smtClean="0">
                        <a:latin typeface="Cambria Math" panose="02040503050406030204" pitchFamily="18" charset="0"/>
                      </a:rPr>
                      <m:t>=</m:t>
                    </m:r>
                    <m:f>
                      <m:fPr>
                        <m:ctrlPr>
                          <a:rPr lang="en-US" altLang="en-US" sz="2800" i="1" smtClean="0">
                            <a:latin typeface="Cambria Math" panose="02040503050406030204" pitchFamily="18" charset="0"/>
                          </a:rPr>
                        </m:ctrlPr>
                      </m:fPr>
                      <m:num>
                        <m:r>
                          <a:rPr lang="en-US" altLang="en-US" sz="2800" b="0" i="1" smtClean="0">
                            <a:latin typeface="Cambria Math" panose="02040503050406030204" pitchFamily="18" charset="0"/>
                          </a:rPr>
                          <m:t>3</m:t>
                        </m:r>
                      </m:num>
                      <m:den>
                        <m:r>
                          <a:rPr lang="en-US" altLang="en-US" sz="2800" b="0" i="1" smtClean="0">
                            <a:latin typeface="Cambria Math" panose="02040503050406030204" pitchFamily="18" charset="0"/>
                          </a:rPr>
                          <m:t>2</m:t>
                        </m:r>
                      </m:den>
                    </m:f>
                    <m:r>
                      <a:rPr lang="en-US" altLang="en-US" sz="2800" b="0" i="1" smtClean="0">
                        <a:latin typeface="Cambria Math" panose="02040503050406030204" pitchFamily="18" charset="0"/>
                      </a:rPr>
                      <m:t>𝑥</m:t>
                    </m:r>
                    <m:r>
                      <a:rPr lang="en-US" altLang="en-US" sz="2800" b="0" i="1" smtClean="0">
                        <a:latin typeface="Cambria Math" panose="02040503050406030204" pitchFamily="18" charset="0"/>
                      </a:rPr>
                      <m:t>+2</m:t>
                    </m:r>
                  </m:oMath>
                </a14:m>
                <a:r>
                  <a:rPr lang="en-US" altLang="en-US" sz="2800" dirty="0"/>
                  <a:t>.</a:t>
                </a:r>
              </a:p>
            </p:txBody>
          </p:sp>
        </mc:Choice>
        <mc:Fallback xmlns="">
          <p:sp>
            <p:nvSpPr>
              <p:cNvPr id="7" name="Text Box 2"/>
              <p:cNvSpPr txBox="1">
                <a:spLocks noRot="1" noChangeAspect="1" noMove="1" noResize="1" noEditPoints="1" noAdjustHandles="1" noChangeArrowheads="1" noChangeShapeType="1" noTextEdit="1"/>
              </p:cNvSpPr>
              <p:nvPr/>
            </p:nvSpPr>
            <p:spPr bwMode="auto">
              <a:xfrm>
                <a:off x="841935" y="4685451"/>
                <a:ext cx="8229600" cy="990600"/>
              </a:xfrm>
              <a:prstGeom prst="rect">
                <a:avLst/>
              </a:prstGeom>
              <a:blipFill rotWithShape="0">
                <a:blip r:embed="rId6"/>
                <a:stretch>
                  <a:fillRect l="-1481" t="-6173" b="-2284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80712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9797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solidFill>
                  <a:srgbClr val="C00000"/>
                </a:solidFill>
              </a:rPr>
              <a:t>Parabola	</a:t>
            </a:r>
            <a:endParaRPr lang="en-US" b="1" dirty="0">
              <a:solidFill>
                <a:srgbClr val="C00000"/>
              </a:solidFill>
            </a:endParaRPr>
          </a:p>
        </p:txBody>
      </p:sp>
      <p:sp>
        <p:nvSpPr>
          <p:cNvPr id="4" name="Rectangle 3"/>
          <p:cNvSpPr/>
          <p:nvPr/>
        </p:nvSpPr>
        <p:spPr>
          <a:xfrm>
            <a:off x="1117600" y="986972"/>
            <a:ext cx="5225143" cy="1569660"/>
          </a:xfrm>
          <a:prstGeom prst="rect">
            <a:avLst/>
          </a:prstGeom>
        </p:spPr>
        <p:txBody>
          <a:bodyPr wrap="square">
            <a:spAutoFit/>
          </a:bodyPr>
          <a:lstStyle/>
          <a:p>
            <a:r>
              <a:rPr lang="en-US" sz="2400" dirty="0"/>
              <a:t>Review: A</a:t>
            </a:r>
            <a:r>
              <a:rPr lang="en-US" sz="2400" dirty="0"/>
              <a:t> parabola is the curve formed by the intersection of a plane and a cone, when the plane is at the same slant as the side of the cone.</a:t>
            </a:r>
          </a:p>
        </p:txBody>
      </p:sp>
      <p:pic>
        <p:nvPicPr>
          <p:cNvPr id="5" name="Picture 4"/>
          <p:cNvPicPr>
            <a:picLocks noChangeAspect="1"/>
          </p:cNvPicPr>
          <p:nvPr/>
        </p:nvPicPr>
        <p:blipFill>
          <a:blip r:embed="rId2"/>
          <a:stretch>
            <a:fillRect/>
          </a:stretch>
        </p:blipFill>
        <p:spPr>
          <a:xfrm>
            <a:off x="7852002" y="97973"/>
            <a:ext cx="2845026" cy="3193841"/>
          </a:xfrm>
          <a:prstGeom prst="rect">
            <a:avLst/>
          </a:prstGeom>
        </p:spPr>
      </p:pic>
      <p:sp>
        <p:nvSpPr>
          <p:cNvPr id="6" name="Rectangle 5"/>
          <p:cNvSpPr/>
          <p:nvPr/>
        </p:nvSpPr>
        <p:spPr>
          <a:xfrm>
            <a:off x="838200" y="4680021"/>
            <a:ext cx="6096000" cy="1200329"/>
          </a:xfrm>
          <a:prstGeom prst="rect">
            <a:avLst/>
          </a:prstGeom>
        </p:spPr>
        <p:txBody>
          <a:bodyPr>
            <a:spAutoFit/>
          </a:bodyPr>
          <a:lstStyle/>
          <a:p>
            <a:r>
              <a:rPr lang="en-US" altLang="en-US" sz="2400" i="1" dirty="0">
                <a:solidFill>
                  <a:srgbClr val="C00000"/>
                </a:solidFill>
              </a:rPr>
              <a:t>Algebraic definition</a:t>
            </a:r>
            <a:r>
              <a:rPr lang="en-US" altLang="en-US" sz="2400" dirty="0"/>
              <a:t>:  All points that are equidistant from a given line (the </a:t>
            </a:r>
            <a:r>
              <a:rPr lang="en-US" altLang="en-US" sz="2400" dirty="0" err="1"/>
              <a:t>directrix</a:t>
            </a:r>
            <a:r>
              <a:rPr lang="en-US" altLang="en-US" sz="2400" dirty="0" smtClean="0"/>
              <a:t>) and </a:t>
            </a:r>
            <a:r>
              <a:rPr lang="en-US" altLang="en-US" sz="2400" dirty="0"/>
              <a:t>a fixed point not on the </a:t>
            </a:r>
            <a:r>
              <a:rPr lang="en-US" altLang="en-US" sz="2400" dirty="0" err="1"/>
              <a:t>directrix</a:t>
            </a:r>
            <a:r>
              <a:rPr lang="en-US" altLang="en-US" sz="2400" dirty="0"/>
              <a:t> (the focus)</a:t>
            </a:r>
          </a:p>
        </p:txBody>
      </p:sp>
      <p:pic>
        <p:nvPicPr>
          <p:cNvPr id="7" name="Picture 6"/>
          <p:cNvPicPr>
            <a:picLocks noChangeAspect="1"/>
          </p:cNvPicPr>
          <p:nvPr/>
        </p:nvPicPr>
        <p:blipFill>
          <a:blip r:embed="rId3"/>
          <a:stretch>
            <a:fillRect/>
          </a:stretch>
        </p:blipFill>
        <p:spPr>
          <a:xfrm>
            <a:off x="6829194" y="3343889"/>
            <a:ext cx="4524606" cy="3514111"/>
          </a:xfrm>
          <a:prstGeom prst="rect">
            <a:avLst/>
          </a:prstGeom>
        </p:spPr>
      </p:pic>
    </p:spTree>
    <p:extLst>
      <p:ext uri="{BB962C8B-B14F-4D97-AF65-F5344CB8AC3E}">
        <p14:creationId xmlns:p14="http://schemas.microsoft.com/office/powerpoint/2010/main" val="11359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2" name="Text Box 16"/>
          <p:cNvSpPr txBox="1">
            <a:spLocks noChangeArrowheads="1"/>
          </p:cNvSpPr>
          <p:nvPr/>
        </p:nvSpPr>
        <p:spPr bwMode="auto">
          <a:xfrm>
            <a:off x="1892300" y="457201"/>
            <a:ext cx="80899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en-US" b="0" dirty="0"/>
              <a:t>For a parabola with an </a:t>
            </a:r>
            <a:r>
              <a:rPr lang="en-US" altLang="en-US" b="0" dirty="0">
                <a:solidFill>
                  <a:srgbClr val="CC0000"/>
                </a:solidFill>
              </a:rPr>
              <a:t>axis of symmetry</a:t>
            </a:r>
            <a:r>
              <a:rPr lang="en-US" altLang="en-US" b="0" dirty="0"/>
              <a:t> </a:t>
            </a:r>
            <a:r>
              <a:rPr lang="en-US" altLang="en-US" b="0" dirty="0">
                <a:solidFill>
                  <a:srgbClr val="CC0000"/>
                </a:solidFill>
              </a:rPr>
              <a:t>parallel to the </a:t>
            </a:r>
          </a:p>
          <a:p>
            <a:r>
              <a:rPr lang="en-US" altLang="en-US" b="0" i="1" dirty="0">
                <a:solidFill>
                  <a:srgbClr val="CC0000"/>
                </a:solidFill>
              </a:rPr>
              <a:t>x</a:t>
            </a:r>
            <a:r>
              <a:rPr lang="en-US" altLang="en-US" b="0" dirty="0">
                <a:solidFill>
                  <a:srgbClr val="CC0000"/>
                </a:solidFill>
              </a:rPr>
              <a:t>-axis</a:t>
            </a:r>
            <a:r>
              <a:rPr lang="en-US" altLang="en-US" b="0" dirty="0"/>
              <a:t> and a </a:t>
            </a:r>
            <a:r>
              <a:rPr lang="en-US" altLang="en-US" b="0" dirty="0">
                <a:solidFill>
                  <a:srgbClr val="CC0000"/>
                </a:solidFill>
              </a:rPr>
              <a:t>vertex at (</a:t>
            </a:r>
            <a:r>
              <a:rPr lang="en-US" altLang="en-US" b="0" i="1" dirty="0">
                <a:solidFill>
                  <a:srgbClr val="CC0000"/>
                </a:solidFill>
              </a:rPr>
              <a:t>h, k</a:t>
            </a:r>
            <a:r>
              <a:rPr lang="en-US" altLang="en-US" b="0" dirty="0">
                <a:solidFill>
                  <a:srgbClr val="CC0000"/>
                </a:solidFill>
              </a:rPr>
              <a:t>), </a:t>
            </a:r>
            <a:r>
              <a:rPr lang="en-US" altLang="en-US" b="0" dirty="0"/>
              <a:t>the standard form is:</a:t>
            </a:r>
          </a:p>
        </p:txBody>
      </p:sp>
      <p:sp>
        <p:nvSpPr>
          <p:cNvPr id="9233" name="Text Box 17"/>
          <p:cNvSpPr txBox="1">
            <a:spLocks noChangeArrowheads="1"/>
          </p:cNvSpPr>
          <p:nvPr/>
        </p:nvSpPr>
        <p:spPr bwMode="auto">
          <a:xfrm>
            <a:off x="1828800" y="2057400"/>
            <a:ext cx="6237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buFontTx/>
              <a:buChar char="•"/>
            </a:pPr>
            <a:r>
              <a:rPr lang="en-US" altLang="en-US" dirty="0"/>
              <a:t> </a:t>
            </a:r>
            <a:r>
              <a:rPr lang="en-US" altLang="en-US" b="0" dirty="0"/>
              <a:t>The equation of the </a:t>
            </a:r>
            <a:r>
              <a:rPr lang="en-US" altLang="en-US" b="0" dirty="0">
                <a:solidFill>
                  <a:schemeClr val="accent2"/>
                </a:solidFill>
              </a:rPr>
              <a:t>axis of symmetry</a:t>
            </a:r>
            <a:r>
              <a:rPr lang="en-US" altLang="en-US" b="0" dirty="0"/>
              <a:t> is </a:t>
            </a:r>
            <a:r>
              <a:rPr lang="en-US" altLang="en-US" b="0" i="1" dirty="0">
                <a:solidFill>
                  <a:srgbClr val="CC0000"/>
                </a:solidFill>
              </a:rPr>
              <a:t>y</a:t>
            </a:r>
            <a:r>
              <a:rPr lang="en-US" altLang="en-US" b="0" dirty="0">
                <a:solidFill>
                  <a:srgbClr val="CC0000"/>
                </a:solidFill>
              </a:rPr>
              <a:t> = </a:t>
            </a:r>
            <a:r>
              <a:rPr lang="en-US" altLang="en-US" b="0" i="1" dirty="0">
                <a:solidFill>
                  <a:srgbClr val="CC0000"/>
                </a:solidFill>
              </a:rPr>
              <a:t>k</a:t>
            </a:r>
            <a:r>
              <a:rPr lang="en-US" altLang="en-US" b="0" dirty="0"/>
              <a:t>.</a:t>
            </a:r>
          </a:p>
        </p:txBody>
      </p:sp>
      <p:sp>
        <p:nvSpPr>
          <p:cNvPr id="9234" name="Text Box 18"/>
          <p:cNvSpPr txBox="1">
            <a:spLocks noChangeArrowheads="1"/>
          </p:cNvSpPr>
          <p:nvPr/>
        </p:nvSpPr>
        <p:spPr bwMode="auto">
          <a:xfrm>
            <a:off x="1828800" y="2667001"/>
            <a:ext cx="386997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buFontTx/>
              <a:buChar char="•"/>
            </a:pPr>
            <a:r>
              <a:rPr lang="en-US" altLang="en-US" dirty="0">
                <a:solidFill>
                  <a:srgbClr val="CC0000"/>
                </a:solidFill>
              </a:rPr>
              <a:t> </a:t>
            </a:r>
            <a:r>
              <a:rPr lang="en-US" altLang="en-US" b="0" dirty="0"/>
              <a:t>The coordinates of the </a:t>
            </a:r>
            <a:r>
              <a:rPr lang="en-US" altLang="en-US" b="0" dirty="0">
                <a:solidFill>
                  <a:schemeClr val="accent2"/>
                </a:solidFill>
              </a:rPr>
              <a:t>focus</a:t>
            </a:r>
          </a:p>
          <a:p>
            <a:r>
              <a:rPr lang="en-US" altLang="en-US" b="0" dirty="0"/>
              <a:t> are </a:t>
            </a:r>
            <a:r>
              <a:rPr lang="en-US" altLang="en-US" b="0" dirty="0">
                <a:solidFill>
                  <a:srgbClr val="CC0000"/>
                </a:solidFill>
              </a:rPr>
              <a:t>(</a:t>
            </a:r>
            <a:r>
              <a:rPr lang="en-US" altLang="en-US" b="0" i="1" dirty="0">
                <a:solidFill>
                  <a:srgbClr val="CC0000"/>
                </a:solidFill>
              </a:rPr>
              <a:t>h</a:t>
            </a:r>
            <a:r>
              <a:rPr lang="en-US" altLang="en-US" b="0" dirty="0">
                <a:solidFill>
                  <a:srgbClr val="CC0000"/>
                </a:solidFill>
              </a:rPr>
              <a:t> + </a:t>
            </a:r>
            <a:r>
              <a:rPr lang="en-US" altLang="en-US" b="0" i="1" dirty="0">
                <a:solidFill>
                  <a:srgbClr val="CC0000"/>
                </a:solidFill>
              </a:rPr>
              <a:t>p</a:t>
            </a:r>
            <a:r>
              <a:rPr lang="en-US" altLang="en-US" b="0" dirty="0">
                <a:solidFill>
                  <a:srgbClr val="CC0000"/>
                </a:solidFill>
              </a:rPr>
              <a:t>, </a:t>
            </a:r>
            <a:r>
              <a:rPr lang="en-US" altLang="en-US" b="0" i="1" dirty="0">
                <a:solidFill>
                  <a:srgbClr val="CC0000"/>
                </a:solidFill>
              </a:rPr>
              <a:t>k</a:t>
            </a:r>
            <a:r>
              <a:rPr lang="en-US" altLang="en-US" b="0" dirty="0">
                <a:solidFill>
                  <a:srgbClr val="CC0000"/>
                </a:solidFill>
              </a:rPr>
              <a:t>).</a:t>
            </a:r>
            <a:endParaRPr lang="en-US" altLang="en-US" b="0" dirty="0"/>
          </a:p>
        </p:txBody>
      </p:sp>
      <p:sp>
        <p:nvSpPr>
          <p:cNvPr id="9235" name="Text Box 19"/>
          <p:cNvSpPr txBox="1">
            <a:spLocks noChangeArrowheads="1"/>
          </p:cNvSpPr>
          <p:nvPr/>
        </p:nvSpPr>
        <p:spPr bwMode="auto">
          <a:xfrm>
            <a:off x="1828800" y="3581401"/>
            <a:ext cx="38843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buFontTx/>
              <a:buChar char="•"/>
            </a:pPr>
            <a:r>
              <a:rPr lang="en-US" altLang="en-US" dirty="0">
                <a:solidFill>
                  <a:srgbClr val="CC0000"/>
                </a:solidFill>
              </a:rPr>
              <a:t> </a:t>
            </a:r>
            <a:r>
              <a:rPr lang="en-US" altLang="en-US" b="0" dirty="0"/>
              <a:t>The equation of the </a:t>
            </a:r>
            <a:r>
              <a:rPr lang="en-US" altLang="en-US" b="0" dirty="0" err="1">
                <a:solidFill>
                  <a:schemeClr val="accent2"/>
                </a:solidFill>
              </a:rPr>
              <a:t>directrix</a:t>
            </a:r>
            <a:endParaRPr lang="en-US" altLang="en-US" b="0" dirty="0">
              <a:solidFill>
                <a:schemeClr val="accent2"/>
              </a:solidFill>
            </a:endParaRPr>
          </a:p>
          <a:p>
            <a:r>
              <a:rPr lang="en-US" altLang="en-US" b="0" dirty="0"/>
              <a:t> is </a:t>
            </a:r>
            <a:r>
              <a:rPr lang="en-US" altLang="en-US" b="0" i="1" dirty="0">
                <a:solidFill>
                  <a:srgbClr val="CC0000"/>
                </a:solidFill>
              </a:rPr>
              <a:t>x</a:t>
            </a:r>
            <a:r>
              <a:rPr lang="en-US" altLang="en-US" b="0" dirty="0">
                <a:solidFill>
                  <a:srgbClr val="CC0000"/>
                </a:solidFill>
              </a:rPr>
              <a:t> = </a:t>
            </a:r>
            <a:r>
              <a:rPr lang="en-US" altLang="en-US" b="0" i="1" dirty="0">
                <a:solidFill>
                  <a:srgbClr val="CC0000"/>
                </a:solidFill>
              </a:rPr>
              <a:t>h</a:t>
            </a:r>
            <a:r>
              <a:rPr lang="en-US" altLang="en-US" b="0" dirty="0">
                <a:solidFill>
                  <a:srgbClr val="CC0000"/>
                </a:solidFill>
              </a:rPr>
              <a:t> - </a:t>
            </a:r>
            <a:r>
              <a:rPr lang="en-US" altLang="en-US" b="0" i="1" dirty="0">
                <a:solidFill>
                  <a:srgbClr val="CC0000"/>
                </a:solidFill>
              </a:rPr>
              <a:t>p</a:t>
            </a:r>
            <a:r>
              <a:rPr lang="en-US" altLang="en-US" b="0" dirty="0"/>
              <a:t>.</a:t>
            </a:r>
          </a:p>
        </p:txBody>
      </p:sp>
      <p:sp>
        <p:nvSpPr>
          <p:cNvPr id="9239" name="Text Box 23"/>
          <p:cNvSpPr txBox="1">
            <a:spLocks noChangeArrowheads="1"/>
          </p:cNvSpPr>
          <p:nvPr/>
        </p:nvSpPr>
        <p:spPr bwMode="auto">
          <a:xfrm>
            <a:off x="3886200" y="1371601"/>
            <a:ext cx="2462534" cy="461665"/>
          </a:xfrm>
          <a:prstGeom prst="rect">
            <a:avLst/>
          </a:prstGeom>
          <a:solidFill>
            <a:srgbClr val="ABFFE9">
              <a:alpha val="50195"/>
            </a:srgbClr>
          </a:solidFill>
          <a:ln w="76200" cmpd="tri">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en-US" dirty="0">
                <a:solidFill>
                  <a:srgbClr val="CC0000"/>
                </a:solidFill>
              </a:rPr>
              <a:t>(</a:t>
            </a:r>
            <a:r>
              <a:rPr lang="en-US" altLang="en-US" i="1" dirty="0">
                <a:solidFill>
                  <a:srgbClr val="CC0000"/>
                </a:solidFill>
              </a:rPr>
              <a:t>y</a:t>
            </a:r>
            <a:r>
              <a:rPr lang="en-US" altLang="en-US" dirty="0">
                <a:solidFill>
                  <a:srgbClr val="CC0000"/>
                </a:solidFill>
              </a:rPr>
              <a:t> - </a:t>
            </a:r>
            <a:r>
              <a:rPr lang="en-US" altLang="en-US" i="1" dirty="0">
                <a:solidFill>
                  <a:srgbClr val="CC0000"/>
                </a:solidFill>
              </a:rPr>
              <a:t>k</a:t>
            </a:r>
            <a:r>
              <a:rPr lang="en-US" altLang="en-US" dirty="0">
                <a:solidFill>
                  <a:srgbClr val="CC0000"/>
                </a:solidFill>
              </a:rPr>
              <a:t>)</a:t>
            </a:r>
            <a:r>
              <a:rPr lang="en-US" altLang="en-US" baseline="30000" dirty="0">
                <a:solidFill>
                  <a:srgbClr val="CC0000"/>
                </a:solidFill>
              </a:rPr>
              <a:t>2</a:t>
            </a:r>
            <a:r>
              <a:rPr lang="en-US" altLang="en-US" dirty="0">
                <a:solidFill>
                  <a:srgbClr val="CC0000"/>
                </a:solidFill>
              </a:rPr>
              <a:t> = 4</a:t>
            </a:r>
            <a:r>
              <a:rPr lang="en-US" altLang="en-US" i="1" dirty="0">
                <a:solidFill>
                  <a:srgbClr val="CC0000"/>
                </a:solidFill>
              </a:rPr>
              <a:t>p</a:t>
            </a:r>
            <a:r>
              <a:rPr lang="en-US" altLang="en-US" dirty="0">
                <a:solidFill>
                  <a:srgbClr val="CC0000"/>
                </a:solidFill>
              </a:rPr>
              <a:t>(</a:t>
            </a:r>
            <a:r>
              <a:rPr lang="en-US" altLang="en-US" i="1" dirty="0">
                <a:solidFill>
                  <a:srgbClr val="CC0000"/>
                </a:solidFill>
              </a:rPr>
              <a:t>x</a:t>
            </a:r>
            <a:r>
              <a:rPr lang="en-US" altLang="en-US" dirty="0">
                <a:solidFill>
                  <a:srgbClr val="CC0000"/>
                </a:solidFill>
              </a:rPr>
              <a:t> - </a:t>
            </a:r>
            <a:r>
              <a:rPr lang="en-US" altLang="en-US" i="1" dirty="0">
                <a:solidFill>
                  <a:srgbClr val="CC0000"/>
                </a:solidFill>
              </a:rPr>
              <a:t>h</a:t>
            </a:r>
            <a:r>
              <a:rPr lang="en-US" altLang="en-US" dirty="0">
                <a:solidFill>
                  <a:srgbClr val="CC0000"/>
                </a:solidFill>
              </a:rPr>
              <a:t>)</a:t>
            </a:r>
          </a:p>
        </p:txBody>
      </p:sp>
      <p:pic>
        <p:nvPicPr>
          <p:cNvPr id="9247"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900" y="2819400"/>
            <a:ext cx="41021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37" name="Text Box 21"/>
          <p:cNvSpPr txBox="1">
            <a:spLocks noChangeArrowheads="1"/>
          </p:cNvSpPr>
          <p:nvPr/>
        </p:nvSpPr>
        <p:spPr bwMode="auto">
          <a:xfrm>
            <a:off x="1828800" y="5410201"/>
            <a:ext cx="43973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buFontTx/>
              <a:buChar char="•"/>
            </a:pPr>
            <a:r>
              <a:rPr lang="en-US" altLang="en-US" dirty="0">
                <a:solidFill>
                  <a:srgbClr val="CC0000"/>
                </a:solidFill>
              </a:rPr>
              <a:t> </a:t>
            </a:r>
            <a:r>
              <a:rPr lang="en-US" altLang="en-US" b="0" dirty="0"/>
              <a:t>When </a:t>
            </a:r>
            <a:r>
              <a:rPr lang="en-US" altLang="en-US" b="0" i="1" dirty="0">
                <a:solidFill>
                  <a:schemeClr val="accent2"/>
                </a:solidFill>
              </a:rPr>
              <a:t>p</a:t>
            </a:r>
            <a:r>
              <a:rPr lang="en-US" altLang="en-US" b="0" dirty="0">
                <a:solidFill>
                  <a:schemeClr val="accent2"/>
                </a:solidFill>
              </a:rPr>
              <a:t> is negative</a:t>
            </a:r>
            <a:r>
              <a:rPr lang="en-US" altLang="en-US" b="0" dirty="0"/>
              <a:t>, the parabola</a:t>
            </a:r>
          </a:p>
          <a:p>
            <a:r>
              <a:rPr lang="en-US" altLang="en-US" b="0" dirty="0"/>
              <a:t>   opens </a:t>
            </a:r>
            <a:r>
              <a:rPr lang="en-US" altLang="en-US" b="0" dirty="0">
                <a:solidFill>
                  <a:srgbClr val="CC0000"/>
                </a:solidFill>
              </a:rPr>
              <a:t>to the left</a:t>
            </a:r>
            <a:r>
              <a:rPr lang="en-US" altLang="en-US" b="0" dirty="0"/>
              <a:t>.</a:t>
            </a:r>
          </a:p>
        </p:txBody>
      </p:sp>
      <p:sp>
        <p:nvSpPr>
          <p:cNvPr id="9236" name="Text Box 20"/>
          <p:cNvSpPr txBox="1">
            <a:spLocks noChangeArrowheads="1"/>
          </p:cNvSpPr>
          <p:nvPr/>
        </p:nvSpPr>
        <p:spPr bwMode="auto">
          <a:xfrm>
            <a:off x="1828801" y="4419601"/>
            <a:ext cx="43244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buFontTx/>
              <a:buChar char="•"/>
            </a:pPr>
            <a:r>
              <a:rPr lang="en-US" altLang="en-US" b="0" dirty="0">
                <a:solidFill>
                  <a:srgbClr val="CC0000"/>
                </a:solidFill>
              </a:rPr>
              <a:t> </a:t>
            </a:r>
            <a:r>
              <a:rPr lang="en-US" altLang="en-US" b="0" dirty="0"/>
              <a:t>When </a:t>
            </a:r>
            <a:r>
              <a:rPr lang="en-US" altLang="en-US" b="0" i="1" dirty="0">
                <a:solidFill>
                  <a:schemeClr val="accent2"/>
                </a:solidFill>
              </a:rPr>
              <a:t>p</a:t>
            </a:r>
            <a:r>
              <a:rPr lang="en-US" altLang="en-US" b="0" dirty="0">
                <a:solidFill>
                  <a:schemeClr val="accent2"/>
                </a:solidFill>
              </a:rPr>
              <a:t> is positive</a:t>
            </a:r>
            <a:r>
              <a:rPr lang="en-US" altLang="en-US" b="0" dirty="0"/>
              <a:t>, the parabola</a:t>
            </a:r>
          </a:p>
          <a:p>
            <a:r>
              <a:rPr lang="en-US" altLang="en-US" b="0" dirty="0"/>
              <a:t>   opens </a:t>
            </a:r>
            <a:r>
              <a:rPr lang="en-US" altLang="en-US" b="0" dirty="0">
                <a:solidFill>
                  <a:srgbClr val="CC0000"/>
                </a:solidFill>
              </a:rPr>
              <a:t>to the right</a:t>
            </a:r>
            <a:r>
              <a:rPr lang="en-US" altLang="en-US" b="0" dirty="0"/>
              <a:t>.</a:t>
            </a:r>
          </a:p>
        </p:txBody>
      </p:sp>
      <p:sp>
        <p:nvSpPr>
          <p:cNvPr id="9249" name="Text Box 33"/>
          <p:cNvSpPr txBox="1">
            <a:spLocks noChangeArrowheads="1"/>
          </p:cNvSpPr>
          <p:nvPr/>
        </p:nvSpPr>
        <p:spPr bwMode="auto">
          <a:xfrm>
            <a:off x="1524000" y="0"/>
            <a:ext cx="72825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en-US" u="sng" dirty="0">
                <a:solidFill>
                  <a:srgbClr val="C00000"/>
                </a:solidFill>
              </a:rPr>
              <a:t>The Standard Form of the Equation with Vertex (</a:t>
            </a:r>
            <a:r>
              <a:rPr lang="en-US" altLang="en-US" i="1" u="sng" dirty="0">
                <a:solidFill>
                  <a:srgbClr val="C00000"/>
                </a:solidFill>
              </a:rPr>
              <a:t>h, k</a:t>
            </a:r>
            <a:r>
              <a:rPr lang="en-US" altLang="en-US" u="sng" dirty="0">
                <a:solidFill>
                  <a:srgbClr val="C00000"/>
                </a:solidFill>
              </a:rPr>
              <a:t>)</a:t>
            </a:r>
          </a:p>
        </p:txBody>
      </p:sp>
    </p:spTree>
    <p:extLst>
      <p:ext uri="{BB962C8B-B14F-4D97-AF65-F5344CB8AC3E}">
        <p14:creationId xmlns:p14="http://schemas.microsoft.com/office/powerpoint/2010/main" val="1892880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249"/>
                                        </p:tgtEl>
                                        <p:attrNameLst>
                                          <p:attrName>style.visibility</p:attrName>
                                        </p:attrNameLst>
                                      </p:cBhvr>
                                      <p:to>
                                        <p:strVal val="visible"/>
                                      </p:to>
                                    </p:set>
                                    <p:animEffect transition="in" filter="barn(inVertical)">
                                      <p:cBhvr>
                                        <p:cTn id="7" dur="500"/>
                                        <p:tgtEl>
                                          <p:spTgt spid="92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32"/>
                                        </p:tgtEl>
                                        <p:attrNameLst>
                                          <p:attrName>style.visibility</p:attrName>
                                        </p:attrNameLst>
                                      </p:cBhvr>
                                      <p:to>
                                        <p:strVal val="visible"/>
                                      </p:to>
                                    </p:set>
                                    <p:animEffect transition="in" filter="checkerboard(across)">
                                      <p:cBhvr>
                                        <p:cTn id="12" dur="500"/>
                                        <p:tgtEl>
                                          <p:spTgt spid="92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39"/>
                                        </p:tgtEl>
                                        <p:attrNameLst>
                                          <p:attrName>style.visibility</p:attrName>
                                        </p:attrNameLst>
                                      </p:cBhvr>
                                      <p:to>
                                        <p:strVal val="visible"/>
                                      </p:to>
                                    </p:set>
                                    <p:animEffect transition="in" filter="fade">
                                      <p:cBhvr>
                                        <p:cTn id="17" dur="500"/>
                                        <p:tgtEl>
                                          <p:spTgt spid="92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47"/>
                                        </p:tgtEl>
                                        <p:attrNameLst>
                                          <p:attrName>style.visibility</p:attrName>
                                        </p:attrNameLst>
                                      </p:cBhvr>
                                      <p:to>
                                        <p:strVal val="visible"/>
                                      </p:to>
                                    </p:set>
                                    <p:animEffect transition="in" filter="fade">
                                      <p:cBhvr>
                                        <p:cTn id="22" dur="500"/>
                                        <p:tgtEl>
                                          <p:spTgt spid="924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P spid="9233" grpId="0"/>
      <p:bldP spid="9234" grpId="0"/>
      <p:bldP spid="9235" grpId="0"/>
      <p:bldP spid="9239" grpId="0" animBg="1"/>
      <p:bldP spid="9237" grpId="0"/>
      <p:bldP spid="9236" grpId="0"/>
      <p:bldP spid="924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028825" y="441326"/>
            <a:ext cx="67505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en-US" b="0" dirty="0"/>
              <a:t>For a parabola with the axis of symmetry </a:t>
            </a:r>
            <a:r>
              <a:rPr lang="en-US" altLang="en-US" b="0" dirty="0">
                <a:solidFill>
                  <a:srgbClr val="CC0000"/>
                </a:solidFill>
              </a:rPr>
              <a:t>parallel to </a:t>
            </a:r>
          </a:p>
          <a:p>
            <a:r>
              <a:rPr lang="en-US" altLang="en-US" b="0" dirty="0">
                <a:solidFill>
                  <a:srgbClr val="CC0000"/>
                </a:solidFill>
              </a:rPr>
              <a:t>the </a:t>
            </a:r>
            <a:r>
              <a:rPr lang="en-US" altLang="en-US" b="0" i="1" dirty="0">
                <a:solidFill>
                  <a:srgbClr val="CC0000"/>
                </a:solidFill>
              </a:rPr>
              <a:t>y</a:t>
            </a:r>
            <a:r>
              <a:rPr lang="en-US" altLang="en-US" b="0" dirty="0">
                <a:solidFill>
                  <a:srgbClr val="CC0000"/>
                </a:solidFill>
              </a:rPr>
              <a:t>-axis</a:t>
            </a:r>
            <a:r>
              <a:rPr lang="en-US" altLang="en-US" b="0" dirty="0"/>
              <a:t> and </a:t>
            </a:r>
            <a:r>
              <a:rPr lang="en-US" altLang="en-US" b="0" dirty="0">
                <a:solidFill>
                  <a:srgbClr val="CC0000"/>
                </a:solidFill>
              </a:rPr>
              <a:t>vertex at (</a:t>
            </a:r>
            <a:r>
              <a:rPr lang="en-US" altLang="en-US" b="0" i="1" dirty="0">
                <a:solidFill>
                  <a:srgbClr val="CC0000"/>
                </a:solidFill>
              </a:rPr>
              <a:t>h, k</a:t>
            </a:r>
            <a:r>
              <a:rPr lang="en-US" altLang="en-US" b="0" dirty="0">
                <a:solidFill>
                  <a:srgbClr val="CC0000"/>
                </a:solidFill>
              </a:rPr>
              <a:t>), </a:t>
            </a:r>
            <a:r>
              <a:rPr lang="en-US" altLang="en-US" b="0" dirty="0"/>
              <a:t>the standard form is …</a:t>
            </a:r>
          </a:p>
        </p:txBody>
      </p:sp>
      <p:sp>
        <p:nvSpPr>
          <p:cNvPr id="8195" name="Text Box 3"/>
          <p:cNvSpPr txBox="1">
            <a:spLocks noChangeArrowheads="1"/>
          </p:cNvSpPr>
          <p:nvPr/>
        </p:nvSpPr>
        <p:spPr bwMode="auto">
          <a:xfrm>
            <a:off x="2362201" y="1828800"/>
            <a:ext cx="6272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buFontTx/>
              <a:buChar char="•"/>
            </a:pPr>
            <a:r>
              <a:rPr lang="en-US" altLang="en-US" dirty="0">
                <a:solidFill>
                  <a:srgbClr val="CC0000"/>
                </a:solidFill>
              </a:rPr>
              <a:t> </a:t>
            </a:r>
            <a:r>
              <a:rPr lang="en-US" altLang="en-US" b="0" dirty="0"/>
              <a:t>The equation of the </a:t>
            </a:r>
            <a:r>
              <a:rPr lang="en-US" altLang="en-US" b="0" dirty="0">
                <a:solidFill>
                  <a:schemeClr val="accent2"/>
                </a:solidFill>
              </a:rPr>
              <a:t>axis of symmetry</a:t>
            </a:r>
            <a:r>
              <a:rPr lang="en-US" altLang="en-US" b="0" dirty="0"/>
              <a:t> is </a:t>
            </a:r>
            <a:r>
              <a:rPr lang="en-US" altLang="en-US" b="0" i="1" dirty="0">
                <a:solidFill>
                  <a:srgbClr val="CC0000"/>
                </a:solidFill>
              </a:rPr>
              <a:t>x</a:t>
            </a:r>
            <a:r>
              <a:rPr lang="en-US" altLang="en-US" b="0" dirty="0">
                <a:solidFill>
                  <a:srgbClr val="CC0000"/>
                </a:solidFill>
              </a:rPr>
              <a:t> = </a:t>
            </a:r>
            <a:r>
              <a:rPr lang="en-US" altLang="en-US" b="0" i="1" dirty="0">
                <a:solidFill>
                  <a:srgbClr val="CC0000"/>
                </a:solidFill>
              </a:rPr>
              <a:t>h</a:t>
            </a:r>
            <a:r>
              <a:rPr lang="en-US" altLang="en-US" dirty="0"/>
              <a:t>.</a:t>
            </a:r>
          </a:p>
        </p:txBody>
      </p:sp>
      <p:sp>
        <p:nvSpPr>
          <p:cNvPr id="8196" name="Text Box 4"/>
          <p:cNvSpPr txBox="1">
            <a:spLocks noChangeArrowheads="1"/>
          </p:cNvSpPr>
          <p:nvPr/>
        </p:nvSpPr>
        <p:spPr bwMode="auto">
          <a:xfrm>
            <a:off x="2362200" y="2286000"/>
            <a:ext cx="56004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buFontTx/>
              <a:buChar char="•"/>
            </a:pPr>
            <a:r>
              <a:rPr lang="en-US" altLang="en-US" b="0" dirty="0">
                <a:solidFill>
                  <a:srgbClr val="CC0000"/>
                </a:solidFill>
              </a:rPr>
              <a:t> </a:t>
            </a:r>
            <a:r>
              <a:rPr lang="en-US" altLang="en-US" b="0" dirty="0"/>
              <a:t>The coordinates of the </a:t>
            </a:r>
            <a:r>
              <a:rPr lang="en-US" altLang="en-US" b="0" dirty="0">
                <a:solidFill>
                  <a:schemeClr val="accent2"/>
                </a:solidFill>
              </a:rPr>
              <a:t>focus</a:t>
            </a:r>
            <a:r>
              <a:rPr lang="en-US" altLang="en-US" b="0" dirty="0"/>
              <a:t> are </a:t>
            </a:r>
            <a:r>
              <a:rPr lang="en-US" altLang="en-US" b="0" dirty="0">
                <a:solidFill>
                  <a:srgbClr val="CC0000"/>
                </a:solidFill>
              </a:rPr>
              <a:t>(</a:t>
            </a:r>
            <a:r>
              <a:rPr lang="en-US" altLang="en-US" b="0" i="1" dirty="0">
                <a:solidFill>
                  <a:srgbClr val="CC0000"/>
                </a:solidFill>
              </a:rPr>
              <a:t>h</a:t>
            </a:r>
            <a:r>
              <a:rPr lang="en-US" altLang="en-US" b="0" dirty="0">
                <a:solidFill>
                  <a:srgbClr val="CC0000"/>
                </a:solidFill>
              </a:rPr>
              <a:t>, </a:t>
            </a:r>
            <a:r>
              <a:rPr lang="en-US" altLang="en-US" b="0" i="1" dirty="0">
                <a:solidFill>
                  <a:srgbClr val="CC0000"/>
                </a:solidFill>
              </a:rPr>
              <a:t>k</a:t>
            </a:r>
            <a:r>
              <a:rPr lang="en-US" altLang="en-US" b="0" dirty="0">
                <a:solidFill>
                  <a:srgbClr val="CC0000"/>
                </a:solidFill>
              </a:rPr>
              <a:t> + </a:t>
            </a:r>
            <a:r>
              <a:rPr lang="en-US" altLang="en-US" b="0" i="1" dirty="0">
                <a:solidFill>
                  <a:srgbClr val="CC0000"/>
                </a:solidFill>
              </a:rPr>
              <a:t>p</a:t>
            </a:r>
            <a:r>
              <a:rPr lang="en-US" altLang="en-US" b="0" dirty="0">
                <a:solidFill>
                  <a:srgbClr val="CC0000"/>
                </a:solidFill>
              </a:rPr>
              <a:t>).</a:t>
            </a:r>
            <a:endParaRPr lang="en-US" altLang="en-US" b="0" dirty="0"/>
          </a:p>
        </p:txBody>
      </p:sp>
      <p:sp>
        <p:nvSpPr>
          <p:cNvPr id="8197" name="Text Box 5"/>
          <p:cNvSpPr txBox="1">
            <a:spLocks noChangeArrowheads="1"/>
          </p:cNvSpPr>
          <p:nvPr/>
        </p:nvSpPr>
        <p:spPr bwMode="auto">
          <a:xfrm>
            <a:off x="2362200" y="2667001"/>
            <a:ext cx="39613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buFontTx/>
              <a:buChar char="•"/>
            </a:pPr>
            <a:r>
              <a:rPr lang="en-US" altLang="en-US" dirty="0">
                <a:solidFill>
                  <a:srgbClr val="CC0000"/>
                </a:solidFill>
              </a:rPr>
              <a:t> </a:t>
            </a:r>
            <a:r>
              <a:rPr lang="en-US" altLang="en-US" b="0" dirty="0"/>
              <a:t>The equation of the </a:t>
            </a:r>
            <a:r>
              <a:rPr lang="en-US" altLang="en-US" b="0" dirty="0" err="1">
                <a:solidFill>
                  <a:schemeClr val="accent2"/>
                </a:solidFill>
              </a:rPr>
              <a:t>directrix</a:t>
            </a:r>
            <a:r>
              <a:rPr lang="en-US" altLang="en-US" b="0" dirty="0"/>
              <a:t> </a:t>
            </a:r>
          </a:p>
          <a:p>
            <a:r>
              <a:rPr lang="en-US" altLang="en-US" b="0" dirty="0"/>
              <a:t>is </a:t>
            </a:r>
            <a:r>
              <a:rPr lang="en-US" altLang="en-US" b="0" i="1" dirty="0">
                <a:solidFill>
                  <a:srgbClr val="CC0000"/>
                </a:solidFill>
              </a:rPr>
              <a:t>y</a:t>
            </a:r>
            <a:r>
              <a:rPr lang="en-US" altLang="en-US" b="0" dirty="0">
                <a:solidFill>
                  <a:srgbClr val="CC0000"/>
                </a:solidFill>
              </a:rPr>
              <a:t> = </a:t>
            </a:r>
            <a:r>
              <a:rPr lang="en-US" altLang="en-US" b="0" i="1" dirty="0">
                <a:solidFill>
                  <a:srgbClr val="CC0000"/>
                </a:solidFill>
              </a:rPr>
              <a:t>k</a:t>
            </a:r>
            <a:r>
              <a:rPr lang="en-US" altLang="en-US" b="0" dirty="0">
                <a:solidFill>
                  <a:srgbClr val="CC0000"/>
                </a:solidFill>
              </a:rPr>
              <a:t> - </a:t>
            </a:r>
            <a:r>
              <a:rPr lang="en-US" altLang="en-US" b="0" i="1" dirty="0">
                <a:solidFill>
                  <a:srgbClr val="CC0000"/>
                </a:solidFill>
              </a:rPr>
              <a:t>p</a:t>
            </a:r>
            <a:r>
              <a:rPr lang="en-US" altLang="en-US" b="0" dirty="0"/>
              <a:t>.</a:t>
            </a:r>
          </a:p>
        </p:txBody>
      </p:sp>
      <p:sp>
        <p:nvSpPr>
          <p:cNvPr id="8198" name="Text Box 6"/>
          <p:cNvSpPr txBox="1">
            <a:spLocks noChangeArrowheads="1"/>
          </p:cNvSpPr>
          <p:nvPr/>
        </p:nvSpPr>
        <p:spPr bwMode="auto">
          <a:xfrm>
            <a:off x="2362200" y="3429001"/>
            <a:ext cx="35670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buFontTx/>
              <a:buChar char="•"/>
            </a:pPr>
            <a:r>
              <a:rPr lang="en-US" altLang="en-US" dirty="0">
                <a:solidFill>
                  <a:srgbClr val="CC0000"/>
                </a:solidFill>
              </a:rPr>
              <a:t> </a:t>
            </a:r>
            <a:r>
              <a:rPr lang="en-US" altLang="en-US" b="0" dirty="0"/>
              <a:t>When </a:t>
            </a:r>
            <a:r>
              <a:rPr lang="en-US" altLang="en-US" b="0" i="1" dirty="0">
                <a:solidFill>
                  <a:schemeClr val="accent2"/>
                </a:solidFill>
              </a:rPr>
              <a:t>p</a:t>
            </a:r>
            <a:r>
              <a:rPr lang="en-US" altLang="en-US" b="0" dirty="0">
                <a:solidFill>
                  <a:schemeClr val="accent2"/>
                </a:solidFill>
              </a:rPr>
              <a:t> is positive</a:t>
            </a:r>
            <a:r>
              <a:rPr lang="en-US" altLang="en-US" b="0" dirty="0"/>
              <a:t>, </a:t>
            </a:r>
          </a:p>
          <a:p>
            <a:r>
              <a:rPr lang="en-US" altLang="en-US" b="0" dirty="0"/>
              <a:t>the parabola opens </a:t>
            </a:r>
            <a:r>
              <a:rPr lang="en-US" altLang="en-US" b="0" dirty="0">
                <a:solidFill>
                  <a:srgbClr val="CC0000"/>
                </a:solidFill>
              </a:rPr>
              <a:t>upward</a:t>
            </a:r>
            <a:r>
              <a:rPr lang="en-US" altLang="en-US" dirty="0"/>
              <a:t>.</a:t>
            </a:r>
          </a:p>
        </p:txBody>
      </p:sp>
      <p:sp>
        <p:nvSpPr>
          <p:cNvPr id="8199" name="Text Box 7"/>
          <p:cNvSpPr txBox="1">
            <a:spLocks noChangeArrowheads="1"/>
          </p:cNvSpPr>
          <p:nvPr/>
        </p:nvSpPr>
        <p:spPr bwMode="auto">
          <a:xfrm>
            <a:off x="2286001" y="4419601"/>
            <a:ext cx="39437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buFontTx/>
              <a:buChar char="•"/>
            </a:pPr>
            <a:r>
              <a:rPr lang="en-US" altLang="en-US" dirty="0">
                <a:solidFill>
                  <a:srgbClr val="CC0000"/>
                </a:solidFill>
              </a:rPr>
              <a:t> </a:t>
            </a:r>
            <a:r>
              <a:rPr lang="en-US" altLang="en-US" b="0" dirty="0"/>
              <a:t>When </a:t>
            </a:r>
            <a:r>
              <a:rPr lang="en-US" altLang="en-US" b="0" i="1" dirty="0">
                <a:solidFill>
                  <a:schemeClr val="accent2"/>
                </a:solidFill>
              </a:rPr>
              <a:t>p</a:t>
            </a:r>
            <a:r>
              <a:rPr lang="en-US" altLang="en-US" b="0" dirty="0">
                <a:solidFill>
                  <a:schemeClr val="accent2"/>
                </a:solidFill>
              </a:rPr>
              <a:t> is negative</a:t>
            </a:r>
            <a:r>
              <a:rPr lang="en-US" altLang="en-US" b="0" dirty="0"/>
              <a:t>, </a:t>
            </a:r>
          </a:p>
          <a:p>
            <a:r>
              <a:rPr lang="en-US" altLang="en-US" b="0" dirty="0"/>
              <a:t>the parabola opens </a:t>
            </a:r>
            <a:r>
              <a:rPr lang="en-US" altLang="en-US" b="0" dirty="0">
                <a:solidFill>
                  <a:srgbClr val="CC0000"/>
                </a:solidFill>
              </a:rPr>
              <a:t>downward</a:t>
            </a:r>
            <a:r>
              <a:rPr lang="en-US" altLang="en-US" dirty="0"/>
              <a:t>.</a:t>
            </a:r>
          </a:p>
        </p:txBody>
      </p:sp>
      <p:sp>
        <p:nvSpPr>
          <p:cNvPr id="8201" name="Text Box 9"/>
          <p:cNvSpPr txBox="1">
            <a:spLocks noChangeArrowheads="1"/>
          </p:cNvSpPr>
          <p:nvPr/>
        </p:nvSpPr>
        <p:spPr bwMode="auto">
          <a:xfrm>
            <a:off x="4114800" y="1295401"/>
            <a:ext cx="2462534" cy="461665"/>
          </a:xfrm>
          <a:prstGeom prst="rect">
            <a:avLst/>
          </a:prstGeom>
          <a:solidFill>
            <a:srgbClr val="ABFFE9">
              <a:alpha val="50195"/>
            </a:srgbClr>
          </a:solidFill>
          <a:ln w="76200" cmpd="tri">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en-US">
                <a:solidFill>
                  <a:srgbClr val="CC0000"/>
                </a:solidFill>
              </a:rPr>
              <a:t>(</a:t>
            </a:r>
            <a:r>
              <a:rPr lang="en-US" altLang="en-US" i="1">
                <a:solidFill>
                  <a:srgbClr val="CC0000"/>
                </a:solidFill>
              </a:rPr>
              <a:t>x</a:t>
            </a:r>
            <a:r>
              <a:rPr lang="en-US" altLang="en-US">
                <a:solidFill>
                  <a:srgbClr val="CC0000"/>
                </a:solidFill>
              </a:rPr>
              <a:t> - </a:t>
            </a:r>
            <a:r>
              <a:rPr lang="en-US" altLang="en-US" i="1">
                <a:solidFill>
                  <a:srgbClr val="CC0000"/>
                </a:solidFill>
              </a:rPr>
              <a:t>h</a:t>
            </a:r>
            <a:r>
              <a:rPr lang="en-US" altLang="en-US">
                <a:solidFill>
                  <a:srgbClr val="CC0000"/>
                </a:solidFill>
              </a:rPr>
              <a:t>)</a:t>
            </a:r>
            <a:r>
              <a:rPr lang="en-US" altLang="en-US" baseline="30000">
                <a:solidFill>
                  <a:srgbClr val="CC0000"/>
                </a:solidFill>
              </a:rPr>
              <a:t>2</a:t>
            </a:r>
            <a:r>
              <a:rPr lang="en-US" altLang="en-US">
                <a:solidFill>
                  <a:srgbClr val="CC0000"/>
                </a:solidFill>
              </a:rPr>
              <a:t> = 4</a:t>
            </a:r>
            <a:r>
              <a:rPr lang="en-US" altLang="en-US" i="1">
                <a:solidFill>
                  <a:srgbClr val="CC0000"/>
                </a:solidFill>
              </a:rPr>
              <a:t>p</a:t>
            </a:r>
            <a:r>
              <a:rPr lang="en-US" altLang="en-US">
                <a:solidFill>
                  <a:srgbClr val="CC0000"/>
                </a:solidFill>
              </a:rPr>
              <a:t>(</a:t>
            </a:r>
            <a:r>
              <a:rPr lang="en-US" altLang="en-US" i="1">
                <a:solidFill>
                  <a:srgbClr val="CC0000"/>
                </a:solidFill>
              </a:rPr>
              <a:t>y</a:t>
            </a:r>
            <a:r>
              <a:rPr lang="en-US" altLang="en-US">
                <a:solidFill>
                  <a:srgbClr val="CC0000"/>
                </a:solidFill>
              </a:rPr>
              <a:t> - </a:t>
            </a:r>
            <a:r>
              <a:rPr lang="en-US" altLang="en-US" i="1">
                <a:solidFill>
                  <a:srgbClr val="CC0000"/>
                </a:solidFill>
              </a:rPr>
              <a:t>k</a:t>
            </a:r>
            <a:r>
              <a:rPr lang="en-US" altLang="en-US">
                <a:solidFill>
                  <a:srgbClr val="CC0000"/>
                </a:solidFill>
              </a:rPr>
              <a:t>)</a:t>
            </a:r>
          </a:p>
        </p:txBody>
      </p:sp>
      <p:pic>
        <p:nvPicPr>
          <p:cNvPr id="821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114" y="2743200"/>
            <a:ext cx="388620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13" name="Text Box 21"/>
          <p:cNvSpPr txBox="1">
            <a:spLocks noChangeArrowheads="1"/>
          </p:cNvSpPr>
          <p:nvPr/>
        </p:nvSpPr>
        <p:spPr bwMode="auto">
          <a:xfrm>
            <a:off x="2514600" y="0"/>
            <a:ext cx="724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en-US" u="sng" dirty="0">
                <a:solidFill>
                  <a:srgbClr val="C00000"/>
                </a:solidFill>
              </a:rPr>
              <a:t>The Standard Form of the Equation with Vertex (</a:t>
            </a:r>
            <a:r>
              <a:rPr lang="en-US" altLang="en-US" i="1" u="sng" dirty="0">
                <a:solidFill>
                  <a:srgbClr val="C00000"/>
                </a:solidFill>
              </a:rPr>
              <a:t>h, k</a:t>
            </a:r>
            <a:r>
              <a:rPr lang="en-US" altLang="en-US" u="sng" dirty="0">
                <a:solidFill>
                  <a:srgbClr val="C00000"/>
                </a:solidFill>
              </a:rPr>
              <a:t>)</a:t>
            </a:r>
          </a:p>
        </p:txBody>
      </p:sp>
    </p:spTree>
    <p:extLst>
      <p:ext uri="{BB962C8B-B14F-4D97-AF65-F5344CB8AC3E}">
        <p14:creationId xmlns:p14="http://schemas.microsoft.com/office/powerpoint/2010/main" val="859728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213"/>
                                        </p:tgtEl>
                                        <p:attrNameLst>
                                          <p:attrName>style.visibility</p:attrName>
                                        </p:attrNameLst>
                                      </p:cBhvr>
                                      <p:to>
                                        <p:strVal val="visible"/>
                                      </p:to>
                                    </p:set>
                                    <p:animEffect transition="in" filter="barn(inVertical)">
                                      <p:cBhvr>
                                        <p:cTn id="7" dur="500"/>
                                        <p:tgtEl>
                                          <p:spTgt spid="8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checkerboard(across)">
                                      <p:cBhvr>
                                        <p:cTn id="12" dur="500"/>
                                        <p:tgtEl>
                                          <p:spTgt spid="8194"/>
                                        </p:tgtEl>
                                      </p:cBhvr>
                                    </p:animEffect>
                                  </p:childTnLst>
                                </p:cTn>
                              </p:par>
                            </p:childTnLst>
                          </p:cTn>
                        </p:par>
                        <p:par>
                          <p:cTn id="13" fill="hold" nodeType="afterGroup">
                            <p:stCondLst>
                              <p:cond delay="500"/>
                            </p:stCondLst>
                            <p:childTnLst>
                              <p:par>
                                <p:cTn id="14" presetID="15" presetClass="entr" presetSubtype="0" fill="hold" grpId="0" nodeType="afterEffect">
                                  <p:stCondLst>
                                    <p:cond delay="0"/>
                                  </p:stCondLst>
                                  <p:childTnLst>
                                    <p:set>
                                      <p:cBhvr>
                                        <p:cTn id="15" dur="1" fill="hold">
                                          <p:stCondLst>
                                            <p:cond delay="0"/>
                                          </p:stCondLst>
                                        </p:cTn>
                                        <p:tgtEl>
                                          <p:spTgt spid="8201"/>
                                        </p:tgtEl>
                                        <p:attrNameLst>
                                          <p:attrName>style.visibility</p:attrName>
                                        </p:attrNameLst>
                                      </p:cBhvr>
                                      <p:to>
                                        <p:strVal val="visible"/>
                                      </p:to>
                                    </p:set>
                                    <p:anim calcmode="lin" valueType="num">
                                      <p:cBhvr>
                                        <p:cTn id="16" dur="1000" fill="hold"/>
                                        <p:tgtEl>
                                          <p:spTgt spid="8201"/>
                                        </p:tgtEl>
                                        <p:attrNameLst>
                                          <p:attrName>ppt_w</p:attrName>
                                        </p:attrNameLst>
                                      </p:cBhvr>
                                      <p:tavLst>
                                        <p:tav tm="0">
                                          <p:val>
                                            <p:fltVal val="0"/>
                                          </p:val>
                                        </p:tav>
                                        <p:tav tm="100000">
                                          <p:val>
                                            <p:strVal val="#ppt_w"/>
                                          </p:val>
                                        </p:tav>
                                      </p:tavLst>
                                    </p:anim>
                                    <p:anim calcmode="lin" valueType="num">
                                      <p:cBhvr>
                                        <p:cTn id="17" dur="1000" fill="hold"/>
                                        <p:tgtEl>
                                          <p:spTgt spid="8201"/>
                                        </p:tgtEl>
                                        <p:attrNameLst>
                                          <p:attrName>ppt_h</p:attrName>
                                        </p:attrNameLst>
                                      </p:cBhvr>
                                      <p:tavLst>
                                        <p:tav tm="0">
                                          <p:val>
                                            <p:fltVal val="0"/>
                                          </p:val>
                                        </p:tav>
                                        <p:tav tm="100000">
                                          <p:val>
                                            <p:strVal val="#ppt_h"/>
                                          </p:val>
                                        </p:tav>
                                      </p:tavLst>
                                    </p:anim>
                                    <p:anim calcmode="lin" valueType="num">
                                      <p:cBhvr>
                                        <p:cTn id="18" dur="1000" fill="hold"/>
                                        <p:tgtEl>
                                          <p:spTgt spid="8201"/>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820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8210"/>
                                        </p:tgtEl>
                                        <p:attrNameLst>
                                          <p:attrName>style.visibility</p:attrName>
                                        </p:attrNameLst>
                                      </p:cBhvr>
                                      <p:to>
                                        <p:strVal val="visible"/>
                                      </p:to>
                                    </p:set>
                                    <p:animEffect transition="in" filter="checkerboard(across)">
                                      <p:cBhvr>
                                        <p:cTn id="24" dur="500"/>
                                        <p:tgtEl>
                                          <p:spTgt spid="82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8195"/>
                                        </p:tgtEl>
                                        <p:attrNameLst>
                                          <p:attrName>style.visibility</p:attrName>
                                        </p:attrNameLst>
                                      </p:cBhvr>
                                      <p:to>
                                        <p:strVal val="visible"/>
                                      </p:to>
                                    </p:set>
                                    <p:animEffect transition="in" filter="slide(fromTop)">
                                      <p:cBhvr>
                                        <p:cTn id="29" dur="1000"/>
                                        <p:tgtEl>
                                          <p:spTgt spid="81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1" fill="hold" grpId="0" nodeType="clickEffect">
                                  <p:stCondLst>
                                    <p:cond delay="0"/>
                                  </p:stCondLst>
                                  <p:childTnLst>
                                    <p:set>
                                      <p:cBhvr>
                                        <p:cTn id="33" dur="1" fill="hold">
                                          <p:stCondLst>
                                            <p:cond delay="0"/>
                                          </p:stCondLst>
                                        </p:cTn>
                                        <p:tgtEl>
                                          <p:spTgt spid="8196"/>
                                        </p:tgtEl>
                                        <p:attrNameLst>
                                          <p:attrName>style.visibility</p:attrName>
                                        </p:attrNameLst>
                                      </p:cBhvr>
                                      <p:to>
                                        <p:strVal val="visible"/>
                                      </p:to>
                                    </p:set>
                                    <p:animEffect transition="in" filter="slide(fromTop)">
                                      <p:cBhvr>
                                        <p:cTn id="34" dur="1000"/>
                                        <p:tgtEl>
                                          <p:spTgt spid="819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8197"/>
                                        </p:tgtEl>
                                        <p:attrNameLst>
                                          <p:attrName>style.visibility</p:attrName>
                                        </p:attrNameLst>
                                      </p:cBhvr>
                                      <p:to>
                                        <p:strVal val="visible"/>
                                      </p:to>
                                    </p:set>
                                    <p:animEffect transition="in" filter="slide(fromTop)">
                                      <p:cBhvr>
                                        <p:cTn id="39" dur="1000"/>
                                        <p:tgtEl>
                                          <p:spTgt spid="81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1" fill="hold" grpId="0" nodeType="clickEffect">
                                  <p:stCondLst>
                                    <p:cond delay="0"/>
                                  </p:stCondLst>
                                  <p:childTnLst>
                                    <p:set>
                                      <p:cBhvr>
                                        <p:cTn id="43" dur="1" fill="hold">
                                          <p:stCondLst>
                                            <p:cond delay="0"/>
                                          </p:stCondLst>
                                        </p:cTn>
                                        <p:tgtEl>
                                          <p:spTgt spid="8198"/>
                                        </p:tgtEl>
                                        <p:attrNameLst>
                                          <p:attrName>style.visibility</p:attrName>
                                        </p:attrNameLst>
                                      </p:cBhvr>
                                      <p:to>
                                        <p:strVal val="visible"/>
                                      </p:to>
                                    </p:set>
                                    <p:animEffect transition="in" filter="slide(fromTop)">
                                      <p:cBhvr>
                                        <p:cTn id="44" dur="1000"/>
                                        <p:tgtEl>
                                          <p:spTgt spid="819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8199"/>
                                        </p:tgtEl>
                                        <p:attrNameLst>
                                          <p:attrName>style.visibility</p:attrName>
                                        </p:attrNameLst>
                                      </p:cBhvr>
                                      <p:to>
                                        <p:strVal val="visible"/>
                                      </p:to>
                                    </p:set>
                                    <p:animEffect transition="in" filter="slide(fromTop)">
                                      <p:cBhvr>
                                        <p:cTn id="49" dur="10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P spid="8196" grpId="0" autoUpdateAnimBg="0"/>
      <p:bldP spid="8197" grpId="0" autoUpdateAnimBg="0"/>
      <p:bldP spid="8198" grpId="0" autoUpdateAnimBg="0"/>
      <p:bldP spid="8199" grpId="0" autoUpdateAnimBg="0"/>
      <p:bldP spid="8201" grpId="0" animBg="1" autoUpdateAnimBg="0"/>
      <p:bldP spid="821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8229600" cy="1417638"/>
          </a:xfrm>
        </p:spPr>
        <p:txBody>
          <a:bodyPr>
            <a:noAutofit/>
          </a:bodyPr>
          <a:lstStyle/>
          <a:p>
            <a:pPr marL="548640" indent="-411480" algn="ctr">
              <a:defRPr/>
            </a:pPr>
            <a:r>
              <a:rPr lang="en-US" sz="3600" b="1" dirty="0" smtClean="0">
                <a:solidFill>
                  <a:srgbClr val="C00000"/>
                </a:solidFill>
              </a:rPr>
              <a:t>Example: Graph  </a:t>
            </a:r>
            <a:r>
              <a:rPr lang="en-US" sz="3600" b="1" dirty="0">
                <a:solidFill>
                  <a:srgbClr val="C00000"/>
                </a:solidFill>
              </a:rPr>
              <a:t>(y + 3)</a:t>
            </a:r>
            <a:r>
              <a:rPr lang="en-US" sz="3600" b="1" baseline="30000" dirty="0">
                <a:solidFill>
                  <a:srgbClr val="C00000"/>
                </a:solidFill>
              </a:rPr>
              <a:t>2 </a:t>
            </a:r>
            <a:r>
              <a:rPr lang="en-US" sz="3600" b="1" dirty="0">
                <a:solidFill>
                  <a:srgbClr val="C00000"/>
                </a:solidFill>
              </a:rPr>
              <a:t>= -4(x – 2) </a:t>
            </a:r>
            <a:r>
              <a:rPr lang="en-US" sz="3600" b="1" dirty="0" smtClean="0">
                <a:solidFill>
                  <a:srgbClr val="C00000"/>
                </a:solidFill>
              </a:rPr>
              <a:t/>
            </a:r>
            <a:br>
              <a:rPr lang="en-US" sz="3600" b="1" dirty="0" smtClean="0">
                <a:solidFill>
                  <a:srgbClr val="C00000"/>
                </a:solidFill>
              </a:rPr>
            </a:br>
            <a:endParaRPr lang="en-US" sz="3600" b="1" dirty="0">
              <a:solidFill>
                <a:srgbClr val="C00000"/>
              </a:solidFill>
            </a:endParaRPr>
          </a:p>
        </p:txBody>
      </p:sp>
      <p:sp>
        <p:nvSpPr>
          <p:cNvPr id="3" name="Content Placeholder 2"/>
          <p:cNvSpPr>
            <a:spLocks noGrp="1"/>
          </p:cNvSpPr>
          <p:nvPr>
            <p:ph idx="1"/>
          </p:nvPr>
        </p:nvSpPr>
        <p:spPr>
          <a:xfrm>
            <a:off x="1981200" y="1752601"/>
            <a:ext cx="8229600" cy="4556125"/>
          </a:xfrm>
        </p:spPr>
        <p:txBody>
          <a:bodyPr>
            <a:normAutofit fontScale="92500" lnSpcReduction="20000"/>
          </a:bodyPr>
          <a:lstStyle/>
          <a:p>
            <a:pPr marL="651510" indent="-514350">
              <a:buClr>
                <a:schemeClr val="tx1">
                  <a:shade val="95000"/>
                </a:schemeClr>
              </a:buClr>
              <a:buNone/>
              <a:defRPr/>
            </a:pPr>
            <a:r>
              <a:rPr lang="en-US" b="1" dirty="0">
                <a:solidFill>
                  <a:srgbClr val="C00000"/>
                </a:solidFill>
              </a:rPr>
              <a:t>To graph:</a:t>
            </a:r>
            <a:endParaRPr lang="en-US" dirty="0" smtClean="0"/>
          </a:p>
          <a:p>
            <a:pPr marL="651510" indent="-514350">
              <a:buClr>
                <a:schemeClr val="tx1">
                  <a:shade val="95000"/>
                </a:schemeClr>
              </a:buClr>
              <a:buNone/>
              <a:defRPr/>
            </a:pPr>
            <a:r>
              <a:rPr lang="en-US" dirty="0" smtClean="0"/>
              <a:t>1.  </a:t>
            </a:r>
            <a:r>
              <a:rPr lang="en-US" dirty="0" smtClean="0"/>
              <a:t>Put in standard form   </a:t>
            </a:r>
          </a:p>
          <a:p>
            <a:pPr marL="651510" indent="-514350">
              <a:buClr>
                <a:schemeClr val="tx1">
                  <a:shade val="95000"/>
                </a:schemeClr>
              </a:buClr>
              <a:buNone/>
              <a:defRPr/>
            </a:pPr>
            <a:r>
              <a:rPr lang="en-US" dirty="0" smtClean="0">
                <a:solidFill>
                  <a:srgbClr val="FF0000"/>
                </a:solidFill>
              </a:rPr>
              <a:t>	</a:t>
            </a:r>
            <a:r>
              <a:rPr lang="en-US" dirty="0" smtClean="0">
                <a:solidFill>
                  <a:srgbClr val="FF0000"/>
                </a:solidFill>
              </a:rPr>
              <a:t>Done</a:t>
            </a:r>
            <a:endParaRPr lang="en-US" dirty="0" smtClean="0"/>
          </a:p>
          <a:p>
            <a:pPr marL="651510" indent="-514350">
              <a:buClr>
                <a:schemeClr val="tx1">
                  <a:shade val="95000"/>
                </a:schemeClr>
              </a:buClr>
              <a:buNone/>
              <a:defRPr/>
            </a:pPr>
            <a:r>
              <a:rPr lang="en-US" dirty="0" smtClean="0"/>
              <a:t>2.  Decide which way the parabola opens.</a:t>
            </a:r>
          </a:p>
          <a:p>
            <a:pPr marL="651510" indent="-514350">
              <a:buClr>
                <a:schemeClr val="tx1">
                  <a:shade val="95000"/>
                </a:schemeClr>
              </a:buClr>
              <a:buNone/>
              <a:defRPr/>
            </a:pPr>
            <a:r>
              <a:rPr lang="en-US" dirty="0" smtClean="0"/>
              <a:t>	</a:t>
            </a:r>
            <a:r>
              <a:rPr lang="en-US" dirty="0" smtClean="0">
                <a:solidFill>
                  <a:srgbClr val="FF0000"/>
                </a:solidFill>
              </a:rPr>
              <a:t>Left because x is on the right and 4 is negative</a:t>
            </a:r>
          </a:p>
          <a:p>
            <a:pPr marL="548640" indent="-411480">
              <a:buClr>
                <a:schemeClr val="tx1">
                  <a:shade val="95000"/>
                </a:schemeClr>
              </a:buClr>
              <a:buNone/>
              <a:defRPr/>
            </a:pPr>
            <a:r>
              <a:rPr lang="en-US" dirty="0" smtClean="0"/>
              <a:t>3.  Plot the vertex (</a:t>
            </a:r>
            <a:r>
              <a:rPr lang="en-US" dirty="0" err="1" smtClean="0"/>
              <a:t>h,k</a:t>
            </a:r>
            <a:r>
              <a:rPr lang="en-US" dirty="0" smtClean="0"/>
              <a:t>) </a:t>
            </a:r>
          </a:p>
          <a:p>
            <a:pPr marL="548640" indent="-411480">
              <a:buClr>
                <a:schemeClr val="tx1">
                  <a:shade val="95000"/>
                </a:schemeClr>
              </a:buClr>
              <a:buNone/>
              <a:defRPr/>
            </a:pPr>
            <a:r>
              <a:rPr lang="en-US" dirty="0" smtClean="0">
                <a:solidFill>
                  <a:srgbClr val="FF0000"/>
                </a:solidFill>
              </a:rPr>
              <a:t>	 (2,-3)</a:t>
            </a:r>
          </a:p>
          <a:p>
            <a:pPr marL="548640" indent="-411480">
              <a:buClr>
                <a:schemeClr val="tx1">
                  <a:shade val="95000"/>
                </a:schemeClr>
              </a:buClr>
              <a:buNone/>
              <a:defRPr/>
            </a:pPr>
            <a:r>
              <a:rPr lang="en-US" dirty="0" smtClean="0"/>
              <a:t>4.  Plot the focus: </a:t>
            </a:r>
          </a:p>
          <a:p>
            <a:pPr marL="548640" indent="-411480">
              <a:buClr>
                <a:schemeClr val="tx1">
                  <a:shade val="95000"/>
                </a:schemeClr>
              </a:buClr>
              <a:buNone/>
              <a:defRPr/>
            </a:pPr>
            <a:r>
              <a:rPr lang="en-US" dirty="0" smtClean="0">
                <a:solidFill>
                  <a:srgbClr val="FF0000"/>
                </a:solidFill>
              </a:rPr>
              <a:t>	(1,-3): found by moving left 1 from the vertex</a:t>
            </a:r>
          </a:p>
          <a:p>
            <a:pPr marL="548640" indent="-411480">
              <a:buClr>
                <a:schemeClr val="tx1">
                  <a:shade val="95000"/>
                </a:schemeClr>
              </a:buClr>
              <a:buNone/>
              <a:defRPr/>
            </a:pPr>
            <a:r>
              <a:rPr lang="en-US" dirty="0" smtClean="0"/>
              <a:t>5.  Draw the </a:t>
            </a:r>
            <a:r>
              <a:rPr lang="en-US" dirty="0" err="1" smtClean="0"/>
              <a:t>directrix</a:t>
            </a:r>
            <a:r>
              <a:rPr lang="en-US" dirty="0" smtClean="0"/>
              <a:t>: </a:t>
            </a:r>
          </a:p>
          <a:p>
            <a:pPr marL="548640" indent="-411480">
              <a:buClr>
                <a:schemeClr val="tx1">
                  <a:shade val="95000"/>
                </a:schemeClr>
              </a:buClr>
              <a:buNone/>
              <a:defRPr/>
            </a:pPr>
            <a:r>
              <a:rPr lang="en-US" dirty="0" smtClean="0">
                <a:solidFill>
                  <a:srgbClr val="FF0000"/>
                </a:solidFill>
              </a:rPr>
              <a:t>	x = 3: found by moving right 1 from the vertex </a:t>
            </a:r>
          </a:p>
          <a:p>
            <a:pPr marL="651510" indent="-514350">
              <a:buClr>
                <a:schemeClr val="tx1">
                  <a:shade val="95000"/>
                </a:schemeClr>
              </a:buClr>
              <a:buNone/>
              <a:defRPr/>
            </a:pPr>
            <a:endParaRPr lang="en-US" dirty="0" smtClean="0">
              <a:solidFill>
                <a:srgbClr val="FF0000"/>
              </a:solidFill>
            </a:endParaRPr>
          </a:p>
          <a:p>
            <a:pPr marL="651510" indent="-514350">
              <a:buClr>
                <a:schemeClr val="tx1">
                  <a:shade val="95000"/>
                </a:schemeClr>
              </a:buClr>
              <a:buFont typeface="+mj-lt"/>
              <a:buAutoNum type="arabicPeriod"/>
              <a:defRPr/>
            </a:pPr>
            <a:endParaRPr lang="en-US" dirty="0"/>
          </a:p>
        </p:txBody>
      </p:sp>
    </p:spTree>
    <p:extLst>
      <p:ext uri="{BB962C8B-B14F-4D97-AF65-F5344CB8AC3E}">
        <p14:creationId xmlns:p14="http://schemas.microsoft.com/office/powerpoint/2010/main" val="658569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descr="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725" y="3156341"/>
            <a:ext cx="5937560" cy="370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128629" y="159658"/>
            <a:ext cx="9771599" cy="3520552"/>
            <a:chOff x="-2136" y="1295400"/>
            <a:chExt cx="9144000" cy="3128665"/>
          </a:xfrm>
        </p:grpSpPr>
        <p:pic>
          <p:nvPicPr>
            <p:cNvPr id="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5400"/>
              <a:ext cx="9141864" cy="30480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36" y="3962400"/>
              <a:ext cx="9144000" cy="461665"/>
            </a:xfrm>
            <a:prstGeom prst="rect">
              <a:avLst/>
            </a:prstGeom>
            <a:solidFill>
              <a:schemeClr val="bg1"/>
            </a:solidFill>
          </p:spPr>
          <p:txBody>
            <a:bodyPr wrap="square" rtlCol="0">
              <a:spAutoFit/>
            </a:bodyPr>
            <a:lstStyle/>
            <a:p>
              <a:endParaRPr lang="en-US" sz="2400" dirty="0">
                <a:solidFill>
                  <a:srgbClr val="FF0000"/>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340606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121" y="-96788"/>
            <a:ext cx="10515600" cy="1325563"/>
          </a:xfrm>
        </p:spPr>
        <p:txBody>
          <a:bodyPr/>
          <a:lstStyle/>
          <a:p>
            <a:pPr algn="ctr">
              <a:defRPr/>
            </a:pPr>
            <a:r>
              <a:rPr lang="en-US" sz="3600" b="1" dirty="0" smtClean="0">
                <a:solidFill>
                  <a:srgbClr val="C00000"/>
                </a:solidFill>
              </a:rPr>
              <a:t>Example:     Graph  (</a:t>
            </a:r>
            <a:r>
              <a:rPr lang="en-US" sz="3600" b="1" dirty="0">
                <a:solidFill>
                  <a:srgbClr val="C00000"/>
                </a:solidFill>
              </a:rPr>
              <a:t>y + 3)</a:t>
            </a:r>
            <a:r>
              <a:rPr lang="en-US" sz="3600" b="1" baseline="30000" dirty="0">
                <a:solidFill>
                  <a:srgbClr val="C00000"/>
                </a:solidFill>
              </a:rPr>
              <a:t>2 </a:t>
            </a:r>
            <a:r>
              <a:rPr lang="en-US" sz="3600" b="1" dirty="0">
                <a:solidFill>
                  <a:srgbClr val="C00000"/>
                </a:solidFill>
              </a:rPr>
              <a:t>= -4(x – 2) </a:t>
            </a:r>
          </a:p>
        </p:txBody>
      </p:sp>
      <p:sp>
        <p:nvSpPr>
          <p:cNvPr id="18437" name="TextBox 4"/>
          <p:cNvSpPr txBox="1">
            <a:spLocks noChangeArrowheads="1"/>
          </p:cNvSpPr>
          <p:nvPr/>
        </p:nvSpPr>
        <p:spPr bwMode="auto">
          <a:xfrm>
            <a:off x="8229600" y="1524001"/>
            <a:ext cx="21336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r>
              <a:rPr lang="en-US" altLang="en-US" sz="2000" dirty="0">
                <a:solidFill>
                  <a:srgbClr val="AE22AE"/>
                </a:solidFill>
              </a:rPr>
              <a:t>Vertex:  (2,-3)</a:t>
            </a:r>
          </a:p>
          <a:p>
            <a:endParaRPr lang="en-US" altLang="en-US" sz="2000" dirty="0"/>
          </a:p>
          <a:p>
            <a:r>
              <a:rPr lang="en-US" altLang="en-US" sz="2000" dirty="0">
                <a:solidFill>
                  <a:srgbClr val="FF0000"/>
                </a:solidFill>
              </a:rPr>
              <a:t>Focus:  (1,-3)</a:t>
            </a:r>
          </a:p>
          <a:p>
            <a:endParaRPr lang="en-US" altLang="en-US" sz="2000" dirty="0"/>
          </a:p>
          <a:p>
            <a:r>
              <a:rPr lang="en-US" altLang="en-US" sz="2000" dirty="0" err="1">
                <a:solidFill>
                  <a:srgbClr val="00B0F0"/>
                </a:solidFill>
              </a:rPr>
              <a:t>Directrix</a:t>
            </a:r>
            <a:r>
              <a:rPr lang="en-US" altLang="en-US" sz="2000" dirty="0">
                <a:solidFill>
                  <a:srgbClr val="00B0F0"/>
                </a:solidFill>
              </a:rPr>
              <a:t>:  x = 3</a:t>
            </a:r>
          </a:p>
          <a:p>
            <a:endParaRPr lang="en-US" altLang="en-US" sz="2000" dirty="0"/>
          </a:p>
          <a:p>
            <a:r>
              <a:rPr lang="en-US" altLang="en-US" sz="2000" dirty="0">
                <a:solidFill>
                  <a:srgbClr val="00B050"/>
                </a:solidFill>
              </a:rPr>
              <a:t>L.R.:  4</a:t>
            </a:r>
          </a:p>
          <a:p>
            <a:endParaRPr lang="en-US" altLang="en-US" sz="2000" dirty="0"/>
          </a:p>
          <a:p>
            <a:r>
              <a:rPr lang="en-US" altLang="en-US" sz="2000" dirty="0" smtClean="0">
                <a:solidFill>
                  <a:srgbClr val="00B050"/>
                </a:solidFill>
              </a:rPr>
              <a:t>Axis:  </a:t>
            </a:r>
            <a:r>
              <a:rPr lang="en-US" altLang="en-US" sz="2000" dirty="0">
                <a:solidFill>
                  <a:srgbClr val="00B050"/>
                </a:solidFill>
              </a:rPr>
              <a:t>y = -3</a:t>
            </a:r>
          </a:p>
          <a:p>
            <a:endParaRPr lang="en-US" altLang="en-US" dirty="0"/>
          </a:p>
          <a:p>
            <a:endParaRPr lang="en-US" altLang="en-US" dirty="0"/>
          </a:p>
          <a:p>
            <a:endParaRPr lang="en-US" altLang="en-US" dirty="0"/>
          </a:p>
        </p:txBody>
      </p:sp>
      <p:grpSp>
        <p:nvGrpSpPr>
          <p:cNvPr id="10" name="Group 9"/>
          <p:cNvGrpSpPr/>
          <p:nvPr/>
        </p:nvGrpSpPr>
        <p:grpSpPr>
          <a:xfrm>
            <a:off x="2452914" y="1335314"/>
            <a:ext cx="5392058" cy="5522685"/>
            <a:chOff x="2452914" y="1335314"/>
            <a:chExt cx="5392058" cy="5522685"/>
          </a:xfrm>
        </p:grpSpPr>
        <p:grpSp>
          <p:nvGrpSpPr>
            <p:cNvPr id="6" name="Group 5"/>
            <p:cNvGrpSpPr/>
            <p:nvPr/>
          </p:nvGrpSpPr>
          <p:grpSpPr>
            <a:xfrm>
              <a:off x="2452914" y="1335314"/>
              <a:ext cx="5392058" cy="5522685"/>
              <a:chOff x="3703553" y="1600200"/>
              <a:chExt cx="3764047" cy="4539343"/>
            </a:xfrm>
          </p:grpSpPr>
          <p:pic>
            <p:nvPicPr>
              <p:cNvPr id="1843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941"/>
              <a:stretch/>
            </p:blipFill>
            <p:spPr bwMode="auto">
              <a:xfrm>
                <a:off x="3703553" y="1600200"/>
                <a:ext cx="368784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6324600" y="4038600"/>
                <a:ext cx="152400" cy="152400"/>
              </a:xfrm>
              <a:prstGeom prst="ellipse">
                <a:avLst/>
              </a:prstGeom>
              <a:solidFill>
                <a:srgbClr val="AE22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a:off x="6754360" y="1600200"/>
                <a:ext cx="27440" cy="4539343"/>
              </a:xfrm>
              <a:prstGeom prst="straightConnector1">
                <a:avLst/>
              </a:prstGeom>
              <a:ln>
                <a:solidFill>
                  <a:srgbClr val="00B0F0"/>
                </a:solidFill>
                <a:headEnd type="arrow"/>
                <a:tailEnd type="arrow"/>
              </a:ln>
            </p:spPr>
            <p:style>
              <a:lnRef idx="2">
                <a:schemeClr val="dk1"/>
              </a:lnRef>
              <a:fillRef idx="0">
                <a:schemeClr val="dk1"/>
              </a:fillRef>
              <a:effectRef idx="1">
                <a:schemeClr val="dk1"/>
              </a:effectRef>
              <a:fontRef idx="minor">
                <a:schemeClr val="tx1"/>
              </a:fontRef>
            </p:style>
          </p:cxnSp>
          <p:sp>
            <p:nvSpPr>
              <p:cNvPr id="9" name="Right Brace 8"/>
              <p:cNvSpPr/>
              <p:nvPr/>
            </p:nvSpPr>
            <p:spPr>
              <a:xfrm rot="10800000">
                <a:off x="5029200" y="3352800"/>
                <a:ext cx="990600" cy="1524000"/>
              </a:xfrm>
              <a:prstGeom prst="rightBrace">
                <a:avLst>
                  <a:gd name="adj1" fmla="val 25000"/>
                  <a:gd name="adj2" fmla="val 48927"/>
                </a:avLst>
              </a:prstGeom>
              <a:ln>
                <a:solidFill>
                  <a:srgbClr val="FFFF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5" name="Straight Arrow Connector 14"/>
              <p:cNvCxnSpPr/>
              <p:nvPr/>
            </p:nvCxnSpPr>
            <p:spPr>
              <a:xfrm rot="10800000" flipV="1">
                <a:off x="3733800" y="4085772"/>
                <a:ext cx="3733800" cy="76200"/>
              </a:xfrm>
              <a:prstGeom prst="straightConnector1">
                <a:avLst/>
              </a:prstGeom>
              <a:ln w="38100">
                <a:solidFill>
                  <a:srgbClr val="00B050"/>
                </a:solidFill>
                <a:headEnd type="arrow"/>
                <a:tailEnd type="arrow"/>
              </a:ln>
            </p:spPr>
            <p:style>
              <a:lnRef idx="1">
                <a:schemeClr val="dk1"/>
              </a:lnRef>
              <a:fillRef idx="0">
                <a:schemeClr val="dk1"/>
              </a:fillRef>
              <a:effectRef idx="0">
                <a:schemeClr val="dk1"/>
              </a:effectRef>
              <a:fontRef idx="minor">
                <a:schemeClr val="tx1"/>
              </a:fontRef>
            </p:style>
          </p:cxnSp>
          <p:sp>
            <p:nvSpPr>
              <p:cNvPr id="18441" name="TextBox 5"/>
              <p:cNvSpPr txBox="1">
                <a:spLocks noChangeArrowheads="1"/>
              </p:cNvSpPr>
              <p:nvPr/>
            </p:nvSpPr>
            <p:spPr bwMode="auto">
              <a:xfrm>
                <a:off x="5943600" y="3962400"/>
                <a:ext cx="304800" cy="30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endParaRPr lang="en-US" altLang="en-US" b="1" i="1" dirty="0">
                  <a:solidFill>
                    <a:srgbClr val="FF0000"/>
                  </a:solidFill>
                </a:endParaRPr>
              </a:p>
            </p:txBody>
          </p:sp>
          <p:sp>
            <p:nvSpPr>
              <p:cNvPr id="16" name="Oval 15"/>
              <p:cNvSpPr/>
              <p:nvPr/>
            </p:nvSpPr>
            <p:spPr>
              <a:xfrm>
                <a:off x="6019800" y="4800600"/>
                <a:ext cx="76200" cy="76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5943600" y="3276600"/>
                <a:ext cx="76200" cy="76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Oval 6"/>
            <p:cNvSpPr/>
            <p:nvPr/>
          </p:nvSpPr>
          <p:spPr>
            <a:xfrm>
              <a:off x="5766740" y="4301936"/>
              <a:ext cx="139699" cy="1500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877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52457" y="1455232"/>
            <a:ext cx="5301343" cy="4357545"/>
          </a:xfrm>
          <a:prstGeom prst="rect">
            <a:avLst/>
          </a:prstGeom>
        </p:spPr>
      </p:pic>
      <p:sp>
        <p:nvSpPr>
          <p:cNvPr id="5" name="Rectangle 4"/>
          <p:cNvSpPr/>
          <p:nvPr/>
        </p:nvSpPr>
        <p:spPr>
          <a:xfrm>
            <a:off x="740229" y="1455233"/>
            <a:ext cx="5921828" cy="2554545"/>
          </a:xfrm>
          <a:prstGeom prst="rect">
            <a:avLst/>
          </a:prstGeom>
        </p:spPr>
        <p:txBody>
          <a:bodyPr wrap="square">
            <a:spAutoFit/>
          </a:bodyPr>
          <a:lstStyle/>
          <a:p>
            <a:r>
              <a:rPr lang="en-US" sz="3200" b="0" i="0" dirty="0" smtClean="0">
                <a:solidFill>
                  <a:srgbClr val="333333"/>
                </a:solidFill>
                <a:effectLst/>
                <a:latin typeface="Verdana" panose="020B0604030504040204" pitchFamily="34" charset="0"/>
              </a:rPr>
              <a:t>When you kick a soccer ball (or shoot an arrow, fire a missile or throw a stone) it arcs up into the air and comes down again</a:t>
            </a:r>
            <a:endParaRPr lang="en-US" sz="3200" dirty="0"/>
          </a:p>
        </p:txBody>
      </p:sp>
      <p:sp>
        <p:nvSpPr>
          <p:cNvPr id="6" name="Title 1"/>
          <p:cNvSpPr txBox="1">
            <a:spLocks/>
          </p:cNvSpPr>
          <p:nvPr/>
        </p:nvSpPr>
        <p:spPr>
          <a:xfrm>
            <a:off x="475343" y="24901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rPr>
              <a:t>Applications of parabola</a:t>
            </a:r>
            <a:endParaRPr lang="en-US" b="1" dirty="0">
              <a:solidFill>
                <a:srgbClr val="C00000"/>
              </a:solidFill>
            </a:endParaRPr>
          </a:p>
        </p:txBody>
      </p:sp>
    </p:spTree>
    <p:extLst>
      <p:ext uri="{BB962C8B-B14F-4D97-AF65-F5344CB8AC3E}">
        <p14:creationId xmlns:p14="http://schemas.microsoft.com/office/powerpoint/2010/main" val="214848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7029" y="111125"/>
            <a:ext cx="4731443" cy="3611789"/>
          </a:xfrm>
          <a:prstGeom prst="rect">
            <a:avLst/>
          </a:prstGeom>
        </p:spPr>
      </p:pic>
      <p:pic>
        <p:nvPicPr>
          <p:cNvPr id="5" name="Picture 4"/>
          <p:cNvPicPr>
            <a:picLocks noChangeAspect="1"/>
          </p:cNvPicPr>
          <p:nvPr/>
        </p:nvPicPr>
        <p:blipFill>
          <a:blip r:embed="rId3"/>
          <a:stretch>
            <a:fillRect/>
          </a:stretch>
        </p:blipFill>
        <p:spPr>
          <a:xfrm>
            <a:off x="5558970" y="132897"/>
            <a:ext cx="6592206" cy="3452132"/>
          </a:xfrm>
          <a:prstGeom prst="rect">
            <a:avLst/>
          </a:prstGeom>
        </p:spPr>
      </p:pic>
      <p:pic>
        <p:nvPicPr>
          <p:cNvPr id="6" name="Picture 5"/>
          <p:cNvPicPr>
            <a:picLocks noChangeAspect="1"/>
          </p:cNvPicPr>
          <p:nvPr/>
        </p:nvPicPr>
        <p:blipFill>
          <a:blip r:embed="rId4"/>
          <a:stretch>
            <a:fillRect/>
          </a:stretch>
        </p:blipFill>
        <p:spPr>
          <a:xfrm>
            <a:off x="537029" y="3870902"/>
            <a:ext cx="4730297" cy="2841955"/>
          </a:xfrm>
          <a:prstGeom prst="rect">
            <a:avLst/>
          </a:prstGeom>
        </p:spPr>
      </p:pic>
      <p:pic>
        <p:nvPicPr>
          <p:cNvPr id="7" name="Picture 6"/>
          <p:cNvPicPr>
            <a:picLocks noChangeAspect="1"/>
          </p:cNvPicPr>
          <p:nvPr/>
        </p:nvPicPr>
        <p:blipFill>
          <a:blip r:embed="rId5"/>
          <a:stretch>
            <a:fillRect/>
          </a:stretch>
        </p:blipFill>
        <p:spPr>
          <a:xfrm>
            <a:off x="5558970" y="3870902"/>
            <a:ext cx="5816092" cy="2841955"/>
          </a:xfrm>
          <a:prstGeom prst="rect">
            <a:avLst/>
          </a:prstGeom>
        </p:spPr>
      </p:pic>
      <p:sp>
        <p:nvSpPr>
          <p:cNvPr id="11" name="Freeform 10"/>
          <p:cNvSpPr/>
          <p:nvPr/>
        </p:nvSpPr>
        <p:spPr>
          <a:xfrm>
            <a:off x="5936342" y="4165599"/>
            <a:ext cx="5438719" cy="1407887"/>
          </a:xfrm>
          <a:custGeom>
            <a:avLst/>
            <a:gdLst>
              <a:gd name="connsiteX0" fmla="*/ 0 w 4847141"/>
              <a:gd name="connsiteY0" fmla="*/ 0 h 1366778"/>
              <a:gd name="connsiteX1" fmla="*/ 1973942 w 4847141"/>
              <a:gd name="connsiteY1" fmla="*/ 1364343 h 1366778"/>
              <a:gd name="connsiteX2" fmla="*/ 4615542 w 4847141"/>
              <a:gd name="connsiteY2" fmla="*/ 333829 h 1366778"/>
              <a:gd name="connsiteX3" fmla="*/ 4542971 w 4847141"/>
              <a:gd name="connsiteY3" fmla="*/ 333829 h 1366778"/>
            </a:gdLst>
            <a:ahLst/>
            <a:cxnLst>
              <a:cxn ang="0">
                <a:pos x="connsiteX0" y="connsiteY0"/>
              </a:cxn>
              <a:cxn ang="0">
                <a:pos x="connsiteX1" y="connsiteY1"/>
              </a:cxn>
              <a:cxn ang="0">
                <a:pos x="connsiteX2" y="connsiteY2"/>
              </a:cxn>
              <a:cxn ang="0">
                <a:pos x="connsiteX3" y="connsiteY3"/>
              </a:cxn>
            </a:cxnLst>
            <a:rect l="l" t="t" r="r" b="b"/>
            <a:pathLst>
              <a:path w="4847141" h="1366778">
                <a:moveTo>
                  <a:pt x="0" y="0"/>
                </a:moveTo>
                <a:cubicBezTo>
                  <a:pt x="602342" y="654352"/>
                  <a:pt x="1204685" y="1308705"/>
                  <a:pt x="1973942" y="1364343"/>
                </a:cubicBezTo>
                <a:cubicBezTo>
                  <a:pt x="2743199" y="1419981"/>
                  <a:pt x="4187371" y="505581"/>
                  <a:pt x="4615542" y="333829"/>
                </a:cubicBezTo>
                <a:cubicBezTo>
                  <a:pt x="5043713" y="162077"/>
                  <a:pt x="4793342" y="247953"/>
                  <a:pt x="4542971" y="333829"/>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67043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43" y="249011"/>
            <a:ext cx="10515600" cy="1325563"/>
          </a:xfrm>
        </p:spPr>
        <p:txBody>
          <a:bodyPr/>
          <a:lstStyle/>
          <a:p>
            <a:pPr algn="ctr"/>
            <a:r>
              <a:rPr lang="en-US" b="1" dirty="0" smtClean="0">
                <a:solidFill>
                  <a:srgbClr val="C00000"/>
                </a:solidFill>
              </a:rPr>
              <a:t>A</a:t>
            </a:r>
            <a:r>
              <a:rPr lang="en-US" b="1" dirty="0" smtClean="0">
                <a:solidFill>
                  <a:srgbClr val="C00000"/>
                </a:solidFill>
              </a:rPr>
              <a:t>pplications </a:t>
            </a:r>
            <a:r>
              <a:rPr lang="en-US" b="1" dirty="0" smtClean="0">
                <a:solidFill>
                  <a:srgbClr val="C00000"/>
                </a:solidFill>
              </a:rPr>
              <a:t>of parabola</a:t>
            </a:r>
            <a:endParaRPr lang="en-US" b="1" dirty="0">
              <a:solidFill>
                <a:srgbClr val="C00000"/>
              </a:solidFill>
            </a:endParaRPr>
          </a:p>
        </p:txBody>
      </p:sp>
      <p:pic>
        <p:nvPicPr>
          <p:cNvPr id="4" name="Content Placeholder 3"/>
          <p:cNvPicPr>
            <a:picLocks noGrp="1" noChangeAspect="1"/>
          </p:cNvPicPr>
          <p:nvPr>
            <p:ph idx="1"/>
          </p:nvPr>
        </p:nvPicPr>
        <p:blipFill>
          <a:blip r:embed="rId2"/>
          <a:stretch>
            <a:fillRect/>
          </a:stretch>
        </p:blipFill>
        <p:spPr>
          <a:xfrm>
            <a:off x="7784192" y="1133802"/>
            <a:ext cx="4073979" cy="5724198"/>
          </a:xfrm>
          <a:prstGeom prst="rect">
            <a:avLst/>
          </a:prstGeom>
        </p:spPr>
      </p:pic>
      <p:pic>
        <p:nvPicPr>
          <p:cNvPr id="5" name="Picture 4"/>
          <p:cNvPicPr>
            <a:picLocks noChangeAspect="1"/>
          </p:cNvPicPr>
          <p:nvPr/>
        </p:nvPicPr>
        <p:blipFill>
          <a:blip r:embed="rId3"/>
          <a:stretch>
            <a:fillRect/>
          </a:stretch>
        </p:blipFill>
        <p:spPr>
          <a:xfrm>
            <a:off x="769257" y="1841954"/>
            <a:ext cx="6618513" cy="4440268"/>
          </a:xfrm>
          <a:prstGeom prst="rect">
            <a:avLst/>
          </a:prstGeom>
        </p:spPr>
      </p:pic>
      <p:sp>
        <p:nvSpPr>
          <p:cNvPr id="7" name="Freeform 6"/>
          <p:cNvSpPr/>
          <p:nvPr/>
        </p:nvSpPr>
        <p:spPr>
          <a:xfrm>
            <a:off x="8563429" y="798286"/>
            <a:ext cx="2427514" cy="1872343"/>
          </a:xfrm>
          <a:custGeom>
            <a:avLst/>
            <a:gdLst>
              <a:gd name="connsiteX0" fmla="*/ 0 w 1698171"/>
              <a:gd name="connsiteY0" fmla="*/ 145143 h 1452069"/>
              <a:gd name="connsiteX1" fmla="*/ 798285 w 1698171"/>
              <a:gd name="connsiteY1" fmla="*/ 1451429 h 1452069"/>
              <a:gd name="connsiteX2" fmla="*/ 1698171 w 1698171"/>
              <a:gd name="connsiteY2" fmla="*/ 0 h 1452069"/>
              <a:gd name="connsiteX3" fmla="*/ 1698171 w 1698171"/>
              <a:gd name="connsiteY3" fmla="*/ 0 h 1452069"/>
            </a:gdLst>
            <a:ahLst/>
            <a:cxnLst>
              <a:cxn ang="0">
                <a:pos x="connsiteX0" y="connsiteY0"/>
              </a:cxn>
              <a:cxn ang="0">
                <a:pos x="connsiteX1" y="connsiteY1"/>
              </a:cxn>
              <a:cxn ang="0">
                <a:pos x="connsiteX2" y="connsiteY2"/>
              </a:cxn>
              <a:cxn ang="0">
                <a:pos x="connsiteX3" y="connsiteY3"/>
              </a:cxn>
            </a:cxnLst>
            <a:rect l="l" t="t" r="r" b="b"/>
            <a:pathLst>
              <a:path w="1698171" h="1452069">
                <a:moveTo>
                  <a:pt x="0" y="145143"/>
                </a:moveTo>
                <a:cubicBezTo>
                  <a:pt x="257628" y="810381"/>
                  <a:pt x="515257" y="1475620"/>
                  <a:pt x="798285" y="1451429"/>
                </a:cubicBezTo>
                <a:cubicBezTo>
                  <a:pt x="1081314" y="1427239"/>
                  <a:pt x="1698171" y="0"/>
                  <a:pt x="1698171" y="0"/>
                </a:cubicBezTo>
                <a:lnTo>
                  <a:pt x="1698171" y="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45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41827" y="1233460"/>
            <a:ext cx="79007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en-US" b="0" dirty="0"/>
              <a:t>Find the coordinates of the vertex and focus, </a:t>
            </a:r>
          </a:p>
          <a:p>
            <a:r>
              <a:rPr lang="en-US" altLang="en-US" b="0" dirty="0"/>
              <a:t>the equation of the </a:t>
            </a:r>
            <a:r>
              <a:rPr lang="en-US" altLang="en-US" b="0" dirty="0" err="1"/>
              <a:t>directrix</a:t>
            </a:r>
            <a:r>
              <a:rPr lang="en-US" altLang="en-US" b="0" dirty="0"/>
              <a:t>, the axis of symmetry, </a:t>
            </a:r>
          </a:p>
          <a:p>
            <a:r>
              <a:rPr lang="en-US" altLang="en-US" b="0" dirty="0"/>
              <a:t>and the direction of opening of </a:t>
            </a:r>
            <a:r>
              <a:rPr lang="en-US" altLang="en-US" b="0" i="1" dirty="0">
                <a:solidFill>
                  <a:schemeClr val="accent2"/>
                </a:solidFill>
              </a:rPr>
              <a:t>2x</a:t>
            </a:r>
            <a:r>
              <a:rPr lang="en-US" altLang="en-US" b="0" baseline="30000" dirty="0">
                <a:solidFill>
                  <a:schemeClr val="accent2"/>
                </a:solidFill>
              </a:rPr>
              <a:t>2</a:t>
            </a:r>
            <a:r>
              <a:rPr lang="en-US" altLang="en-US" b="0" dirty="0">
                <a:solidFill>
                  <a:schemeClr val="accent2"/>
                </a:solidFill>
              </a:rPr>
              <a:t> + 4</a:t>
            </a:r>
            <a:r>
              <a:rPr lang="en-US" altLang="en-US" b="0" i="1" dirty="0">
                <a:solidFill>
                  <a:schemeClr val="accent2"/>
                </a:solidFill>
              </a:rPr>
              <a:t>x</a:t>
            </a:r>
            <a:r>
              <a:rPr lang="en-US" altLang="en-US" b="0" dirty="0">
                <a:solidFill>
                  <a:schemeClr val="accent2"/>
                </a:solidFill>
              </a:rPr>
              <a:t> - 2</a:t>
            </a:r>
            <a:r>
              <a:rPr lang="en-US" altLang="en-US" b="0" i="1" dirty="0">
                <a:solidFill>
                  <a:schemeClr val="accent2"/>
                </a:solidFill>
              </a:rPr>
              <a:t>y</a:t>
            </a:r>
            <a:r>
              <a:rPr lang="en-US" altLang="en-US" b="0" dirty="0">
                <a:solidFill>
                  <a:schemeClr val="accent2"/>
                </a:solidFill>
              </a:rPr>
              <a:t> + 6 = 0</a:t>
            </a:r>
            <a:r>
              <a:rPr lang="en-US" altLang="en-US" dirty="0"/>
              <a:t>.</a:t>
            </a:r>
          </a:p>
        </p:txBody>
      </p:sp>
      <p:sp>
        <p:nvSpPr>
          <p:cNvPr id="3" name="Rectangle 2"/>
          <p:cNvSpPr/>
          <p:nvPr/>
        </p:nvSpPr>
        <p:spPr>
          <a:xfrm>
            <a:off x="841827" y="3349919"/>
            <a:ext cx="11471051" cy="830997"/>
          </a:xfrm>
          <a:prstGeom prst="rect">
            <a:avLst/>
          </a:prstGeom>
        </p:spPr>
        <p:txBody>
          <a:bodyPr wrap="square">
            <a:spAutoFit/>
          </a:bodyPr>
          <a:lstStyle/>
          <a:p>
            <a:r>
              <a:rPr lang="en-US" altLang="en-US" sz="2400" dirty="0"/>
              <a:t>Write the equation of the parabola with a </a:t>
            </a:r>
            <a:r>
              <a:rPr lang="en-US" altLang="en-US" sz="2400" dirty="0">
                <a:solidFill>
                  <a:schemeClr val="accent2"/>
                </a:solidFill>
              </a:rPr>
              <a:t>focus at (3, 5)</a:t>
            </a:r>
            <a:r>
              <a:rPr lang="en-US" altLang="en-US" sz="2400" dirty="0"/>
              <a:t> and </a:t>
            </a:r>
          </a:p>
          <a:p>
            <a:r>
              <a:rPr lang="en-US" altLang="en-US" sz="2400" dirty="0"/>
              <a:t>the </a:t>
            </a:r>
            <a:r>
              <a:rPr lang="en-US" altLang="en-US" sz="2400" dirty="0" err="1"/>
              <a:t>directrix</a:t>
            </a:r>
            <a:r>
              <a:rPr lang="en-US" altLang="en-US" sz="2400" dirty="0"/>
              <a:t> at </a:t>
            </a:r>
            <a:r>
              <a:rPr lang="en-US" altLang="en-US" sz="2400" i="1" dirty="0">
                <a:solidFill>
                  <a:schemeClr val="accent2"/>
                </a:solidFill>
              </a:rPr>
              <a:t>x</a:t>
            </a:r>
            <a:r>
              <a:rPr lang="en-US" altLang="en-US" sz="2400" dirty="0">
                <a:solidFill>
                  <a:schemeClr val="accent2"/>
                </a:solidFill>
              </a:rPr>
              <a:t> = </a:t>
            </a:r>
            <a:r>
              <a:rPr lang="en-US" altLang="en-US" sz="2400" dirty="0" smtClean="0">
                <a:solidFill>
                  <a:schemeClr val="accent2"/>
                </a:solidFill>
              </a:rPr>
              <a:t>9</a:t>
            </a:r>
            <a:endParaRPr lang="en-US" altLang="en-US" sz="2400" dirty="0"/>
          </a:p>
        </p:txBody>
      </p:sp>
      <p:sp>
        <p:nvSpPr>
          <p:cNvPr id="4" name="Rectangle 3"/>
          <p:cNvSpPr/>
          <p:nvPr/>
        </p:nvSpPr>
        <p:spPr>
          <a:xfrm>
            <a:off x="926778" y="5097047"/>
            <a:ext cx="8810173" cy="830997"/>
          </a:xfrm>
          <a:prstGeom prst="rect">
            <a:avLst/>
          </a:prstGeom>
        </p:spPr>
        <p:txBody>
          <a:bodyPr wrap="square">
            <a:spAutoFit/>
          </a:bodyPr>
          <a:lstStyle/>
          <a:p>
            <a:pPr>
              <a:buFont typeface="Wingdings 2" panose="05020102010507070707" pitchFamily="18" charset="2"/>
              <a:buNone/>
            </a:pPr>
            <a:r>
              <a:rPr lang="en-US" altLang="en-US" sz="2400" dirty="0"/>
              <a:t>Given the following information, write the equation of the parabola</a:t>
            </a:r>
            <a:r>
              <a:rPr lang="en-US" altLang="en-US" sz="2400" dirty="0" smtClean="0"/>
              <a:t>.</a:t>
            </a:r>
            <a:endParaRPr lang="en-US" altLang="en-US" sz="2400" dirty="0"/>
          </a:p>
          <a:p>
            <a:pPr>
              <a:buFont typeface="Wingdings 2" panose="05020102010507070707" pitchFamily="18" charset="2"/>
              <a:buNone/>
            </a:pPr>
            <a:r>
              <a:rPr lang="en-US" altLang="en-US" sz="2400" dirty="0">
                <a:solidFill>
                  <a:schemeClr val="accent2"/>
                </a:solidFill>
              </a:rPr>
              <a:t>Vertex is (0,0) </a:t>
            </a:r>
            <a:r>
              <a:rPr lang="en-US" altLang="en-US" sz="2400" dirty="0"/>
              <a:t>and </a:t>
            </a:r>
            <a:r>
              <a:rPr lang="en-US" altLang="en-US" sz="2400" dirty="0">
                <a:solidFill>
                  <a:schemeClr val="accent2"/>
                </a:solidFill>
              </a:rPr>
              <a:t>Focus is at (0,2)</a:t>
            </a:r>
          </a:p>
        </p:txBody>
      </p:sp>
      <p:sp>
        <p:nvSpPr>
          <p:cNvPr id="5" name="TextBox 4"/>
          <p:cNvSpPr txBox="1"/>
          <p:nvPr/>
        </p:nvSpPr>
        <p:spPr>
          <a:xfrm>
            <a:off x="592951" y="252175"/>
            <a:ext cx="9144000" cy="523220"/>
          </a:xfrm>
          <a:prstGeom prst="rect">
            <a:avLst/>
          </a:prstGeom>
          <a:solidFill>
            <a:schemeClr val="bg1"/>
          </a:solidFill>
        </p:spPr>
        <p:txBody>
          <a:bodyPr wrap="square" rtlCol="0">
            <a:spAutoFit/>
          </a:bodyPr>
          <a:lstStyle/>
          <a:p>
            <a:pPr algn="ctr"/>
            <a:r>
              <a:rPr lang="en-US" sz="2800" b="1" dirty="0" smtClean="0">
                <a:solidFill>
                  <a:srgbClr val="C00000"/>
                </a:solidFill>
              </a:rPr>
              <a:t>Practice </a:t>
            </a:r>
            <a:r>
              <a:rPr lang="en-US" sz="2800" b="1" dirty="0" smtClean="0">
                <a:solidFill>
                  <a:srgbClr val="C00000"/>
                </a:solidFill>
              </a:rPr>
              <a:t>5</a:t>
            </a:r>
            <a:endParaRPr lang="en-US" sz="2800" b="1" dirty="0">
              <a:solidFill>
                <a:srgbClr val="C00000"/>
              </a:solidFill>
            </a:endParaRPr>
          </a:p>
        </p:txBody>
      </p:sp>
    </p:spTree>
    <p:extLst>
      <p:ext uri="{BB962C8B-B14F-4D97-AF65-F5344CB8AC3E}">
        <p14:creationId xmlns:p14="http://schemas.microsoft.com/office/powerpoint/2010/main" val="257544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304151" y="90715"/>
            <a:ext cx="8870364" cy="3595912"/>
            <a:chOff x="-2136" y="523220"/>
            <a:chExt cx="9072098" cy="381000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4" y="523220"/>
              <a:ext cx="900019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136" y="3810000"/>
              <a:ext cx="9069962" cy="523220"/>
            </a:xfrm>
            <a:prstGeom prst="rect">
              <a:avLst/>
            </a:prstGeom>
            <a:solidFill>
              <a:schemeClr val="bg1"/>
            </a:solidFill>
            <a:ln>
              <a:solidFill>
                <a:schemeClr val="bg1"/>
              </a:solidFill>
            </a:ln>
          </p:spPr>
          <p:txBody>
            <a:bodyPr wrap="square" rtlCol="0">
              <a:spAutoFit/>
            </a:bodyPr>
            <a:lstStyle/>
            <a:p>
              <a:pPr algn="ctr"/>
              <a:endParaRPr lang="en-US" sz="2800" dirty="0">
                <a:solidFill>
                  <a:srgbClr val="FF0000"/>
                </a:solidFill>
                <a:latin typeface="Times New Roman" pitchFamily="18" charset="0"/>
                <a:cs typeface="Times New Roman" pitchFamily="18" charset="0"/>
              </a:endParaRPr>
            </a:p>
          </p:txBody>
        </p:sp>
        <p:cxnSp>
          <p:nvCxnSpPr>
            <p:cNvPr id="9" name="Straight Connector 8"/>
            <p:cNvCxnSpPr/>
            <p:nvPr/>
          </p:nvCxnSpPr>
          <p:spPr>
            <a:xfrm>
              <a:off x="69764" y="3810000"/>
              <a:ext cx="90001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Picture 3" descr="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227" y="3276601"/>
            <a:ext cx="4085771" cy="375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81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1864" y="0"/>
            <a:ext cx="9144000" cy="523220"/>
          </a:xfrm>
          <a:prstGeom prst="rect">
            <a:avLst/>
          </a:prstGeom>
          <a:solidFill>
            <a:schemeClr val="bg1"/>
          </a:solidFill>
        </p:spPr>
        <p:txBody>
          <a:bodyPr wrap="square" rtlCol="0">
            <a:spAutoFit/>
          </a:bodyPr>
          <a:lstStyle/>
          <a:p>
            <a:pPr algn="ctr"/>
            <a:r>
              <a:rPr lang="en-US" sz="2800" b="1" dirty="0" smtClean="0">
                <a:solidFill>
                  <a:srgbClr val="C00000"/>
                </a:solidFill>
              </a:rPr>
              <a:t>Example</a:t>
            </a:r>
            <a:endParaRPr lang="en-US" sz="2800" b="1" dirty="0">
              <a:solidFill>
                <a:srgbClr val="C00000"/>
              </a:solidFill>
            </a:endParaRPr>
          </a:p>
        </p:txBody>
      </p:sp>
      <mc:AlternateContent xmlns:mc="http://schemas.openxmlformats.org/markup-compatibility/2006" xmlns:a14="http://schemas.microsoft.com/office/drawing/2010/main">
        <mc:Choice Requires="a14">
          <p:sp>
            <p:nvSpPr>
              <p:cNvPr id="5" name="TextBox 4"/>
              <p:cNvSpPr txBox="1"/>
              <p:nvPr/>
            </p:nvSpPr>
            <p:spPr>
              <a:xfrm>
                <a:off x="1516315" y="1354218"/>
                <a:ext cx="9144000" cy="8661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i="1">
                              <a:solidFill>
                                <a:srgbClr val="FF0000"/>
                              </a:solidFill>
                              <a:latin typeface="Cambria Math" panose="02040503050406030204" pitchFamily="18" charset="0"/>
                              <a:cs typeface="Times New Roman" pitchFamily="18" charset="0"/>
                            </a:rPr>
                          </m:ctrlPr>
                        </m:fPr>
                        <m:num>
                          <m:sSup>
                            <m:sSupPr>
                              <m:ctrlPr>
                                <a:rPr lang="en-US" sz="2400" i="1">
                                  <a:solidFill>
                                    <a:srgbClr val="FF0000"/>
                                  </a:solidFill>
                                  <a:latin typeface="Cambria Math" panose="02040503050406030204" pitchFamily="18" charset="0"/>
                                  <a:cs typeface="Times New Roman" pitchFamily="18" charset="0"/>
                                </a:rPr>
                              </m:ctrlPr>
                            </m:sSupPr>
                            <m:e>
                              <m:r>
                                <a:rPr lang="en-US" sz="2400" i="1">
                                  <a:solidFill>
                                    <a:srgbClr val="FF0000"/>
                                  </a:solidFill>
                                  <a:latin typeface="Cambria Math"/>
                                  <a:cs typeface="Times New Roman" pitchFamily="18" charset="0"/>
                                </a:rPr>
                                <m:t>𝑥</m:t>
                              </m:r>
                            </m:e>
                            <m:sup>
                              <m:r>
                                <a:rPr lang="en-US" sz="2400" i="1">
                                  <a:solidFill>
                                    <a:srgbClr val="FF0000"/>
                                  </a:solidFill>
                                  <a:latin typeface="Cambria Math"/>
                                  <a:cs typeface="Times New Roman" pitchFamily="18" charset="0"/>
                                </a:rPr>
                                <m:t>2</m:t>
                              </m:r>
                            </m:sup>
                          </m:sSup>
                        </m:num>
                        <m:den>
                          <m:r>
                            <a:rPr lang="en-US" sz="2400" i="1">
                              <a:solidFill>
                                <a:srgbClr val="FF0000"/>
                              </a:solidFill>
                              <a:latin typeface="Cambria Math"/>
                              <a:cs typeface="Times New Roman" pitchFamily="18" charset="0"/>
                            </a:rPr>
                            <m:t>25</m:t>
                          </m:r>
                        </m:den>
                      </m:f>
                      <m:r>
                        <a:rPr lang="en-US" sz="2400" i="1">
                          <a:solidFill>
                            <a:srgbClr val="FF0000"/>
                          </a:solidFill>
                          <a:latin typeface="Cambria Math"/>
                          <a:cs typeface="Times New Roman" pitchFamily="18" charset="0"/>
                        </a:rPr>
                        <m:t>+</m:t>
                      </m:r>
                      <m:f>
                        <m:fPr>
                          <m:ctrlPr>
                            <a:rPr lang="en-US" sz="2400" i="1">
                              <a:solidFill>
                                <a:srgbClr val="FF0000"/>
                              </a:solidFill>
                              <a:latin typeface="Cambria Math" panose="02040503050406030204" pitchFamily="18" charset="0"/>
                              <a:cs typeface="Times New Roman" pitchFamily="18" charset="0"/>
                            </a:rPr>
                          </m:ctrlPr>
                        </m:fPr>
                        <m:num>
                          <m:sSup>
                            <m:sSupPr>
                              <m:ctrlPr>
                                <a:rPr lang="en-US" sz="2400" i="1">
                                  <a:solidFill>
                                    <a:srgbClr val="FF0000"/>
                                  </a:solidFill>
                                  <a:latin typeface="Cambria Math" panose="02040503050406030204" pitchFamily="18" charset="0"/>
                                  <a:cs typeface="Times New Roman" pitchFamily="18" charset="0"/>
                                </a:rPr>
                              </m:ctrlPr>
                            </m:sSupPr>
                            <m:e>
                              <m:r>
                                <a:rPr lang="en-US" sz="2400" i="1">
                                  <a:solidFill>
                                    <a:srgbClr val="FF0000"/>
                                  </a:solidFill>
                                  <a:latin typeface="Cambria Math"/>
                                  <a:cs typeface="Times New Roman" pitchFamily="18" charset="0"/>
                                </a:rPr>
                                <m:t>𝑦</m:t>
                              </m:r>
                            </m:e>
                            <m:sup>
                              <m:r>
                                <a:rPr lang="en-US" sz="2400" i="1">
                                  <a:solidFill>
                                    <a:srgbClr val="FF0000"/>
                                  </a:solidFill>
                                  <a:latin typeface="Cambria Math"/>
                                  <a:cs typeface="Times New Roman" pitchFamily="18" charset="0"/>
                                </a:rPr>
                                <m:t>2</m:t>
                              </m:r>
                            </m:sup>
                          </m:sSup>
                        </m:num>
                        <m:den>
                          <m:r>
                            <a:rPr lang="en-US" sz="2400" i="1">
                              <a:solidFill>
                                <a:srgbClr val="FF0000"/>
                              </a:solidFill>
                              <a:latin typeface="Cambria Math"/>
                              <a:cs typeface="Times New Roman" pitchFamily="18" charset="0"/>
                            </a:rPr>
                            <m:t>9</m:t>
                          </m:r>
                        </m:den>
                      </m:f>
                      <m:r>
                        <a:rPr lang="en-US" sz="2400" i="1">
                          <a:solidFill>
                            <a:srgbClr val="FF0000"/>
                          </a:solidFill>
                          <a:latin typeface="Cambria Math"/>
                          <a:cs typeface="Times New Roman" pitchFamily="18" charset="0"/>
                        </a:rPr>
                        <m:t>=1</m:t>
                      </m:r>
                    </m:oMath>
                  </m:oMathPara>
                </a14:m>
                <a:endParaRPr lang="en-US" sz="2400" dirty="0">
                  <a:solidFill>
                    <a:srgbClr val="FF0000"/>
                  </a:solidFill>
                  <a:latin typeface="Times New Roman" pitchFamily="18" charset="0"/>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516315" y="1354218"/>
                <a:ext cx="9144000" cy="866135"/>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1524000" y="2676688"/>
            <a:ext cx="3636732" cy="461665"/>
          </a:xfrm>
          <a:prstGeom prst="rect">
            <a:avLst/>
          </a:prstGeom>
          <a:noFill/>
        </p:spPr>
        <p:txBody>
          <a:bodyPr wrap="square" rtlCol="0">
            <a:spAutoFit/>
          </a:bodyPr>
          <a:lstStyle/>
          <a:p>
            <a:r>
              <a:rPr lang="en-US" sz="2400" dirty="0">
                <a:solidFill>
                  <a:srgbClr val="7030A0"/>
                </a:solidFill>
                <a:latin typeface="Times New Roman" pitchFamily="18" charset="0"/>
                <a:cs typeface="Times New Roman" pitchFamily="18" charset="0"/>
              </a:rPr>
              <a:t>Vertices of major axis:</a:t>
            </a:r>
          </a:p>
        </p:txBody>
      </p:sp>
      <mc:AlternateContent xmlns:mc="http://schemas.openxmlformats.org/markup-compatibility/2006" xmlns:a14="http://schemas.microsoft.com/office/drawing/2010/main">
        <mc:Choice Requires="a14">
          <p:sp>
            <p:nvSpPr>
              <p:cNvPr id="9" name="TextBox 8"/>
              <p:cNvSpPr txBox="1"/>
              <p:nvPr/>
            </p:nvSpPr>
            <p:spPr>
              <a:xfrm>
                <a:off x="1532130" y="3138353"/>
                <a:ext cx="128471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dirty="0">
                              <a:solidFill>
                                <a:srgbClr val="00B050"/>
                              </a:solidFill>
                              <a:latin typeface="Cambria Math" panose="02040503050406030204" pitchFamily="18" charset="0"/>
                              <a:cs typeface="Times New Roman" pitchFamily="18" charset="0"/>
                            </a:rPr>
                          </m:ctrlPr>
                        </m:sSupPr>
                        <m:e>
                          <m:r>
                            <a:rPr lang="en-US" sz="2400" i="1" dirty="0">
                              <a:solidFill>
                                <a:srgbClr val="00B050"/>
                              </a:solidFill>
                              <a:latin typeface="Cambria Math"/>
                              <a:cs typeface="Times New Roman" pitchFamily="18" charset="0"/>
                            </a:rPr>
                            <m:t>𝑎</m:t>
                          </m:r>
                        </m:e>
                        <m:sup>
                          <m:r>
                            <a:rPr lang="en-US" sz="2400" i="1" dirty="0">
                              <a:solidFill>
                                <a:srgbClr val="00B050"/>
                              </a:solidFill>
                              <a:latin typeface="Cambria Math"/>
                              <a:cs typeface="Times New Roman" pitchFamily="18" charset="0"/>
                            </a:rPr>
                            <m:t>2</m:t>
                          </m:r>
                        </m:sup>
                      </m:sSup>
                      <m:r>
                        <a:rPr lang="en-US" sz="2400" i="1" dirty="0">
                          <a:solidFill>
                            <a:srgbClr val="00B050"/>
                          </a:solidFill>
                          <a:latin typeface="Cambria Math"/>
                          <a:cs typeface="Times New Roman" pitchFamily="18" charset="0"/>
                        </a:rPr>
                        <m:t>=25</m:t>
                      </m:r>
                    </m:oMath>
                  </m:oMathPara>
                </a14:m>
                <a:endParaRPr lang="en-US" sz="2400" dirty="0">
                  <a:solidFill>
                    <a:srgbClr val="00B050"/>
                  </a:solidFill>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532130" y="3138353"/>
                <a:ext cx="1284718" cy="461665"/>
              </a:xfrm>
              <a:prstGeom prst="rect">
                <a:avLst/>
              </a:prstGeom>
              <a:blipFill rotWithShape="0">
                <a:blip r:embed="rId3"/>
                <a:stretch>
                  <a:fillRect/>
                </a:stretch>
              </a:blipFill>
            </p:spPr>
            <p:txBody>
              <a:bodyPr/>
              <a:lstStyle/>
              <a:p>
                <a:r>
                  <a:rPr lang="en-US">
                    <a:noFill/>
                  </a:rPr>
                  <a:t> </a:t>
                </a:r>
              </a:p>
            </p:txBody>
          </p:sp>
        </mc:Fallback>
      </mc:AlternateContent>
      <p:sp>
        <p:nvSpPr>
          <p:cNvPr id="14" name="TextBox 13"/>
          <p:cNvSpPr txBox="1"/>
          <p:nvPr/>
        </p:nvSpPr>
        <p:spPr>
          <a:xfrm>
            <a:off x="1524000" y="2220353"/>
            <a:ext cx="5107536" cy="461665"/>
          </a:xfrm>
          <a:prstGeom prst="rect">
            <a:avLst/>
          </a:prstGeom>
          <a:noFill/>
        </p:spPr>
        <p:txBody>
          <a:bodyPr wrap="square" rtlCol="0">
            <a:spAutoFit/>
          </a:bodyPr>
          <a:lstStyle/>
          <a:p>
            <a:r>
              <a:rPr lang="en-US" sz="2400" dirty="0">
                <a:solidFill>
                  <a:srgbClr val="0000FF"/>
                </a:solidFill>
                <a:latin typeface="Times New Roman" pitchFamily="18" charset="0"/>
                <a:cs typeface="Times New Roman" pitchFamily="18" charset="0"/>
              </a:rPr>
              <a:t>Major axis is along the x-axis</a:t>
            </a:r>
          </a:p>
        </p:txBody>
      </p:sp>
      <p:sp>
        <p:nvSpPr>
          <p:cNvPr id="41" name="TextBox 40"/>
          <p:cNvSpPr txBox="1"/>
          <p:nvPr/>
        </p:nvSpPr>
        <p:spPr>
          <a:xfrm>
            <a:off x="1514220" y="3600018"/>
            <a:ext cx="3402999" cy="461665"/>
          </a:xfrm>
          <a:prstGeom prst="rect">
            <a:avLst/>
          </a:prstGeom>
          <a:noFill/>
        </p:spPr>
        <p:txBody>
          <a:bodyPr wrap="square" rtlCol="0">
            <a:spAutoFit/>
          </a:bodyPr>
          <a:lstStyle/>
          <a:p>
            <a:r>
              <a:rPr lang="en-US" sz="2400" dirty="0">
                <a:solidFill>
                  <a:schemeClr val="accent6">
                    <a:lumMod val="50000"/>
                  </a:schemeClr>
                </a:solidFill>
                <a:latin typeface="Times New Roman" pitchFamily="18" charset="0"/>
                <a:cs typeface="Times New Roman" pitchFamily="18" charset="0"/>
              </a:rPr>
              <a:t>Vertices of the minor axis</a:t>
            </a:r>
          </a:p>
        </p:txBody>
      </p:sp>
      <p:sp>
        <p:nvSpPr>
          <p:cNvPr id="53" name="TextBox 52"/>
          <p:cNvSpPr txBox="1"/>
          <p:nvPr/>
        </p:nvSpPr>
        <p:spPr>
          <a:xfrm>
            <a:off x="1532130" y="4523348"/>
            <a:ext cx="789062" cy="461665"/>
          </a:xfrm>
          <a:prstGeom prst="rect">
            <a:avLst/>
          </a:prstGeom>
          <a:noFill/>
        </p:spPr>
        <p:txBody>
          <a:bodyPr wrap="square" rtlCol="0">
            <a:spAutoFit/>
          </a:bodyPr>
          <a:lstStyle/>
          <a:p>
            <a:r>
              <a:rPr lang="en-US" sz="2400" dirty="0">
                <a:solidFill>
                  <a:srgbClr val="FF3300"/>
                </a:solidFill>
                <a:latin typeface="Times New Roman" pitchFamily="18" charset="0"/>
                <a:cs typeface="Times New Roman" pitchFamily="18" charset="0"/>
              </a:rPr>
              <a:t>Foci</a:t>
            </a:r>
          </a:p>
        </p:txBody>
      </p:sp>
      <mc:AlternateContent xmlns:mc="http://schemas.openxmlformats.org/markup-compatibility/2006" xmlns:a14="http://schemas.microsoft.com/office/drawing/2010/main">
        <mc:Choice Requires="a14">
          <p:sp>
            <p:nvSpPr>
              <p:cNvPr id="34" name="TextBox 33"/>
              <p:cNvSpPr txBox="1"/>
              <p:nvPr/>
            </p:nvSpPr>
            <p:spPr>
              <a:xfrm>
                <a:off x="1524001" y="4061683"/>
                <a:ext cx="119319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dirty="0">
                              <a:solidFill>
                                <a:srgbClr val="00B050"/>
                              </a:solidFill>
                              <a:latin typeface="Cambria Math" panose="02040503050406030204" pitchFamily="18" charset="0"/>
                              <a:cs typeface="Times New Roman" pitchFamily="18" charset="0"/>
                            </a:rPr>
                          </m:ctrlPr>
                        </m:sSupPr>
                        <m:e>
                          <m:r>
                            <a:rPr lang="en-US" sz="2400" i="1" dirty="0">
                              <a:solidFill>
                                <a:srgbClr val="00B050"/>
                              </a:solidFill>
                              <a:latin typeface="Cambria Math"/>
                              <a:cs typeface="Times New Roman" pitchFamily="18" charset="0"/>
                            </a:rPr>
                            <m:t>𝑏</m:t>
                          </m:r>
                        </m:e>
                        <m:sup>
                          <m:r>
                            <a:rPr lang="en-US" sz="2400" i="1" dirty="0">
                              <a:solidFill>
                                <a:srgbClr val="00B050"/>
                              </a:solidFill>
                              <a:latin typeface="Cambria Math"/>
                              <a:cs typeface="Times New Roman" pitchFamily="18" charset="0"/>
                            </a:rPr>
                            <m:t>2</m:t>
                          </m:r>
                        </m:sup>
                      </m:sSup>
                      <m:r>
                        <a:rPr lang="en-US" sz="2400" i="1" dirty="0">
                          <a:solidFill>
                            <a:srgbClr val="00B050"/>
                          </a:solidFill>
                          <a:latin typeface="Cambria Math"/>
                          <a:cs typeface="Times New Roman" pitchFamily="18" charset="0"/>
                        </a:rPr>
                        <m:t>=9</m:t>
                      </m:r>
                    </m:oMath>
                  </m:oMathPara>
                </a14:m>
                <a:endParaRPr lang="en-US" sz="2400" dirty="0">
                  <a:solidFill>
                    <a:srgbClr val="00B050"/>
                  </a:solidFill>
                  <a:latin typeface="Times New Roman" pitchFamily="18" charset="0"/>
                  <a:cs typeface="Times New Roman" pitchFamily="18"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524001" y="4061683"/>
                <a:ext cx="1193199"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1524001" y="4985013"/>
                <a:ext cx="19782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dirty="0">
                              <a:solidFill>
                                <a:srgbClr val="00B050"/>
                              </a:solidFill>
                              <a:latin typeface="Cambria Math" panose="02040503050406030204" pitchFamily="18" charset="0"/>
                              <a:cs typeface="Times New Roman" pitchFamily="18" charset="0"/>
                            </a:rPr>
                          </m:ctrlPr>
                        </m:sSupPr>
                        <m:e>
                          <m:r>
                            <a:rPr lang="en-US" sz="2400" i="1" dirty="0">
                              <a:solidFill>
                                <a:srgbClr val="00B050"/>
                              </a:solidFill>
                              <a:latin typeface="Cambria Math"/>
                              <a:cs typeface="Times New Roman" pitchFamily="18" charset="0"/>
                            </a:rPr>
                            <m:t>𝑐</m:t>
                          </m:r>
                        </m:e>
                        <m:sup>
                          <m:r>
                            <a:rPr lang="en-US" sz="2400" i="1" dirty="0">
                              <a:solidFill>
                                <a:srgbClr val="00B050"/>
                              </a:solidFill>
                              <a:latin typeface="Cambria Math"/>
                              <a:cs typeface="Times New Roman" pitchFamily="18" charset="0"/>
                            </a:rPr>
                            <m:t>2</m:t>
                          </m:r>
                        </m:sup>
                      </m:sSup>
                      <m:r>
                        <a:rPr lang="en-US" sz="2400" i="1" dirty="0">
                          <a:solidFill>
                            <a:srgbClr val="00B050"/>
                          </a:solidFill>
                          <a:latin typeface="Cambria Math"/>
                          <a:cs typeface="Times New Roman" pitchFamily="18" charset="0"/>
                        </a:rPr>
                        <m:t>=</m:t>
                      </m:r>
                      <m:sSup>
                        <m:sSupPr>
                          <m:ctrlPr>
                            <a:rPr lang="en-US" sz="2400" i="1" dirty="0">
                              <a:solidFill>
                                <a:srgbClr val="00B050"/>
                              </a:solidFill>
                              <a:latin typeface="Cambria Math" panose="02040503050406030204" pitchFamily="18" charset="0"/>
                              <a:cs typeface="Times New Roman" pitchFamily="18" charset="0"/>
                            </a:rPr>
                          </m:ctrlPr>
                        </m:sSupPr>
                        <m:e>
                          <m:r>
                            <a:rPr lang="en-US" sz="2400" i="1" dirty="0">
                              <a:solidFill>
                                <a:srgbClr val="00B050"/>
                              </a:solidFill>
                              <a:latin typeface="Cambria Math"/>
                              <a:cs typeface="Times New Roman" pitchFamily="18" charset="0"/>
                            </a:rPr>
                            <m:t>𝑎</m:t>
                          </m:r>
                        </m:e>
                        <m:sup>
                          <m:r>
                            <a:rPr lang="en-US" sz="2400" i="1" dirty="0">
                              <a:solidFill>
                                <a:srgbClr val="00B050"/>
                              </a:solidFill>
                              <a:latin typeface="Cambria Math"/>
                              <a:cs typeface="Times New Roman" pitchFamily="18" charset="0"/>
                            </a:rPr>
                            <m:t>2</m:t>
                          </m:r>
                        </m:sup>
                      </m:sSup>
                      <m:r>
                        <a:rPr lang="en-US" sz="2400" i="1" dirty="0">
                          <a:solidFill>
                            <a:srgbClr val="00B050"/>
                          </a:solidFill>
                          <a:latin typeface="Cambria Math"/>
                          <a:cs typeface="Times New Roman" pitchFamily="18" charset="0"/>
                        </a:rPr>
                        <m:t>−</m:t>
                      </m:r>
                      <m:sSup>
                        <m:sSupPr>
                          <m:ctrlPr>
                            <a:rPr lang="en-US" sz="2400" i="1" dirty="0">
                              <a:solidFill>
                                <a:srgbClr val="00B050"/>
                              </a:solidFill>
                              <a:latin typeface="Cambria Math" panose="02040503050406030204" pitchFamily="18" charset="0"/>
                              <a:cs typeface="Times New Roman" pitchFamily="18" charset="0"/>
                            </a:rPr>
                          </m:ctrlPr>
                        </m:sSupPr>
                        <m:e>
                          <m:r>
                            <a:rPr lang="en-US" sz="2400" i="1" dirty="0">
                              <a:solidFill>
                                <a:srgbClr val="00B050"/>
                              </a:solidFill>
                              <a:latin typeface="Cambria Math"/>
                              <a:cs typeface="Times New Roman" pitchFamily="18" charset="0"/>
                            </a:rPr>
                            <m:t>𝑏</m:t>
                          </m:r>
                        </m:e>
                        <m:sup>
                          <m:r>
                            <a:rPr lang="en-US" sz="2400" i="1" dirty="0">
                              <a:solidFill>
                                <a:srgbClr val="00B050"/>
                              </a:solidFill>
                              <a:latin typeface="Cambria Math"/>
                              <a:cs typeface="Times New Roman" pitchFamily="18" charset="0"/>
                            </a:rPr>
                            <m:t>2</m:t>
                          </m:r>
                        </m:sup>
                      </m:sSup>
                    </m:oMath>
                  </m:oMathPara>
                </a14:m>
                <a:endParaRPr lang="en-US" sz="2400" dirty="0">
                  <a:solidFill>
                    <a:srgbClr val="00B050"/>
                  </a:solidFill>
                  <a:latin typeface="Times New Roman" pitchFamily="18" charset="0"/>
                  <a:cs typeface="Times New Roman"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1524001" y="4985013"/>
                <a:ext cx="1978203"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2971800" y="3138328"/>
                <a:ext cx="128471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a:solidFill>
                            <a:srgbClr val="00B050"/>
                          </a:solidFill>
                          <a:latin typeface="Cambria Math"/>
                          <a:cs typeface="Times New Roman" pitchFamily="18" charset="0"/>
                        </a:rPr>
                        <m:t>𝑎</m:t>
                      </m:r>
                      <m:r>
                        <a:rPr lang="en-US" sz="2400" i="1" dirty="0">
                          <a:solidFill>
                            <a:srgbClr val="00B050"/>
                          </a:solidFill>
                          <a:latin typeface="Cambria Math"/>
                          <a:cs typeface="Times New Roman" pitchFamily="18" charset="0"/>
                        </a:rPr>
                        <m:t>=±5</m:t>
                      </m:r>
                    </m:oMath>
                  </m:oMathPara>
                </a14:m>
                <a:endParaRPr lang="en-US" sz="2400" dirty="0">
                  <a:solidFill>
                    <a:srgbClr val="00B050"/>
                  </a:solidFill>
                  <a:latin typeface="Times New Roman" pitchFamily="18" charset="0"/>
                  <a:cs typeface="Times New Roman"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2971800" y="3138328"/>
                <a:ext cx="1284718" cy="461665"/>
              </a:xfrm>
              <a:prstGeom prst="rect">
                <a:avLst/>
              </a:prstGeom>
              <a:blipFill rotWithShape="0">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256519" y="3138353"/>
                <a:ext cx="24230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i="1" dirty="0">
                              <a:solidFill>
                                <a:srgbClr val="00B050"/>
                              </a:solidFill>
                              <a:latin typeface="Cambria Math" panose="02040503050406030204" pitchFamily="18" charset="0"/>
                              <a:cs typeface="Times New Roman" pitchFamily="18" charset="0"/>
                            </a:rPr>
                          </m:ctrlPr>
                        </m:dPr>
                        <m:e>
                          <m:r>
                            <a:rPr lang="en-US" sz="2400" i="1" dirty="0">
                              <a:solidFill>
                                <a:srgbClr val="00B050"/>
                              </a:solidFill>
                              <a:latin typeface="Cambria Math"/>
                              <a:cs typeface="Times New Roman" pitchFamily="18" charset="0"/>
                            </a:rPr>
                            <m:t>−5,0</m:t>
                          </m:r>
                        </m:e>
                      </m:d>
                      <m:r>
                        <a:rPr lang="en-US" sz="2400" i="1" dirty="0">
                          <a:solidFill>
                            <a:srgbClr val="00B050"/>
                          </a:solidFill>
                          <a:latin typeface="Cambria Math"/>
                          <a:cs typeface="Times New Roman" pitchFamily="18" charset="0"/>
                        </a:rPr>
                        <m:t> </m:t>
                      </m:r>
                      <m:r>
                        <a:rPr lang="en-US" sz="2400" i="1" dirty="0">
                          <a:solidFill>
                            <a:srgbClr val="00B050"/>
                          </a:solidFill>
                          <a:latin typeface="Cambria Math"/>
                          <a:cs typeface="Times New Roman" pitchFamily="18" charset="0"/>
                        </a:rPr>
                        <m:t>𝑎𝑛𝑑</m:t>
                      </m:r>
                      <m:r>
                        <a:rPr lang="en-US" sz="2400" i="1" dirty="0">
                          <a:solidFill>
                            <a:srgbClr val="00B050"/>
                          </a:solidFill>
                          <a:latin typeface="Cambria Math"/>
                          <a:cs typeface="Times New Roman" pitchFamily="18" charset="0"/>
                        </a:rPr>
                        <m:t> (5,0) </m:t>
                      </m:r>
                    </m:oMath>
                  </m:oMathPara>
                </a14:m>
                <a:endParaRPr lang="en-US" sz="2400" dirty="0">
                  <a:solidFill>
                    <a:srgbClr val="00B050"/>
                  </a:solidFill>
                  <a:latin typeface="Times New Roman" pitchFamily="18" charset="0"/>
                  <a:cs typeface="Times New Roman"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256519" y="3138353"/>
                <a:ext cx="2423081" cy="461665"/>
              </a:xfrm>
              <a:prstGeom prst="rect">
                <a:avLst/>
              </a:prstGeom>
              <a:blipFill rotWithShape="0">
                <a:blip r:embed="rId7"/>
                <a:stretch>
                  <a:fillRect r="-503"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743301" y="4061683"/>
                <a:ext cx="119813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a:solidFill>
                            <a:srgbClr val="00B050"/>
                          </a:solidFill>
                          <a:latin typeface="Cambria Math"/>
                          <a:cs typeface="Times New Roman" pitchFamily="18" charset="0"/>
                        </a:rPr>
                        <m:t>𝑏</m:t>
                      </m:r>
                      <m:r>
                        <a:rPr lang="en-US" sz="2400" i="1" dirty="0">
                          <a:solidFill>
                            <a:srgbClr val="00B050"/>
                          </a:solidFill>
                          <a:latin typeface="Cambria Math"/>
                          <a:cs typeface="Times New Roman" pitchFamily="18" charset="0"/>
                        </a:rPr>
                        <m:t>=±3</m:t>
                      </m:r>
                    </m:oMath>
                  </m:oMathPara>
                </a14:m>
                <a:endParaRPr lang="en-US" sz="2400" dirty="0">
                  <a:solidFill>
                    <a:srgbClr val="00B050"/>
                  </a:solidFill>
                  <a:latin typeface="Times New Roman" pitchFamily="18" charset="0"/>
                  <a:cs typeface="Times New Roman"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2743301" y="4061683"/>
                <a:ext cx="1198130" cy="461665"/>
              </a:xfrm>
              <a:prstGeom prst="rect">
                <a:avLst/>
              </a:prstGeom>
              <a:blipFill rotWithShape="0">
                <a:blip r:embed="rId8"/>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994977" y="4061683"/>
                <a:ext cx="25754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i="1" dirty="0">
                              <a:solidFill>
                                <a:srgbClr val="00B050"/>
                              </a:solidFill>
                              <a:latin typeface="Cambria Math" panose="02040503050406030204" pitchFamily="18" charset="0"/>
                              <a:cs typeface="Times New Roman" pitchFamily="18" charset="0"/>
                            </a:rPr>
                          </m:ctrlPr>
                        </m:dPr>
                        <m:e>
                          <m:r>
                            <a:rPr lang="en-US" sz="2400" i="1" dirty="0">
                              <a:solidFill>
                                <a:srgbClr val="00B050"/>
                              </a:solidFill>
                              <a:latin typeface="Cambria Math"/>
                              <a:cs typeface="Times New Roman" pitchFamily="18" charset="0"/>
                            </a:rPr>
                            <m:t>0,3</m:t>
                          </m:r>
                        </m:e>
                      </m:d>
                      <m:r>
                        <a:rPr lang="en-US" sz="2400" i="1" dirty="0">
                          <a:solidFill>
                            <a:srgbClr val="00B050"/>
                          </a:solidFill>
                          <a:latin typeface="Cambria Math"/>
                          <a:cs typeface="Times New Roman" pitchFamily="18" charset="0"/>
                        </a:rPr>
                        <m:t> </m:t>
                      </m:r>
                      <m:r>
                        <a:rPr lang="en-US" sz="2400" i="1" dirty="0">
                          <a:solidFill>
                            <a:srgbClr val="00B050"/>
                          </a:solidFill>
                          <a:latin typeface="Cambria Math"/>
                          <a:cs typeface="Times New Roman" pitchFamily="18" charset="0"/>
                        </a:rPr>
                        <m:t>𝑎𝑛𝑑</m:t>
                      </m:r>
                      <m:r>
                        <a:rPr lang="en-US" sz="2400" i="1" dirty="0">
                          <a:solidFill>
                            <a:srgbClr val="00B050"/>
                          </a:solidFill>
                          <a:latin typeface="Cambria Math"/>
                          <a:cs typeface="Times New Roman" pitchFamily="18" charset="0"/>
                        </a:rPr>
                        <m:t> (0,−3) </m:t>
                      </m:r>
                    </m:oMath>
                  </m:oMathPara>
                </a14:m>
                <a:endParaRPr lang="en-US" sz="2400" dirty="0">
                  <a:solidFill>
                    <a:srgbClr val="00B050"/>
                  </a:solidFill>
                  <a:latin typeface="Times New Roman" pitchFamily="18" charset="0"/>
                  <a:cs typeface="Times New Roman"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3994977" y="4061683"/>
                <a:ext cx="2575481" cy="461665"/>
              </a:xfrm>
              <a:prstGeom prst="rect">
                <a:avLst/>
              </a:prstGeom>
              <a:blipFill rotWithShape="0">
                <a:blip r:embed="rId9"/>
                <a:stretch>
                  <a:fillRect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614160" y="4985012"/>
                <a:ext cx="19782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dirty="0">
                              <a:solidFill>
                                <a:srgbClr val="00B050"/>
                              </a:solidFill>
                              <a:latin typeface="Cambria Math" panose="02040503050406030204" pitchFamily="18" charset="0"/>
                              <a:cs typeface="Times New Roman" pitchFamily="18" charset="0"/>
                            </a:rPr>
                          </m:ctrlPr>
                        </m:sSupPr>
                        <m:e>
                          <m:r>
                            <a:rPr lang="en-US" sz="2400" i="1" dirty="0">
                              <a:solidFill>
                                <a:srgbClr val="00B050"/>
                              </a:solidFill>
                              <a:latin typeface="Cambria Math"/>
                              <a:cs typeface="Times New Roman" pitchFamily="18" charset="0"/>
                            </a:rPr>
                            <m:t>𝑐</m:t>
                          </m:r>
                        </m:e>
                        <m:sup>
                          <m:r>
                            <a:rPr lang="en-US" sz="2400" i="1" dirty="0">
                              <a:solidFill>
                                <a:srgbClr val="00B050"/>
                              </a:solidFill>
                              <a:latin typeface="Cambria Math"/>
                              <a:cs typeface="Times New Roman" pitchFamily="18" charset="0"/>
                            </a:rPr>
                            <m:t>2</m:t>
                          </m:r>
                        </m:sup>
                      </m:sSup>
                      <m:r>
                        <a:rPr lang="en-US" sz="2400" i="1" dirty="0">
                          <a:solidFill>
                            <a:srgbClr val="00B050"/>
                          </a:solidFill>
                          <a:latin typeface="Cambria Math"/>
                          <a:cs typeface="Times New Roman" pitchFamily="18" charset="0"/>
                        </a:rPr>
                        <m:t>=25−9</m:t>
                      </m:r>
                    </m:oMath>
                  </m:oMathPara>
                </a14:m>
                <a:endParaRPr lang="en-US" sz="2400" dirty="0">
                  <a:solidFill>
                    <a:srgbClr val="00B050"/>
                  </a:solidFill>
                  <a:latin typeface="Times New Roman" pitchFamily="18" charset="0"/>
                  <a:cs typeface="Times New Roman"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3614160" y="4985012"/>
                <a:ext cx="1978203" cy="46166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557356" y="5446678"/>
                <a:ext cx="19782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dirty="0">
                              <a:solidFill>
                                <a:srgbClr val="00B050"/>
                              </a:solidFill>
                              <a:latin typeface="Cambria Math" panose="02040503050406030204" pitchFamily="18" charset="0"/>
                              <a:cs typeface="Times New Roman" pitchFamily="18" charset="0"/>
                            </a:rPr>
                          </m:ctrlPr>
                        </m:sSupPr>
                        <m:e>
                          <m:r>
                            <a:rPr lang="en-US" sz="2400" i="1" dirty="0">
                              <a:solidFill>
                                <a:srgbClr val="00B050"/>
                              </a:solidFill>
                              <a:latin typeface="Cambria Math"/>
                              <a:cs typeface="Times New Roman" pitchFamily="18" charset="0"/>
                            </a:rPr>
                            <m:t>𝑐</m:t>
                          </m:r>
                        </m:e>
                        <m:sup>
                          <m:r>
                            <a:rPr lang="en-US" sz="2400" i="1" dirty="0">
                              <a:solidFill>
                                <a:srgbClr val="00B050"/>
                              </a:solidFill>
                              <a:latin typeface="Cambria Math"/>
                              <a:cs typeface="Times New Roman" pitchFamily="18" charset="0"/>
                            </a:rPr>
                            <m:t>2</m:t>
                          </m:r>
                        </m:sup>
                      </m:sSup>
                      <m:r>
                        <a:rPr lang="en-US" sz="2400" i="1" dirty="0">
                          <a:solidFill>
                            <a:srgbClr val="00B050"/>
                          </a:solidFill>
                          <a:latin typeface="Cambria Math"/>
                          <a:cs typeface="Times New Roman" pitchFamily="18" charset="0"/>
                        </a:rPr>
                        <m:t>=16</m:t>
                      </m:r>
                    </m:oMath>
                  </m:oMathPara>
                </a14:m>
                <a:endParaRPr lang="en-US" sz="2400" dirty="0">
                  <a:solidFill>
                    <a:srgbClr val="00B050"/>
                  </a:solidFill>
                  <a:latin typeface="Times New Roman" pitchFamily="18" charset="0"/>
                  <a:cs typeface="Times New Roman" pitchFamily="18"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1557356" y="5446678"/>
                <a:ext cx="1978203" cy="46166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476325" y="5446678"/>
                <a:ext cx="12800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a:solidFill>
                            <a:srgbClr val="00B050"/>
                          </a:solidFill>
                          <a:latin typeface="Cambria Math"/>
                          <a:cs typeface="Times New Roman" pitchFamily="18" charset="0"/>
                        </a:rPr>
                        <m:t>𝑐</m:t>
                      </m:r>
                      <m:r>
                        <a:rPr lang="en-US" sz="2400" i="1" dirty="0">
                          <a:solidFill>
                            <a:srgbClr val="00B050"/>
                          </a:solidFill>
                          <a:latin typeface="Cambria Math"/>
                          <a:cs typeface="Times New Roman" pitchFamily="18" charset="0"/>
                        </a:rPr>
                        <m:t>=±4</m:t>
                      </m:r>
                    </m:oMath>
                  </m:oMathPara>
                </a14:m>
                <a:endParaRPr lang="en-US" sz="2400" dirty="0">
                  <a:solidFill>
                    <a:srgbClr val="00B050"/>
                  </a:solidFill>
                  <a:latin typeface="Times New Roman" pitchFamily="18" charset="0"/>
                  <a:cs typeface="Times New Roman" pitchFamily="18"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3476325" y="5446678"/>
                <a:ext cx="1280081" cy="461665"/>
              </a:xfrm>
              <a:prstGeom prst="rect">
                <a:avLst/>
              </a:prstGeom>
              <a:blipFill rotWithShape="0">
                <a:blip r:embed="rId12"/>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742166" y="5931347"/>
                <a:ext cx="3200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i="1" dirty="0">
                              <a:solidFill>
                                <a:srgbClr val="00B050"/>
                              </a:solidFill>
                              <a:latin typeface="Cambria Math" panose="02040503050406030204" pitchFamily="18" charset="0"/>
                              <a:cs typeface="Times New Roman" pitchFamily="18" charset="0"/>
                            </a:rPr>
                          </m:ctrlPr>
                        </m:dPr>
                        <m:e>
                          <m:r>
                            <a:rPr lang="en-US" sz="2400" i="1" dirty="0">
                              <a:solidFill>
                                <a:srgbClr val="00B050"/>
                              </a:solidFill>
                              <a:latin typeface="Cambria Math"/>
                              <a:cs typeface="Times New Roman" pitchFamily="18" charset="0"/>
                            </a:rPr>
                            <m:t>−4,0</m:t>
                          </m:r>
                        </m:e>
                      </m:d>
                      <m:r>
                        <a:rPr lang="en-US" sz="2400" i="1" dirty="0">
                          <a:solidFill>
                            <a:srgbClr val="00B050"/>
                          </a:solidFill>
                          <a:latin typeface="Cambria Math"/>
                          <a:cs typeface="Times New Roman" pitchFamily="18" charset="0"/>
                        </a:rPr>
                        <m:t> </m:t>
                      </m:r>
                      <m:r>
                        <a:rPr lang="en-US" sz="2400" i="1" dirty="0">
                          <a:solidFill>
                            <a:srgbClr val="00B050"/>
                          </a:solidFill>
                          <a:latin typeface="Cambria Math"/>
                          <a:cs typeface="Times New Roman" pitchFamily="18" charset="0"/>
                        </a:rPr>
                        <m:t>𝑎𝑛𝑑</m:t>
                      </m:r>
                      <m:r>
                        <a:rPr lang="en-US" sz="2400" i="1" dirty="0">
                          <a:solidFill>
                            <a:srgbClr val="00B050"/>
                          </a:solidFill>
                          <a:latin typeface="Cambria Math"/>
                          <a:cs typeface="Times New Roman" pitchFamily="18" charset="0"/>
                        </a:rPr>
                        <m:t> (4,0) </m:t>
                      </m:r>
                    </m:oMath>
                  </m:oMathPara>
                </a14:m>
                <a:endParaRPr lang="en-US" sz="2400" dirty="0">
                  <a:solidFill>
                    <a:srgbClr val="00B050"/>
                  </a:solidFill>
                  <a:latin typeface="Times New Roman" pitchFamily="18" charset="0"/>
                  <a:cs typeface="Times New Roman" pitchFamily="18"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1742166" y="5931347"/>
                <a:ext cx="3200400" cy="461665"/>
              </a:xfrm>
              <a:prstGeom prst="rect">
                <a:avLst/>
              </a:prstGeom>
              <a:blipFill rotWithShape="0">
                <a:blip r:embed="rId13"/>
                <a:stretch>
                  <a:fillRect b="-18421"/>
                </a:stretch>
              </a:blipFill>
            </p:spPr>
            <p:txBody>
              <a:bodyPr/>
              <a:lstStyle/>
              <a:p>
                <a:r>
                  <a:rPr lang="en-US">
                    <a:noFill/>
                  </a:rPr>
                  <a:t> </a:t>
                </a:r>
              </a:p>
            </p:txBody>
          </p:sp>
        </mc:Fallback>
      </mc:AlternateContent>
      <p:sp>
        <p:nvSpPr>
          <p:cNvPr id="48" name="TextBox 47"/>
          <p:cNvSpPr txBox="1"/>
          <p:nvPr/>
        </p:nvSpPr>
        <p:spPr>
          <a:xfrm>
            <a:off x="1521864" y="523221"/>
            <a:ext cx="9149133" cy="830997"/>
          </a:xfrm>
          <a:prstGeom prst="rect">
            <a:avLst/>
          </a:prstGeom>
          <a:noFill/>
        </p:spPr>
        <p:txBody>
          <a:bodyPr wrap="square" rtlCol="0">
            <a:spAutoFit/>
          </a:bodyPr>
          <a:lstStyle/>
          <a:p>
            <a:r>
              <a:rPr lang="en-US" sz="2400" dirty="0">
                <a:latin typeface="Times New Roman" pitchFamily="18" charset="0"/>
                <a:cs typeface="Times New Roman" pitchFamily="18" charset="0"/>
              </a:rPr>
              <a:t>Find the vertices for the major and minor axes, and the foci using the following equation of an ellipse.</a:t>
            </a:r>
          </a:p>
        </p:txBody>
      </p:sp>
      <p:grpSp>
        <p:nvGrpSpPr>
          <p:cNvPr id="2" name="Group 1"/>
          <p:cNvGrpSpPr/>
          <p:nvPr/>
        </p:nvGrpSpPr>
        <p:grpSpPr>
          <a:xfrm>
            <a:off x="8233919" y="3516150"/>
            <a:ext cx="2688364" cy="2688364"/>
            <a:chOff x="7696200" y="2994499"/>
            <a:chExt cx="2688364" cy="2688364"/>
          </a:xfrm>
        </p:grpSpPr>
        <p:pic>
          <p:nvPicPr>
            <p:cNvPr id="5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96200" y="2994499"/>
              <a:ext cx="2688364" cy="2688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7898893" y="4165287"/>
              <a:ext cx="342900" cy="369332"/>
            </a:xfrm>
            <a:prstGeom prst="rect">
              <a:avLst/>
            </a:prstGeom>
            <a:noFill/>
          </p:spPr>
          <p:txBody>
            <a:bodyPr wrap="square" rtlCol="0">
              <a:spAutoFit/>
            </a:bodyPr>
            <a:lstStyle/>
            <a:p>
              <a:r>
                <a:rPr lang="en-US" dirty="0">
                  <a:solidFill>
                    <a:srgbClr val="7030A0"/>
                  </a:solidFill>
                  <a:sym typeface="Symbol"/>
                </a:rPr>
                <a:t></a:t>
              </a:r>
              <a:endParaRPr lang="en-US" dirty="0">
                <a:solidFill>
                  <a:srgbClr val="7030A0"/>
                </a:solidFill>
              </a:endParaRPr>
            </a:p>
          </p:txBody>
        </p:sp>
        <p:sp>
          <p:nvSpPr>
            <p:cNvPr id="59" name="TextBox 58"/>
            <p:cNvSpPr txBox="1"/>
            <p:nvPr/>
          </p:nvSpPr>
          <p:spPr>
            <a:xfrm>
              <a:off x="9677400" y="4154015"/>
              <a:ext cx="342900" cy="369332"/>
            </a:xfrm>
            <a:prstGeom prst="rect">
              <a:avLst/>
            </a:prstGeom>
            <a:noFill/>
          </p:spPr>
          <p:txBody>
            <a:bodyPr wrap="square" rtlCol="0">
              <a:spAutoFit/>
            </a:bodyPr>
            <a:lstStyle/>
            <a:p>
              <a:r>
                <a:rPr lang="en-US" dirty="0">
                  <a:solidFill>
                    <a:srgbClr val="7030A0"/>
                  </a:solidFill>
                  <a:sym typeface="Symbol"/>
                </a:rPr>
                <a:t></a:t>
              </a:r>
              <a:endParaRPr lang="en-US" dirty="0">
                <a:solidFill>
                  <a:srgbClr val="7030A0"/>
                </a:solidFill>
              </a:endParaRPr>
            </a:p>
          </p:txBody>
        </p:sp>
        <p:sp>
          <p:nvSpPr>
            <p:cNvPr id="65" name="TextBox 64"/>
            <p:cNvSpPr txBox="1"/>
            <p:nvPr/>
          </p:nvSpPr>
          <p:spPr>
            <a:xfrm>
              <a:off x="8772191" y="3461517"/>
              <a:ext cx="342900" cy="369332"/>
            </a:xfrm>
            <a:prstGeom prst="rect">
              <a:avLst/>
            </a:prstGeom>
            <a:noFill/>
          </p:spPr>
          <p:txBody>
            <a:bodyPr wrap="square" rtlCol="0">
              <a:spAutoFit/>
            </a:bodyPr>
            <a:lstStyle/>
            <a:p>
              <a:pPr algn="ctr"/>
              <a:r>
                <a:rPr lang="en-US" dirty="0">
                  <a:solidFill>
                    <a:schemeClr val="accent6">
                      <a:lumMod val="50000"/>
                    </a:schemeClr>
                  </a:solidFill>
                  <a:sym typeface="Symbol"/>
                </a:rPr>
                <a:t></a:t>
              </a:r>
              <a:endParaRPr lang="en-US" dirty="0">
                <a:solidFill>
                  <a:schemeClr val="accent6">
                    <a:lumMod val="50000"/>
                  </a:schemeClr>
                </a:solidFill>
              </a:endParaRPr>
            </a:p>
          </p:txBody>
        </p:sp>
        <p:sp>
          <p:nvSpPr>
            <p:cNvPr id="66" name="TextBox 65"/>
            <p:cNvSpPr txBox="1"/>
            <p:nvPr/>
          </p:nvSpPr>
          <p:spPr>
            <a:xfrm>
              <a:off x="8800690" y="4846512"/>
              <a:ext cx="342900" cy="369332"/>
            </a:xfrm>
            <a:prstGeom prst="rect">
              <a:avLst/>
            </a:prstGeom>
            <a:noFill/>
          </p:spPr>
          <p:txBody>
            <a:bodyPr wrap="square" rtlCol="0">
              <a:spAutoFit/>
            </a:bodyPr>
            <a:lstStyle/>
            <a:p>
              <a:pPr algn="ctr"/>
              <a:r>
                <a:rPr lang="en-US" dirty="0">
                  <a:solidFill>
                    <a:schemeClr val="accent6">
                      <a:lumMod val="50000"/>
                    </a:schemeClr>
                  </a:solidFill>
                  <a:sym typeface="Symbol"/>
                </a:rPr>
                <a:t></a:t>
              </a:r>
              <a:endParaRPr lang="en-US" dirty="0">
                <a:solidFill>
                  <a:schemeClr val="accent6">
                    <a:lumMod val="50000"/>
                  </a:schemeClr>
                </a:solidFill>
              </a:endParaRPr>
            </a:p>
          </p:txBody>
        </p:sp>
        <p:sp>
          <p:nvSpPr>
            <p:cNvPr id="6" name="Oval 5"/>
            <p:cNvSpPr/>
            <p:nvPr/>
          </p:nvSpPr>
          <p:spPr>
            <a:xfrm>
              <a:off x="8070344" y="3658637"/>
              <a:ext cx="1735733" cy="1372542"/>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8070343" y="4165287"/>
              <a:ext cx="342900" cy="369332"/>
            </a:xfrm>
            <a:prstGeom prst="rect">
              <a:avLst/>
            </a:prstGeom>
            <a:noFill/>
          </p:spPr>
          <p:txBody>
            <a:bodyPr wrap="square" rtlCol="0">
              <a:spAutoFit/>
            </a:bodyPr>
            <a:lstStyle/>
            <a:p>
              <a:pPr algn="ctr"/>
              <a:r>
                <a:rPr lang="en-US" dirty="0">
                  <a:solidFill>
                    <a:srgbClr val="FF0000"/>
                  </a:solidFill>
                  <a:sym typeface="Symbol"/>
                </a:rPr>
                <a:t></a:t>
              </a:r>
              <a:endParaRPr lang="en-US" dirty="0">
                <a:solidFill>
                  <a:srgbClr val="FF0000"/>
                </a:solidFill>
              </a:endParaRPr>
            </a:p>
          </p:txBody>
        </p:sp>
        <p:sp>
          <p:nvSpPr>
            <p:cNvPr id="68" name="TextBox 67"/>
            <p:cNvSpPr txBox="1"/>
            <p:nvPr/>
          </p:nvSpPr>
          <p:spPr>
            <a:xfrm>
              <a:off x="9448389" y="4165287"/>
              <a:ext cx="342900" cy="369332"/>
            </a:xfrm>
            <a:prstGeom prst="rect">
              <a:avLst/>
            </a:prstGeom>
            <a:noFill/>
          </p:spPr>
          <p:txBody>
            <a:bodyPr wrap="square" rtlCol="0">
              <a:spAutoFit/>
            </a:bodyPr>
            <a:lstStyle/>
            <a:p>
              <a:pPr algn="ctr"/>
              <a:r>
                <a:rPr lang="en-US" dirty="0">
                  <a:solidFill>
                    <a:srgbClr val="FF0000"/>
                  </a:solidFill>
                  <a:sym typeface="Symbol"/>
                </a:rPr>
                <a:t></a:t>
              </a:r>
              <a:endParaRPr lang="en-US" dirty="0">
                <a:solidFill>
                  <a:srgbClr val="FF0000"/>
                </a:solidFill>
              </a:endParaRPr>
            </a:p>
          </p:txBody>
        </p:sp>
      </p:grpSp>
    </p:spTree>
    <p:extLst>
      <p:ext uri="{BB962C8B-B14F-4D97-AF65-F5344CB8AC3E}">
        <p14:creationId xmlns:p14="http://schemas.microsoft.com/office/powerpoint/2010/main" val="134871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fade">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4" grpId="0"/>
      <p:bldP spid="41" grpId="0"/>
      <p:bldP spid="53" grpId="0"/>
      <p:bldP spid="34" grpId="0"/>
      <p:bldP spid="35" grpId="0"/>
      <p:bldP spid="36" grpId="0"/>
      <p:bldP spid="37" grpId="0"/>
      <p:bldP spid="38" grpId="0"/>
      <p:bldP spid="39" grpId="0"/>
      <p:bldP spid="44" grpId="0"/>
      <p:bldP spid="45" grpId="0"/>
      <p:bldP spid="46" grpId="0"/>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 y="796358"/>
            <a:ext cx="11288486" cy="1150257"/>
          </a:xfrm>
        </p:spPr>
        <p:txBody>
          <a:bodyPr>
            <a:noAutofit/>
          </a:bodyPr>
          <a:lstStyle/>
          <a:p>
            <a:pPr>
              <a:defRPr/>
            </a:pPr>
            <a:r>
              <a:rPr lang="en-US" sz="3400" dirty="0">
                <a:solidFill>
                  <a:srgbClr val="FF0000"/>
                </a:solidFill>
              </a:rPr>
              <a:t/>
            </a:r>
            <a:br>
              <a:rPr lang="en-US" sz="3400" dirty="0">
                <a:solidFill>
                  <a:srgbClr val="FF0000"/>
                </a:solidFill>
              </a:rPr>
            </a:br>
            <a:r>
              <a:rPr lang="en-US" sz="3400" dirty="0">
                <a:solidFill>
                  <a:srgbClr val="FF0000"/>
                </a:solidFill>
              </a:rPr>
              <a:t/>
            </a:r>
            <a:br>
              <a:rPr lang="en-US" sz="3400" dirty="0">
                <a:solidFill>
                  <a:srgbClr val="FF0000"/>
                </a:solidFill>
              </a:rPr>
            </a:br>
            <a:r>
              <a:rPr lang="en-US" sz="2800" dirty="0">
                <a:latin typeface="+mn-lt"/>
                <a:ea typeface="+mn-ea"/>
                <a:cs typeface="+mn-cs"/>
              </a:rPr>
              <a:t>where the center is at </a:t>
            </a:r>
            <a:r>
              <a:rPr lang="en-US" sz="2800" dirty="0" smtClean="0">
                <a:latin typeface="+mn-lt"/>
                <a:ea typeface="+mn-ea"/>
                <a:cs typeface="+mn-cs"/>
              </a:rPr>
              <a:t>(h, k</a:t>
            </a:r>
            <a:r>
              <a:rPr lang="en-US" sz="2800" dirty="0">
                <a:latin typeface="+mn-lt"/>
                <a:ea typeface="+mn-ea"/>
                <a:cs typeface="+mn-cs"/>
              </a:rPr>
              <a:t>) and |2a | is the length of the horizontal axis and |2b| is the of the length of the vertical axis.</a:t>
            </a:r>
          </a:p>
        </p:txBody>
      </p:sp>
      <p:graphicFrame>
        <p:nvGraphicFramePr>
          <p:cNvPr id="3074" name="Object 2"/>
          <p:cNvGraphicFramePr>
            <a:graphicFrameLocks noChangeAspect="1"/>
          </p:cNvGraphicFramePr>
          <p:nvPr>
            <p:extLst>
              <p:ext uri="{D42A27DB-BD31-4B8C-83A1-F6EECF244321}">
                <p14:modId xmlns:p14="http://schemas.microsoft.com/office/powerpoint/2010/main" val="4229070463"/>
              </p:ext>
            </p:extLst>
          </p:nvPr>
        </p:nvGraphicFramePr>
        <p:xfrm>
          <a:off x="4095750" y="2329309"/>
          <a:ext cx="4152900" cy="1343025"/>
        </p:xfrm>
        <a:graphic>
          <a:graphicData uri="http://schemas.openxmlformats.org/presentationml/2006/ole">
            <mc:AlternateContent xmlns:mc="http://schemas.openxmlformats.org/markup-compatibility/2006">
              <mc:Choice xmlns:v="urn:schemas-microsoft-com:vml" Requires="v">
                <p:oleObj spid="_x0000_s1090" name="Equation" r:id="rId4" imgW="1295280" imgH="419040" progId="Equation.DSMT4">
                  <p:embed/>
                </p:oleObj>
              </mc:Choice>
              <mc:Fallback>
                <p:oleObj name="Equation" r:id="rId4" imgW="129528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2329309"/>
                        <a:ext cx="4152900"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txBox="1">
            <a:spLocks/>
          </p:cNvSpPr>
          <p:nvPr/>
        </p:nvSpPr>
        <p:spPr>
          <a:xfrm>
            <a:off x="838200" y="979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solidFill>
                  <a:srgbClr val="C00000"/>
                </a:solidFill>
              </a:rPr>
              <a:t>Standard equation of Ellipse	</a:t>
            </a:r>
            <a:endParaRPr lang="en-US" b="1" dirty="0">
              <a:solidFill>
                <a:srgbClr val="C00000"/>
              </a:solidFill>
            </a:endParaRPr>
          </a:p>
        </p:txBody>
      </p:sp>
      <p:sp>
        <p:nvSpPr>
          <p:cNvPr id="7" name="Rectangle 6"/>
          <p:cNvSpPr/>
          <p:nvPr/>
        </p:nvSpPr>
        <p:spPr>
          <a:xfrm>
            <a:off x="0" y="3619266"/>
            <a:ext cx="12308114" cy="523220"/>
          </a:xfrm>
          <a:prstGeom prst="rect">
            <a:avLst/>
          </a:prstGeom>
        </p:spPr>
        <p:txBody>
          <a:bodyPr wrap="square">
            <a:spAutoFit/>
          </a:bodyPr>
          <a:lstStyle/>
          <a:p>
            <a:pPr marL="651510" indent="-514350">
              <a:buClr>
                <a:schemeClr val="tx1">
                  <a:shade val="95000"/>
                </a:schemeClr>
              </a:buClr>
              <a:defRPr/>
            </a:pPr>
            <a:r>
              <a:rPr lang="en-US" sz="2800" dirty="0" smtClean="0">
                <a:solidFill>
                  <a:srgbClr val="C00000"/>
                </a:solidFill>
              </a:rPr>
              <a:t>In order to draw the graph </a:t>
            </a:r>
            <a:r>
              <a:rPr lang="en-US" sz="2800" dirty="0"/>
              <a:t>Plot the center (h, k</a:t>
            </a:r>
            <a:r>
              <a:rPr lang="en-US" sz="2800" dirty="0" smtClean="0"/>
              <a:t>)</a:t>
            </a:r>
            <a:endParaRPr lang="en-US" sz="2800" dirty="0"/>
          </a:p>
        </p:txBody>
      </p:sp>
      <p:sp>
        <p:nvSpPr>
          <p:cNvPr id="8" name="Rectangle 7"/>
          <p:cNvSpPr/>
          <p:nvPr/>
        </p:nvSpPr>
        <p:spPr>
          <a:xfrm>
            <a:off x="0" y="4177491"/>
            <a:ext cx="11074400" cy="954107"/>
          </a:xfrm>
          <a:prstGeom prst="rect">
            <a:avLst/>
          </a:prstGeom>
        </p:spPr>
        <p:txBody>
          <a:bodyPr wrap="square">
            <a:spAutoFit/>
          </a:bodyPr>
          <a:lstStyle/>
          <a:p>
            <a:pPr marL="651510" indent="-514350" fontAlgn="auto">
              <a:spcAft>
                <a:spcPts val="0"/>
              </a:spcAft>
              <a:buClr>
                <a:schemeClr val="tx1">
                  <a:shade val="95000"/>
                </a:schemeClr>
              </a:buClr>
              <a:buFont typeface="Wingdings 2"/>
              <a:buNone/>
              <a:defRPr/>
            </a:pPr>
            <a:r>
              <a:rPr lang="en-US" sz="2800" dirty="0"/>
              <a:t>Plot the endpoints of the </a:t>
            </a:r>
            <a:r>
              <a:rPr lang="en-US" sz="2800" dirty="0" smtClean="0"/>
              <a:t>horizontal </a:t>
            </a:r>
            <a:r>
              <a:rPr lang="en-US" sz="2800" dirty="0"/>
              <a:t>axis by moving </a:t>
            </a:r>
            <a:r>
              <a:rPr lang="en-US" sz="2800" dirty="0" smtClean="0"/>
              <a:t>“a” units left </a:t>
            </a:r>
            <a:r>
              <a:rPr lang="en-US" sz="2800" dirty="0"/>
              <a:t>and </a:t>
            </a:r>
            <a:r>
              <a:rPr lang="en-US" sz="2800" dirty="0" smtClean="0"/>
              <a:t>right</a:t>
            </a:r>
          </a:p>
          <a:p>
            <a:pPr marL="651510" indent="-514350" fontAlgn="auto">
              <a:spcAft>
                <a:spcPts val="0"/>
              </a:spcAft>
              <a:buClr>
                <a:schemeClr val="tx1">
                  <a:shade val="95000"/>
                </a:schemeClr>
              </a:buClr>
              <a:buFont typeface="Wingdings 2"/>
              <a:buNone/>
              <a:defRPr/>
            </a:pPr>
            <a:r>
              <a:rPr lang="en-US" sz="2800" dirty="0" smtClean="0"/>
              <a:t> </a:t>
            </a:r>
            <a:r>
              <a:rPr lang="en-US" sz="2800" dirty="0"/>
              <a:t>from the center.</a:t>
            </a:r>
          </a:p>
        </p:txBody>
      </p:sp>
      <p:sp>
        <p:nvSpPr>
          <p:cNvPr id="9" name="Rectangle 8"/>
          <p:cNvSpPr/>
          <p:nvPr/>
        </p:nvSpPr>
        <p:spPr>
          <a:xfrm>
            <a:off x="-116114" y="5131598"/>
            <a:ext cx="11959772" cy="954107"/>
          </a:xfrm>
          <a:prstGeom prst="rect">
            <a:avLst/>
          </a:prstGeom>
        </p:spPr>
        <p:txBody>
          <a:bodyPr wrap="square">
            <a:spAutoFit/>
          </a:bodyPr>
          <a:lstStyle/>
          <a:p>
            <a:pPr marL="651510" indent="-514350" fontAlgn="auto">
              <a:spcAft>
                <a:spcPts val="0"/>
              </a:spcAft>
              <a:buClr>
                <a:schemeClr val="tx1">
                  <a:shade val="95000"/>
                </a:schemeClr>
              </a:buClr>
              <a:buFont typeface="Wingdings 2"/>
              <a:buNone/>
              <a:defRPr/>
            </a:pPr>
            <a:r>
              <a:rPr lang="en-US" sz="2800" dirty="0"/>
              <a:t>Plot the endpoints of the vertical axis by moving “b” units up and down from </a:t>
            </a:r>
            <a:r>
              <a:rPr lang="en-US" sz="2800" dirty="0" smtClean="0"/>
              <a:t>the</a:t>
            </a:r>
          </a:p>
          <a:p>
            <a:pPr marL="651510" indent="-514350" fontAlgn="auto">
              <a:spcAft>
                <a:spcPts val="0"/>
              </a:spcAft>
              <a:buClr>
                <a:schemeClr val="tx1">
                  <a:shade val="95000"/>
                </a:schemeClr>
              </a:buClr>
              <a:buFont typeface="Wingdings 2"/>
              <a:buNone/>
              <a:defRPr/>
            </a:pPr>
            <a:r>
              <a:rPr lang="en-US" sz="2800" dirty="0" smtClean="0"/>
              <a:t> </a:t>
            </a:r>
            <a:r>
              <a:rPr lang="en-US" sz="2800" dirty="0"/>
              <a:t>center.</a:t>
            </a:r>
          </a:p>
        </p:txBody>
      </p:sp>
      <p:sp>
        <p:nvSpPr>
          <p:cNvPr id="10" name="Rectangle 9"/>
          <p:cNvSpPr/>
          <p:nvPr/>
        </p:nvSpPr>
        <p:spPr>
          <a:xfrm>
            <a:off x="-31094" y="6085705"/>
            <a:ext cx="11481302" cy="523220"/>
          </a:xfrm>
          <a:prstGeom prst="rect">
            <a:avLst/>
          </a:prstGeom>
        </p:spPr>
        <p:txBody>
          <a:bodyPr wrap="square">
            <a:spAutoFit/>
          </a:bodyPr>
          <a:lstStyle/>
          <a:p>
            <a:pPr marL="651510" indent="-514350" fontAlgn="auto">
              <a:spcAft>
                <a:spcPts val="0"/>
              </a:spcAft>
              <a:buClr>
                <a:schemeClr val="tx1">
                  <a:shade val="95000"/>
                </a:schemeClr>
              </a:buClr>
              <a:buFont typeface="Wingdings 2"/>
              <a:buNone/>
              <a:defRPr/>
            </a:pPr>
            <a:r>
              <a:rPr lang="en-US" sz="2800" dirty="0"/>
              <a:t>Connect endpoint of axes with smooth curve</a:t>
            </a:r>
            <a:r>
              <a:rPr lang="en-US" dirty="0"/>
              <a:t>.</a:t>
            </a:r>
          </a:p>
        </p:txBody>
      </p:sp>
    </p:spTree>
    <p:extLst>
      <p:ext uri="{BB962C8B-B14F-4D97-AF65-F5344CB8AC3E}">
        <p14:creationId xmlns:p14="http://schemas.microsoft.com/office/powerpoint/2010/main" val="1432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0447" y="799878"/>
            <a:ext cx="7892868" cy="6058122"/>
          </a:xfrm>
          <a:prstGeom prst="rect">
            <a:avLst/>
          </a:prstGeom>
        </p:spPr>
      </p:pic>
      <p:sp>
        <p:nvSpPr>
          <p:cNvPr id="3" name="TextBox 2"/>
          <p:cNvSpPr txBox="1"/>
          <p:nvPr/>
        </p:nvSpPr>
        <p:spPr>
          <a:xfrm>
            <a:off x="433292" y="145143"/>
            <a:ext cx="9144000" cy="523220"/>
          </a:xfrm>
          <a:prstGeom prst="rect">
            <a:avLst/>
          </a:prstGeom>
          <a:solidFill>
            <a:schemeClr val="bg1"/>
          </a:solidFill>
        </p:spPr>
        <p:txBody>
          <a:bodyPr wrap="square" rtlCol="0">
            <a:spAutoFit/>
          </a:bodyPr>
          <a:lstStyle/>
          <a:p>
            <a:pPr algn="ctr"/>
            <a:r>
              <a:rPr lang="en-US" sz="2800" b="1" dirty="0" smtClean="0">
                <a:solidFill>
                  <a:srgbClr val="C00000"/>
                </a:solidFill>
              </a:rPr>
              <a:t>Example 2</a:t>
            </a:r>
            <a:endParaRPr lang="en-US" sz="2800" b="1" dirty="0">
              <a:solidFill>
                <a:srgbClr val="C00000"/>
              </a:solidFill>
            </a:endParaRPr>
          </a:p>
        </p:txBody>
      </p:sp>
      <p:sp>
        <p:nvSpPr>
          <p:cNvPr id="4" name="TextBox 3"/>
          <p:cNvSpPr txBox="1"/>
          <p:nvPr/>
        </p:nvSpPr>
        <p:spPr>
          <a:xfrm>
            <a:off x="9144787" y="962789"/>
            <a:ext cx="3636732" cy="461665"/>
          </a:xfrm>
          <a:prstGeom prst="rect">
            <a:avLst/>
          </a:prstGeom>
          <a:noFill/>
        </p:spPr>
        <p:txBody>
          <a:bodyPr wrap="square" rtlCol="0">
            <a:spAutoFit/>
          </a:bodyPr>
          <a:lstStyle/>
          <a:p>
            <a:r>
              <a:rPr lang="en-US" sz="2400" b="1" dirty="0">
                <a:latin typeface="Times New Roman" pitchFamily="18" charset="0"/>
                <a:cs typeface="Times New Roman" pitchFamily="18" charset="0"/>
              </a:rPr>
              <a:t>Vertices of major axis:</a:t>
            </a:r>
          </a:p>
        </p:txBody>
      </p:sp>
      <p:sp>
        <p:nvSpPr>
          <p:cNvPr id="6" name="TextBox 5"/>
          <p:cNvSpPr txBox="1"/>
          <p:nvPr/>
        </p:nvSpPr>
        <p:spPr>
          <a:xfrm>
            <a:off x="8792260" y="2546506"/>
            <a:ext cx="3870580" cy="461665"/>
          </a:xfrm>
          <a:prstGeom prst="rect">
            <a:avLst/>
          </a:prstGeom>
          <a:noFill/>
        </p:spPr>
        <p:txBody>
          <a:bodyPr wrap="square" rtlCol="0">
            <a:spAutoFit/>
          </a:bodyPr>
          <a:lstStyle/>
          <a:p>
            <a:r>
              <a:rPr lang="en-US" sz="2400" b="1" dirty="0">
                <a:latin typeface="Times New Roman" pitchFamily="18" charset="0"/>
                <a:cs typeface="Times New Roman" pitchFamily="18" charset="0"/>
              </a:rPr>
              <a:t>Vertices of the </a:t>
            </a:r>
            <a:r>
              <a:rPr lang="en-US" sz="2400" b="1" dirty="0" smtClean="0">
                <a:latin typeface="Times New Roman" pitchFamily="18" charset="0"/>
                <a:cs typeface="Times New Roman" pitchFamily="18" charset="0"/>
              </a:rPr>
              <a:t>minor </a:t>
            </a:r>
            <a:r>
              <a:rPr lang="en-US" sz="2400" b="1" dirty="0">
                <a:latin typeface="Times New Roman" pitchFamily="18" charset="0"/>
                <a:cs typeface="Times New Roman" pitchFamily="18" charset="0"/>
              </a:rPr>
              <a:t>axis</a:t>
            </a:r>
          </a:p>
        </p:txBody>
      </p:sp>
      <p:sp>
        <p:nvSpPr>
          <p:cNvPr id="7" name="TextBox 6"/>
          <p:cNvSpPr txBox="1"/>
          <p:nvPr/>
        </p:nvSpPr>
        <p:spPr>
          <a:xfrm>
            <a:off x="10229404" y="3941539"/>
            <a:ext cx="789062" cy="461665"/>
          </a:xfrm>
          <a:prstGeom prst="rect">
            <a:avLst/>
          </a:prstGeom>
          <a:noFill/>
        </p:spPr>
        <p:txBody>
          <a:bodyPr wrap="square" rtlCol="0">
            <a:spAutoFit/>
          </a:bodyPr>
          <a:lstStyle/>
          <a:p>
            <a:r>
              <a:rPr lang="en-US" sz="2400" b="1" dirty="0">
                <a:latin typeface="Times New Roman" pitchFamily="18" charset="0"/>
                <a:cs typeface="Times New Roman" pitchFamily="18" charset="0"/>
              </a:rPr>
              <a:t>Foci</a:t>
            </a:r>
          </a:p>
        </p:txBody>
      </p:sp>
      <mc:AlternateContent xmlns:mc="http://schemas.openxmlformats.org/markup-compatibility/2006" xmlns:a14="http://schemas.microsoft.com/office/drawing/2010/main">
        <mc:Choice Requires="a14">
          <p:sp>
            <p:nvSpPr>
              <p:cNvPr id="9" name="TextBox 8"/>
              <p:cNvSpPr txBox="1"/>
              <p:nvPr/>
            </p:nvSpPr>
            <p:spPr>
              <a:xfrm>
                <a:off x="9660455" y="4438072"/>
                <a:ext cx="1978203"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1" i="1" dirty="0" smtClean="0">
                              <a:solidFill>
                                <a:schemeClr val="tx1"/>
                              </a:solidFill>
                              <a:latin typeface="Cambria Math" panose="02040503050406030204" pitchFamily="18" charset="0"/>
                              <a:cs typeface="Times New Roman" pitchFamily="18" charset="0"/>
                            </a:rPr>
                          </m:ctrlPr>
                        </m:sSupPr>
                        <m:e>
                          <m:r>
                            <a:rPr lang="en-US" sz="2400" b="1" i="1" dirty="0">
                              <a:solidFill>
                                <a:schemeClr val="tx1"/>
                              </a:solidFill>
                              <a:latin typeface="Cambria Math"/>
                              <a:cs typeface="Times New Roman" pitchFamily="18" charset="0"/>
                            </a:rPr>
                            <m:t>𝒄</m:t>
                          </m:r>
                        </m:e>
                        <m:sup>
                          <m:r>
                            <a:rPr lang="en-US" sz="2400" b="1" i="1" dirty="0">
                              <a:solidFill>
                                <a:schemeClr val="tx1"/>
                              </a:solidFill>
                              <a:latin typeface="Cambria Math"/>
                              <a:cs typeface="Times New Roman" pitchFamily="18" charset="0"/>
                            </a:rPr>
                            <m:t>𝟐</m:t>
                          </m:r>
                        </m:sup>
                      </m:sSup>
                      <m:r>
                        <a:rPr lang="en-US" sz="2400" b="1" i="1" dirty="0">
                          <a:solidFill>
                            <a:schemeClr val="tx1"/>
                          </a:solidFill>
                          <a:latin typeface="Cambria Math"/>
                          <a:cs typeface="Times New Roman" pitchFamily="18" charset="0"/>
                        </a:rPr>
                        <m:t>=</m:t>
                      </m:r>
                      <m:sSup>
                        <m:sSupPr>
                          <m:ctrlPr>
                            <a:rPr lang="en-US" sz="2400" b="1" i="1" dirty="0">
                              <a:solidFill>
                                <a:schemeClr val="tx1"/>
                              </a:solidFill>
                              <a:latin typeface="Cambria Math" panose="02040503050406030204" pitchFamily="18" charset="0"/>
                              <a:cs typeface="Times New Roman" pitchFamily="18" charset="0"/>
                            </a:rPr>
                          </m:ctrlPr>
                        </m:sSupPr>
                        <m:e>
                          <m:r>
                            <a:rPr lang="en-US" sz="2400" b="1" i="1" dirty="0">
                              <a:solidFill>
                                <a:schemeClr val="tx1"/>
                              </a:solidFill>
                              <a:latin typeface="Cambria Math"/>
                              <a:cs typeface="Times New Roman" pitchFamily="18" charset="0"/>
                            </a:rPr>
                            <m:t>𝒂</m:t>
                          </m:r>
                        </m:e>
                        <m:sup>
                          <m:r>
                            <a:rPr lang="en-US" sz="2400" b="1" i="1" dirty="0">
                              <a:solidFill>
                                <a:schemeClr val="tx1"/>
                              </a:solidFill>
                              <a:latin typeface="Cambria Math"/>
                              <a:cs typeface="Times New Roman" pitchFamily="18" charset="0"/>
                            </a:rPr>
                            <m:t>𝟐</m:t>
                          </m:r>
                        </m:sup>
                      </m:sSup>
                      <m:r>
                        <a:rPr lang="en-US" sz="2400" b="1" i="1" dirty="0">
                          <a:solidFill>
                            <a:schemeClr val="tx1"/>
                          </a:solidFill>
                          <a:latin typeface="Cambria Math"/>
                          <a:cs typeface="Times New Roman" pitchFamily="18" charset="0"/>
                        </a:rPr>
                        <m:t>−</m:t>
                      </m:r>
                      <m:sSup>
                        <m:sSupPr>
                          <m:ctrlPr>
                            <a:rPr lang="en-US" sz="2400" b="1" i="1" dirty="0">
                              <a:solidFill>
                                <a:schemeClr val="tx1"/>
                              </a:solidFill>
                              <a:latin typeface="Cambria Math" panose="02040503050406030204" pitchFamily="18" charset="0"/>
                              <a:cs typeface="Times New Roman" pitchFamily="18" charset="0"/>
                            </a:rPr>
                          </m:ctrlPr>
                        </m:sSupPr>
                        <m:e>
                          <m:r>
                            <a:rPr lang="en-US" sz="2400" b="1" i="1" dirty="0">
                              <a:solidFill>
                                <a:schemeClr val="tx1"/>
                              </a:solidFill>
                              <a:latin typeface="Cambria Math"/>
                              <a:cs typeface="Times New Roman" pitchFamily="18" charset="0"/>
                            </a:rPr>
                            <m:t>𝒃</m:t>
                          </m:r>
                        </m:e>
                        <m:sup>
                          <m:r>
                            <a:rPr lang="en-US" sz="2400" b="1" i="1" dirty="0">
                              <a:solidFill>
                                <a:schemeClr val="tx1"/>
                              </a:solidFill>
                              <a:latin typeface="Cambria Math"/>
                              <a:cs typeface="Times New Roman" pitchFamily="18" charset="0"/>
                            </a:rPr>
                            <m:t>𝟐</m:t>
                          </m:r>
                        </m:sup>
                      </m:sSup>
                    </m:oMath>
                  </m:oMathPara>
                </a14:m>
                <a:endParaRPr lang="en-US" sz="2400" b="1" dirty="0">
                  <a:solidFill>
                    <a:schemeClr val="tx1"/>
                  </a:solidFill>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660455" y="4438072"/>
                <a:ext cx="1978203" cy="47000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412394" y="1515488"/>
                <a:ext cx="24230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b="1" i="1" dirty="0" smtClean="0">
                              <a:solidFill>
                                <a:schemeClr val="tx1"/>
                              </a:solidFill>
                              <a:latin typeface="Cambria Math" panose="02040503050406030204" pitchFamily="18" charset="0"/>
                              <a:cs typeface="Times New Roman" pitchFamily="18" charset="0"/>
                            </a:rPr>
                          </m:ctrlPr>
                        </m:dPr>
                        <m:e>
                          <m:r>
                            <a:rPr lang="en-US" sz="2400" b="1" i="1" dirty="0">
                              <a:solidFill>
                                <a:schemeClr val="tx1"/>
                              </a:solidFill>
                              <a:latin typeface="Cambria Math"/>
                              <a:cs typeface="Times New Roman" pitchFamily="18" charset="0"/>
                            </a:rPr>
                            <m:t>−</m:t>
                          </m:r>
                          <m:r>
                            <a:rPr lang="en-US" sz="2400" b="1" i="1" dirty="0">
                              <a:solidFill>
                                <a:schemeClr val="tx1"/>
                              </a:solidFill>
                              <a:latin typeface="Cambria Math"/>
                              <a:cs typeface="Times New Roman" pitchFamily="18" charset="0"/>
                            </a:rPr>
                            <m:t>𝟓</m:t>
                          </m:r>
                          <m:r>
                            <a:rPr lang="en-US" sz="2400" b="1" i="1" dirty="0">
                              <a:solidFill>
                                <a:schemeClr val="tx1"/>
                              </a:solidFill>
                              <a:latin typeface="Cambria Math"/>
                              <a:cs typeface="Times New Roman" pitchFamily="18" charset="0"/>
                            </a:rPr>
                            <m:t>,</m:t>
                          </m:r>
                          <m:r>
                            <a:rPr lang="en-US" sz="2400" b="1" i="1" dirty="0">
                              <a:solidFill>
                                <a:schemeClr val="tx1"/>
                              </a:solidFill>
                              <a:latin typeface="Cambria Math"/>
                              <a:cs typeface="Times New Roman" pitchFamily="18" charset="0"/>
                            </a:rPr>
                            <m:t>𝟎</m:t>
                          </m:r>
                        </m:e>
                      </m:d>
                      <m:r>
                        <a:rPr lang="en-US" sz="2400" b="1" i="1" dirty="0">
                          <a:solidFill>
                            <a:schemeClr val="tx1"/>
                          </a:solidFill>
                          <a:latin typeface="Cambria Math"/>
                          <a:cs typeface="Times New Roman" pitchFamily="18" charset="0"/>
                        </a:rPr>
                        <m:t> </m:t>
                      </m:r>
                      <m:r>
                        <a:rPr lang="en-US" sz="2400" b="1" i="1" dirty="0">
                          <a:solidFill>
                            <a:schemeClr val="tx1"/>
                          </a:solidFill>
                          <a:latin typeface="Cambria Math"/>
                          <a:cs typeface="Times New Roman" pitchFamily="18" charset="0"/>
                        </a:rPr>
                        <m:t>𝒂𝒏𝒅</m:t>
                      </m:r>
                      <m:r>
                        <a:rPr lang="en-US" sz="2400" b="1" i="1" dirty="0">
                          <a:solidFill>
                            <a:schemeClr val="tx1"/>
                          </a:solidFill>
                          <a:latin typeface="Cambria Math"/>
                          <a:cs typeface="Times New Roman" pitchFamily="18" charset="0"/>
                        </a:rPr>
                        <m:t> (</m:t>
                      </m:r>
                      <m:r>
                        <a:rPr lang="en-US" sz="2400" b="1" i="1" dirty="0">
                          <a:solidFill>
                            <a:schemeClr val="tx1"/>
                          </a:solidFill>
                          <a:latin typeface="Cambria Math"/>
                          <a:cs typeface="Times New Roman" pitchFamily="18" charset="0"/>
                        </a:rPr>
                        <m:t>𝟓</m:t>
                      </m:r>
                      <m:r>
                        <a:rPr lang="en-US" sz="2400" b="1" i="1" dirty="0">
                          <a:solidFill>
                            <a:schemeClr val="tx1"/>
                          </a:solidFill>
                          <a:latin typeface="Cambria Math"/>
                          <a:cs typeface="Times New Roman" pitchFamily="18" charset="0"/>
                        </a:rPr>
                        <m:t>,</m:t>
                      </m:r>
                      <m:r>
                        <a:rPr lang="en-US" sz="2400" b="1" i="1" dirty="0">
                          <a:solidFill>
                            <a:schemeClr val="tx1"/>
                          </a:solidFill>
                          <a:latin typeface="Cambria Math"/>
                          <a:cs typeface="Times New Roman" pitchFamily="18" charset="0"/>
                        </a:rPr>
                        <m:t>𝟎</m:t>
                      </m:r>
                      <m:r>
                        <a:rPr lang="en-US" sz="2400" b="1" i="1" dirty="0">
                          <a:solidFill>
                            <a:schemeClr val="tx1"/>
                          </a:solidFill>
                          <a:latin typeface="Cambria Math"/>
                          <a:cs typeface="Times New Roman" pitchFamily="18" charset="0"/>
                        </a:rPr>
                        <m:t>) </m:t>
                      </m:r>
                    </m:oMath>
                  </m:oMathPara>
                </a14:m>
                <a:endParaRPr lang="en-US" sz="2400" b="1" dirty="0">
                  <a:solidFill>
                    <a:schemeClr val="tx1"/>
                  </a:solidFill>
                  <a:latin typeface="Times New Roman" pitchFamily="18" charset="0"/>
                  <a:cs typeface="Times New Roman"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412394" y="1515488"/>
                <a:ext cx="2423081" cy="461665"/>
              </a:xfrm>
              <a:prstGeom prst="rect">
                <a:avLst/>
              </a:prstGeom>
              <a:blipFill rotWithShape="0">
                <a:blip r:embed="rId4"/>
                <a:stretch>
                  <a:fillRect r="-9045"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9463315" y="3048485"/>
                <a:ext cx="25754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b="1" i="1" dirty="0" smtClean="0">
                              <a:solidFill>
                                <a:schemeClr val="tx1"/>
                              </a:solidFill>
                              <a:latin typeface="Cambria Math" panose="02040503050406030204" pitchFamily="18" charset="0"/>
                              <a:cs typeface="Times New Roman" pitchFamily="18" charset="0"/>
                            </a:rPr>
                          </m:ctrlPr>
                        </m:dPr>
                        <m:e>
                          <m:r>
                            <a:rPr lang="en-US" sz="2400" b="1" i="1" dirty="0">
                              <a:solidFill>
                                <a:schemeClr val="tx1"/>
                              </a:solidFill>
                              <a:latin typeface="Cambria Math"/>
                              <a:cs typeface="Times New Roman" pitchFamily="18" charset="0"/>
                            </a:rPr>
                            <m:t>𝟎</m:t>
                          </m:r>
                          <m:r>
                            <a:rPr lang="en-US" sz="2400" b="1" i="1" dirty="0">
                              <a:solidFill>
                                <a:schemeClr val="tx1"/>
                              </a:solidFill>
                              <a:latin typeface="Cambria Math"/>
                              <a:cs typeface="Times New Roman" pitchFamily="18" charset="0"/>
                            </a:rPr>
                            <m:t>,</m:t>
                          </m:r>
                          <m:r>
                            <a:rPr lang="en-US" sz="2400" b="1" i="1" dirty="0" smtClean="0">
                              <a:solidFill>
                                <a:schemeClr val="tx1"/>
                              </a:solidFill>
                              <a:latin typeface="Cambria Math" panose="02040503050406030204" pitchFamily="18" charset="0"/>
                              <a:cs typeface="Times New Roman" pitchFamily="18" charset="0"/>
                            </a:rPr>
                            <m:t>𝟒</m:t>
                          </m:r>
                        </m:e>
                      </m:d>
                      <m:r>
                        <a:rPr lang="en-US" sz="2400" b="1" i="1" dirty="0">
                          <a:solidFill>
                            <a:schemeClr val="tx1"/>
                          </a:solidFill>
                          <a:latin typeface="Cambria Math"/>
                          <a:cs typeface="Times New Roman" pitchFamily="18" charset="0"/>
                        </a:rPr>
                        <m:t> </m:t>
                      </m:r>
                      <m:r>
                        <a:rPr lang="en-US" sz="2400" b="1" i="1" dirty="0">
                          <a:solidFill>
                            <a:schemeClr val="tx1"/>
                          </a:solidFill>
                          <a:latin typeface="Cambria Math"/>
                          <a:cs typeface="Times New Roman" pitchFamily="18" charset="0"/>
                        </a:rPr>
                        <m:t>𝒂𝒏𝒅</m:t>
                      </m:r>
                      <m:r>
                        <a:rPr lang="en-US" sz="2400" b="1" i="1" dirty="0">
                          <a:solidFill>
                            <a:schemeClr val="tx1"/>
                          </a:solidFill>
                          <a:latin typeface="Cambria Math"/>
                          <a:cs typeface="Times New Roman" pitchFamily="18" charset="0"/>
                        </a:rPr>
                        <m:t> (</m:t>
                      </m:r>
                      <m:r>
                        <a:rPr lang="en-US" sz="2400" b="1" i="1" dirty="0">
                          <a:solidFill>
                            <a:schemeClr val="tx1"/>
                          </a:solidFill>
                          <a:latin typeface="Cambria Math"/>
                          <a:cs typeface="Times New Roman" pitchFamily="18" charset="0"/>
                        </a:rPr>
                        <m:t>𝟎</m:t>
                      </m:r>
                      <m:r>
                        <a:rPr lang="en-US" sz="2400" b="1" i="1" dirty="0">
                          <a:solidFill>
                            <a:schemeClr val="tx1"/>
                          </a:solidFill>
                          <a:latin typeface="Cambria Math"/>
                          <a:cs typeface="Times New Roman" pitchFamily="18" charset="0"/>
                        </a:rPr>
                        <m:t>,−</m:t>
                      </m:r>
                      <m:r>
                        <a:rPr lang="en-US" sz="2400" b="1" i="1" dirty="0" smtClean="0">
                          <a:solidFill>
                            <a:schemeClr val="tx1"/>
                          </a:solidFill>
                          <a:latin typeface="Cambria Math" panose="02040503050406030204" pitchFamily="18" charset="0"/>
                          <a:cs typeface="Times New Roman" pitchFamily="18" charset="0"/>
                        </a:rPr>
                        <m:t>𝟒</m:t>
                      </m:r>
                      <m:r>
                        <a:rPr lang="en-US" sz="2400" b="1" i="1" dirty="0">
                          <a:solidFill>
                            <a:schemeClr val="tx1"/>
                          </a:solidFill>
                          <a:latin typeface="Cambria Math"/>
                          <a:cs typeface="Times New Roman" pitchFamily="18" charset="0"/>
                        </a:rPr>
                        <m:t>) </m:t>
                      </m:r>
                    </m:oMath>
                  </m:oMathPara>
                </a14:m>
                <a:endParaRPr lang="en-US" sz="2400" b="1" dirty="0">
                  <a:solidFill>
                    <a:schemeClr val="tx1"/>
                  </a:solidFill>
                  <a:latin typeface="Times New Roman"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9463315" y="3048485"/>
                <a:ext cx="2575481" cy="461665"/>
              </a:xfrm>
              <a:prstGeom prst="rect">
                <a:avLst/>
              </a:prstGeom>
              <a:blipFill rotWithShape="0">
                <a:blip r:embed="rId5"/>
                <a:stretch>
                  <a:fillRect r="-2600"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738449" y="4864869"/>
                <a:ext cx="1978203" cy="470000"/>
              </a:xfrm>
              <a:prstGeom prst="rect">
                <a:avLst/>
              </a:prstGeom>
              <a:noFill/>
            </p:spPr>
            <p:txBody>
              <a:bodyPr wrap="square" rtlCol="0">
                <a:spAutoFit/>
              </a:bodyPr>
              <a:lstStyle/>
              <a:p>
                <a14:m>
                  <m:oMath xmlns:m="http://schemas.openxmlformats.org/officeDocument/2006/math">
                    <m:sSup>
                      <m:sSupPr>
                        <m:ctrlPr>
                          <a:rPr lang="en-US" sz="2400" b="1" i="1" dirty="0" smtClean="0">
                            <a:solidFill>
                              <a:schemeClr val="tx1"/>
                            </a:solidFill>
                            <a:latin typeface="Cambria Math" panose="02040503050406030204" pitchFamily="18" charset="0"/>
                            <a:cs typeface="Times New Roman" pitchFamily="18" charset="0"/>
                          </a:rPr>
                        </m:ctrlPr>
                      </m:sSupPr>
                      <m:e>
                        <m:r>
                          <a:rPr lang="en-US" sz="2400" b="1" i="1" dirty="0">
                            <a:solidFill>
                              <a:schemeClr val="tx1"/>
                            </a:solidFill>
                            <a:latin typeface="Cambria Math"/>
                            <a:cs typeface="Times New Roman" pitchFamily="18" charset="0"/>
                          </a:rPr>
                          <m:t>𝒄</m:t>
                        </m:r>
                      </m:e>
                      <m:sup>
                        <m:r>
                          <a:rPr lang="en-US" sz="2400" b="1" i="1" dirty="0">
                            <a:solidFill>
                              <a:schemeClr val="tx1"/>
                            </a:solidFill>
                            <a:latin typeface="Cambria Math"/>
                            <a:cs typeface="Times New Roman" pitchFamily="18" charset="0"/>
                          </a:rPr>
                          <m:t>𝟐</m:t>
                        </m:r>
                      </m:sup>
                    </m:sSup>
                    <m:r>
                      <a:rPr lang="en-US" sz="2400" b="1" i="1" dirty="0">
                        <a:solidFill>
                          <a:schemeClr val="tx1"/>
                        </a:solidFill>
                        <a:latin typeface="Cambria Math"/>
                        <a:cs typeface="Times New Roman" pitchFamily="18" charset="0"/>
                      </a:rPr>
                      <m:t>=</m:t>
                    </m:r>
                    <m:r>
                      <a:rPr lang="en-US" sz="2400" b="1" i="1" dirty="0">
                        <a:solidFill>
                          <a:schemeClr val="tx1"/>
                        </a:solidFill>
                        <a:latin typeface="Cambria Math"/>
                        <a:cs typeface="Times New Roman" pitchFamily="18" charset="0"/>
                      </a:rPr>
                      <m:t>𝟐𝟓</m:t>
                    </m:r>
                    <m:r>
                      <a:rPr lang="en-US" sz="2400" b="1" i="1" dirty="0">
                        <a:solidFill>
                          <a:schemeClr val="tx1"/>
                        </a:solidFill>
                        <a:latin typeface="Cambria Math"/>
                        <a:cs typeface="Times New Roman" pitchFamily="18" charset="0"/>
                      </a:rPr>
                      <m:t>−</m:t>
                    </m:r>
                  </m:oMath>
                </a14:m>
                <a:r>
                  <a:rPr lang="en-US" sz="2400" b="1" dirty="0" smtClean="0">
                    <a:solidFill>
                      <a:schemeClr val="tx1"/>
                    </a:solidFill>
                    <a:latin typeface="Times New Roman" pitchFamily="18" charset="0"/>
                    <a:cs typeface="Times New Roman" pitchFamily="18" charset="0"/>
                  </a:rPr>
                  <a:t>16</a:t>
                </a:r>
                <a:endParaRPr lang="en-US" sz="2400" b="1" dirty="0">
                  <a:solidFill>
                    <a:schemeClr val="tx1"/>
                  </a:solidFill>
                  <a:latin typeface="Times New Roman" pitchFamily="18" charset="0"/>
                  <a:cs typeface="Times New Roman"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9738449" y="4864869"/>
                <a:ext cx="1978203" cy="470000"/>
              </a:xfrm>
              <a:prstGeom prst="rect">
                <a:avLst/>
              </a:prstGeom>
              <a:blipFill rotWithShape="0">
                <a:blip r:embed="rId6"/>
                <a:stretch>
                  <a:fillRect t="-7792" b="-29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9262591" y="5339461"/>
                <a:ext cx="3200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b="1" i="1" dirty="0" smtClean="0">
                              <a:solidFill>
                                <a:schemeClr val="tx1"/>
                              </a:solidFill>
                              <a:latin typeface="Cambria Math" panose="02040503050406030204" pitchFamily="18" charset="0"/>
                              <a:cs typeface="Times New Roman" pitchFamily="18" charset="0"/>
                            </a:rPr>
                          </m:ctrlPr>
                        </m:dPr>
                        <m:e>
                          <m:r>
                            <a:rPr lang="en-US" sz="2400" b="1" i="1" dirty="0">
                              <a:solidFill>
                                <a:schemeClr val="tx1"/>
                              </a:solidFill>
                              <a:latin typeface="Cambria Math"/>
                              <a:cs typeface="Times New Roman" pitchFamily="18" charset="0"/>
                            </a:rPr>
                            <m:t>−</m:t>
                          </m:r>
                          <m:r>
                            <a:rPr lang="en-US" sz="2400" b="1" i="1" dirty="0" smtClean="0">
                              <a:solidFill>
                                <a:schemeClr val="tx1"/>
                              </a:solidFill>
                              <a:latin typeface="Cambria Math" panose="02040503050406030204" pitchFamily="18" charset="0"/>
                              <a:cs typeface="Times New Roman" pitchFamily="18" charset="0"/>
                            </a:rPr>
                            <m:t>𝟑</m:t>
                          </m:r>
                          <m:r>
                            <a:rPr lang="en-US" sz="2400" b="1" i="1" dirty="0">
                              <a:solidFill>
                                <a:schemeClr val="tx1"/>
                              </a:solidFill>
                              <a:latin typeface="Cambria Math"/>
                              <a:cs typeface="Times New Roman" pitchFamily="18" charset="0"/>
                            </a:rPr>
                            <m:t>,</m:t>
                          </m:r>
                          <m:r>
                            <a:rPr lang="en-US" sz="2400" b="1" i="1" dirty="0">
                              <a:solidFill>
                                <a:schemeClr val="tx1"/>
                              </a:solidFill>
                              <a:latin typeface="Cambria Math"/>
                              <a:cs typeface="Times New Roman" pitchFamily="18" charset="0"/>
                            </a:rPr>
                            <m:t>𝟎</m:t>
                          </m:r>
                        </m:e>
                      </m:d>
                      <m:r>
                        <a:rPr lang="en-US" sz="2400" b="1" i="1" dirty="0">
                          <a:solidFill>
                            <a:schemeClr val="tx1"/>
                          </a:solidFill>
                          <a:latin typeface="Cambria Math"/>
                          <a:cs typeface="Times New Roman" pitchFamily="18" charset="0"/>
                        </a:rPr>
                        <m:t> </m:t>
                      </m:r>
                      <m:r>
                        <a:rPr lang="en-US" sz="2400" b="1" i="1" dirty="0">
                          <a:solidFill>
                            <a:schemeClr val="tx1"/>
                          </a:solidFill>
                          <a:latin typeface="Cambria Math"/>
                          <a:cs typeface="Times New Roman" pitchFamily="18" charset="0"/>
                        </a:rPr>
                        <m:t>𝒂𝒏𝒅</m:t>
                      </m:r>
                      <m:r>
                        <a:rPr lang="en-US" sz="2400" b="1" i="1" dirty="0">
                          <a:solidFill>
                            <a:schemeClr val="tx1"/>
                          </a:solidFill>
                          <a:latin typeface="Cambria Math"/>
                          <a:cs typeface="Times New Roman" pitchFamily="18" charset="0"/>
                        </a:rPr>
                        <m:t> (</m:t>
                      </m:r>
                      <m:r>
                        <a:rPr lang="en-US" sz="2400" b="1" i="1" dirty="0" smtClean="0">
                          <a:solidFill>
                            <a:schemeClr val="tx1"/>
                          </a:solidFill>
                          <a:latin typeface="Cambria Math" panose="02040503050406030204" pitchFamily="18" charset="0"/>
                          <a:cs typeface="Times New Roman" pitchFamily="18" charset="0"/>
                        </a:rPr>
                        <m:t>𝟑</m:t>
                      </m:r>
                      <m:r>
                        <a:rPr lang="en-US" sz="2400" b="1" i="1" dirty="0">
                          <a:solidFill>
                            <a:schemeClr val="tx1"/>
                          </a:solidFill>
                          <a:latin typeface="Cambria Math"/>
                          <a:cs typeface="Times New Roman" pitchFamily="18" charset="0"/>
                        </a:rPr>
                        <m:t>,</m:t>
                      </m:r>
                      <m:r>
                        <a:rPr lang="en-US" sz="2400" b="1" i="1" dirty="0">
                          <a:solidFill>
                            <a:schemeClr val="tx1"/>
                          </a:solidFill>
                          <a:latin typeface="Cambria Math"/>
                          <a:cs typeface="Times New Roman" pitchFamily="18" charset="0"/>
                        </a:rPr>
                        <m:t>𝟎</m:t>
                      </m:r>
                      <m:r>
                        <a:rPr lang="en-US" sz="2400" b="1" i="1" dirty="0">
                          <a:solidFill>
                            <a:schemeClr val="tx1"/>
                          </a:solidFill>
                          <a:latin typeface="Cambria Math"/>
                          <a:cs typeface="Times New Roman" pitchFamily="18" charset="0"/>
                        </a:rPr>
                        <m:t>) </m:t>
                      </m:r>
                    </m:oMath>
                  </m:oMathPara>
                </a14:m>
                <a:endParaRPr lang="en-US" sz="2400" b="1" dirty="0">
                  <a:solidFill>
                    <a:schemeClr val="tx1"/>
                  </a:solidFill>
                  <a:latin typeface="Times New Roman" pitchFamily="18" charset="0"/>
                  <a:cs typeface="Times New Roman"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262591" y="5339461"/>
                <a:ext cx="3200400" cy="461665"/>
              </a:xfrm>
              <a:prstGeom prst="rect">
                <a:avLst/>
              </a:prstGeom>
              <a:blipFill rotWithShape="0">
                <a:blip r:embed="rId7"/>
                <a:stretch>
                  <a:fillRect b="-18421"/>
                </a:stretch>
              </a:blipFill>
            </p:spPr>
            <p:txBody>
              <a:bodyPr/>
              <a:lstStyle/>
              <a:p>
                <a:r>
                  <a:rPr lang="en-US">
                    <a:noFill/>
                  </a:rPr>
                  <a:t> </a:t>
                </a:r>
              </a:p>
            </p:txBody>
          </p:sp>
        </mc:Fallback>
      </mc:AlternateContent>
    </p:spTree>
    <p:extLst>
      <p:ext uri="{BB962C8B-B14F-4D97-AF65-F5344CB8AC3E}">
        <p14:creationId xmlns:p14="http://schemas.microsoft.com/office/powerpoint/2010/main" val="329215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p:bldP spid="9" grpId="0"/>
      <p:bldP spid="11" grpId="0"/>
      <p:bldP spid="13" grpId="0"/>
      <p:bldP spid="14"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771" y="1306285"/>
            <a:ext cx="11916229" cy="954107"/>
          </a:xfrm>
          <a:prstGeom prst="rect">
            <a:avLst/>
          </a:prstGeom>
        </p:spPr>
        <p:txBody>
          <a:bodyPr wrap="square">
            <a:spAutoFit/>
          </a:bodyPr>
          <a:lstStyle/>
          <a:p>
            <a:r>
              <a:rPr lang="en-US" sz="2800" dirty="0"/>
              <a:t>The path of each planet is an ellipse with the Sun at one focus. In physics, this is known as </a:t>
            </a:r>
            <a:r>
              <a:rPr lang="en-US" sz="2800" dirty="0">
                <a:solidFill>
                  <a:srgbClr val="C00000"/>
                </a:solidFill>
                <a:hlinkClick r:id="rId2"/>
              </a:rPr>
              <a:t> </a:t>
            </a:r>
            <a:r>
              <a:rPr lang="en-US" sz="2800" dirty="0" err="1">
                <a:solidFill>
                  <a:srgbClr val="C00000"/>
                </a:solidFill>
                <a:hlinkClick r:id="rId2"/>
              </a:rPr>
              <a:t>Kepler's</a:t>
            </a:r>
            <a:r>
              <a:rPr lang="en-US" sz="2800" dirty="0">
                <a:solidFill>
                  <a:srgbClr val="C00000"/>
                </a:solidFill>
                <a:hlinkClick r:id="rId2"/>
              </a:rPr>
              <a:t> first law of planetary motion</a:t>
            </a:r>
            <a:r>
              <a:rPr lang="en-US" sz="2800" dirty="0" smtClean="0">
                <a:solidFill>
                  <a:srgbClr val="C00000"/>
                </a:solidFill>
              </a:rPr>
              <a:t>.</a:t>
            </a:r>
            <a:endParaRPr lang="en-US" sz="2800" dirty="0">
              <a:solidFill>
                <a:srgbClr val="C00000"/>
              </a:solidFill>
            </a:endParaRPr>
          </a:p>
        </p:txBody>
      </p:sp>
      <p:sp>
        <p:nvSpPr>
          <p:cNvPr id="3" name="Rectangle 2"/>
          <p:cNvSpPr/>
          <p:nvPr/>
        </p:nvSpPr>
        <p:spPr>
          <a:xfrm>
            <a:off x="203201" y="5351641"/>
            <a:ext cx="12192001" cy="523220"/>
          </a:xfrm>
          <a:prstGeom prst="rect">
            <a:avLst/>
          </a:prstGeom>
        </p:spPr>
        <p:txBody>
          <a:bodyPr wrap="square">
            <a:spAutoFit/>
          </a:bodyPr>
          <a:lstStyle/>
          <a:p>
            <a:r>
              <a:rPr lang="en-US" sz="2800" b="1" dirty="0"/>
              <a:t>Lithotripsy Treatments-It </a:t>
            </a:r>
            <a:r>
              <a:rPr lang="en-US" sz="2800" dirty="0"/>
              <a:t>is process of treatment of kidney stones without surgery.</a:t>
            </a:r>
          </a:p>
        </p:txBody>
      </p:sp>
      <p:sp>
        <p:nvSpPr>
          <p:cNvPr id="4" name="Rectangle 3"/>
          <p:cNvSpPr/>
          <p:nvPr/>
        </p:nvSpPr>
        <p:spPr>
          <a:xfrm>
            <a:off x="2186119" y="212125"/>
            <a:ext cx="7056740" cy="707886"/>
          </a:xfrm>
          <a:prstGeom prst="rect">
            <a:avLst/>
          </a:prstGeom>
        </p:spPr>
        <p:txBody>
          <a:bodyPr wrap="none">
            <a:spAutoFit/>
          </a:bodyPr>
          <a:lstStyle/>
          <a:p>
            <a:pPr algn="ctr"/>
            <a:r>
              <a:rPr lang="en-US" sz="4000" dirty="0" smtClean="0">
                <a:solidFill>
                  <a:srgbClr val="C00000"/>
                </a:solidFill>
                <a:latin typeface="Arial" panose="020B0604020202020204" pitchFamily="34" charset="0"/>
              </a:rPr>
              <a:t>Real life applications of ellipse</a:t>
            </a:r>
            <a:endParaRPr lang="en-US" sz="4000" b="0" i="0" dirty="0">
              <a:solidFill>
                <a:srgbClr val="C00000"/>
              </a:solidFill>
              <a:effectLst/>
              <a:latin typeface="Arial" panose="020B0604020202020204" pitchFamily="34" charset="0"/>
            </a:endParaRPr>
          </a:p>
        </p:txBody>
      </p:sp>
      <p:sp>
        <p:nvSpPr>
          <p:cNvPr id="5" name="Rectangle 4"/>
          <p:cNvSpPr/>
          <p:nvPr/>
        </p:nvSpPr>
        <p:spPr>
          <a:xfrm>
            <a:off x="275771" y="3328963"/>
            <a:ext cx="11466286" cy="954107"/>
          </a:xfrm>
          <a:prstGeom prst="rect">
            <a:avLst/>
          </a:prstGeom>
        </p:spPr>
        <p:txBody>
          <a:bodyPr wrap="square">
            <a:spAutoFit/>
          </a:bodyPr>
          <a:lstStyle/>
          <a:p>
            <a:r>
              <a:rPr lang="en-US" sz="2800" b="1" dirty="0"/>
              <a:t>Whispering Gallery </a:t>
            </a:r>
            <a:r>
              <a:rPr lang="en-US" sz="2800" dirty="0" smtClean="0">
                <a:solidFill>
                  <a:srgbClr val="666666"/>
                </a:solidFill>
                <a:latin typeface="Carrois Gothic"/>
              </a:rPr>
              <a:t>- </a:t>
            </a:r>
            <a:r>
              <a:rPr lang="en-US" sz="2800" dirty="0"/>
              <a:t>If light or a sound wave emanates from one focus of a real-life ellipse, it will be reflected to the other </a:t>
            </a:r>
            <a:r>
              <a:rPr lang="en-US" sz="2800" dirty="0" smtClean="0"/>
              <a:t>focus.</a:t>
            </a:r>
            <a:endParaRPr lang="en-US" sz="2800" dirty="0">
              <a:solidFill>
                <a:srgbClr val="666666"/>
              </a:solidFill>
              <a:latin typeface="Carrois Gothic"/>
            </a:endParaRPr>
          </a:p>
        </p:txBody>
      </p:sp>
    </p:spTree>
    <p:extLst>
      <p:ext uri="{BB962C8B-B14F-4D97-AF65-F5344CB8AC3E}">
        <p14:creationId xmlns:p14="http://schemas.microsoft.com/office/powerpoint/2010/main" val="251247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5714" y="1036126"/>
            <a:ext cx="8617537" cy="5713018"/>
          </a:xfrm>
          <a:prstGeom prst="rect">
            <a:avLst/>
          </a:prstGeom>
        </p:spPr>
      </p:pic>
      <p:sp>
        <p:nvSpPr>
          <p:cNvPr id="3" name="Rectangle 2"/>
          <p:cNvSpPr/>
          <p:nvPr/>
        </p:nvSpPr>
        <p:spPr>
          <a:xfrm>
            <a:off x="3097965" y="212125"/>
            <a:ext cx="5233036" cy="707886"/>
          </a:xfrm>
          <a:prstGeom prst="rect">
            <a:avLst/>
          </a:prstGeom>
        </p:spPr>
        <p:txBody>
          <a:bodyPr wrap="none">
            <a:spAutoFit/>
          </a:bodyPr>
          <a:lstStyle/>
          <a:p>
            <a:pPr algn="ctr"/>
            <a:r>
              <a:rPr lang="en-US" sz="4000" dirty="0">
                <a:solidFill>
                  <a:srgbClr val="FF0000"/>
                </a:solidFill>
                <a:latin typeface="Arial" panose="020B0604020202020204" pitchFamily="34" charset="0"/>
              </a:rPr>
              <a:t>Lithotripsy Treatments</a:t>
            </a:r>
            <a:endParaRPr lang="en-US" sz="4000" b="0"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30865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1233</Words>
  <Application>Microsoft Office PowerPoint</Application>
  <PresentationFormat>Widescreen</PresentationFormat>
  <Paragraphs>227</Paragraphs>
  <Slides>34</Slides>
  <Notes>8</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51" baseType="lpstr">
      <vt:lpstr>AR PL SungtiL GB</vt:lpstr>
      <vt:lpstr>Arial</vt:lpstr>
      <vt:lpstr>Book Antiqua</vt:lpstr>
      <vt:lpstr>Calibri</vt:lpstr>
      <vt:lpstr>Calibri Light</vt:lpstr>
      <vt:lpstr>Cambria Math</vt:lpstr>
      <vt:lpstr>Carrois Gothic</vt:lpstr>
      <vt:lpstr>Helvetica</vt:lpstr>
      <vt:lpstr>Linux Libertine</vt:lpstr>
      <vt:lpstr>Symbol</vt:lpstr>
      <vt:lpstr>Times</vt:lpstr>
      <vt:lpstr>Times New Roman</vt:lpstr>
      <vt:lpstr>Verdana</vt:lpstr>
      <vt:lpstr>Wingdings</vt:lpstr>
      <vt:lpstr>Wingdings 2</vt:lpstr>
      <vt:lpstr>Office Theme</vt:lpstr>
      <vt:lpstr>Equation</vt:lpstr>
      <vt:lpstr>Ellipse </vt:lpstr>
      <vt:lpstr>Hands-on Activity</vt:lpstr>
      <vt:lpstr>PowerPoint Presentation</vt:lpstr>
      <vt:lpstr>PowerPoint Presentation</vt:lpstr>
      <vt:lpstr>PowerPoint Presentation</vt:lpstr>
      <vt:lpstr>  where the center is at (h, k) and |2a | is the length of the horizontal axis and |2b| is the of the length of the vertical axis.</vt:lpstr>
      <vt:lpstr>PowerPoint Presentation</vt:lpstr>
      <vt:lpstr>PowerPoint Presentation</vt:lpstr>
      <vt:lpstr>PowerPoint Presentation</vt:lpstr>
      <vt:lpstr>PowerPoint Presentation</vt:lpstr>
      <vt:lpstr>PowerPoint Presentation</vt:lpstr>
      <vt:lpstr>PowerPoint Presentation</vt:lpstr>
      <vt:lpstr>Eccentricity</vt:lpstr>
      <vt:lpstr>PowerPoint Presentation</vt:lpstr>
      <vt:lpstr>PowerPoint Presentation</vt:lpstr>
      <vt:lpstr>Hyperbola </vt:lpstr>
      <vt:lpstr>Items referenced on the graph of a hyperbola</vt:lpstr>
      <vt:lpstr>PowerPoint Presentation</vt:lpstr>
      <vt:lpstr>Hyperbola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Graph  (y + 3)2 = -4(x – 2)  </vt:lpstr>
      <vt:lpstr>Example:     Graph  (y + 3)2 = -4(x – 2) </vt:lpstr>
      <vt:lpstr>PowerPoint Presentation</vt:lpstr>
      <vt:lpstr>PowerPoint Presentation</vt:lpstr>
      <vt:lpstr>Applications of parabola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54</cp:revision>
  <dcterms:created xsi:type="dcterms:W3CDTF">2022-10-28T06:34:53Z</dcterms:created>
  <dcterms:modified xsi:type="dcterms:W3CDTF">2022-11-03T20:49:10Z</dcterms:modified>
</cp:coreProperties>
</file>