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2-22D9-4B15-8946-2AC920A3428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22D9-4B15-8946-2AC920A3428C}"/>
              </c:ext>
            </c:extLst>
          </c:dPt>
          <c:dLbls>
            <c:spPr>
              <a:solidFill>
                <a:schemeClr val="bg1">
                  <a:lumMod val="85000"/>
                </a:schemeClr>
              </a:solidFill>
              <a:ln>
                <a:noFill/>
              </a:ln>
              <a:effectLst>
                <a:glow rad="127000">
                  <a:schemeClr val="bg2"/>
                </a:glow>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Sheet1!$A$2:$A$3</c:f>
              <c:strCache>
                <c:ptCount val="2"/>
                <c:pt idx="0">
                  <c:v>Google Ads</c:v>
                </c:pt>
                <c:pt idx="1">
                  <c:v>Facebook Ads</c:v>
                </c:pt>
              </c:strCache>
            </c:strRef>
          </c:cat>
          <c:val>
            <c:numRef>
              <c:f>Sheet1!$B$2:$B$3</c:f>
              <c:numCache>
                <c:formatCode>General</c:formatCode>
                <c:ptCount val="2"/>
                <c:pt idx="0">
                  <c:v>124065</c:v>
                </c:pt>
                <c:pt idx="1">
                  <c:v>77569</c:v>
                </c:pt>
              </c:numCache>
            </c:numRef>
          </c:val>
          <c:extLst>
            <c:ext xmlns:c16="http://schemas.microsoft.com/office/drawing/2014/chart" uri="{C3380CC4-5D6E-409C-BE32-E72D297353CC}">
              <c16:uniqueId val="{00000000-22D9-4B15-8946-2AC920A3428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699B2-1073-4632-B51E-21A0F8B4B08C}"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204965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99B2-1073-4632-B51E-21A0F8B4B08C}"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311400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99B2-1073-4632-B51E-21A0F8B4B08C}"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356323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99B2-1073-4632-B51E-21A0F8B4B08C}"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261070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699B2-1073-4632-B51E-21A0F8B4B08C}"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131077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8699B2-1073-4632-B51E-21A0F8B4B08C}"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32425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8699B2-1073-4632-B51E-21A0F8B4B08C}"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289329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8699B2-1073-4632-B51E-21A0F8B4B08C}"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410186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699B2-1073-4632-B51E-21A0F8B4B08C}"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88617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8699B2-1073-4632-B51E-21A0F8B4B08C}"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216102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8699B2-1073-4632-B51E-21A0F8B4B08C}"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8-696C-4B1E-AC5C-92A15C71CA7D}" type="slidenum">
              <a:rPr lang="en-US" smtClean="0"/>
              <a:t>‹#›</a:t>
            </a:fld>
            <a:endParaRPr lang="en-US"/>
          </a:p>
        </p:txBody>
      </p:sp>
    </p:spTree>
    <p:extLst>
      <p:ext uri="{BB962C8B-B14F-4D97-AF65-F5344CB8AC3E}">
        <p14:creationId xmlns:p14="http://schemas.microsoft.com/office/powerpoint/2010/main" val="261191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699B2-1073-4632-B51E-21A0F8B4B08C}" type="datetimeFigureOut">
              <a:rPr lang="en-US" smtClean="0"/>
              <a:t>8/22/2020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0CA18-696C-4B1E-AC5C-92A15C71CA7D}" type="slidenum">
              <a:rPr lang="en-US" smtClean="0"/>
              <a:t>‹#›</a:t>
            </a:fld>
            <a:endParaRPr lang="en-US"/>
          </a:p>
        </p:txBody>
      </p:sp>
    </p:spTree>
    <p:extLst>
      <p:ext uri="{BB962C8B-B14F-4D97-AF65-F5344CB8AC3E}">
        <p14:creationId xmlns:p14="http://schemas.microsoft.com/office/powerpoint/2010/main" val="70688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58C1B11-7297-49BB-A34A-79D83AABC6AB}"/>
              </a:ext>
            </a:extLst>
          </p:cNvPr>
          <p:cNvSpPr/>
          <p:nvPr/>
        </p:nvSpPr>
        <p:spPr>
          <a:xfrm>
            <a:off x="0" y="1232771"/>
            <a:ext cx="12192000" cy="443132"/>
          </a:xfrm>
          <a:prstGeom prst="rect">
            <a:avLst/>
          </a:prstGeom>
          <a:gradFill>
            <a:gsLst>
              <a:gs pos="0">
                <a:schemeClr val="bg1">
                  <a:alpha val="0"/>
                </a:schemeClr>
              </a:gs>
              <a:gs pos="100000">
                <a:schemeClr val="tx1">
                  <a:alpha val="9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8A7493-B8FF-4BDA-86A9-887123B0BD1C}"/>
              </a:ext>
            </a:extLst>
          </p:cNvPr>
          <p:cNvSpPr/>
          <p:nvPr/>
        </p:nvSpPr>
        <p:spPr>
          <a:xfrm>
            <a:off x="0" y="1561466"/>
            <a:ext cx="12192000" cy="1821766"/>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E499EB-4794-411A-8B12-0E1F2B5847DD}"/>
              </a:ext>
            </a:extLst>
          </p:cNvPr>
          <p:cNvSpPr/>
          <p:nvPr/>
        </p:nvSpPr>
        <p:spPr>
          <a:xfrm>
            <a:off x="0" y="2329041"/>
            <a:ext cx="12192000" cy="443132"/>
          </a:xfrm>
          <a:prstGeom prst="rect">
            <a:avLst/>
          </a:prstGeom>
          <a:gradFill>
            <a:gsLst>
              <a:gs pos="0">
                <a:srgbClr val="FF5050">
                  <a:alpha val="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A809E0-FB2F-47B9-A114-A6BCD4AAEFE6}"/>
              </a:ext>
            </a:extLst>
          </p:cNvPr>
          <p:cNvSpPr/>
          <p:nvPr/>
        </p:nvSpPr>
        <p:spPr>
          <a:xfrm>
            <a:off x="0" y="2708311"/>
            <a:ext cx="12192000" cy="1821766"/>
          </a:xfrm>
          <a:prstGeom prst="rect">
            <a:avLst/>
          </a:prstGeom>
          <a:solidFill>
            <a:srgbClr val="58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734E6AC-8D21-4ADA-9FBE-83E0A34F63E0}"/>
              </a:ext>
            </a:extLst>
          </p:cNvPr>
          <p:cNvSpPr/>
          <p:nvPr/>
        </p:nvSpPr>
        <p:spPr>
          <a:xfrm>
            <a:off x="0" y="3482424"/>
            <a:ext cx="12192000" cy="443132"/>
          </a:xfrm>
          <a:prstGeom prst="rect">
            <a:avLst/>
          </a:prstGeom>
          <a:gradFill>
            <a:gsLst>
              <a:gs pos="0">
                <a:srgbClr val="586470">
                  <a:alpha val="3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F05900-AA7B-463F-A1D5-4664D929A913}"/>
              </a:ext>
            </a:extLst>
          </p:cNvPr>
          <p:cNvSpPr/>
          <p:nvPr/>
        </p:nvSpPr>
        <p:spPr>
          <a:xfrm>
            <a:off x="0" y="3880667"/>
            <a:ext cx="12192000" cy="182176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E482A0-56EA-42F4-9F85-DFB691D1BDAB}"/>
              </a:ext>
            </a:extLst>
          </p:cNvPr>
          <p:cNvSpPr/>
          <p:nvPr/>
        </p:nvSpPr>
        <p:spPr>
          <a:xfrm>
            <a:off x="0" y="4615544"/>
            <a:ext cx="12192000" cy="443132"/>
          </a:xfrm>
          <a:prstGeom prst="rect">
            <a:avLst/>
          </a:prstGeom>
          <a:gradFill>
            <a:gsLst>
              <a:gs pos="0">
                <a:srgbClr val="FF9900">
                  <a:alpha val="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57BB6-BCA4-4A65-88F4-EFECCED3443C}"/>
              </a:ext>
            </a:extLst>
          </p:cNvPr>
          <p:cNvSpPr/>
          <p:nvPr/>
        </p:nvSpPr>
        <p:spPr>
          <a:xfrm>
            <a:off x="0" y="5036234"/>
            <a:ext cx="12192000" cy="1821766"/>
          </a:xfrm>
          <a:prstGeom prst="rect">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F9FD4BB-9870-496F-AF5B-271B2B6EF116}"/>
              </a:ext>
            </a:extLst>
          </p:cNvPr>
          <p:cNvSpPr/>
          <p:nvPr/>
        </p:nvSpPr>
        <p:spPr>
          <a:xfrm>
            <a:off x="0" y="5978770"/>
            <a:ext cx="12192000" cy="393895"/>
          </a:xfrm>
          <a:prstGeom prst="rect">
            <a:avLst/>
          </a:prstGeom>
          <a:gradFill>
            <a:gsLst>
              <a:gs pos="0">
                <a:srgbClr val="A5BB01">
                  <a:alpha val="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3A8C60-7736-4039-BAEE-CBDFF8E04CA7}"/>
              </a:ext>
            </a:extLst>
          </p:cNvPr>
          <p:cNvSpPr/>
          <p:nvPr/>
        </p:nvSpPr>
        <p:spPr>
          <a:xfrm>
            <a:off x="0" y="6316394"/>
            <a:ext cx="12192000" cy="5416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Open Sans" panose="020B0606030504020204" pitchFamily="34" charset="0"/>
                <a:ea typeface="Open Sans" panose="020B0606030504020204" pitchFamily="34" charset="0"/>
                <a:cs typeface="Open Sans" panose="020B0606030504020204" pitchFamily="34" charset="0"/>
              </a:rPr>
              <a:t>SAHIL AMBEKAR 								</a:t>
            </a:r>
            <a:r>
              <a:rPr lang="en-US" b="1" dirty="0">
                <a:latin typeface="Open Sans" panose="020B0606030504020204" pitchFamily="34" charset="0"/>
                <a:ea typeface="Open Sans" panose="020B0606030504020204" pitchFamily="34" charset="0"/>
                <a:cs typeface="Open Sans" panose="020B0606030504020204" pitchFamily="34" charset="0"/>
              </a:rPr>
              <a:t>	</a:t>
            </a:r>
            <a:r>
              <a:rPr lang="en-US" b="1" dirty="0" smtClean="0">
                <a:latin typeface="Open Sans" panose="020B0606030504020204" pitchFamily="34" charset="0"/>
                <a:ea typeface="Open Sans" panose="020B0606030504020204" pitchFamily="34" charset="0"/>
                <a:cs typeface="Open Sans" panose="020B0606030504020204" pitchFamily="34" charset="0"/>
              </a:rPr>
              <a:t>Submitted On: 22 Aug 2020</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2" name="Group 31">
            <a:extLst>
              <a:ext uri="{FF2B5EF4-FFF2-40B4-BE49-F238E27FC236}">
                <a16:creationId xmlns:a16="http://schemas.microsoft.com/office/drawing/2014/main" id="{787F7F40-E3C4-48CA-83AF-179FCE086258}"/>
              </a:ext>
            </a:extLst>
          </p:cNvPr>
          <p:cNvGrpSpPr/>
          <p:nvPr/>
        </p:nvGrpSpPr>
        <p:grpSpPr>
          <a:xfrm>
            <a:off x="1463042" y="3127828"/>
            <a:ext cx="1465945" cy="1627715"/>
            <a:chOff x="1083212" y="3127828"/>
            <a:chExt cx="1465945" cy="1627715"/>
          </a:xfrm>
        </p:grpSpPr>
        <p:grpSp>
          <p:nvGrpSpPr>
            <p:cNvPr id="14" name="Group 13">
              <a:extLst>
                <a:ext uri="{FF2B5EF4-FFF2-40B4-BE49-F238E27FC236}">
                  <a16:creationId xmlns:a16="http://schemas.microsoft.com/office/drawing/2014/main" id="{6A7E3052-0C30-411F-BE14-871662AB829A}"/>
                </a:ext>
              </a:extLst>
            </p:cNvPr>
            <p:cNvGrpSpPr/>
            <p:nvPr/>
          </p:nvGrpSpPr>
          <p:grpSpPr>
            <a:xfrm>
              <a:off x="1083212" y="3127828"/>
              <a:ext cx="1465945" cy="1627715"/>
              <a:chOff x="0" y="4383314"/>
              <a:chExt cx="1465945" cy="1627715"/>
            </a:xfrm>
          </p:grpSpPr>
          <p:sp>
            <p:nvSpPr>
              <p:cNvPr id="15" name="Right Triangle 14">
                <a:extLst>
                  <a:ext uri="{FF2B5EF4-FFF2-40B4-BE49-F238E27FC236}">
                    <a16:creationId xmlns:a16="http://schemas.microsoft.com/office/drawing/2014/main" id="{C226AB87-374A-48AC-9EE6-D1E63F33CCD1}"/>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Top Corners Rounded 15">
                <a:extLst>
                  <a:ext uri="{FF2B5EF4-FFF2-40B4-BE49-F238E27FC236}">
                    <a16:creationId xmlns:a16="http://schemas.microsoft.com/office/drawing/2014/main" id="{10DA37F8-CAC6-45C6-A9FE-D34F68B9B681}"/>
                  </a:ext>
                </a:extLst>
              </p:cNvPr>
              <p:cNvSpPr/>
              <p:nvPr/>
            </p:nvSpPr>
            <p:spPr>
              <a:xfrm>
                <a:off x="0" y="4383314"/>
                <a:ext cx="1083212" cy="1595456"/>
              </a:xfrm>
              <a:prstGeom prst="round2SameRect">
                <a:avLst>
                  <a:gd name="adj1" fmla="val 14935"/>
                  <a:gd name="adj2" fmla="val 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hlinkClick r:id="rId2" action="ppaction://hlinksldjump"/>
              <a:extLst>
                <a:ext uri="{FF2B5EF4-FFF2-40B4-BE49-F238E27FC236}">
                  <a16:creationId xmlns:a16="http://schemas.microsoft.com/office/drawing/2014/main" id="{092D071E-43C4-4029-8DB8-4930BE2CCE1C}"/>
                </a:ext>
              </a:extLst>
            </p:cNvPr>
            <p:cNvSpPr txBox="1"/>
            <p:nvPr/>
          </p:nvSpPr>
          <p:spPr>
            <a:xfrm>
              <a:off x="1092707" y="3156652"/>
              <a:ext cx="1010641"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grpSp>
        <p:nvGrpSpPr>
          <p:cNvPr id="28" name="Group 27">
            <a:extLst>
              <a:ext uri="{FF2B5EF4-FFF2-40B4-BE49-F238E27FC236}">
                <a16:creationId xmlns:a16="http://schemas.microsoft.com/office/drawing/2014/main" id="{E19155C8-E6E2-4CDC-A562-8CE905A26399}"/>
              </a:ext>
            </a:extLst>
          </p:cNvPr>
          <p:cNvGrpSpPr/>
          <p:nvPr/>
        </p:nvGrpSpPr>
        <p:grpSpPr>
          <a:xfrm>
            <a:off x="0" y="4383314"/>
            <a:ext cx="1465945" cy="1627715"/>
            <a:chOff x="0" y="4383314"/>
            <a:chExt cx="1465945" cy="1627715"/>
          </a:xfrm>
        </p:grpSpPr>
        <p:grpSp>
          <p:nvGrpSpPr>
            <p:cNvPr id="13" name="Group 12">
              <a:extLst>
                <a:ext uri="{FF2B5EF4-FFF2-40B4-BE49-F238E27FC236}">
                  <a16:creationId xmlns:a16="http://schemas.microsoft.com/office/drawing/2014/main" id="{D86657F1-9A39-43D9-B853-0C86FE0E43BB}"/>
                </a:ext>
              </a:extLst>
            </p:cNvPr>
            <p:cNvGrpSpPr/>
            <p:nvPr/>
          </p:nvGrpSpPr>
          <p:grpSpPr>
            <a:xfrm>
              <a:off x="0" y="4383314"/>
              <a:ext cx="1465945" cy="1627715"/>
              <a:chOff x="0" y="4383314"/>
              <a:chExt cx="1465945" cy="1627715"/>
            </a:xfrm>
          </p:grpSpPr>
          <p:sp>
            <p:nvSpPr>
              <p:cNvPr id="11" name="Right Triangle 10">
                <a:extLst>
                  <a:ext uri="{FF2B5EF4-FFF2-40B4-BE49-F238E27FC236}">
                    <a16:creationId xmlns:a16="http://schemas.microsoft.com/office/drawing/2014/main" id="{B505EE45-1545-42C2-B463-5151D08245B5}"/>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Top Corners Rounded 5">
                <a:extLst>
                  <a:ext uri="{FF2B5EF4-FFF2-40B4-BE49-F238E27FC236}">
                    <a16:creationId xmlns:a16="http://schemas.microsoft.com/office/drawing/2014/main" id="{111B4F2B-86D9-450A-8FD4-3C1826DF84F4}"/>
                  </a:ext>
                </a:extLst>
              </p:cNvPr>
              <p:cNvSpPr/>
              <p:nvPr/>
            </p:nvSpPr>
            <p:spPr>
              <a:xfrm>
                <a:off x="0" y="4383314"/>
                <a:ext cx="1083212" cy="1595456"/>
              </a:xfrm>
              <a:prstGeom prst="round2SameRect">
                <a:avLst>
                  <a:gd name="adj1" fmla="val 14935"/>
                  <a:gd name="adj2" fmla="val 0"/>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hlinkClick r:id="rId3" action="ppaction://hlinksldjump"/>
              <a:extLst>
                <a:ext uri="{FF2B5EF4-FFF2-40B4-BE49-F238E27FC236}">
                  <a16:creationId xmlns:a16="http://schemas.microsoft.com/office/drawing/2014/main" id="{034847F6-6545-4E4F-B0FF-36DF3FFCA440}"/>
                </a:ext>
              </a:extLst>
            </p:cNvPr>
            <p:cNvSpPr txBox="1"/>
            <p:nvPr/>
          </p:nvSpPr>
          <p:spPr>
            <a:xfrm>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grpSp>
      <p:grpSp>
        <p:nvGrpSpPr>
          <p:cNvPr id="33" name="Group 32">
            <a:extLst>
              <a:ext uri="{FF2B5EF4-FFF2-40B4-BE49-F238E27FC236}">
                <a16:creationId xmlns:a16="http://schemas.microsoft.com/office/drawing/2014/main" id="{11DAC257-A8C4-4BE5-8560-CE2F36DBB59A}"/>
              </a:ext>
            </a:extLst>
          </p:cNvPr>
          <p:cNvGrpSpPr/>
          <p:nvPr/>
        </p:nvGrpSpPr>
        <p:grpSpPr>
          <a:xfrm>
            <a:off x="2826156" y="2020098"/>
            <a:ext cx="1465945" cy="1627715"/>
            <a:chOff x="2516663" y="2020098"/>
            <a:chExt cx="1465945" cy="1627715"/>
          </a:xfrm>
        </p:grpSpPr>
        <p:grpSp>
          <p:nvGrpSpPr>
            <p:cNvPr id="19" name="Group 18">
              <a:extLst>
                <a:ext uri="{FF2B5EF4-FFF2-40B4-BE49-F238E27FC236}">
                  <a16:creationId xmlns:a16="http://schemas.microsoft.com/office/drawing/2014/main" id="{91E20303-F1BF-4591-A522-0D11E5C71862}"/>
                </a:ext>
              </a:extLst>
            </p:cNvPr>
            <p:cNvGrpSpPr/>
            <p:nvPr/>
          </p:nvGrpSpPr>
          <p:grpSpPr>
            <a:xfrm>
              <a:off x="2516663" y="2020098"/>
              <a:ext cx="1465945" cy="1627715"/>
              <a:chOff x="0" y="4383314"/>
              <a:chExt cx="1465945" cy="1627715"/>
            </a:xfrm>
          </p:grpSpPr>
          <p:sp>
            <p:nvSpPr>
              <p:cNvPr id="20" name="Right Triangle 19">
                <a:extLst>
                  <a:ext uri="{FF2B5EF4-FFF2-40B4-BE49-F238E27FC236}">
                    <a16:creationId xmlns:a16="http://schemas.microsoft.com/office/drawing/2014/main" id="{A5E6A578-2E05-4A12-873A-D4F5DB9525C8}"/>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Top Corners Rounded 20">
                <a:extLst>
                  <a:ext uri="{FF2B5EF4-FFF2-40B4-BE49-F238E27FC236}">
                    <a16:creationId xmlns:a16="http://schemas.microsoft.com/office/drawing/2014/main" id="{B7E17811-6493-475F-8AB2-88A6B286F6EF}"/>
                  </a:ext>
                </a:extLst>
              </p:cNvPr>
              <p:cNvSpPr/>
              <p:nvPr/>
            </p:nvSpPr>
            <p:spPr>
              <a:xfrm>
                <a:off x="0" y="4383314"/>
                <a:ext cx="1083212" cy="1595456"/>
              </a:xfrm>
              <a:prstGeom prst="round2SameRect">
                <a:avLst>
                  <a:gd name="adj1" fmla="val 14935"/>
                  <a:gd name="adj2" fmla="val 0"/>
                </a:avLst>
              </a:prstGeom>
              <a:solidFill>
                <a:srgbClr val="58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hlinkClick r:id="rId4" action="ppaction://hlinksldjump"/>
              <a:extLst>
                <a:ext uri="{FF2B5EF4-FFF2-40B4-BE49-F238E27FC236}">
                  <a16:creationId xmlns:a16="http://schemas.microsoft.com/office/drawing/2014/main" id="{2909D8C9-2C25-424B-A82D-80F974D02D52}"/>
                </a:ext>
              </a:extLst>
            </p:cNvPr>
            <p:cNvSpPr txBox="1"/>
            <p:nvPr/>
          </p:nvSpPr>
          <p:spPr>
            <a:xfrm>
              <a:off x="2532911" y="2058001"/>
              <a:ext cx="1010641"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sp>
        <p:nvSpPr>
          <p:cNvPr id="47" name="TextBox 46">
            <a:extLst>
              <a:ext uri="{FF2B5EF4-FFF2-40B4-BE49-F238E27FC236}">
                <a16:creationId xmlns:a16="http://schemas.microsoft.com/office/drawing/2014/main" id="{439FBF0A-5093-4F8B-B091-1297A8654B31}"/>
              </a:ext>
            </a:extLst>
          </p:cNvPr>
          <p:cNvSpPr txBox="1"/>
          <p:nvPr/>
        </p:nvSpPr>
        <p:spPr>
          <a:xfrm>
            <a:off x="0" y="-28136"/>
            <a:ext cx="12192000" cy="830997"/>
          </a:xfrm>
          <a:prstGeom prst="rect">
            <a:avLst/>
          </a:prstGeom>
          <a:noFill/>
        </p:spPr>
        <p:txBody>
          <a:bodyPr wrap="square" rtlCol="0">
            <a:spAutoFit/>
          </a:bodyPr>
          <a:lstStyle/>
          <a:p>
            <a:pPr algn="ctr"/>
            <a:r>
              <a:rPr lang="en-US" sz="4800" b="1" dirty="0" smtClean="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Campaign</a:t>
            </a:r>
            <a:endParaRPr lang="en-US" sz="48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a:extLst>
              <a:ext uri="{FF2B5EF4-FFF2-40B4-BE49-F238E27FC236}">
                <a16:creationId xmlns:a16="http://schemas.microsoft.com/office/drawing/2014/main" id="{32564667-2A26-4289-BEE2-F32DDAAFD6CA}"/>
              </a:ext>
            </a:extLst>
          </p:cNvPr>
          <p:cNvGrpSpPr/>
          <p:nvPr/>
        </p:nvGrpSpPr>
        <p:grpSpPr>
          <a:xfrm>
            <a:off x="4295220" y="723184"/>
            <a:ext cx="1465945" cy="1627715"/>
            <a:chOff x="3845050" y="723184"/>
            <a:chExt cx="1465945" cy="1627715"/>
          </a:xfrm>
        </p:grpSpPr>
        <p:grpSp>
          <p:nvGrpSpPr>
            <p:cNvPr id="23" name="Group 22">
              <a:extLst>
                <a:ext uri="{FF2B5EF4-FFF2-40B4-BE49-F238E27FC236}">
                  <a16:creationId xmlns:a16="http://schemas.microsoft.com/office/drawing/2014/main" id="{2F9CFD50-AE5B-4CD1-B2D1-D2F34FB76EAF}"/>
                </a:ext>
              </a:extLst>
            </p:cNvPr>
            <p:cNvGrpSpPr/>
            <p:nvPr/>
          </p:nvGrpSpPr>
          <p:grpSpPr>
            <a:xfrm>
              <a:off x="3845050" y="723184"/>
              <a:ext cx="1465945" cy="1627715"/>
              <a:chOff x="0" y="4383314"/>
              <a:chExt cx="1465945" cy="1627715"/>
            </a:xfrm>
          </p:grpSpPr>
          <p:sp>
            <p:nvSpPr>
              <p:cNvPr id="24" name="Right Triangle 23">
                <a:extLst>
                  <a:ext uri="{FF2B5EF4-FFF2-40B4-BE49-F238E27FC236}">
                    <a16:creationId xmlns:a16="http://schemas.microsoft.com/office/drawing/2014/main" id="{D9903445-115A-4E57-B693-CBB3D730EF85}"/>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Top Corners Rounded 24">
                <a:extLst>
                  <a:ext uri="{FF2B5EF4-FFF2-40B4-BE49-F238E27FC236}">
                    <a16:creationId xmlns:a16="http://schemas.microsoft.com/office/drawing/2014/main" id="{1C15828C-82CF-4019-8E9D-8733EA556B13}"/>
                  </a:ext>
                </a:extLst>
              </p:cNvPr>
              <p:cNvSpPr/>
              <p:nvPr/>
            </p:nvSpPr>
            <p:spPr>
              <a:xfrm>
                <a:off x="0" y="4383314"/>
                <a:ext cx="1083212" cy="1595456"/>
              </a:xfrm>
              <a:prstGeom prst="round2SameRect">
                <a:avLst>
                  <a:gd name="adj1" fmla="val 14935"/>
                  <a:gd name="adj2" fmla="val 0"/>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hlinkClick r:id="rId5" action="ppaction://hlinksldjump"/>
              <a:extLst>
                <a:ext uri="{FF2B5EF4-FFF2-40B4-BE49-F238E27FC236}">
                  <a16:creationId xmlns:a16="http://schemas.microsoft.com/office/drawing/2014/main" id="{7F6FFE62-73CE-4280-9B41-C6A3DC86F319}"/>
                </a:ext>
              </a:extLst>
            </p:cNvPr>
            <p:cNvSpPr txBox="1"/>
            <p:nvPr/>
          </p:nvSpPr>
          <p:spPr>
            <a:xfrm>
              <a:off x="3845051" y="762401"/>
              <a:ext cx="1010641"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grpSp>
      <p:grpSp>
        <p:nvGrpSpPr>
          <p:cNvPr id="37" name="Group 36">
            <a:extLst>
              <a:ext uri="{FF2B5EF4-FFF2-40B4-BE49-F238E27FC236}">
                <a16:creationId xmlns:a16="http://schemas.microsoft.com/office/drawing/2014/main" id="{4CE3CD1E-A991-47B1-AB3F-08C878252111}"/>
              </a:ext>
            </a:extLst>
          </p:cNvPr>
          <p:cNvGrpSpPr/>
          <p:nvPr/>
        </p:nvGrpSpPr>
        <p:grpSpPr>
          <a:xfrm>
            <a:off x="1350497" y="5150347"/>
            <a:ext cx="6063177" cy="798465"/>
            <a:chOff x="1350497" y="5150347"/>
            <a:chExt cx="6063177" cy="798465"/>
          </a:xfrm>
        </p:grpSpPr>
        <p:sp>
          <p:nvSpPr>
            <p:cNvPr id="35" name="TextBox 34">
              <a:extLst>
                <a:ext uri="{FF2B5EF4-FFF2-40B4-BE49-F238E27FC236}">
                  <a16:creationId xmlns:a16="http://schemas.microsoft.com/office/drawing/2014/main" id="{5821A56E-61B5-4C72-A507-4247F4C89CB6}"/>
                </a:ext>
              </a:extLst>
            </p:cNvPr>
            <p:cNvSpPr txBox="1"/>
            <p:nvPr/>
          </p:nvSpPr>
          <p:spPr>
            <a:xfrm>
              <a:off x="1350497" y="5150347"/>
              <a:ext cx="3044081" cy="369332"/>
            </a:xfrm>
            <a:prstGeom prst="rect">
              <a:avLst/>
            </a:prstGeom>
            <a:noFill/>
          </p:spPr>
          <p:txBody>
            <a:bodyPr wrap="square" rtlCol="0">
              <a:spAutoFit/>
            </a:bodyPr>
            <a:lstStyle/>
            <a:p>
              <a:r>
                <a:rPr lang="en-US" b="1" dirty="0" smtClean="0">
                  <a:solidFill>
                    <a:schemeClr val="bg1"/>
                  </a:solidFill>
                </a:rPr>
                <a:t>Google Ads vs Facebook Ads</a:t>
              </a:r>
              <a:endParaRPr lang="en-US" b="1" dirty="0">
                <a:solidFill>
                  <a:schemeClr val="bg1"/>
                </a:solidFill>
              </a:endParaRPr>
            </a:p>
          </p:txBody>
        </p:sp>
        <p:sp>
          <p:nvSpPr>
            <p:cNvPr id="36" name="TextBox 35">
              <a:extLst>
                <a:ext uri="{FF2B5EF4-FFF2-40B4-BE49-F238E27FC236}">
                  <a16:creationId xmlns:a16="http://schemas.microsoft.com/office/drawing/2014/main" id="{ED0C69D2-DDCF-44A5-A63D-25794FED5DF3}"/>
                </a:ext>
              </a:extLst>
            </p:cNvPr>
            <p:cNvSpPr txBox="1"/>
            <p:nvPr/>
          </p:nvSpPr>
          <p:spPr>
            <a:xfrm>
              <a:off x="1350498" y="5517925"/>
              <a:ext cx="6063176" cy="430887"/>
            </a:xfrm>
            <a:prstGeom prst="rect">
              <a:avLst/>
            </a:prstGeom>
            <a:noFill/>
          </p:spPr>
          <p:txBody>
            <a:bodyPr wrap="square" rtlCol="0">
              <a:spAutoFit/>
            </a:bodyPr>
            <a:lstStyle/>
            <a:p>
              <a:r>
                <a:rPr lang="en-US" sz="11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Market Dominance</a:t>
              </a:r>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DC810380-9F1F-48EC-9E72-565F5A581F1D}"/>
              </a:ext>
            </a:extLst>
          </p:cNvPr>
          <p:cNvGrpSpPr/>
          <p:nvPr/>
        </p:nvGrpSpPr>
        <p:grpSpPr>
          <a:xfrm>
            <a:off x="2658068" y="3896901"/>
            <a:ext cx="6063176" cy="798465"/>
            <a:chOff x="1350498" y="5150347"/>
            <a:chExt cx="6063176" cy="798465"/>
          </a:xfrm>
        </p:grpSpPr>
        <p:sp>
          <p:nvSpPr>
            <p:cNvPr id="39" name="TextBox 38">
              <a:extLst>
                <a:ext uri="{FF2B5EF4-FFF2-40B4-BE49-F238E27FC236}">
                  <a16:creationId xmlns:a16="http://schemas.microsoft.com/office/drawing/2014/main" id="{93ED5DCE-7213-4398-B95F-5A54BF7C607B}"/>
                </a:ext>
              </a:extLst>
            </p:cNvPr>
            <p:cNvSpPr txBox="1"/>
            <p:nvPr/>
          </p:nvSpPr>
          <p:spPr>
            <a:xfrm>
              <a:off x="1350498" y="5150347"/>
              <a:ext cx="2558870" cy="369332"/>
            </a:xfrm>
            <a:prstGeom prst="rect">
              <a:avLst/>
            </a:prstGeom>
            <a:noFill/>
          </p:spPr>
          <p:txBody>
            <a:bodyPr wrap="square" rtlCol="0">
              <a:spAutoFit/>
            </a:bodyPr>
            <a:lstStyle/>
            <a:p>
              <a:r>
                <a:rPr lang="en-US" b="1" dirty="0" smtClean="0">
                  <a:solidFill>
                    <a:schemeClr val="bg1"/>
                  </a:solidFill>
                </a:rPr>
                <a:t>Market by Age Groups</a:t>
              </a:r>
              <a:endParaRPr lang="en-US" b="1" dirty="0">
                <a:solidFill>
                  <a:schemeClr val="bg1"/>
                </a:solidFill>
              </a:endParaRPr>
            </a:p>
          </p:txBody>
        </p:sp>
        <p:sp>
          <p:nvSpPr>
            <p:cNvPr id="40" name="TextBox 39">
              <a:extLst>
                <a:ext uri="{FF2B5EF4-FFF2-40B4-BE49-F238E27FC236}">
                  <a16:creationId xmlns:a16="http://schemas.microsoft.com/office/drawing/2014/main" id="{C1412026-3C6F-43F7-83A4-EE1FBC515923}"/>
                </a:ext>
              </a:extLst>
            </p:cNvPr>
            <p:cNvSpPr txBox="1"/>
            <p:nvPr/>
          </p:nvSpPr>
          <p:spPr>
            <a:xfrm>
              <a:off x="1350498" y="5517925"/>
              <a:ext cx="6063176" cy="430887"/>
            </a:xfrm>
            <a:prstGeom prst="rect">
              <a:avLst/>
            </a:prstGeom>
            <a:noFill/>
          </p:spPr>
          <p:txBody>
            <a:bodyPr wrap="square" rtlCol="0">
              <a:spAutoFit/>
            </a:bodyPr>
            <a:lstStyle/>
            <a:p>
              <a:r>
                <a:rPr lang="en-US" sz="11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Analysis of all age groups which affects the advertisement  markets </a:t>
              </a:r>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a:extLst>
              <a:ext uri="{FF2B5EF4-FFF2-40B4-BE49-F238E27FC236}">
                <a16:creationId xmlns:a16="http://schemas.microsoft.com/office/drawing/2014/main" id="{C6AF6C47-2F54-42AE-81AC-59990718225C}"/>
              </a:ext>
            </a:extLst>
          </p:cNvPr>
          <p:cNvGrpSpPr/>
          <p:nvPr/>
        </p:nvGrpSpPr>
        <p:grpSpPr>
          <a:xfrm>
            <a:off x="4050046" y="2784133"/>
            <a:ext cx="6063176" cy="629188"/>
            <a:chOff x="1350498" y="5150347"/>
            <a:chExt cx="6063176" cy="629188"/>
          </a:xfrm>
        </p:grpSpPr>
        <p:sp>
          <p:nvSpPr>
            <p:cNvPr id="42" name="TextBox 41">
              <a:extLst>
                <a:ext uri="{FF2B5EF4-FFF2-40B4-BE49-F238E27FC236}">
                  <a16:creationId xmlns:a16="http://schemas.microsoft.com/office/drawing/2014/main" id="{4D6A3118-567A-48C4-9DAA-F77A99702F42}"/>
                </a:ext>
              </a:extLst>
            </p:cNvPr>
            <p:cNvSpPr txBox="1"/>
            <p:nvPr/>
          </p:nvSpPr>
          <p:spPr>
            <a:xfrm>
              <a:off x="1350498" y="5150347"/>
              <a:ext cx="3033142" cy="369332"/>
            </a:xfrm>
            <a:prstGeom prst="rect">
              <a:avLst/>
            </a:prstGeom>
            <a:noFill/>
          </p:spPr>
          <p:txBody>
            <a:bodyPr wrap="square" rtlCol="0">
              <a:spAutoFit/>
            </a:bodyPr>
            <a:lstStyle/>
            <a:p>
              <a:r>
                <a:rPr lang="en-US" b="1" dirty="0" smtClean="0">
                  <a:solidFill>
                    <a:schemeClr val="bg1"/>
                  </a:solidFill>
                </a:rPr>
                <a:t>Machine Learning Models</a:t>
              </a:r>
              <a:endParaRPr lang="en-US" b="1" dirty="0">
                <a:solidFill>
                  <a:schemeClr val="bg1"/>
                </a:solidFill>
              </a:endParaRPr>
            </a:p>
          </p:txBody>
        </p:sp>
        <p:sp>
          <p:nvSpPr>
            <p:cNvPr id="43" name="TextBox 42">
              <a:extLst>
                <a:ext uri="{FF2B5EF4-FFF2-40B4-BE49-F238E27FC236}">
                  <a16:creationId xmlns:a16="http://schemas.microsoft.com/office/drawing/2014/main" id="{93A8347B-C09F-47FA-81EF-39D1E043535D}"/>
                </a:ext>
              </a:extLst>
            </p:cNvPr>
            <p:cNvSpPr txBox="1"/>
            <p:nvPr/>
          </p:nvSpPr>
          <p:spPr>
            <a:xfrm>
              <a:off x="1350498" y="5517925"/>
              <a:ext cx="6063176" cy="261610"/>
            </a:xfrm>
            <a:prstGeom prst="rect">
              <a:avLst/>
            </a:prstGeom>
            <a:noFill/>
          </p:spPr>
          <p:txBody>
            <a:bodyPr wrap="square" rtlCol="0">
              <a:spAutoFit/>
            </a:bodyPr>
            <a:lstStyle/>
            <a:p>
              <a:r>
                <a:rPr lang="en-US" sz="11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Analysis of Various ML models.</a:t>
              </a:r>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DB4C1DC6-276F-4424-BB8A-0AFF0462962C}"/>
              </a:ext>
            </a:extLst>
          </p:cNvPr>
          <p:cNvGrpSpPr/>
          <p:nvPr/>
        </p:nvGrpSpPr>
        <p:grpSpPr>
          <a:xfrm>
            <a:off x="5442024" y="1586959"/>
            <a:ext cx="6063176" cy="1137019"/>
            <a:chOff x="1350498" y="5150347"/>
            <a:chExt cx="6063176" cy="1137019"/>
          </a:xfrm>
        </p:grpSpPr>
        <p:sp>
          <p:nvSpPr>
            <p:cNvPr id="45" name="TextBox 44">
              <a:extLst>
                <a:ext uri="{FF2B5EF4-FFF2-40B4-BE49-F238E27FC236}">
                  <a16:creationId xmlns:a16="http://schemas.microsoft.com/office/drawing/2014/main" id="{FEA73C9F-F1A6-4FDB-AC48-BA363FEE5D5D}"/>
                </a:ext>
              </a:extLst>
            </p:cNvPr>
            <p:cNvSpPr txBox="1"/>
            <p:nvPr/>
          </p:nvSpPr>
          <p:spPr>
            <a:xfrm>
              <a:off x="1350498" y="5150347"/>
              <a:ext cx="2558870" cy="369332"/>
            </a:xfrm>
            <a:prstGeom prst="rect">
              <a:avLst/>
            </a:prstGeom>
            <a:noFill/>
          </p:spPr>
          <p:txBody>
            <a:bodyPr wrap="square" rtlCol="0">
              <a:spAutoFit/>
            </a:bodyPr>
            <a:lstStyle/>
            <a:p>
              <a:r>
                <a:rPr lang="en-US" b="1" dirty="0" smtClean="0">
                  <a:solidFill>
                    <a:schemeClr val="bg1"/>
                  </a:solidFill>
                </a:rPr>
                <a:t>CONCLUSION</a:t>
              </a:r>
              <a:endParaRPr lang="en-US" b="1" dirty="0">
                <a:solidFill>
                  <a:schemeClr val="bg1"/>
                </a:solidFill>
              </a:endParaRPr>
            </a:p>
          </p:txBody>
        </p:sp>
        <p:sp>
          <p:nvSpPr>
            <p:cNvPr id="46" name="TextBox 45">
              <a:extLst>
                <a:ext uri="{FF2B5EF4-FFF2-40B4-BE49-F238E27FC236}">
                  <a16:creationId xmlns:a16="http://schemas.microsoft.com/office/drawing/2014/main" id="{DB4857B2-5937-403D-9A69-84FB4DAADF27}"/>
                </a:ext>
              </a:extLst>
            </p:cNvPr>
            <p:cNvSpPr txBox="1"/>
            <p:nvPr/>
          </p:nvSpPr>
          <p:spPr>
            <a:xfrm>
              <a:off x="1350498" y="5517925"/>
              <a:ext cx="6063176" cy="769441"/>
            </a:xfrm>
            <a:prstGeom prst="rect">
              <a:avLst/>
            </a:prstGeom>
            <a:noFill/>
          </p:spPr>
          <p:txBody>
            <a:bodyPr wrap="square" rtlCol="0">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Maecenas porttitor congue massa. Fusce posuere, magna sed pulvinar ultricies, purus lectus malesuada libero, sit amet commodo magna eros quis urna.</a:t>
              </a:r>
            </a:p>
            <a:p>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9266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0" y="-14068"/>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A6A7C4-7CC5-4B50-84FC-0F6E5333E9DF}"/>
              </a:ext>
            </a:extLst>
          </p:cNvPr>
          <p:cNvGrpSpPr/>
          <p:nvPr/>
        </p:nvGrpSpPr>
        <p:grpSpPr>
          <a:xfrm>
            <a:off x="1498437" y="116676"/>
            <a:ext cx="6063177" cy="1121631"/>
            <a:chOff x="1350497" y="5150347"/>
            <a:chExt cx="6063177" cy="1121631"/>
          </a:xfrm>
        </p:grpSpPr>
        <p:sp>
          <p:nvSpPr>
            <p:cNvPr id="11" name="TextBox 10">
              <a:extLst>
                <a:ext uri="{FF2B5EF4-FFF2-40B4-BE49-F238E27FC236}">
                  <a16:creationId xmlns:a16="http://schemas.microsoft.com/office/drawing/2014/main" id="{95DFC821-92CE-435D-AB4F-EF7E8A1DEC71}"/>
                </a:ext>
              </a:extLst>
            </p:cNvPr>
            <p:cNvSpPr txBox="1"/>
            <p:nvPr/>
          </p:nvSpPr>
          <p:spPr>
            <a:xfrm>
              <a:off x="1350497" y="5150347"/>
              <a:ext cx="2981781" cy="369332"/>
            </a:xfrm>
            <a:prstGeom prst="rect">
              <a:avLst/>
            </a:prstGeom>
            <a:noFill/>
          </p:spPr>
          <p:txBody>
            <a:bodyPr wrap="square" rtlCol="0">
              <a:spAutoFit/>
            </a:bodyPr>
            <a:lstStyle/>
            <a:p>
              <a:r>
                <a:rPr lang="en-US" b="1" dirty="0" smtClean="0">
                  <a:solidFill>
                    <a:srgbClr val="A5BB01"/>
                  </a:solidFill>
                </a:rPr>
                <a:t>Google Ads vs Facebook Ads</a:t>
              </a:r>
              <a:endParaRPr lang="en-US" b="1" dirty="0">
                <a:solidFill>
                  <a:srgbClr val="A5BB01"/>
                </a:solidFill>
              </a:endParaRPr>
            </a:p>
          </p:txBody>
        </p:sp>
        <p:sp>
          <p:nvSpPr>
            <p:cNvPr id="12" name="TextBox 11">
              <a:extLst>
                <a:ext uri="{FF2B5EF4-FFF2-40B4-BE49-F238E27FC236}">
                  <a16:creationId xmlns:a16="http://schemas.microsoft.com/office/drawing/2014/main" id="{0068D74D-2F56-46F9-ABE0-791D9CA2EAA2}"/>
                </a:ext>
              </a:extLst>
            </p:cNvPr>
            <p:cNvSpPr txBox="1"/>
            <p:nvPr/>
          </p:nvSpPr>
          <p:spPr>
            <a:xfrm>
              <a:off x="1350498" y="5517925"/>
              <a:ext cx="6063176" cy="754053"/>
            </a:xfrm>
            <a:prstGeom prst="rect">
              <a:avLst/>
            </a:prstGeom>
            <a:noFill/>
          </p:spPr>
          <p:txBody>
            <a:bodyPr wrap="square" rtlCol="0">
              <a:spAutoFit/>
            </a:bodyPr>
            <a:lstStyle/>
            <a:p>
              <a:r>
                <a:rPr lang="en-US" sz="1600" dirty="0" smtClean="0">
                  <a:solidFill>
                    <a:srgbClr val="A5BB01"/>
                  </a:solidFill>
                  <a:latin typeface="Open Sans" panose="020B0606030504020204" pitchFamily="34" charset="0"/>
                  <a:ea typeface="Open Sans" panose="020B0606030504020204" pitchFamily="34" charset="0"/>
                  <a:cs typeface="Open Sans" panose="020B0606030504020204" pitchFamily="34" charset="0"/>
                </a:rPr>
                <a:t>The Advertisement market is completely dominated by Google Ads, but Facebook Ads are not still behind.</a:t>
              </a:r>
              <a:endParaRPr lang="en-US" sz="1600" dirty="0">
                <a:solidFill>
                  <a:srgbClr val="A5BB01"/>
                </a:solidFill>
                <a:latin typeface="Open Sans" panose="020B0606030504020204" pitchFamily="34" charset="0"/>
                <a:ea typeface="Open Sans" panose="020B0606030504020204" pitchFamily="34" charset="0"/>
                <a:cs typeface="Open Sans" panose="020B0606030504020204" pitchFamily="34" charset="0"/>
              </a:endParaRPr>
            </a:p>
            <a:p>
              <a:endParaRPr lang="en-US" sz="1100" dirty="0">
                <a:solidFill>
                  <a:srgbClr val="A5BB0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Action Button: Go Home 13">
            <a:hlinkClick r:id="" action="ppaction://hlinkshowjump?jump=firstslide" highlightClick="1"/>
            <a:extLst>
              <a:ext uri="{FF2B5EF4-FFF2-40B4-BE49-F238E27FC236}">
                <a16:creationId xmlns:a16="http://schemas.microsoft.com/office/drawing/2014/main" id="{2D823391-70EB-44A4-A57B-9FFCF6DE65DB}"/>
              </a:ext>
            </a:extLst>
          </p:cNvPr>
          <p:cNvSpPr/>
          <p:nvPr/>
        </p:nvSpPr>
        <p:spPr>
          <a:xfrm>
            <a:off x="11586529" y="161778"/>
            <a:ext cx="445477" cy="393896"/>
          </a:xfrm>
          <a:prstGeom prst="actionButtonHome">
            <a:avLst/>
          </a:prstGeom>
          <a:noFill/>
          <a:ln>
            <a:solidFill>
              <a:srgbClr val="A5B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hart 16"/>
          <p:cNvGraphicFramePr/>
          <p:nvPr>
            <p:extLst>
              <p:ext uri="{D42A27DB-BD31-4B8C-83A1-F6EECF244321}">
                <p14:modId xmlns:p14="http://schemas.microsoft.com/office/powerpoint/2010/main" val="1052952102"/>
              </p:ext>
            </p:extLst>
          </p:nvPr>
        </p:nvGraphicFramePr>
        <p:xfrm>
          <a:off x="2020445" y="1922831"/>
          <a:ext cx="7925413" cy="47311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5882036"/>
      </p:ext>
    </p:extLst>
  </p:cSld>
  <p:clrMapOvr>
    <a:masterClrMapping/>
  </p:clrMapOvr>
  <p:transition spd="slow" advClick="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0" y="-14068"/>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A6A7C4-7CC5-4B50-84FC-0F6E5333E9DF}"/>
              </a:ext>
            </a:extLst>
          </p:cNvPr>
          <p:cNvGrpSpPr/>
          <p:nvPr/>
        </p:nvGrpSpPr>
        <p:grpSpPr>
          <a:xfrm>
            <a:off x="1498438" y="116676"/>
            <a:ext cx="6063176" cy="1444796"/>
            <a:chOff x="1350498" y="5150347"/>
            <a:chExt cx="6063176" cy="1444796"/>
          </a:xfrm>
        </p:grpSpPr>
        <p:sp>
          <p:nvSpPr>
            <p:cNvPr id="11" name="TextBox 10">
              <a:extLst>
                <a:ext uri="{FF2B5EF4-FFF2-40B4-BE49-F238E27FC236}">
                  <a16:creationId xmlns:a16="http://schemas.microsoft.com/office/drawing/2014/main" id="{95DFC821-92CE-435D-AB4F-EF7E8A1DEC71}"/>
                </a:ext>
              </a:extLst>
            </p:cNvPr>
            <p:cNvSpPr txBox="1"/>
            <p:nvPr/>
          </p:nvSpPr>
          <p:spPr>
            <a:xfrm>
              <a:off x="1350498" y="5150347"/>
              <a:ext cx="2558870" cy="369332"/>
            </a:xfrm>
            <a:prstGeom prst="rect">
              <a:avLst/>
            </a:prstGeom>
            <a:noFill/>
          </p:spPr>
          <p:txBody>
            <a:bodyPr wrap="square" rtlCol="0">
              <a:spAutoFit/>
            </a:bodyPr>
            <a:lstStyle/>
            <a:p>
              <a:r>
                <a:rPr lang="en-US" b="1" dirty="0" smtClean="0">
                  <a:solidFill>
                    <a:srgbClr val="FF9900"/>
                  </a:solidFill>
                </a:rPr>
                <a:t>Market by Age Groups</a:t>
              </a:r>
              <a:endParaRPr lang="en-US" b="1" dirty="0">
                <a:solidFill>
                  <a:srgbClr val="FF9900"/>
                </a:solidFill>
              </a:endParaRPr>
            </a:p>
          </p:txBody>
        </p:sp>
        <p:sp>
          <p:nvSpPr>
            <p:cNvPr id="12" name="TextBox 11">
              <a:extLst>
                <a:ext uri="{FF2B5EF4-FFF2-40B4-BE49-F238E27FC236}">
                  <a16:creationId xmlns:a16="http://schemas.microsoft.com/office/drawing/2014/main" id="{0068D74D-2F56-46F9-ABE0-791D9CA2EAA2}"/>
                </a:ext>
              </a:extLst>
            </p:cNvPr>
            <p:cNvSpPr txBox="1"/>
            <p:nvPr/>
          </p:nvSpPr>
          <p:spPr>
            <a:xfrm>
              <a:off x="1350498" y="5517925"/>
              <a:ext cx="6063176" cy="1077218"/>
            </a:xfrm>
            <a:prstGeom prst="rect">
              <a:avLst/>
            </a:prstGeom>
            <a:noFill/>
          </p:spPr>
          <p:txBody>
            <a:bodyPr wrap="square" rtlCol="0">
              <a:spAutoFit/>
            </a:bodyPr>
            <a:lstStyle/>
            <a:p>
              <a:r>
                <a:rPr lang="en-US" sz="1600" dirty="0" smtClean="0">
                  <a:solidFill>
                    <a:srgbClr val="FF9900"/>
                  </a:solidFill>
                  <a:latin typeface="Open Sans" panose="020B0606030504020204" pitchFamily="34" charset="0"/>
                  <a:ea typeface="Open Sans" panose="020B0606030504020204" pitchFamily="34" charset="0"/>
                  <a:cs typeface="Open Sans" panose="020B0606030504020204" pitchFamily="34" charset="0"/>
                </a:rPr>
                <a:t>We can clearly see that the age group of 25-34 are the biggest market for advertisements.</a:t>
              </a:r>
            </a:p>
            <a:p>
              <a:r>
                <a:rPr lang="en-US" sz="1600" dirty="0" smtClean="0">
                  <a:solidFill>
                    <a:srgbClr val="FF9900"/>
                  </a:solidFill>
                  <a:latin typeface="Open Sans" panose="020B0606030504020204" pitchFamily="34" charset="0"/>
                  <a:ea typeface="Open Sans" panose="020B0606030504020204" pitchFamily="34" charset="0"/>
                  <a:cs typeface="Open Sans" panose="020B0606030504020204" pitchFamily="34" charset="0"/>
                </a:rPr>
                <a:t>The bigger the Word is the higher the clicks on ads are.</a:t>
              </a:r>
            </a:p>
            <a:p>
              <a:r>
                <a:rPr lang="en-US" sz="1600" dirty="0" smtClean="0">
                  <a:solidFill>
                    <a:srgbClr val="FF9900"/>
                  </a:solidFill>
                  <a:latin typeface="Open Sans" panose="020B0606030504020204" pitchFamily="34" charset="0"/>
                  <a:ea typeface="Open Sans" panose="020B0606030504020204" pitchFamily="34" charset="0"/>
                  <a:cs typeface="Open Sans" panose="020B0606030504020204" pitchFamily="34" charset="0"/>
                </a:rPr>
                <a:t>The Darker the Color is the higher the profit is from that group.</a:t>
              </a:r>
              <a:endParaRPr lang="en-US" sz="1600" dirty="0">
                <a:solidFill>
                  <a:srgbClr val="FF990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Action Button: Go Home 13">
            <a:hlinkClick r:id="" action="ppaction://hlinkshowjump?jump=firstslide" highlightClick="1"/>
            <a:extLst>
              <a:ext uri="{FF2B5EF4-FFF2-40B4-BE49-F238E27FC236}">
                <a16:creationId xmlns:a16="http://schemas.microsoft.com/office/drawing/2014/main" id="{F2454533-6BC8-4CA8-AA09-56F91DEBCD2A}"/>
              </a:ext>
            </a:extLst>
          </p:cNvPr>
          <p:cNvSpPr/>
          <p:nvPr/>
        </p:nvSpPr>
        <p:spPr>
          <a:xfrm>
            <a:off x="11586529" y="161778"/>
            <a:ext cx="445477" cy="393896"/>
          </a:xfrm>
          <a:prstGeom prst="actionButtonHom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300" y="1800665"/>
            <a:ext cx="8857397" cy="5027171"/>
          </a:xfrm>
          <a:prstGeom prst="rect">
            <a:avLst/>
          </a:prstGeom>
        </p:spPr>
      </p:pic>
    </p:spTree>
    <p:extLst>
      <p:ext uri="{BB962C8B-B14F-4D97-AF65-F5344CB8AC3E}">
        <p14:creationId xmlns:p14="http://schemas.microsoft.com/office/powerpoint/2010/main" val="3030126961"/>
      </p:ext>
    </p:extLst>
  </p:cSld>
  <p:clrMapOvr>
    <a:masterClrMapping/>
  </p:clrMapOvr>
  <p:transition spd="slow" advClick="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0" y="-14068"/>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58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rgbClr val="58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A6A7C4-7CC5-4B50-84FC-0F6E5333E9DF}"/>
              </a:ext>
            </a:extLst>
          </p:cNvPr>
          <p:cNvGrpSpPr/>
          <p:nvPr/>
        </p:nvGrpSpPr>
        <p:grpSpPr>
          <a:xfrm>
            <a:off x="1498438" y="116676"/>
            <a:ext cx="6063176" cy="1444796"/>
            <a:chOff x="1350498" y="5150347"/>
            <a:chExt cx="6063176" cy="1444796"/>
          </a:xfrm>
        </p:grpSpPr>
        <p:sp>
          <p:nvSpPr>
            <p:cNvPr id="11" name="TextBox 10">
              <a:extLst>
                <a:ext uri="{FF2B5EF4-FFF2-40B4-BE49-F238E27FC236}">
                  <a16:creationId xmlns:a16="http://schemas.microsoft.com/office/drawing/2014/main" id="{95DFC821-92CE-435D-AB4F-EF7E8A1DEC71}"/>
                </a:ext>
              </a:extLst>
            </p:cNvPr>
            <p:cNvSpPr txBox="1"/>
            <p:nvPr/>
          </p:nvSpPr>
          <p:spPr>
            <a:xfrm>
              <a:off x="1350498" y="5150347"/>
              <a:ext cx="3087210" cy="369332"/>
            </a:xfrm>
            <a:prstGeom prst="rect">
              <a:avLst/>
            </a:prstGeom>
            <a:noFill/>
          </p:spPr>
          <p:txBody>
            <a:bodyPr wrap="square" rtlCol="0">
              <a:spAutoFit/>
            </a:bodyPr>
            <a:lstStyle/>
            <a:p>
              <a:r>
                <a:rPr lang="en-US" b="1" dirty="0" smtClean="0">
                  <a:solidFill>
                    <a:srgbClr val="586470"/>
                  </a:solidFill>
                </a:rPr>
                <a:t>Machine Learning Models</a:t>
              </a:r>
              <a:endParaRPr lang="en-US" b="1" dirty="0">
                <a:solidFill>
                  <a:srgbClr val="586470"/>
                </a:solidFill>
              </a:endParaRPr>
            </a:p>
          </p:txBody>
        </p:sp>
        <p:sp>
          <p:nvSpPr>
            <p:cNvPr id="12" name="TextBox 11">
              <a:extLst>
                <a:ext uri="{FF2B5EF4-FFF2-40B4-BE49-F238E27FC236}">
                  <a16:creationId xmlns:a16="http://schemas.microsoft.com/office/drawing/2014/main" id="{0068D74D-2F56-46F9-ABE0-791D9CA2EAA2}"/>
                </a:ext>
              </a:extLst>
            </p:cNvPr>
            <p:cNvSpPr txBox="1"/>
            <p:nvPr/>
          </p:nvSpPr>
          <p:spPr>
            <a:xfrm>
              <a:off x="1350498" y="5517925"/>
              <a:ext cx="6063176" cy="1077218"/>
            </a:xfrm>
            <a:prstGeom prst="rect">
              <a:avLst/>
            </a:prstGeom>
            <a:noFill/>
          </p:spPr>
          <p:txBody>
            <a:bodyPr wrap="square" rtlCol="0">
              <a:spAutoFit/>
            </a:bodyPr>
            <a:lstStyle/>
            <a:p>
              <a:r>
                <a:rPr lang="en-US" sz="1600" dirty="0" smtClean="0">
                  <a:solidFill>
                    <a:srgbClr val="586470"/>
                  </a:solidFill>
                  <a:latin typeface="Open Sans" panose="020B0606030504020204" pitchFamily="34" charset="0"/>
                  <a:ea typeface="Open Sans" panose="020B0606030504020204" pitchFamily="34" charset="0"/>
                  <a:cs typeface="Open Sans" panose="020B0606030504020204" pitchFamily="34" charset="0"/>
                </a:rPr>
                <a:t>Following is the evaluation matrix (MSE) of various ML algorithms.</a:t>
              </a:r>
            </a:p>
            <a:p>
              <a:r>
                <a:rPr lang="en-US" sz="1600" dirty="0" smtClean="0">
                  <a:solidFill>
                    <a:srgbClr val="586470"/>
                  </a:solidFill>
                  <a:latin typeface="Open Sans" panose="020B0606030504020204" pitchFamily="34" charset="0"/>
                  <a:ea typeface="Open Sans" panose="020B0606030504020204" pitchFamily="34" charset="0"/>
                  <a:cs typeface="Open Sans" panose="020B0606030504020204" pitchFamily="34" charset="0"/>
                </a:rPr>
                <a:t>The MSEs of all are pretty close but the Lasso takes away the win here.</a:t>
              </a:r>
            </a:p>
            <a:p>
              <a:r>
                <a:rPr lang="en-US" sz="1600" dirty="0" smtClean="0">
                  <a:solidFill>
                    <a:srgbClr val="586470"/>
                  </a:solidFill>
                  <a:latin typeface="Open Sans" panose="020B0606030504020204" pitchFamily="34" charset="0"/>
                  <a:ea typeface="Open Sans" panose="020B0606030504020204" pitchFamily="34" charset="0"/>
                  <a:cs typeface="Open Sans" panose="020B0606030504020204" pitchFamily="34" charset="0"/>
                </a:rPr>
                <a:t>The less the MSE is the better the model is.</a:t>
              </a:r>
              <a:endParaRPr lang="en-US" sz="1600" dirty="0">
                <a:solidFill>
                  <a:srgbClr val="58647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solidFill>
                  <a:srgbClr val="58647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Action Button: Go Home 13">
            <a:hlinkClick r:id="" action="ppaction://hlinkshowjump?jump=firstslide" highlightClick="1"/>
            <a:extLst>
              <a:ext uri="{FF2B5EF4-FFF2-40B4-BE49-F238E27FC236}">
                <a16:creationId xmlns:a16="http://schemas.microsoft.com/office/drawing/2014/main" id="{DC21ED12-9F38-45AC-ADEF-7EC79884B7F1}"/>
              </a:ext>
            </a:extLst>
          </p:cNvPr>
          <p:cNvSpPr/>
          <p:nvPr/>
        </p:nvSpPr>
        <p:spPr>
          <a:xfrm>
            <a:off x="11586529" y="161778"/>
            <a:ext cx="445477" cy="393896"/>
          </a:xfrm>
          <a:prstGeom prst="actionButtonHome">
            <a:avLst/>
          </a:prstGeom>
          <a:noFill/>
          <a:ln>
            <a:solidFill>
              <a:srgbClr val="586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5280221"/>
              </p:ext>
            </p:extLst>
          </p:nvPr>
        </p:nvGraphicFramePr>
        <p:xfrm>
          <a:off x="908090" y="2421884"/>
          <a:ext cx="9670814" cy="3124568"/>
        </p:xfrm>
        <a:graphic>
          <a:graphicData uri="http://schemas.openxmlformats.org/drawingml/2006/table">
            <a:tbl>
              <a:tblPr firstRow="1" bandRow="1">
                <a:tableStyleId>{D7AC3CCA-C797-4891-BE02-D94E43425B78}</a:tableStyleId>
              </a:tblPr>
              <a:tblGrid>
                <a:gridCol w="4835407">
                  <a:extLst>
                    <a:ext uri="{9D8B030D-6E8A-4147-A177-3AD203B41FA5}">
                      <a16:colId xmlns:a16="http://schemas.microsoft.com/office/drawing/2014/main" val="17153031"/>
                    </a:ext>
                  </a:extLst>
                </a:gridCol>
                <a:gridCol w="4835407">
                  <a:extLst>
                    <a:ext uri="{9D8B030D-6E8A-4147-A177-3AD203B41FA5}">
                      <a16:colId xmlns:a16="http://schemas.microsoft.com/office/drawing/2014/main" val="2424012174"/>
                    </a:ext>
                  </a:extLst>
                </a:gridCol>
              </a:tblGrid>
              <a:tr h="761546">
                <a:tc>
                  <a:txBody>
                    <a:bodyPr/>
                    <a:lstStyle/>
                    <a:p>
                      <a:r>
                        <a:rPr lang="en-US" dirty="0" smtClean="0"/>
                        <a:t>MODEL NAME</a:t>
                      </a:r>
                      <a:endParaRPr lang="en-US" dirty="0"/>
                    </a:p>
                  </a:txBody>
                  <a:tcPr/>
                </a:tc>
                <a:tc>
                  <a:txBody>
                    <a:bodyPr/>
                    <a:lstStyle/>
                    <a:p>
                      <a:r>
                        <a:rPr lang="en-US" dirty="0" smtClean="0"/>
                        <a:t>MSE</a:t>
                      </a:r>
                      <a:endParaRPr lang="en-US" dirty="0"/>
                    </a:p>
                  </a:txBody>
                  <a:tcPr/>
                </a:tc>
                <a:extLst>
                  <a:ext uri="{0D108BD9-81ED-4DB2-BD59-A6C34878D82A}">
                    <a16:rowId xmlns:a16="http://schemas.microsoft.com/office/drawing/2014/main" val="3665385812"/>
                  </a:ext>
                </a:extLst>
              </a:tr>
              <a:tr h="839930">
                <a:tc>
                  <a:txBody>
                    <a:bodyPr/>
                    <a:lstStyle/>
                    <a:p>
                      <a:r>
                        <a:rPr lang="en-US" dirty="0" smtClean="0"/>
                        <a:t>LINEAR REGRESSION</a:t>
                      </a:r>
                      <a:endParaRPr lang="en-US" dirty="0"/>
                    </a:p>
                  </a:txBody>
                  <a:tcPr/>
                </a:tc>
                <a:tc>
                  <a:txBody>
                    <a:bodyPr/>
                    <a:lstStyle/>
                    <a:p>
                      <a:r>
                        <a:rPr lang="en-US" dirty="0" smtClean="0"/>
                        <a:t>15.44</a:t>
                      </a:r>
                      <a:endParaRPr lang="en-US" dirty="0"/>
                    </a:p>
                  </a:txBody>
                  <a:tcPr/>
                </a:tc>
                <a:extLst>
                  <a:ext uri="{0D108BD9-81ED-4DB2-BD59-A6C34878D82A}">
                    <a16:rowId xmlns:a16="http://schemas.microsoft.com/office/drawing/2014/main" val="1346113565"/>
                  </a:ext>
                </a:extLst>
              </a:tr>
              <a:tr h="761546">
                <a:tc>
                  <a:txBody>
                    <a:bodyPr/>
                    <a:lstStyle/>
                    <a:p>
                      <a:r>
                        <a:rPr lang="en-US" dirty="0" smtClean="0"/>
                        <a:t>LASSO</a:t>
                      </a:r>
                      <a:r>
                        <a:rPr lang="en-US" baseline="0" dirty="0" smtClean="0"/>
                        <a:t> REGRESSION</a:t>
                      </a:r>
                      <a:endParaRPr lang="en-US" dirty="0"/>
                    </a:p>
                  </a:txBody>
                  <a:tcPr/>
                </a:tc>
                <a:tc>
                  <a:txBody>
                    <a:bodyPr/>
                    <a:lstStyle/>
                    <a:p>
                      <a:r>
                        <a:rPr lang="en-US" dirty="0" smtClean="0"/>
                        <a:t>15.43</a:t>
                      </a:r>
                      <a:endParaRPr lang="en-US" dirty="0"/>
                    </a:p>
                  </a:txBody>
                  <a:tcPr/>
                </a:tc>
                <a:extLst>
                  <a:ext uri="{0D108BD9-81ED-4DB2-BD59-A6C34878D82A}">
                    <a16:rowId xmlns:a16="http://schemas.microsoft.com/office/drawing/2014/main" val="2652878449"/>
                  </a:ext>
                </a:extLst>
              </a:tr>
              <a:tr h="761546">
                <a:tc>
                  <a:txBody>
                    <a:bodyPr/>
                    <a:lstStyle/>
                    <a:p>
                      <a:r>
                        <a:rPr lang="en-US" dirty="0" smtClean="0"/>
                        <a:t>RIDGE</a:t>
                      </a:r>
                      <a:r>
                        <a:rPr lang="en-US" baseline="0" dirty="0" smtClean="0"/>
                        <a:t> REGRESSION</a:t>
                      </a:r>
                      <a:endParaRPr lang="en-US" dirty="0"/>
                    </a:p>
                  </a:txBody>
                  <a:tcPr/>
                </a:tc>
                <a:tc>
                  <a:txBody>
                    <a:bodyPr/>
                    <a:lstStyle/>
                    <a:p>
                      <a:r>
                        <a:rPr lang="en-US" dirty="0" smtClean="0"/>
                        <a:t>15.80</a:t>
                      </a:r>
                      <a:endParaRPr lang="en-US" dirty="0"/>
                    </a:p>
                  </a:txBody>
                  <a:tcPr/>
                </a:tc>
                <a:extLst>
                  <a:ext uri="{0D108BD9-81ED-4DB2-BD59-A6C34878D82A}">
                    <a16:rowId xmlns:a16="http://schemas.microsoft.com/office/drawing/2014/main" val="3525201404"/>
                  </a:ext>
                </a:extLst>
              </a:tr>
            </a:tbl>
          </a:graphicData>
        </a:graphic>
      </p:graphicFrame>
    </p:spTree>
    <p:extLst>
      <p:ext uri="{BB962C8B-B14F-4D97-AF65-F5344CB8AC3E}">
        <p14:creationId xmlns:p14="http://schemas.microsoft.com/office/powerpoint/2010/main" val="2265991609"/>
      </p:ext>
    </p:extLst>
  </p:cSld>
  <p:clrMapOvr>
    <a:masterClrMapping/>
  </p:clrMapOvr>
  <p:transition spd="slow" advClick="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0" y="-14068"/>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grpSp>
      <p:sp>
        <p:nvSpPr>
          <p:cNvPr id="9" name="Rectangle 8">
            <a:extLst>
              <a:ext uri="{FF2B5EF4-FFF2-40B4-BE49-F238E27FC236}">
                <a16:creationId xmlns:a16="http://schemas.microsoft.com/office/drawing/2014/main" id="{FF69E09C-3449-49F0-966C-3659CE3E444B}"/>
              </a:ext>
            </a:extLst>
          </p:cNvPr>
          <p:cNvSpPr/>
          <p:nvPr/>
        </p:nvSpPr>
        <p:spPr>
          <a:xfrm>
            <a:off x="0" y="1818856"/>
            <a:ext cx="12192001" cy="503914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DFC821-92CE-435D-AB4F-EF7E8A1DEC71}"/>
              </a:ext>
            </a:extLst>
          </p:cNvPr>
          <p:cNvSpPr txBox="1"/>
          <p:nvPr/>
        </p:nvSpPr>
        <p:spPr>
          <a:xfrm>
            <a:off x="1498438" y="116676"/>
            <a:ext cx="2558870" cy="369332"/>
          </a:xfrm>
          <a:prstGeom prst="rect">
            <a:avLst/>
          </a:prstGeom>
          <a:noFill/>
        </p:spPr>
        <p:txBody>
          <a:bodyPr wrap="square" rtlCol="0">
            <a:spAutoFit/>
          </a:bodyPr>
          <a:lstStyle/>
          <a:p>
            <a:r>
              <a:rPr lang="en-US" b="1" dirty="0" smtClean="0">
                <a:solidFill>
                  <a:srgbClr val="FF5050"/>
                </a:solidFill>
              </a:rPr>
              <a:t>Conclusion</a:t>
            </a:r>
            <a:endParaRPr lang="en-US" b="1" dirty="0">
              <a:solidFill>
                <a:srgbClr val="FF5050"/>
              </a:solidFill>
            </a:endParaRPr>
          </a:p>
        </p:txBody>
      </p:sp>
      <p:sp>
        <p:nvSpPr>
          <p:cNvPr id="13" name="TextBox 12">
            <a:extLst>
              <a:ext uri="{FF2B5EF4-FFF2-40B4-BE49-F238E27FC236}">
                <a16:creationId xmlns:a16="http://schemas.microsoft.com/office/drawing/2014/main" id="{0E364F64-AB4F-4623-BCCF-EE4369A58FB8}"/>
              </a:ext>
            </a:extLst>
          </p:cNvPr>
          <p:cNvSpPr txBox="1"/>
          <p:nvPr/>
        </p:nvSpPr>
        <p:spPr>
          <a:xfrm>
            <a:off x="773163" y="2310290"/>
            <a:ext cx="10813366" cy="2246769"/>
          </a:xfrm>
          <a:prstGeom prst="rect">
            <a:avLst/>
          </a:prstGeom>
          <a:noFill/>
        </p:spPr>
        <p:txBody>
          <a:bodyPr wrap="square" rtlCol="0">
            <a:spAutoFit/>
          </a:bodyPr>
          <a:lstStyle/>
          <a:p>
            <a:pPr algn="ct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Google and Facebook are the large companies, but since google is having large number of products in market so Google has covered large partition in Advertisement Market to sell their Products.</a:t>
            </a:r>
          </a:p>
          <a:p>
            <a:pPr algn="ct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Still if we compare the number of products and market coverage of both, Facebook is a clear winner here.</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Action Button: Go Home 13">
            <a:hlinkClick r:id="" action="ppaction://hlinkshowjump?jump=firstslide" highlightClick="1"/>
            <a:extLst>
              <a:ext uri="{FF2B5EF4-FFF2-40B4-BE49-F238E27FC236}">
                <a16:creationId xmlns:a16="http://schemas.microsoft.com/office/drawing/2014/main" id="{71C77351-A6B8-4ACC-8B9A-F5A058596157}"/>
              </a:ext>
            </a:extLst>
          </p:cNvPr>
          <p:cNvSpPr/>
          <p:nvPr/>
        </p:nvSpPr>
        <p:spPr>
          <a:xfrm>
            <a:off x="11586529" y="161778"/>
            <a:ext cx="445477" cy="393896"/>
          </a:xfrm>
          <a:prstGeom prst="actionButtonHom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15" name="TextBox 14">
            <a:extLst>
              <a:ext uri="{FF2B5EF4-FFF2-40B4-BE49-F238E27FC236}">
                <a16:creationId xmlns:a16="http://schemas.microsoft.com/office/drawing/2014/main" id="{0E364F64-AB4F-4623-BCCF-EE4369A58FB8}"/>
              </a:ext>
            </a:extLst>
          </p:cNvPr>
          <p:cNvSpPr txBox="1"/>
          <p:nvPr/>
        </p:nvSpPr>
        <p:spPr>
          <a:xfrm>
            <a:off x="689317" y="5628297"/>
            <a:ext cx="10813366" cy="523220"/>
          </a:xfrm>
          <a:prstGeom prst="rect">
            <a:avLst/>
          </a:prstGeom>
          <a:noFill/>
        </p:spPr>
        <p:txBody>
          <a:bodyPr wrap="square" rtlCol="0">
            <a:spAutoFit/>
          </a:bodyPr>
          <a:lstStyle/>
          <a:p>
            <a:pPr algn="ct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4374465"/>
      </p:ext>
    </p:extLst>
  </p:cSld>
  <p:clrMapOvr>
    <a:masterClrMapping/>
  </p:clrMapOvr>
  <p:transition spd="slow" advClick="0">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261</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Ambekar</dc:creator>
  <cp:lastModifiedBy>Sahil Ambekar</cp:lastModifiedBy>
  <cp:revision>9</cp:revision>
  <dcterms:created xsi:type="dcterms:W3CDTF">2020-08-22T11:26:48Z</dcterms:created>
  <dcterms:modified xsi:type="dcterms:W3CDTF">2020-08-22T12:22:24Z</dcterms:modified>
</cp:coreProperties>
</file>