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0"/>
  </p:notesMasterIdLst>
  <p:sldIdLst>
    <p:sldId id="256" r:id="rId2"/>
    <p:sldId id="257" r:id="rId3"/>
    <p:sldId id="258" r:id="rId4"/>
    <p:sldId id="259" r:id="rId5"/>
    <p:sldId id="265" r:id="rId6"/>
    <p:sldId id="273" r:id="rId7"/>
    <p:sldId id="260" r:id="rId8"/>
    <p:sldId id="272" r:id="rId9"/>
    <p:sldId id="264" r:id="rId10"/>
    <p:sldId id="263" r:id="rId11"/>
    <p:sldId id="268" r:id="rId12"/>
    <p:sldId id="262" r:id="rId13"/>
    <p:sldId id="266" r:id="rId14"/>
    <p:sldId id="267" r:id="rId15"/>
    <p:sldId id="269"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ir99nadim@outlook.com" initials="s" lastIdx="1" clrIdx="0">
    <p:extLst>
      <p:ext uri="{19B8F6BF-5375-455C-9EA6-DF929625EA0E}">
        <p15:presenceInfo xmlns:p15="http://schemas.microsoft.com/office/powerpoint/2012/main" userId="b161d7e91b6d92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A02F8F-9917-44AA-9F37-EEF4F3EE0744}"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IN"/>
        </a:p>
      </dgm:t>
    </dgm:pt>
    <dgm:pt modelId="{4DEA4668-3385-4FDE-9E1C-5057F04D41E9}">
      <dgm:prSet phldrT="[Text]" custT="1"/>
      <dgm:spPr/>
      <dgm:t>
        <a:bodyPr/>
        <a:lstStyle/>
        <a:p>
          <a:r>
            <a:rPr lang="en-IN" sz="2000" b="1" dirty="0">
              <a:solidFill>
                <a:srgbClr val="92D050"/>
              </a:solidFill>
              <a:latin typeface="Arial" panose="020B0604020202020204" pitchFamily="34" charset="0"/>
              <a:cs typeface="Arial" panose="020B0604020202020204" pitchFamily="34" charset="0"/>
            </a:rPr>
            <a:t>Check for  Presence of Special Characters</a:t>
          </a:r>
        </a:p>
      </dgm:t>
    </dgm:pt>
    <dgm:pt modelId="{94F8988A-6DA9-4F02-9870-95CFAB9C5E38}" type="parTrans" cxnId="{620DC410-4A74-4AEF-B5ED-F3D08CB10DBE}">
      <dgm:prSet/>
      <dgm:spPr/>
      <dgm:t>
        <a:bodyPr/>
        <a:lstStyle/>
        <a:p>
          <a:endParaRPr lang="en-IN"/>
        </a:p>
      </dgm:t>
    </dgm:pt>
    <dgm:pt modelId="{F578EFD7-4772-4A0D-816D-BC21169A68B4}" type="sibTrans" cxnId="{620DC410-4A74-4AEF-B5ED-F3D08CB10DBE}">
      <dgm:prSet/>
      <dgm:spPr/>
      <dgm:t>
        <a:bodyPr/>
        <a:lstStyle/>
        <a:p>
          <a:endParaRPr lang="en-IN"/>
        </a:p>
      </dgm:t>
    </dgm:pt>
    <dgm:pt modelId="{114EFE0F-110E-4519-95E4-4CD3D332ABC0}">
      <dgm:prSet phldrT="[Text]" custT="1"/>
      <dgm:spPr/>
      <dgm:t>
        <a:bodyPr/>
        <a:lstStyle/>
        <a:p>
          <a:r>
            <a:rPr lang="en-IN" sz="1800" b="1" dirty="0">
              <a:solidFill>
                <a:srgbClr val="FF0000"/>
              </a:solidFill>
              <a:latin typeface="Arial" panose="020B0604020202020204" pitchFamily="34" charset="0"/>
              <a:cs typeface="Arial" panose="020B0604020202020204" pitchFamily="34" charset="0"/>
            </a:rPr>
            <a:t>Replace  Special Characters with NAN</a:t>
          </a:r>
        </a:p>
      </dgm:t>
    </dgm:pt>
    <dgm:pt modelId="{305BBFDF-7536-4B8B-A349-7274BE505BA1}" type="parTrans" cxnId="{EEAFBA89-64AD-42FD-B338-3A1DF71ABA90}">
      <dgm:prSet/>
      <dgm:spPr/>
      <dgm:t>
        <a:bodyPr/>
        <a:lstStyle/>
        <a:p>
          <a:endParaRPr lang="en-IN"/>
        </a:p>
      </dgm:t>
    </dgm:pt>
    <dgm:pt modelId="{BC3521D3-29B3-47AF-8C49-0BB1DF19D6B1}" type="sibTrans" cxnId="{EEAFBA89-64AD-42FD-B338-3A1DF71ABA90}">
      <dgm:prSet/>
      <dgm:spPr/>
      <dgm:t>
        <a:bodyPr/>
        <a:lstStyle/>
        <a:p>
          <a:endParaRPr lang="en-IN"/>
        </a:p>
      </dgm:t>
    </dgm:pt>
    <dgm:pt modelId="{5A668510-B9C0-483E-BE34-8DA5C15AD8A0}">
      <dgm:prSet phldrT="[Text]" custT="1"/>
      <dgm:spPr/>
      <dgm:t>
        <a:bodyPr/>
        <a:lstStyle/>
        <a:p>
          <a:r>
            <a:rPr lang="en-IN" sz="1800" dirty="0">
              <a:solidFill>
                <a:srgbClr val="92D050"/>
              </a:solidFill>
              <a:latin typeface="Arial" panose="020B0604020202020204" pitchFamily="34" charset="0"/>
              <a:cs typeface="Arial" panose="020B0604020202020204" pitchFamily="34" charset="0"/>
            </a:rPr>
            <a:t>Check for Duplicates</a:t>
          </a:r>
        </a:p>
      </dgm:t>
    </dgm:pt>
    <dgm:pt modelId="{7C68287E-787F-44AB-A092-0B5F39EE4393}" type="parTrans" cxnId="{11C89629-0D35-4E97-B568-CF2BDC7BE778}">
      <dgm:prSet/>
      <dgm:spPr/>
      <dgm:t>
        <a:bodyPr/>
        <a:lstStyle/>
        <a:p>
          <a:endParaRPr lang="en-IN"/>
        </a:p>
      </dgm:t>
    </dgm:pt>
    <dgm:pt modelId="{25339143-5E56-489A-8322-C1DC60FD968B}" type="sibTrans" cxnId="{11C89629-0D35-4E97-B568-CF2BDC7BE778}">
      <dgm:prSet/>
      <dgm:spPr/>
      <dgm:t>
        <a:bodyPr/>
        <a:lstStyle/>
        <a:p>
          <a:endParaRPr lang="en-IN"/>
        </a:p>
      </dgm:t>
    </dgm:pt>
    <dgm:pt modelId="{E28F16A9-A008-48CB-8FAB-CB097CF2D82C}">
      <dgm:prSet phldrT="[Text]" custT="1"/>
      <dgm:spPr/>
      <dgm:t>
        <a:bodyPr/>
        <a:lstStyle/>
        <a:p>
          <a:r>
            <a:rPr lang="en-IN" sz="1800" dirty="0">
              <a:solidFill>
                <a:srgbClr val="FF0000"/>
              </a:solidFill>
              <a:latin typeface="Arial" panose="020B0604020202020204" pitchFamily="34" charset="0"/>
              <a:cs typeface="Arial" panose="020B0604020202020204" pitchFamily="34" charset="0"/>
            </a:rPr>
            <a:t>Remove</a:t>
          </a:r>
          <a:r>
            <a:rPr lang="en-IN" sz="3000" dirty="0">
              <a:latin typeface="Arial" panose="020B0604020202020204" pitchFamily="34" charset="0"/>
              <a:cs typeface="Arial" panose="020B0604020202020204" pitchFamily="34" charset="0"/>
            </a:rPr>
            <a:t> </a:t>
          </a:r>
          <a:r>
            <a:rPr lang="en-IN" sz="1800" dirty="0">
              <a:solidFill>
                <a:srgbClr val="FF0000"/>
              </a:solidFill>
              <a:latin typeface="Arial" panose="020B0604020202020204" pitchFamily="34" charset="0"/>
              <a:cs typeface="Arial" panose="020B0604020202020204" pitchFamily="34" charset="0"/>
            </a:rPr>
            <a:t>Duplicates</a:t>
          </a:r>
        </a:p>
      </dgm:t>
    </dgm:pt>
    <dgm:pt modelId="{5155EE92-F069-4F1F-8A4C-92E53743DAD2}" type="parTrans" cxnId="{8A6CA473-29AE-4BB7-BA1C-1B8C994D0938}">
      <dgm:prSet/>
      <dgm:spPr/>
      <dgm:t>
        <a:bodyPr/>
        <a:lstStyle/>
        <a:p>
          <a:endParaRPr lang="en-IN"/>
        </a:p>
      </dgm:t>
    </dgm:pt>
    <dgm:pt modelId="{FC2AE22E-A4FF-44D3-88ED-9F45FD0EDD7A}" type="sibTrans" cxnId="{8A6CA473-29AE-4BB7-BA1C-1B8C994D0938}">
      <dgm:prSet/>
      <dgm:spPr/>
      <dgm:t>
        <a:bodyPr/>
        <a:lstStyle/>
        <a:p>
          <a:endParaRPr lang="en-IN"/>
        </a:p>
      </dgm:t>
    </dgm:pt>
    <dgm:pt modelId="{EF70E06A-E62F-46D5-AAFA-2270101DF6A7}">
      <dgm:prSet phldrT="[Text]" custT="1"/>
      <dgm:spPr/>
      <dgm:t>
        <a:bodyPr/>
        <a:lstStyle/>
        <a:p>
          <a:r>
            <a:rPr lang="en-IN" sz="1800" dirty="0">
              <a:solidFill>
                <a:srgbClr val="92D050"/>
              </a:solidFill>
              <a:latin typeface="Arial" panose="020B0604020202020204" pitchFamily="34" charset="0"/>
              <a:cs typeface="Arial" panose="020B0604020202020204" pitchFamily="34" charset="0"/>
            </a:rPr>
            <a:t>Impute missing Value</a:t>
          </a:r>
        </a:p>
      </dgm:t>
    </dgm:pt>
    <dgm:pt modelId="{E46937F9-F404-46D7-AD75-678BD264FB60}" type="parTrans" cxnId="{562BE76E-8AF7-46AE-9C6B-8C7C52F3D6D6}">
      <dgm:prSet/>
      <dgm:spPr/>
      <dgm:t>
        <a:bodyPr/>
        <a:lstStyle/>
        <a:p>
          <a:endParaRPr lang="en-IN"/>
        </a:p>
      </dgm:t>
    </dgm:pt>
    <dgm:pt modelId="{69955086-4B55-4DFA-9914-7520016E7B00}" type="sibTrans" cxnId="{562BE76E-8AF7-46AE-9C6B-8C7C52F3D6D6}">
      <dgm:prSet/>
      <dgm:spPr/>
      <dgm:t>
        <a:bodyPr/>
        <a:lstStyle/>
        <a:p>
          <a:endParaRPr lang="en-IN"/>
        </a:p>
      </dgm:t>
    </dgm:pt>
    <dgm:pt modelId="{F2B73DDC-FBA4-4E5E-B504-29EDD0AA27FC}" type="pres">
      <dgm:prSet presAssocID="{9FA02F8F-9917-44AA-9F37-EEF4F3EE0744}" presName="Name0" presStyleCnt="0">
        <dgm:presLayoutVars>
          <dgm:chMax val="7"/>
          <dgm:chPref val="5"/>
        </dgm:presLayoutVars>
      </dgm:prSet>
      <dgm:spPr/>
    </dgm:pt>
    <dgm:pt modelId="{5D3E61F5-112A-485B-AA29-E48495D60E12}" type="pres">
      <dgm:prSet presAssocID="{9FA02F8F-9917-44AA-9F37-EEF4F3EE0744}" presName="arrowNode" presStyleLbl="node1" presStyleIdx="0" presStyleCnt="1"/>
      <dgm:spPr/>
    </dgm:pt>
    <dgm:pt modelId="{B6AB1950-31A0-4267-9E17-3243DAD278BC}" type="pres">
      <dgm:prSet presAssocID="{4DEA4668-3385-4FDE-9E1C-5057F04D41E9}" presName="txNode1" presStyleLbl="revTx" presStyleIdx="0" presStyleCnt="5" custScaleX="373022" custLinFactX="93131" custLinFactNeighborX="100000" custLinFactNeighborY="10235">
        <dgm:presLayoutVars>
          <dgm:bulletEnabled val="1"/>
        </dgm:presLayoutVars>
      </dgm:prSet>
      <dgm:spPr/>
    </dgm:pt>
    <dgm:pt modelId="{DCAC229E-A13B-4838-88E0-C82410C35ACA}" type="pres">
      <dgm:prSet presAssocID="{114EFE0F-110E-4519-95E4-4CD3D332ABC0}" presName="txNode2" presStyleLbl="revTx" presStyleIdx="1" presStyleCnt="5" custScaleX="161155" custLinFactNeighborX="62663" custLinFactNeighborY="68555">
        <dgm:presLayoutVars>
          <dgm:bulletEnabled val="1"/>
        </dgm:presLayoutVars>
      </dgm:prSet>
      <dgm:spPr/>
    </dgm:pt>
    <dgm:pt modelId="{847A241A-BE90-4EAB-846D-09903D9A11D2}" type="pres">
      <dgm:prSet presAssocID="{BC3521D3-29B3-47AF-8C49-0BB1DF19D6B1}" presName="dotNode2" presStyleCnt="0"/>
      <dgm:spPr/>
    </dgm:pt>
    <dgm:pt modelId="{570193B2-96BC-44B2-9C63-06DB5F046EF5}" type="pres">
      <dgm:prSet presAssocID="{BC3521D3-29B3-47AF-8C49-0BB1DF19D6B1}" presName="dotRepeatNode" presStyleLbl="fgShp" presStyleIdx="0" presStyleCnt="3"/>
      <dgm:spPr/>
    </dgm:pt>
    <dgm:pt modelId="{C4352CBA-15EC-45C6-9C7F-9500DE212523}" type="pres">
      <dgm:prSet presAssocID="{5A668510-B9C0-483E-BE34-8DA5C15AD8A0}" presName="txNode3" presStyleLbl="revTx" presStyleIdx="2" presStyleCnt="5" custScaleX="244199" custLinFactX="-4859" custLinFactNeighborX="-100000" custLinFactNeighborY="-24731">
        <dgm:presLayoutVars>
          <dgm:bulletEnabled val="1"/>
        </dgm:presLayoutVars>
      </dgm:prSet>
      <dgm:spPr/>
    </dgm:pt>
    <dgm:pt modelId="{09325306-EF74-4450-BFB6-18692FA22462}" type="pres">
      <dgm:prSet presAssocID="{25339143-5E56-489A-8322-C1DC60FD968B}" presName="dotNode3" presStyleCnt="0"/>
      <dgm:spPr/>
    </dgm:pt>
    <dgm:pt modelId="{BDB82130-5E4E-4B94-9F46-69C25AA7951A}" type="pres">
      <dgm:prSet presAssocID="{25339143-5E56-489A-8322-C1DC60FD968B}" presName="dotRepeatNode" presStyleLbl="fgShp" presStyleIdx="1" presStyleCnt="3"/>
      <dgm:spPr/>
    </dgm:pt>
    <dgm:pt modelId="{07123672-968B-4799-A6FE-7B22A4070D7C}" type="pres">
      <dgm:prSet presAssocID="{E28F16A9-A008-48CB-8FAB-CB097CF2D82C}" presName="txNode4" presStyleLbl="revTx" presStyleIdx="3" presStyleCnt="5" custScaleX="293068" custLinFactX="-56946" custLinFactNeighborX="-100000" custLinFactNeighborY="42974">
        <dgm:presLayoutVars>
          <dgm:bulletEnabled val="1"/>
        </dgm:presLayoutVars>
      </dgm:prSet>
      <dgm:spPr/>
    </dgm:pt>
    <dgm:pt modelId="{419BE177-F4F3-4668-8C78-39ED57F9BD99}" type="pres">
      <dgm:prSet presAssocID="{FC2AE22E-A4FF-44D3-88ED-9F45FD0EDD7A}" presName="dotNode4" presStyleCnt="0"/>
      <dgm:spPr/>
    </dgm:pt>
    <dgm:pt modelId="{5D2ECA35-76AA-4C7D-B22E-EAB913C4CC6A}" type="pres">
      <dgm:prSet presAssocID="{FC2AE22E-A4FF-44D3-88ED-9F45FD0EDD7A}" presName="dotRepeatNode" presStyleLbl="fgShp" presStyleIdx="2" presStyleCnt="3"/>
      <dgm:spPr/>
    </dgm:pt>
    <dgm:pt modelId="{920C2907-8D4E-4A60-8D91-D17284EC7AFB}" type="pres">
      <dgm:prSet presAssocID="{EF70E06A-E62F-46D5-AAFA-2270101DF6A7}" presName="txNode5" presStyleLbl="revTx" presStyleIdx="4" presStyleCnt="5" custScaleX="163008">
        <dgm:presLayoutVars>
          <dgm:bulletEnabled val="1"/>
        </dgm:presLayoutVars>
      </dgm:prSet>
      <dgm:spPr/>
    </dgm:pt>
  </dgm:ptLst>
  <dgm:cxnLst>
    <dgm:cxn modelId="{620DC410-4A74-4AEF-B5ED-F3D08CB10DBE}" srcId="{9FA02F8F-9917-44AA-9F37-EEF4F3EE0744}" destId="{4DEA4668-3385-4FDE-9E1C-5057F04D41E9}" srcOrd="0" destOrd="0" parTransId="{94F8988A-6DA9-4F02-9870-95CFAB9C5E38}" sibTransId="{F578EFD7-4772-4A0D-816D-BC21169A68B4}"/>
    <dgm:cxn modelId="{3F1A4311-BFA1-4889-87AB-AC6F6024950E}" type="presOf" srcId="{E28F16A9-A008-48CB-8FAB-CB097CF2D82C}" destId="{07123672-968B-4799-A6FE-7B22A4070D7C}" srcOrd="0" destOrd="0" presId="urn:microsoft.com/office/officeart/2009/3/layout/DescendingProcess"/>
    <dgm:cxn modelId="{FDC84412-49EC-4872-8478-5E6B0D712488}" type="presOf" srcId="{25339143-5E56-489A-8322-C1DC60FD968B}" destId="{BDB82130-5E4E-4B94-9F46-69C25AA7951A}" srcOrd="0" destOrd="0" presId="urn:microsoft.com/office/officeart/2009/3/layout/DescendingProcess"/>
    <dgm:cxn modelId="{11C89629-0D35-4E97-B568-CF2BDC7BE778}" srcId="{9FA02F8F-9917-44AA-9F37-EEF4F3EE0744}" destId="{5A668510-B9C0-483E-BE34-8DA5C15AD8A0}" srcOrd="2" destOrd="0" parTransId="{7C68287E-787F-44AB-A092-0B5F39EE4393}" sibTransId="{25339143-5E56-489A-8322-C1DC60FD968B}"/>
    <dgm:cxn modelId="{A0E16E3A-0D81-4741-A167-B4E9CABA8B31}" type="presOf" srcId="{5A668510-B9C0-483E-BE34-8DA5C15AD8A0}" destId="{C4352CBA-15EC-45C6-9C7F-9500DE212523}" srcOrd="0" destOrd="0" presId="urn:microsoft.com/office/officeart/2009/3/layout/DescendingProcess"/>
    <dgm:cxn modelId="{DFC2403C-B3BA-4E6A-AE62-92971F23A344}" type="presOf" srcId="{FC2AE22E-A4FF-44D3-88ED-9F45FD0EDD7A}" destId="{5D2ECA35-76AA-4C7D-B22E-EAB913C4CC6A}" srcOrd="0" destOrd="0" presId="urn:microsoft.com/office/officeart/2009/3/layout/DescendingProcess"/>
    <dgm:cxn modelId="{562BE76E-8AF7-46AE-9C6B-8C7C52F3D6D6}" srcId="{9FA02F8F-9917-44AA-9F37-EEF4F3EE0744}" destId="{EF70E06A-E62F-46D5-AAFA-2270101DF6A7}" srcOrd="4" destOrd="0" parTransId="{E46937F9-F404-46D7-AD75-678BD264FB60}" sibTransId="{69955086-4B55-4DFA-9914-7520016E7B00}"/>
    <dgm:cxn modelId="{8A6CA473-29AE-4BB7-BA1C-1B8C994D0938}" srcId="{9FA02F8F-9917-44AA-9F37-EEF4F3EE0744}" destId="{E28F16A9-A008-48CB-8FAB-CB097CF2D82C}" srcOrd="3" destOrd="0" parTransId="{5155EE92-F069-4F1F-8A4C-92E53743DAD2}" sibTransId="{FC2AE22E-A4FF-44D3-88ED-9F45FD0EDD7A}"/>
    <dgm:cxn modelId="{063BC47C-3174-4673-A259-E7C80E0CB6DE}" type="presOf" srcId="{9FA02F8F-9917-44AA-9F37-EEF4F3EE0744}" destId="{F2B73DDC-FBA4-4E5E-B504-29EDD0AA27FC}" srcOrd="0" destOrd="0" presId="urn:microsoft.com/office/officeart/2009/3/layout/DescendingProcess"/>
    <dgm:cxn modelId="{EEAFBA89-64AD-42FD-B338-3A1DF71ABA90}" srcId="{9FA02F8F-9917-44AA-9F37-EEF4F3EE0744}" destId="{114EFE0F-110E-4519-95E4-4CD3D332ABC0}" srcOrd="1" destOrd="0" parTransId="{305BBFDF-7536-4B8B-A349-7274BE505BA1}" sibTransId="{BC3521D3-29B3-47AF-8C49-0BB1DF19D6B1}"/>
    <dgm:cxn modelId="{C8BAD4A8-0882-4CD2-A3FF-3176B3055612}" type="presOf" srcId="{EF70E06A-E62F-46D5-AAFA-2270101DF6A7}" destId="{920C2907-8D4E-4A60-8D91-D17284EC7AFB}" srcOrd="0" destOrd="0" presId="urn:microsoft.com/office/officeart/2009/3/layout/DescendingProcess"/>
    <dgm:cxn modelId="{AD2A1AD3-D7A1-4ADC-A0B0-230119422BD1}" type="presOf" srcId="{4DEA4668-3385-4FDE-9E1C-5057F04D41E9}" destId="{B6AB1950-31A0-4267-9E17-3243DAD278BC}" srcOrd="0" destOrd="0" presId="urn:microsoft.com/office/officeart/2009/3/layout/DescendingProcess"/>
    <dgm:cxn modelId="{772D1AD7-5E7C-4806-9984-6F04BFFEE979}" type="presOf" srcId="{114EFE0F-110E-4519-95E4-4CD3D332ABC0}" destId="{DCAC229E-A13B-4838-88E0-C82410C35ACA}" srcOrd="0" destOrd="0" presId="urn:microsoft.com/office/officeart/2009/3/layout/DescendingProcess"/>
    <dgm:cxn modelId="{0AEE52EA-ED72-445D-89A8-4CE79D26A116}" type="presOf" srcId="{BC3521D3-29B3-47AF-8C49-0BB1DF19D6B1}" destId="{570193B2-96BC-44B2-9C63-06DB5F046EF5}" srcOrd="0" destOrd="0" presId="urn:microsoft.com/office/officeart/2009/3/layout/DescendingProcess"/>
    <dgm:cxn modelId="{F22B1CA8-AFAE-45ED-9DB8-55A752B63078}" type="presParOf" srcId="{F2B73DDC-FBA4-4E5E-B504-29EDD0AA27FC}" destId="{5D3E61F5-112A-485B-AA29-E48495D60E12}" srcOrd="0" destOrd="0" presId="urn:microsoft.com/office/officeart/2009/3/layout/DescendingProcess"/>
    <dgm:cxn modelId="{1CEBAA1E-E6E6-4A8E-BACF-12C1BC5D7671}" type="presParOf" srcId="{F2B73DDC-FBA4-4E5E-B504-29EDD0AA27FC}" destId="{B6AB1950-31A0-4267-9E17-3243DAD278BC}" srcOrd="1" destOrd="0" presId="urn:microsoft.com/office/officeart/2009/3/layout/DescendingProcess"/>
    <dgm:cxn modelId="{BF1AB8DD-F023-4BF3-A1E1-97A5A0B5B578}" type="presParOf" srcId="{F2B73DDC-FBA4-4E5E-B504-29EDD0AA27FC}" destId="{DCAC229E-A13B-4838-88E0-C82410C35ACA}" srcOrd="2" destOrd="0" presId="urn:microsoft.com/office/officeart/2009/3/layout/DescendingProcess"/>
    <dgm:cxn modelId="{9E923DC0-AB4B-4194-AA77-1B3803E68D13}" type="presParOf" srcId="{F2B73DDC-FBA4-4E5E-B504-29EDD0AA27FC}" destId="{847A241A-BE90-4EAB-846D-09903D9A11D2}" srcOrd="3" destOrd="0" presId="urn:microsoft.com/office/officeart/2009/3/layout/DescendingProcess"/>
    <dgm:cxn modelId="{1C37CF36-6B83-4373-B888-43F0384C1C36}" type="presParOf" srcId="{847A241A-BE90-4EAB-846D-09903D9A11D2}" destId="{570193B2-96BC-44B2-9C63-06DB5F046EF5}" srcOrd="0" destOrd="0" presId="urn:microsoft.com/office/officeart/2009/3/layout/DescendingProcess"/>
    <dgm:cxn modelId="{7567EC9A-B2C6-4657-8D85-51C5DEE16799}" type="presParOf" srcId="{F2B73DDC-FBA4-4E5E-B504-29EDD0AA27FC}" destId="{C4352CBA-15EC-45C6-9C7F-9500DE212523}" srcOrd="4" destOrd="0" presId="urn:microsoft.com/office/officeart/2009/3/layout/DescendingProcess"/>
    <dgm:cxn modelId="{96F8618A-BC28-41C6-B06D-3D03A3FAD764}" type="presParOf" srcId="{F2B73DDC-FBA4-4E5E-B504-29EDD0AA27FC}" destId="{09325306-EF74-4450-BFB6-18692FA22462}" srcOrd="5" destOrd="0" presId="urn:microsoft.com/office/officeart/2009/3/layout/DescendingProcess"/>
    <dgm:cxn modelId="{83A7AA86-BC94-47CC-9A5E-69B81B58332F}" type="presParOf" srcId="{09325306-EF74-4450-BFB6-18692FA22462}" destId="{BDB82130-5E4E-4B94-9F46-69C25AA7951A}" srcOrd="0" destOrd="0" presId="urn:microsoft.com/office/officeart/2009/3/layout/DescendingProcess"/>
    <dgm:cxn modelId="{79CACCBF-2330-4E33-A7CD-E3BAA9FCF4CE}" type="presParOf" srcId="{F2B73DDC-FBA4-4E5E-B504-29EDD0AA27FC}" destId="{07123672-968B-4799-A6FE-7B22A4070D7C}" srcOrd="6" destOrd="0" presId="urn:microsoft.com/office/officeart/2009/3/layout/DescendingProcess"/>
    <dgm:cxn modelId="{9A9995E5-43B1-4E7F-A722-06BBD97CB459}" type="presParOf" srcId="{F2B73DDC-FBA4-4E5E-B504-29EDD0AA27FC}" destId="{419BE177-F4F3-4668-8C78-39ED57F9BD99}" srcOrd="7" destOrd="0" presId="urn:microsoft.com/office/officeart/2009/3/layout/DescendingProcess"/>
    <dgm:cxn modelId="{15976762-CF40-4AFE-B09C-9FCBC5F980D8}" type="presParOf" srcId="{419BE177-F4F3-4668-8C78-39ED57F9BD99}" destId="{5D2ECA35-76AA-4C7D-B22E-EAB913C4CC6A}" srcOrd="0" destOrd="0" presId="urn:microsoft.com/office/officeart/2009/3/layout/DescendingProcess"/>
    <dgm:cxn modelId="{39F6FA1B-B74A-42B8-BAE1-FB7D811880DB}" type="presParOf" srcId="{F2B73DDC-FBA4-4E5E-B504-29EDD0AA27FC}" destId="{920C2907-8D4E-4A60-8D91-D17284EC7AFB}"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B7F37F-1326-4543-A3DA-79BA6E832ED4}"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IN"/>
        </a:p>
      </dgm:t>
    </dgm:pt>
    <dgm:pt modelId="{669EF4B1-8CFC-4B6D-90F8-8FC9471DC778}">
      <dgm:prSet phldrT="[Text]" custT="1"/>
      <dgm:spPr/>
      <dgm:t>
        <a:bodyPr/>
        <a:lstStyle/>
        <a:p>
          <a:r>
            <a:rPr lang="en-IN" sz="2400" b="1" dirty="0">
              <a:solidFill>
                <a:schemeClr val="accent5"/>
              </a:solidFill>
              <a:latin typeface="Arial" panose="020B0604020202020204" pitchFamily="34" charset="0"/>
              <a:cs typeface="Arial" panose="020B0604020202020204" pitchFamily="34" charset="0"/>
            </a:rPr>
            <a:t>UNIVARIATE</a:t>
          </a:r>
          <a:r>
            <a:rPr lang="en-IN" sz="1200" dirty="0"/>
            <a:t> </a:t>
          </a:r>
          <a:r>
            <a:rPr lang="en-IN" sz="2400" b="1" dirty="0">
              <a:latin typeface="Arial" panose="020B0604020202020204" pitchFamily="34" charset="0"/>
              <a:cs typeface="Arial" panose="020B0604020202020204" pitchFamily="34" charset="0"/>
            </a:rPr>
            <a:t>SELECTION</a:t>
          </a:r>
        </a:p>
      </dgm:t>
    </dgm:pt>
    <dgm:pt modelId="{078A4EF8-71B4-462E-998A-D68E470ADBEA}" type="parTrans" cxnId="{F5D65653-CF61-4A59-B996-CEFD08814E64}">
      <dgm:prSet/>
      <dgm:spPr/>
      <dgm:t>
        <a:bodyPr/>
        <a:lstStyle/>
        <a:p>
          <a:endParaRPr lang="en-IN"/>
        </a:p>
      </dgm:t>
    </dgm:pt>
    <dgm:pt modelId="{5AFB8963-740A-48B2-AB44-14836122E856}" type="sibTrans" cxnId="{F5D65653-CF61-4A59-B996-CEFD08814E64}">
      <dgm:prSet/>
      <dgm:spPr/>
      <dgm:t>
        <a:bodyPr/>
        <a:lstStyle/>
        <a:p>
          <a:endParaRPr lang="en-IN"/>
        </a:p>
      </dgm:t>
    </dgm:pt>
    <dgm:pt modelId="{C0A6C777-7E7E-4B09-B4C7-1AF375BB1C13}">
      <dgm:prSet phldrT="[Text]" custT="1"/>
      <dgm:spPr/>
      <dgm:t>
        <a:bodyPr/>
        <a:lstStyle/>
        <a:p>
          <a:r>
            <a:rPr lang="en-IN" sz="2000" b="1" dirty="0">
              <a:solidFill>
                <a:srgbClr val="92D050"/>
              </a:solidFill>
              <a:latin typeface="Arial" panose="020B0604020202020204" pitchFamily="34" charset="0"/>
              <a:cs typeface="Arial" panose="020B0604020202020204" pitchFamily="34" charset="0"/>
            </a:rPr>
            <a:t>F-Regression</a:t>
          </a:r>
        </a:p>
      </dgm:t>
    </dgm:pt>
    <dgm:pt modelId="{64BB9E17-D095-4222-973D-7515B74734EA}" type="parTrans" cxnId="{0E40BF87-6BDE-4795-9DC7-892944DB3B0B}">
      <dgm:prSet/>
      <dgm:spPr/>
      <dgm:t>
        <a:bodyPr/>
        <a:lstStyle/>
        <a:p>
          <a:endParaRPr lang="en-IN"/>
        </a:p>
      </dgm:t>
    </dgm:pt>
    <dgm:pt modelId="{7580A65C-CC5C-454C-B617-5717DA46A5D4}" type="sibTrans" cxnId="{0E40BF87-6BDE-4795-9DC7-892944DB3B0B}">
      <dgm:prSet/>
      <dgm:spPr/>
      <dgm:t>
        <a:bodyPr/>
        <a:lstStyle/>
        <a:p>
          <a:endParaRPr lang="en-IN"/>
        </a:p>
      </dgm:t>
    </dgm:pt>
    <dgm:pt modelId="{8E930EFE-9374-4CAD-BB0C-BCE13A472E39}">
      <dgm:prSet phldrT="[Text]" custT="1"/>
      <dgm:spPr/>
      <dgm:t>
        <a:bodyPr/>
        <a:lstStyle/>
        <a:p>
          <a:r>
            <a:rPr lang="en-IN" sz="2000" b="1" dirty="0">
              <a:solidFill>
                <a:srgbClr val="92D050"/>
              </a:solidFill>
              <a:latin typeface="Arial" panose="020B0604020202020204" pitchFamily="34" charset="0"/>
              <a:cs typeface="Arial" panose="020B0604020202020204" pitchFamily="34" charset="0"/>
            </a:rPr>
            <a:t>Chi-Square</a:t>
          </a:r>
          <a:r>
            <a:rPr lang="en-IN" sz="1300" dirty="0"/>
            <a:t> </a:t>
          </a:r>
          <a:r>
            <a:rPr lang="en-IN" sz="2000" b="1" dirty="0">
              <a:solidFill>
                <a:srgbClr val="92D050"/>
              </a:solidFill>
              <a:latin typeface="Arial" panose="020B0604020202020204" pitchFamily="34" charset="0"/>
              <a:cs typeface="Arial" panose="020B0604020202020204" pitchFamily="34" charset="0"/>
            </a:rPr>
            <a:t>Test</a:t>
          </a:r>
        </a:p>
      </dgm:t>
    </dgm:pt>
    <dgm:pt modelId="{7AEF29A9-16CC-4F35-9614-81F8EFFE2772}" type="parTrans" cxnId="{DAA4DAE7-699F-46A5-B451-1F76FF04F758}">
      <dgm:prSet/>
      <dgm:spPr/>
      <dgm:t>
        <a:bodyPr/>
        <a:lstStyle/>
        <a:p>
          <a:endParaRPr lang="en-IN"/>
        </a:p>
      </dgm:t>
    </dgm:pt>
    <dgm:pt modelId="{816C5427-A926-47A8-AB3D-181043798EDE}" type="sibTrans" cxnId="{DAA4DAE7-699F-46A5-B451-1F76FF04F758}">
      <dgm:prSet/>
      <dgm:spPr/>
      <dgm:t>
        <a:bodyPr/>
        <a:lstStyle/>
        <a:p>
          <a:endParaRPr lang="en-IN"/>
        </a:p>
      </dgm:t>
    </dgm:pt>
    <dgm:pt modelId="{01AAA42A-3ACA-45AD-99CB-66647AEEE16E}">
      <dgm:prSet phldrT="[Text]" custT="1"/>
      <dgm:spPr/>
      <dgm:t>
        <a:bodyPr/>
        <a:lstStyle/>
        <a:p>
          <a:r>
            <a:rPr lang="en-IN" sz="2000" b="1" dirty="0">
              <a:solidFill>
                <a:srgbClr val="92D050"/>
              </a:solidFill>
              <a:latin typeface="Arial" panose="020B0604020202020204" pitchFamily="34" charset="0"/>
              <a:cs typeface="Arial" panose="020B0604020202020204" pitchFamily="34" charset="0"/>
            </a:rPr>
            <a:t>Tree</a:t>
          </a:r>
          <a:r>
            <a:rPr lang="en-IN" sz="1300" dirty="0"/>
            <a:t> </a:t>
          </a:r>
          <a:r>
            <a:rPr lang="en-IN" sz="2000" b="1" dirty="0">
              <a:solidFill>
                <a:srgbClr val="92D050"/>
              </a:solidFill>
              <a:latin typeface="Arial" panose="020B0604020202020204" pitchFamily="34" charset="0"/>
              <a:cs typeface="Arial" panose="020B0604020202020204" pitchFamily="34" charset="0"/>
            </a:rPr>
            <a:t>Based</a:t>
          </a:r>
          <a:r>
            <a:rPr lang="en-IN" sz="1300" dirty="0"/>
            <a:t> </a:t>
          </a:r>
          <a:r>
            <a:rPr lang="en-IN" sz="2000" b="1" dirty="0">
              <a:solidFill>
                <a:srgbClr val="92D050"/>
              </a:solidFill>
              <a:latin typeface="Arial" panose="020B0604020202020204" pitchFamily="34" charset="0"/>
              <a:cs typeface="Arial" panose="020B0604020202020204" pitchFamily="34" charset="0"/>
            </a:rPr>
            <a:t>Selection</a:t>
          </a:r>
        </a:p>
      </dgm:t>
    </dgm:pt>
    <dgm:pt modelId="{41413ECE-F47A-4BCB-9E8D-90A616A52ABD}" type="parTrans" cxnId="{EF919A70-B859-4FC4-B160-A4FBFDB8DEEE}">
      <dgm:prSet/>
      <dgm:spPr/>
      <dgm:t>
        <a:bodyPr/>
        <a:lstStyle/>
        <a:p>
          <a:endParaRPr lang="en-IN"/>
        </a:p>
      </dgm:t>
    </dgm:pt>
    <dgm:pt modelId="{07E12CC9-CE62-46CF-BE86-296331FAADF6}" type="sibTrans" cxnId="{EF919A70-B859-4FC4-B160-A4FBFDB8DEEE}">
      <dgm:prSet/>
      <dgm:spPr/>
      <dgm:t>
        <a:bodyPr/>
        <a:lstStyle/>
        <a:p>
          <a:endParaRPr lang="en-IN"/>
        </a:p>
      </dgm:t>
    </dgm:pt>
    <dgm:pt modelId="{394EE30C-E618-4280-8EA0-432EBCD26321}" type="pres">
      <dgm:prSet presAssocID="{15B7F37F-1326-4543-A3DA-79BA6E832ED4}" presName="Name0" presStyleCnt="0">
        <dgm:presLayoutVars>
          <dgm:chMax val="1"/>
          <dgm:chPref val="1"/>
          <dgm:dir/>
          <dgm:resizeHandles/>
        </dgm:presLayoutVars>
      </dgm:prSet>
      <dgm:spPr/>
    </dgm:pt>
    <dgm:pt modelId="{FC719712-3B9C-40F0-AAF2-ADDA38AE914D}" type="pres">
      <dgm:prSet presAssocID="{669EF4B1-8CFC-4B6D-90F8-8FC9471DC778}" presName="Parent" presStyleLbl="node1" presStyleIdx="0" presStyleCnt="2" custScaleX="208322" custLinFactNeighborX="-40609" custLinFactNeighborY="349">
        <dgm:presLayoutVars>
          <dgm:chMax val="4"/>
          <dgm:chPref val="3"/>
        </dgm:presLayoutVars>
      </dgm:prSet>
      <dgm:spPr/>
    </dgm:pt>
    <dgm:pt modelId="{C17CD57F-D8A2-4F3C-9EF5-A4AC5A00AF75}" type="pres">
      <dgm:prSet presAssocID="{C0A6C777-7E7E-4B09-B4C7-1AF375BB1C13}" presName="Accent" presStyleLbl="node1" presStyleIdx="1" presStyleCnt="2"/>
      <dgm:spPr/>
    </dgm:pt>
    <dgm:pt modelId="{C76FE683-8B04-48EB-9123-7286EC7CFE76}" type="pres">
      <dgm:prSet presAssocID="{C0A6C777-7E7E-4B09-B4C7-1AF375BB1C13}" presName="Image1" presStyleLbl="fgImgPlace1" presStyleIdx="0" presStyleCnt="3"/>
      <dgm:spPr/>
    </dgm:pt>
    <dgm:pt modelId="{E295681A-C49D-4504-84F1-04BDB7BA74C5}" type="pres">
      <dgm:prSet presAssocID="{C0A6C777-7E7E-4B09-B4C7-1AF375BB1C13}" presName="Child1" presStyleLbl="revTx" presStyleIdx="0" presStyleCnt="3" custScaleX="189993" custLinFactNeighborX="45981" custLinFactNeighborY="-2445">
        <dgm:presLayoutVars>
          <dgm:chMax val="0"/>
          <dgm:chPref val="0"/>
          <dgm:bulletEnabled val="1"/>
        </dgm:presLayoutVars>
      </dgm:prSet>
      <dgm:spPr/>
    </dgm:pt>
    <dgm:pt modelId="{2C327FD0-C835-40D9-BD72-E601BA1052CD}" type="pres">
      <dgm:prSet presAssocID="{8E930EFE-9374-4CAD-BB0C-BCE13A472E39}" presName="Image2" presStyleCnt="0"/>
      <dgm:spPr/>
    </dgm:pt>
    <dgm:pt modelId="{D2F6C215-2C78-4D03-B8E6-A5B94A3533F6}" type="pres">
      <dgm:prSet presAssocID="{8E930EFE-9374-4CAD-BB0C-BCE13A472E39}" presName="Image" presStyleLbl="fgImgPlace1" presStyleIdx="1" presStyleCnt="3"/>
      <dgm:spPr/>
    </dgm:pt>
    <dgm:pt modelId="{6A52301B-1C04-40C6-8109-3FB37F63AAFE}" type="pres">
      <dgm:prSet presAssocID="{8E930EFE-9374-4CAD-BB0C-BCE13A472E39}" presName="Child2" presStyleLbl="revTx" presStyleIdx="1" presStyleCnt="3" custScaleX="259374" custLinFactNeighborX="92846" custLinFactNeighborY="-2445">
        <dgm:presLayoutVars>
          <dgm:chMax val="0"/>
          <dgm:chPref val="0"/>
          <dgm:bulletEnabled val="1"/>
        </dgm:presLayoutVars>
      </dgm:prSet>
      <dgm:spPr/>
    </dgm:pt>
    <dgm:pt modelId="{AA0B284F-DD5F-4F59-BD83-37E44B7658FC}" type="pres">
      <dgm:prSet presAssocID="{01AAA42A-3ACA-45AD-99CB-66647AEEE16E}" presName="Image3" presStyleCnt="0"/>
      <dgm:spPr/>
    </dgm:pt>
    <dgm:pt modelId="{1E7FA7A1-B70B-4C92-A125-1B61712AE71D}" type="pres">
      <dgm:prSet presAssocID="{01AAA42A-3ACA-45AD-99CB-66647AEEE16E}" presName="Image" presStyleLbl="fgImgPlace1" presStyleIdx="2" presStyleCnt="3"/>
      <dgm:spPr/>
    </dgm:pt>
    <dgm:pt modelId="{940C9F6C-7F98-430E-A365-395EBB34A87C}" type="pres">
      <dgm:prSet presAssocID="{01AAA42A-3ACA-45AD-99CB-66647AEEE16E}" presName="Child3" presStyleLbl="revTx" presStyleIdx="2" presStyleCnt="3" custScaleX="289376" custLinFactX="5226" custLinFactNeighborX="100000" custLinFactNeighborY="1223">
        <dgm:presLayoutVars>
          <dgm:chMax val="0"/>
          <dgm:chPref val="0"/>
          <dgm:bulletEnabled val="1"/>
        </dgm:presLayoutVars>
      </dgm:prSet>
      <dgm:spPr/>
    </dgm:pt>
  </dgm:ptLst>
  <dgm:cxnLst>
    <dgm:cxn modelId="{A4AAA222-91E2-4690-9EBA-C155C3A15EC3}" type="presOf" srcId="{15B7F37F-1326-4543-A3DA-79BA6E832ED4}" destId="{394EE30C-E618-4280-8EA0-432EBCD26321}" srcOrd="0" destOrd="0" presId="urn:microsoft.com/office/officeart/2011/layout/RadialPictureList"/>
    <dgm:cxn modelId="{5E6E893B-A87C-4945-8CF5-20701691DBC1}" type="presOf" srcId="{01AAA42A-3ACA-45AD-99CB-66647AEEE16E}" destId="{940C9F6C-7F98-430E-A365-395EBB34A87C}" srcOrd="0" destOrd="0" presId="urn:microsoft.com/office/officeart/2011/layout/RadialPictureList"/>
    <dgm:cxn modelId="{2DFE7B6E-EFB4-46E6-B6E9-856F9AE21A0D}" type="presOf" srcId="{8E930EFE-9374-4CAD-BB0C-BCE13A472E39}" destId="{6A52301B-1C04-40C6-8109-3FB37F63AAFE}" srcOrd="0" destOrd="0" presId="urn:microsoft.com/office/officeart/2011/layout/RadialPictureList"/>
    <dgm:cxn modelId="{EF919A70-B859-4FC4-B160-A4FBFDB8DEEE}" srcId="{669EF4B1-8CFC-4B6D-90F8-8FC9471DC778}" destId="{01AAA42A-3ACA-45AD-99CB-66647AEEE16E}" srcOrd="2" destOrd="0" parTransId="{41413ECE-F47A-4BCB-9E8D-90A616A52ABD}" sibTransId="{07E12CC9-CE62-46CF-BE86-296331FAADF6}"/>
    <dgm:cxn modelId="{F5D65653-CF61-4A59-B996-CEFD08814E64}" srcId="{15B7F37F-1326-4543-A3DA-79BA6E832ED4}" destId="{669EF4B1-8CFC-4B6D-90F8-8FC9471DC778}" srcOrd="0" destOrd="0" parTransId="{078A4EF8-71B4-462E-998A-D68E470ADBEA}" sibTransId="{5AFB8963-740A-48B2-AB44-14836122E856}"/>
    <dgm:cxn modelId="{0E40BF87-6BDE-4795-9DC7-892944DB3B0B}" srcId="{669EF4B1-8CFC-4B6D-90F8-8FC9471DC778}" destId="{C0A6C777-7E7E-4B09-B4C7-1AF375BB1C13}" srcOrd="0" destOrd="0" parTransId="{64BB9E17-D095-4222-973D-7515B74734EA}" sibTransId="{7580A65C-CC5C-454C-B617-5717DA46A5D4}"/>
    <dgm:cxn modelId="{714EB08E-4F3C-4A71-A8EC-14ADF4EFA302}" type="presOf" srcId="{C0A6C777-7E7E-4B09-B4C7-1AF375BB1C13}" destId="{E295681A-C49D-4504-84F1-04BDB7BA74C5}" srcOrd="0" destOrd="0" presId="urn:microsoft.com/office/officeart/2011/layout/RadialPictureList"/>
    <dgm:cxn modelId="{F0C8D89C-BAD0-47EB-985E-419B89A9141C}" type="presOf" srcId="{669EF4B1-8CFC-4B6D-90F8-8FC9471DC778}" destId="{FC719712-3B9C-40F0-AAF2-ADDA38AE914D}" srcOrd="0" destOrd="0" presId="urn:microsoft.com/office/officeart/2011/layout/RadialPictureList"/>
    <dgm:cxn modelId="{DAA4DAE7-699F-46A5-B451-1F76FF04F758}" srcId="{669EF4B1-8CFC-4B6D-90F8-8FC9471DC778}" destId="{8E930EFE-9374-4CAD-BB0C-BCE13A472E39}" srcOrd="1" destOrd="0" parTransId="{7AEF29A9-16CC-4F35-9614-81F8EFFE2772}" sibTransId="{816C5427-A926-47A8-AB3D-181043798EDE}"/>
    <dgm:cxn modelId="{EC7B67EE-EB0B-48F9-BD90-6971F3179FD7}" type="presParOf" srcId="{394EE30C-E618-4280-8EA0-432EBCD26321}" destId="{FC719712-3B9C-40F0-AAF2-ADDA38AE914D}" srcOrd="0" destOrd="0" presId="urn:microsoft.com/office/officeart/2011/layout/RadialPictureList"/>
    <dgm:cxn modelId="{4B323BF7-C923-49F6-8B8F-9FC7715AFE15}" type="presParOf" srcId="{394EE30C-E618-4280-8EA0-432EBCD26321}" destId="{C17CD57F-D8A2-4F3C-9EF5-A4AC5A00AF75}" srcOrd="1" destOrd="0" presId="urn:microsoft.com/office/officeart/2011/layout/RadialPictureList"/>
    <dgm:cxn modelId="{575B48D8-1504-4AE2-BF61-AC15F74F30F9}" type="presParOf" srcId="{394EE30C-E618-4280-8EA0-432EBCD26321}" destId="{C76FE683-8B04-48EB-9123-7286EC7CFE76}" srcOrd="2" destOrd="0" presId="urn:microsoft.com/office/officeart/2011/layout/RadialPictureList"/>
    <dgm:cxn modelId="{9228A8C4-4611-4147-ADC3-248F17063DFC}" type="presParOf" srcId="{394EE30C-E618-4280-8EA0-432EBCD26321}" destId="{E295681A-C49D-4504-84F1-04BDB7BA74C5}" srcOrd="3" destOrd="0" presId="urn:microsoft.com/office/officeart/2011/layout/RadialPictureList"/>
    <dgm:cxn modelId="{5437C847-AAB6-4123-83F6-AC2390C45372}" type="presParOf" srcId="{394EE30C-E618-4280-8EA0-432EBCD26321}" destId="{2C327FD0-C835-40D9-BD72-E601BA1052CD}" srcOrd="4" destOrd="0" presId="urn:microsoft.com/office/officeart/2011/layout/RadialPictureList"/>
    <dgm:cxn modelId="{A9107C7A-9D03-4136-8341-6FAC62239065}" type="presParOf" srcId="{2C327FD0-C835-40D9-BD72-E601BA1052CD}" destId="{D2F6C215-2C78-4D03-B8E6-A5B94A3533F6}" srcOrd="0" destOrd="0" presId="urn:microsoft.com/office/officeart/2011/layout/RadialPictureList"/>
    <dgm:cxn modelId="{79FD6D3E-A08C-499E-8529-AC67866590E7}" type="presParOf" srcId="{394EE30C-E618-4280-8EA0-432EBCD26321}" destId="{6A52301B-1C04-40C6-8109-3FB37F63AAFE}" srcOrd="5" destOrd="0" presId="urn:microsoft.com/office/officeart/2011/layout/RadialPictureList"/>
    <dgm:cxn modelId="{7D907FB2-2825-47B0-B010-1A4AE4580810}" type="presParOf" srcId="{394EE30C-E618-4280-8EA0-432EBCD26321}" destId="{AA0B284F-DD5F-4F59-BD83-37E44B7658FC}" srcOrd="6" destOrd="0" presId="urn:microsoft.com/office/officeart/2011/layout/RadialPictureList"/>
    <dgm:cxn modelId="{C7DFCC9F-8F07-4101-A39F-D192E7ADD4F0}" type="presParOf" srcId="{AA0B284F-DD5F-4F59-BD83-37E44B7658FC}" destId="{1E7FA7A1-B70B-4C92-A125-1B61712AE71D}" srcOrd="0" destOrd="0" presId="urn:microsoft.com/office/officeart/2011/layout/RadialPictureList"/>
    <dgm:cxn modelId="{E0254B79-36DF-4C6A-A53B-E53A94CA1EBE}" type="presParOf" srcId="{394EE30C-E618-4280-8EA0-432EBCD26321}" destId="{940C9F6C-7F98-430E-A365-395EBB34A87C}"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E61F5-112A-485B-AA29-E48495D60E12}">
      <dsp:nvSpPr>
        <dsp:cNvPr id="0" name=""/>
        <dsp:cNvSpPr/>
      </dsp:nvSpPr>
      <dsp:spPr>
        <a:xfrm rot="4396374">
          <a:off x="3525129" y="801852"/>
          <a:ext cx="3478561" cy="2425862"/>
        </a:xfrm>
        <a:prstGeom prst="swooshArrow">
          <a:avLst>
            <a:gd name="adj1" fmla="val 16310"/>
            <a:gd name="adj2" fmla="val 313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193B2-96BC-44B2-9C63-06DB5F046EF5}">
      <dsp:nvSpPr>
        <dsp:cNvPr id="0" name=""/>
        <dsp:cNvSpPr/>
      </dsp:nvSpPr>
      <dsp:spPr>
        <a:xfrm>
          <a:off x="4828209" y="1118607"/>
          <a:ext cx="87844" cy="87844"/>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B82130-5E4E-4B94-9F46-69C25AA7951A}">
      <dsp:nvSpPr>
        <dsp:cNvPr id="0" name=""/>
        <dsp:cNvSpPr/>
      </dsp:nvSpPr>
      <dsp:spPr>
        <a:xfrm>
          <a:off x="5429703" y="1603767"/>
          <a:ext cx="87844" cy="87844"/>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ECA35-76AA-4C7D-B22E-EAB913C4CC6A}">
      <dsp:nvSpPr>
        <dsp:cNvPr id="0" name=""/>
        <dsp:cNvSpPr/>
      </dsp:nvSpPr>
      <dsp:spPr>
        <a:xfrm>
          <a:off x="5880490" y="2171130"/>
          <a:ext cx="87844" cy="87844"/>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AB1950-31A0-4267-9E17-3243DAD278BC}">
      <dsp:nvSpPr>
        <dsp:cNvPr id="0" name=""/>
        <dsp:cNvSpPr/>
      </dsp:nvSpPr>
      <dsp:spPr>
        <a:xfrm>
          <a:off x="4071919" y="65988"/>
          <a:ext cx="6117686" cy="64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IN" sz="2000" b="1" kern="1200" dirty="0">
              <a:solidFill>
                <a:srgbClr val="92D050"/>
              </a:solidFill>
              <a:latin typeface="Arial" panose="020B0604020202020204" pitchFamily="34" charset="0"/>
              <a:cs typeface="Arial" panose="020B0604020202020204" pitchFamily="34" charset="0"/>
            </a:rPr>
            <a:t>Check for  Presence of Special Characters</a:t>
          </a:r>
        </a:p>
      </dsp:txBody>
      <dsp:txXfrm>
        <a:off x="4071919" y="65988"/>
        <a:ext cx="6117686" cy="644730"/>
      </dsp:txXfrm>
    </dsp:sp>
    <dsp:sp modelId="{DCAC229E-A13B-4838-88E0-C82410C35ACA}">
      <dsp:nvSpPr>
        <dsp:cNvPr id="0" name=""/>
        <dsp:cNvSpPr/>
      </dsp:nvSpPr>
      <dsp:spPr>
        <a:xfrm>
          <a:off x="6098884" y="1282159"/>
          <a:ext cx="3857346" cy="64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rgbClr val="FF0000"/>
              </a:solidFill>
              <a:latin typeface="Arial" panose="020B0604020202020204" pitchFamily="34" charset="0"/>
              <a:cs typeface="Arial" panose="020B0604020202020204" pitchFamily="34" charset="0"/>
            </a:rPr>
            <a:t>Replace  Special Characters with NAN</a:t>
          </a:r>
        </a:p>
      </dsp:txBody>
      <dsp:txXfrm>
        <a:off x="6098884" y="1282159"/>
        <a:ext cx="3857346" cy="644730"/>
      </dsp:txXfrm>
    </dsp:sp>
    <dsp:sp modelId="{C4352CBA-15EC-45C6-9C7F-9500DE212523}">
      <dsp:nvSpPr>
        <dsp:cNvPr id="0" name=""/>
        <dsp:cNvSpPr/>
      </dsp:nvSpPr>
      <dsp:spPr>
        <a:xfrm>
          <a:off x="0" y="1165876"/>
          <a:ext cx="4654396" cy="64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800100">
            <a:lnSpc>
              <a:spcPct val="90000"/>
            </a:lnSpc>
            <a:spcBef>
              <a:spcPct val="0"/>
            </a:spcBef>
            <a:spcAft>
              <a:spcPct val="35000"/>
            </a:spcAft>
            <a:buNone/>
          </a:pPr>
          <a:r>
            <a:rPr lang="en-IN" sz="1800" kern="1200" dirty="0">
              <a:solidFill>
                <a:srgbClr val="92D050"/>
              </a:solidFill>
              <a:latin typeface="Arial" panose="020B0604020202020204" pitchFamily="34" charset="0"/>
              <a:cs typeface="Arial" panose="020B0604020202020204" pitchFamily="34" charset="0"/>
            </a:rPr>
            <a:t>Check for Duplicates</a:t>
          </a:r>
        </a:p>
      </dsp:txBody>
      <dsp:txXfrm>
        <a:off x="0" y="1165876"/>
        <a:ext cx="4654396" cy="644730"/>
      </dsp:txXfrm>
    </dsp:sp>
    <dsp:sp modelId="{07123672-968B-4799-A6FE-7B22A4070D7C}">
      <dsp:nvSpPr>
        <dsp:cNvPr id="0" name=""/>
        <dsp:cNvSpPr/>
      </dsp:nvSpPr>
      <dsp:spPr>
        <a:xfrm>
          <a:off x="2553992" y="2169754"/>
          <a:ext cx="4286801" cy="64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IN" sz="1800" kern="1200" dirty="0">
              <a:solidFill>
                <a:srgbClr val="FF0000"/>
              </a:solidFill>
              <a:latin typeface="Arial" panose="020B0604020202020204" pitchFamily="34" charset="0"/>
              <a:cs typeface="Arial" panose="020B0604020202020204" pitchFamily="34" charset="0"/>
            </a:rPr>
            <a:t>Remove</a:t>
          </a:r>
          <a:r>
            <a:rPr lang="en-IN" sz="3000" kern="1200" dirty="0">
              <a:latin typeface="Arial" panose="020B0604020202020204" pitchFamily="34" charset="0"/>
              <a:cs typeface="Arial" panose="020B0604020202020204" pitchFamily="34" charset="0"/>
            </a:rPr>
            <a:t> </a:t>
          </a:r>
          <a:r>
            <a:rPr lang="en-IN" sz="1800" kern="1200" dirty="0">
              <a:solidFill>
                <a:srgbClr val="FF0000"/>
              </a:solidFill>
              <a:latin typeface="Arial" panose="020B0604020202020204" pitchFamily="34" charset="0"/>
              <a:cs typeface="Arial" panose="020B0604020202020204" pitchFamily="34" charset="0"/>
            </a:rPr>
            <a:t>Duplicates</a:t>
          </a:r>
        </a:p>
      </dsp:txBody>
      <dsp:txXfrm>
        <a:off x="2553992" y="2169754"/>
        <a:ext cx="4286801" cy="644730"/>
      </dsp:txXfrm>
    </dsp:sp>
    <dsp:sp modelId="{920C2907-8D4E-4A60-8D91-D17284EC7AFB}">
      <dsp:nvSpPr>
        <dsp:cNvPr id="0" name=""/>
        <dsp:cNvSpPr/>
      </dsp:nvSpPr>
      <dsp:spPr>
        <a:xfrm>
          <a:off x="4809987" y="3384836"/>
          <a:ext cx="3612684" cy="644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en-IN" sz="1800" kern="1200" dirty="0">
              <a:solidFill>
                <a:srgbClr val="92D050"/>
              </a:solidFill>
              <a:latin typeface="Arial" panose="020B0604020202020204" pitchFamily="34" charset="0"/>
              <a:cs typeface="Arial" panose="020B0604020202020204" pitchFamily="34" charset="0"/>
            </a:rPr>
            <a:t>Impute missing Value</a:t>
          </a:r>
        </a:p>
      </dsp:txBody>
      <dsp:txXfrm>
        <a:off x="4809987" y="3384836"/>
        <a:ext cx="3612684" cy="644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19712-3B9C-40F0-AAF2-ADDA38AE914D}">
      <dsp:nvSpPr>
        <dsp:cNvPr id="0" name=""/>
        <dsp:cNvSpPr/>
      </dsp:nvSpPr>
      <dsp:spPr>
        <a:xfrm>
          <a:off x="1905895" y="785236"/>
          <a:ext cx="2923629" cy="140348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accent5"/>
              </a:solidFill>
              <a:latin typeface="Arial" panose="020B0604020202020204" pitchFamily="34" charset="0"/>
              <a:cs typeface="Arial" panose="020B0604020202020204" pitchFamily="34" charset="0"/>
            </a:rPr>
            <a:t>UNIVARIATE</a:t>
          </a:r>
          <a:r>
            <a:rPr lang="en-IN" sz="1200" kern="1200" dirty="0"/>
            <a:t> </a:t>
          </a:r>
          <a:r>
            <a:rPr lang="en-IN" sz="2400" b="1" kern="1200" dirty="0">
              <a:latin typeface="Arial" panose="020B0604020202020204" pitchFamily="34" charset="0"/>
              <a:cs typeface="Arial" panose="020B0604020202020204" pitchFamily="34" charset="0"/>
            </a:rPr>
            <a:t>SELECTION</a:t>
          </a:r>
        </a:p>
      </dsp:txBody>
      <dsp:txXfrm>
        <a:off x="2334051" y="990772"/>
        <a:ext cx="2067317" cy="992416"/>
      </dsp:txXfrm>
    </dsp:sp>
    <dsp:sp modelId="{C17CD57F-D8A2-4F3C-9EF5-A4AC5A00AF75}">
      <dsp:nvSpPr>
        <dsp:cNvPr id="0" name=""/>
        <dsp:cNvSpPr/>
      </dsp:nvSpPr>
      <dsp:spPr>
        <a:xfrm>
          <a:off x="2512192" y="0"/>
          <a:ext cx="2829060" cy="2949124"/>
        </a:xfrm>
        <a:prstGeom prst="blockArc">
          <a:avLst>
            <a:gd name="adj1" fmla="val 17527788"/>
            <a:gd name="adj2" fmla="val 4119114"/>
            <a:gd name="adj3" fmla="val 575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6FE683-8B04-48EB-9123-7286EC7CFE76}">
      <dsp:nvSpPr>
        <dsp:cNvPr id="0" name=""/>
        <dsp:cNvSpPr/>
      </dsp:nvSpPr>
      <dsp:spPr>
        <a:xfrm>
          <a:off x="4595307" y="248611"/>
          <a:ext cx="751816" cy="75202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95681A-C49D-4504-84F1-04BDB7BA74C5}">
      <dsp:nvSpPr>
        <dsp:cNvPr id="0" name=""/>
        <dsp:cNvSpPr/>
      </dsp:nvSpPr>
      <dsp:spPr>
        <a:xfrm>
          <a:off x="5414056" y="242906"/>
          <a:ext cx="1911966" cy="72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b="1" kern="1200" dirty="0">
              <a:solidFill>
                <a:srgbClr val="92D050"/>
              </a:solidFill>
              <a:latin typeface="Arial" panose="020B0604020202020204" pitchFamily="34" charset="0"/>
              <a:cs typeface="Arial" panose="020B0604020202020204" pitchFamily="34" charset="0"/>
            </a:rPr>
            <a:t>F-Regression</a:t>
          </a:r>
        </a:p>
      </dsp:txBody>
      <dsp:txXfrm>
        <a:off x="5414056" y="242906"/>
        <a:ext cx="1911966" cy="727843"/>
      </dsp:txXfrm>
    </dsp:sp>
    <dsp:sp modelId="{D2F6C215-2C78-4D03-B8E6-A5B94A3533F6}">
      <dsp:nvSpPr>
        <dsp:cNvPr id="0" name=""/>
        <dsp:cNvSpPr/>
      </dsp:nvSpPr>
      <dsp:spPr>
        <a:xfrm>
          <a:off x="4885886" y="1104152"/>
          <a:ext cx="751816" cy="75202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2301B-1C04-40C6-8109-3FB37F63AAFE}">
      <dsp:nvSpPr>
        <dsp:cNvPr id="0" name=""/>
        <dsp:cNvSpPr/>
      </dsp:nvSpPr>
      <dsp:spPr>
        <a:xfrm>
          <a:off x="5831345" y="1096973"/>
          <a:ext cx="2610172" cy="72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b="1" kern="1200" dirty="0">
              <a:solidFill>
                <a:srgbClr val="92D050"/>
              </a:solidFill>
              <a:latin typeface="Arial" panose="020B0604020202020204" pitchFamily="34" charset="0"/>
              <a:cs typeface="Arial" panose="020B0604020202020204" pitchFamily="34" charset="0"/>
            </a:rPr>
            <a:t>Chi-Square</a:t>
          </a:r>
          <a:r>
            <a:rPr lang="en-IN" sz="1300" kern="1200" dirty="0"/>
            <a:t> </a:t>
          </a:r>
          <a:r>
            <a:rPr lang="en-IN" sz="2000" b="1" kern="1200" dirty="0">
              <a:solidFill>
                <a:srgbClr val="92D050"/>
              </a:solidFill>
              <a:latin typeface="Arial" panose="020B0604020202020204" pitchFamily="34" charset="0"/>
              <a:cs typeface="Arial" panose="020B0604020202020204" pitchFamily="34" charset="0"/>
            </a:rPr>
            <a:t>Test</a:t>
          </a:r>
        </a:p>
      </dsp:txBody>
      <dsp:txXfrm>
        <a:off x="5831345" y="1096973"/>
        <a:ext cx="2610172" cy="727843"/>
      </dsp:txXfrm>
    </dsp:sp>
    <dsp:sp modelId="{1E7FA7A1-B70B-4C92-A125-1B61712AE71D}">
      <dsp:nvSpPr>
        <dsp:cNvPr id="0" name=""/>
        <dsp:cNvSpPr/>
      </dsp:nvSpPr>
      <dsp:spPr>
        <a:xfrm>
          <a:off x="4595307" y="1971784"/>
          <a:ext cx="751816" cy="75202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0C9F6C-7F98-430E-A365-395EBB34A87C}">
      <dsp:nvSpPr>
        <dsp:cNvPr id="0" name=""/>
        <dsp:cNvSpPr/>
      </dsp:nvSpPr>
      <dsp:spPr>
        <a:xfrm>
          <a:off x="5510197" y="1996021"/>
          <a:ext cx="2912093" cy="72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IN" sz="2000" b="1" kern="1200" dirty="0">
              <a:solidFill>
                <a:srgbClr val="92D050"/>
              </a:solidFill>
              <a:latin typeface="Arial" panose="020B0604020202020204" pitchFamily="34" charset="0"/>
              <a:cs typeface="Arial" panose="020B0604020202020204" pitchFamily="34" charset="0"/>
            </a:rPr>
            <a:t>Tree</a:t>
          </a:r>
          <a:r>
            <a:rPr lang="en-IN" sz="1300" kern="1200" dirty="0"/>
            <a:t> </a:t>
          </a:r>
          <a:r>
            <a:rPr lang="en-IN" sz="2000" b="1" kern="1200" dirty="0">
              <a:solidFill>
                <a:srgbClr val="92D050"/>
              </a:solidFill>
              <a:latin typeface="Arial" panose="020B0604020202020204" pitchFamily="34" charset="0"/>
              <a:cs typeface="Arial" panose="020B0604020202020204" pitchFamily="34" charset="0"/>
            </a:rPr>
            <a:t>Based</a:t>
          </a:r>
          <a:r>
            <a:rPr lang="en-IN" sz="1300" kern="1200" dirty="0"/>
            <a:t> </a:t>
          </a:r>
          <a:r>
            <a:rPr lang="en-IN" sz="2000" b="1" kern="1200" dirty="0">
              <a:solidFill>
                <a:srgbClr val="92D050"/>
              </a:solidFill>
              <a:latin typeface="Arial" panose="020B0604020202020204" pitchFamily="34" charset="0"/>
              <a:cs typeface="Arial" panose="020B0604020202020204" pitchFamily="34" charset="0"/>
            </a:rPr>
            <a:t>Selection</a:t>
          </a:r>
        </a:p>
      </dsp:txBody>
      <dsp:txXfrm>
        <a:off x="5510197" y="1996021"/>
        <a:ext cx="2912093" cy="727843"/>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B665D-2BBE-42BA-B43F-AB6FD59DB6AC}"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B1243-2BCD-4470-9BF6-C72A25EE8F89}" type="slidenum">
              <a:rPr lang="en-IN" smtClean="0"/>
              <a:t>‹#›</a:t>
            </a:fld>
            <a:endParaRPr lang="en-IN"/>
          </a:p>
        </p:txBody>
      </p:sp>
    </p:spTree>
    <p:extLst>
      <p:ext uri="{BB962C8B-B14F-4D97-AF65-F5344CB8AC3E}">
        <p14:creationId xmlns:p14="http://schemas.microsoft.com/office/powerpoint/2010/main" val="2957753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FB1243-2BCD-4470-9BF6-C72A25EE8F89}" type="slidenum">
              <a:rPr lang="en-IN" smtClean="0"/>
              <a:t>7</a:t>
            </a:fld>
            <a:endParaRPr lang="en-IN"/>
          </a:p>
        </p:txBody>
      </p:sp>
    </p:spTree>
    <p:extLst>
      <p:ext uri="{BB962C8B-B14F-4D97-AF65-F5344CB8AC3E}">
        <p14:creationId xmlns:p14="http://schemas.microsoft.com/office/powerpoint/2010/main" val="119688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163253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03714-CE70-46AC-BBC3-33C1C947D0F0}"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427681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1431495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907055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137194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424945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3489186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23162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310479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213379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03714-CE70-46AC-BBC3-33C1C947D0F0}"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348175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403714-CE70-46AC-BBC3-33C1C947D0F0}"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380682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403714-CE70-46AC-BBC3-33C1C947D0F0}"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410520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403714-CE70-46AC-BBC3-33C1C947D0F0}"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256270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03714-CE70-46AC-BBC3-33C1C947D0F0}"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147895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03714-CE70-46AC-BBC3-33C1C947D0F0}"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114396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1403714-CE70-46AC-BBC3-33C1C947D0F0}" type="datetimeFigureOut">
              <a:rPr lang="en-IN" smtClean="0"/>
              <a:t>19-05-2023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B11194F-3B32-46A3-AF34-8F7635419E70}" type="slidenum">
              <a:rPr lang="en-IN" smtClean="0"/>
              <a:t>‹#›</a:t>
            </a:fld>
            <a:endParaRPr lang="en-IN"/>
          </a:p>
        </p:txBody>
      </p:sp>
    </p:spTree>
    <p:extLst>
      <p:ext uri="{BB962C8B-B14F-4D97-AF65-F5344CB8AC3E}">
        <p14:creationId xmlns:p14="http://schemas.microsoft.com/office/powerpoint/2010/main" val="348418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1403714-CE70-46AC-BBC3-33C1C947D0F0}" type="datetimeFigureOut">
              <a:rPr lang="en-IN" smtClean="0"/>
              <a:t>19-05-2023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B11194F-3B32-46A3-AF34-8F7635419E70}" type="slidenum">
              <a:rPr lang="en-IN" smtClean="0"/>
              <a:t>‹#›</a:t>
            </a:fld>
            <a:endParaRPr lang="en-IN"/>
          </a:p>
        </p:txBody>
      </p:sp>
    </p:spTree>
    <p:extLst>
      <p:ext uri="{BB962C8B-B14F-4D97-AF65-F5344CB8AC3E}">
        <p14:creationId xmlns:p14="http://schemas.microsoft.com/office/powerpoint/2010/main" val="99911914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F206-78B4-F332-2BFE-E9263203742D}"/>
              </a:ext>
            </a:extLst>
          </p:cNvPr>
          <p:cNvSpPr>
            <a:spLocks noGrp="1"/>
          </p:cNvSpPr>
          <p:nvPr>
            <p:ph type="ctrTitle"/>
          </p:nvPr>
        </p:nvSpPr>
        <p:spPr>
          <a:xfrm>
            <a:off x="1524000" y="0"/>
            <a:ext cx="9144000" cy="952106"/>
          </a:xfrm>
        </p:spPr>
        <p:txBody>
          <a:bodyPr>
            <a:normAutofit fontScale="90000"/>
          </a:bodyPr>
          <a:lstStyle/>
          <a:p>
            <a:r>
              <a:rPr lang="en-IN" sz="4400" b="1" dirty="0">
                <a:solidFill>
                  <a:srgbClr val="FFC000"/>
                </a:solidFill>
                <a:latin typeface="Arial" panose="020B0604020202020204" pitchFamily="34" charset="0"/>
                <a:cs typeface="Arial" panose="020B0604020202020204" pitchFamily="34" charset="0"/>
              </a:rPr>
              <a:t>Bike Rental Sharing </a:t>
            </a:r>
            <a:r>
              <a:rPr lang="en-IN" sz="4000" b="1" dirty="0">
                <a:solidFill>
                  <a:srgbClr val="FFC000"/>
                </a:solidFill>
                <a:latin typeface="Arial" panose="020B0604020202020204" pitchFamily="34" charset="0"/>
                <a:cs typeface="Arial" panose="020B0604020202020204" pitchFamily="34" charset="0"/>
              </a:rPr>
              <a:t>Prediction</a:t>
            </a:r>
            <a:endParaRPr lang="en-IN" sz="4400" b="1" dirty="0">
              <a:solidFill>
                <a:srgbClr val="FFC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947CF98-7193-28B1-9A43-590D1C46054A}"/>
              </a:ext>
            </a:extLst>
          </p:cNvPr>
          <p:cNvSpPr txBox="1"/>
          <p:nvPr/>
        </p:nvSpPr>
        <p:spPr>
          <a:xfrm>
            <a:off x="867265" y="1527141"/>
            <a:ext cx="4430599" cy="2677656"/>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Samina J.A.</a:t>
            </a:r>
          </a:p>
          <a:p>
            <a:r>
              <a:rPr lang="en-IN" sz="2400" dirty="0">
                <a:latin typeface="Arial" panose="020B0604020202020204" pitchFamily="34" charset="0"/>
                <a:cs typeface="Arial" panose="020B0604020202020204" pitchFamily="34" charset="0"/>
              </a:rPr>
              <a:t>MD Shakir Nadim</a:t>
            </a:r>
          </a:p>
          <a:p>
            <a:r>
              <a:rPr lang="en-IN" sz="2400" dirty="0">
                <a:latin typeface="Arial" panose="020B0604020202020204" pitchFamily="34" charset="0"/>
                <a:cs typeface="Arial" panose="020B0604020202020204" pitchFamily="34" charset="0"/>
              </a:rPr>
              <a:t>Anil Kumar </a:t>
            </a:r>
            <a:r>
              <a:rPr lang="en-IN" sz="2400" dirty="0" err="1">
                <a:latin typeface="Arial" panose="020B0604020202020204" pitchFamily="34" charset="0"/>
                <a:cs typeface="Arial" panose="020B0604020202020204" pitchFamily="34" charset="0"/>
              </a:rPr>
              <a:t>Rajavarapu</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Harsha Vipul </a:t>
            </a:r>
            <a:r>
              <a:rPr lang="en-IN" sz="2400" dirty="0" err="1">
                <a:latin typeface="Arial" panose="020B0604020202020204" pitchFamily="34" charset="0"/>
                <a:cs typeface="Arial" panose="020B0604020202020204" pitchFamily="34" charset="0"/>
              </a:rPr>
              <a:t>Bhatewara</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Sahil Rajaram </a:t>
            </a:r>
            <a:r>
              <a:rPr lang="en-IN" sz="2400" dirty="0" err="1">
                <a:latin typeface="Arial" panose="020B0604020202020204" pitchFamily="34" charset="0"/>
                <a:cs typeface="Arial" panose="020B0604020202020204" pitchFamily="34" charset="0"/>
              </a:rPr>
              <a:t>Bachate</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Pranal Pradeep </a:t>
            </a:r>
            <a:r>
              <a:rPr lang="en-IN" sz="2400" dirty="0" err="1">
                <a:latin typeface="Arial" panose="020B0604020202020204" pitchFamily="34" charset="0"/>
                <a:cs typeface="Arial" panose="020B0604020202020204" pitchFamily="34" charset="0"/>
              </a:rPr>
              <a:t>Chandgude</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Nitesh Kumar </a:t>
            </a:r>
            <a:r>
              <a:rPr lang="en-IN" sz="2400" dirty="0" err="1">
                <a:latin typeface="Arial" panose="020B0604020202020204" pitchFamily="34" charset="0"/>
                <a:cs typeface="Arial" panose="020B0604020202020204" pitchFamily="34" charset="0"/>
              </a:rPr>
              <a:t>Jangid</a:t>
            </a:r>
            <a:endParaRPr lang="en-IN" sz="24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0890C541-8C52-916D-84C1-7AAF5CBC5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828" y="1527140"/>
            <a:ext cx="5726302" cy="2862322"/>
          </a:xfrm>
          <a:prstGeom prst="rect">
            <a:avLst/>
          </a:prstGeom>
        </p:spPr>
      </p:pic>
      <p:sp>
        <p:nvSpPr>
          <p:cNvPr id="17" name="TextBox 16">
            <a:extLst>
              <a:ext uri="{FF2B5EF4-FFF2-40B4-BE49-F238E27FC236}">
                <a16:creationId xmlns:a16="http://schemas.microsoft.com/office/drawing/2014/main" id="{24DF4F5C-949F-1A33-B9DD-8DA1598A1DC6}"/>
              </a:ext>
            </a:extLst>
          </p:cNvPr>
          <p:cNvSpPr txBox="1"/>
          <p:nvPr/>
        </p:nvSpPr>
        <p:spPr>
          <a:xfrm>
            <a:off x="3280528" y="5231876"/>
            <a:ext cx="5580668" cy="954107"/>
          </a:xfrm>
          <a:prstGeom prst="rect">
            <a:avLst/>
          </a:prstGeom>
          <a:noFill/>
        </p:spPr>
        <p:txBody>
          <a:bodyPr wrap="square" rtlCol="0">
            <a:spAutoFit/>
          </a:bodyPr>
          <a:lstStyle/>
          <a:p>
            <a:pPr algn="ctr"/>
            <a:r>
              <a:rPr lang="en-IN" sz="2800" b="1" dirty="0">
                <a:solidFill>
                  <a:schemeClr val="accent6"/>
                </a:solidFill>
                <a:latin typeface="Arial" panose="020B0604020202020204" pitchFamily="34" charset="0"/>
                <a:cs typeface="Arial" panose="020B0604020202020204" pitchFamily="34" charset="0"/>
              </a:rPr>
              <a:t>Guided By</a:t>
            </a:r>
          </a:p>
          <a:p>
            <a:pPr algn="ctr"/>
            <a:r>
              <a:rPr lang="en-IN" sz="2800" b="1" dirty="0">
                <a:solidFill>
                  <a:schemeClr val="accent6"/>
                </a:solidFill>
                <a:latin typeface="Arial" panose="020B0604020202020204" pitchFamily="34" charset="0"/>
                <a:cs typeface="Arial" panose="020B0604020202020204" pitchFamily="34" charset="0"/>
              </a:rPr>
              <a:t>Aishwarya</a:t>
            </a:r>
          </a:p>
        </p:txBody>
      </p:sp>
    </p:spTree>
    <p:extLst>
      <p:ext uri="{BB962C8B-B14F-4D97-AF65-F5344CB8AC3E}">
        <p14:creationId xmlns:p14="http://schemas.microsoft.com/office/powerpoint/2010/main" val="349588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6910-1D72-5BE9-ABA6-0879B283EF99}"/>
              </a:ext>
            </a:extLst>
          </p:cNvPr>
          <p:cNvSpPr>
            <a:spLocks noGrp="1"/>
          </p:cNvSpPr>
          <p:nvPr>
            <p:ph type="title"/>
          </p:nvPr>
        </p:nvSpPr>
        <p:spPr>
          <a:xfrm>
            <a:off x="1143001" y="114300"/>
            <a:ext cx="9905998" cy="1905000"/>
          </a:xfrm>
        </p:spPr>
        <p:txBody>
          <a:bodyPr>
            <a:normAutofit/>
          </a:bodyPr>
          <a:lstStyle/>
          <a:p>
            <a:pPr algn="ctr"/>
            <a:r>
              <a:rPr lang="en-IN" sz="4400" dirty="0">
                <a:solidFill>
                  <a:srgbClr val="FFC000"/>
                </a:solidFill>
                <a:latin typeface="Algerian" panose="04020705040A02060702" pitchFamily="82" charset="0"/>
              </a:rPr>
              <a:t>Bar plot</a:t>
            </a:r>
          </a:p>
        </p:txBody>
      </p:sp>
      <p:pic>
        <p:nvPicPr>
          <p:cNvPr id="12" name="Content Placeholder 11">
            <a:extLst>
              <a:ext uri="{FF2B5EF4-FFF2-40B4-BE49-F238E27FC236}">
                <a16:creationId xmlns:a16="http://schemas.microsoft.com/office/drawing/2014/main" id="{E5DCF08E-0180-C783-EE25-DE3F6BBC048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987" y="2280500"/>
            <a:ext cx="5069762" cy="3978897"/>
          </a:xfrm>
        </p:spPr>
      </p:pic>
      <p:pic>
        <p:nvPicPr>
          <p:cNvPr id="14" name="Content Placeholder 13">
            <a:extLst>
              <a:ext uri="{FF2B5EF4-FFF2-40B4-BE49-F238E27FC236}">
                <a16:creationId xmlns:a16="http://schemas.microsoft.com/office/drawing/2014/main" id="{FBFEDB55-DB55-A027-31EA-F99FF55C08C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0927" y="2280500"/>
            <a:ext cx="5002085" cy="3978896"/>
          </a:xfrm>
        </p:spPr>
      </p:pic>
    </p:spTree>
    <p:extLst>
      <p:ext uri="{BB962C8B-B14F-4D97-AF65-F5344CB8AC3E}">
        <p14:creationId xmlns:p14="http://schemas.microsoft.com/office/powerpoint/2010/main" val="185029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CE01-7E57-6AF6-6AA1-47954FB62C26}"/>
              </a:ext>
            </a:extLst>
          </p:cNvPr>
          <p:cNvSpPr>
            <a:spLocks noGrp="1"/>
          </p:cNvSpPr>
          <p:nvPr>
            <p:ph type="title"/>
          </p:nvPr>
        </p:nvSpPr>
        <p:spPr>
          <a:xfrm>
            <a:off x="1143001" y="114300"/>
            <a:ext cx="9905998" cy="1459976"/>
          </a:xfrm>
        </p:spPr>
        <p:txBody>
          <a:bodyPr>
            <a:normAutofit/>
          </a:bodyPr>
          <a:lstStyle/>
          <a:p>
            <a:pPr algn="ctr"/>
            <a:r>
              <a:rPr lang="en-IN" sz="4000" dirty="0">
                <a:solidFill>
                  <a:srgbClr val="FFC000"/>
                </a:solidFill>
                <a:latin typeface="Algerian" panose="04020705040A02060702" pitchFamily="82" charset="0"/>
              </a:rPr>
              <a:t>Bar plot</a:t>
            </a:r>
          </a:p>
        </p:txBody>
      </p:sp>
      <p:pic>
        <p:nvPicPr>
          <p:cNvPr id="11" name="Content Placeholder 10">
            <a:extLst>
              <a:ext uri="{FF2B5EF4-FFF2-40B4-BE49-F238E27FC236}">
                <a16:creationId xmlns:a16="http://schemas.microsoft.com/office/drawing/2014/main" id="{34ED7F81-4B04-65CA-063C-456793D05B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8668" y="2045615"/>
            <a:ext cx="4819950" cy="4128941"/>
          </a:xfrm>
        </p:spPr>
      </p:pic>
      <p:pic>
        <p:nvPicPr>
          <p:cNvPr id="13" name="Content Placeholder 12">
            <a:extLst>
              <a:ext uri="{FF2B5EF4-FFF2-40B4-BE49-F238E27FC236}">
                <a16:creationId xmlns:a16="http://schemas.microsoft.com/office/drawing/2014/main" id="{570B7198-E0C6-C146-4257-9983A7BD36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2580" y="2130458"/>
            <a:ext cx="4810751" cy="4044098"/>
          </a:xfrm>
        </p:spPr>
      </p:pic>
    </p:spTree>
    <p:extLst>
      <p:ext uri="{BB962C8B-B14F-4D97-AF65-F5344CB8AC3E}">
        <p14:creationId xmlns:p14="http://schemas.microsoft.com/office/powerpoint/2010/main" val="14234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B4CB946-75CF-4C05-4954-90DB6AC78B60}"/>
              </a:ext>
            </a:extLst>
          </p:cNvPr>
          <p:cNvSpPr>
            <a:spLocks noGrp="1"/>
          </p:cNvSpPr>
          <p:nvPr>
            <p:ph type="title"/>
          </p:nvPr>
        </p:nvSpPr>
        <p:spPr>
          <a:xfrm>
            <a:off x="1217613" y="132010"/>
            <a:ext cx="9905998" cy="1140609"/>
          </a:xfrm>
        </p:spPr>
        <p:txBody>
          <a:bodyPr>
            <a:normAutofit/>
          </a:bodyPr>
          <a:lstStyle/>
          <a:p>
            <a:pPr algn="ctr"/>
            <a:r>
              <a:rPr lang="en-US" sz="4000" dirty="0">
                <a:solidFill>
                  <a:srgbClr val="FFC000"/>
                </a:solidFill>
                <a:effectLst/>
                <a:latin typeface="Algerian" panose="04020705040A02060702" pitchFamily="82" charset="0"/>
              </a:rPr>
              <a:t>point plot</a:t>
            </a:r>
            <a:endParaRPr lang="en-IN" sz="4000" dirty="0">
              <a:solidFill>
                <a:srgbClr val="FFC000"/>
              </a:solidFill>
              <a:latin typeface="Algerian" panose="04020705040A02060702" pitchFamily="82" charset="0"/>
            </a:endParaRPr>
          </a:p>
        </p:txBody>
      </p:sp>
      <p:sp>
        <p:nvSpPr>
          <p:cNvPr id="16" name="Text Placeholder 15">
            <a:extLst>
              <a:ext uri="{FF2B5EF4-FFF2-40B4-BE49-F238E27FC236}">
                <a16:creationId xmlns:a16="http://schemas.microsoft.com/office/drawing/2014/main" id="{63FEC6B6-8DFC-35D6-2B54-80B94BEA68EA}"/>
              </a:ext>
            </a:extLst>
          </p:cNvPr>
          <p:cNvSpPr>
            <a:spLocks noGrp="1"/>
          </p:cNvSpPr>
          <p:nvPr>
            <p:ph type="body" idx="1"/>
          </p:nvPr>
        </p:nvSpPr>
        <p:spPr>
          <a:xfrm>
            <a:off x="361361" y="5690116"/>
            <a:ext cx="4858275" cy="812106"/>
          </a:xfrm>
        </p:spPr>
        <p:txBody>
          <a:bodyPr/>
          <a:lstStyle/>
          <a:p>
            <a:r>
              <a:rPr lang="en-US" sz="1200" b="1" dirty="0">
                <a:solidFill>
                  <a:schemeClr val="tx1"/>
                </a:solidFill>
                <a:effectLst/>
                <a:latin typeface="Arial" panose="020B0604020202020204" pitchFamily="34" charset="0"/>
                <a:cs typeface="Arial" panose="020B0604020202020204" pitchFamily="34" charset="0"/>
              </a:rPr>
              <a:t>From the pink and red lines on the graph which represent Saturday and Sunday, there are a huge number of casual users in the weekend mid-day</a:t>
            </a:r>
            <a:br>
              <a:rPr lang="en-US" sz="1200" b="1" dirty="0">
                <a:solidFill>
                  <a:schemeClr val="tx1"/>
                </a:solidFill>
                <a:effectLst/>
                <a:latin typeface="Arial" panose="020B0604020202020204" pitchFamily="34" charset="0"/>
                <a:cs typeface="Arial" panose="020B0604020202020204" pitchFamily="34" charset="0"/>
              </a:rPr>
            </a:br>
            <a:r>
              <a:rPr lang="en-US" sz="1200" b="1" dirty="0">
                <a:solidFill>
                  <a:schemeClr val="tx1"/>
                </a:solidFill>
                <a:effectLst/>
                <a:latin typeface="Arial" panose="020B0604020202020204" pitchFamily="34" charset="0"/>
                <a:cs typeface="Arial" panose="020B0604020202020204" pitchFamily="34" charset="0"/>
              </a:rPr>
              <a:t>hours</a:t>
            </a:r>
            <a:endParaRPr lang="en-IN" sz="1200" b="1" dirty="0"/>
          </a:p>
        </p:txBody>
      </p:sp>
      <p:pic>
        <p:nvPicPr>
          <p:cNvPr id="21" name="Content Placeholder 20">
            <a:extLst>
              <a:ext uri="{FF2B5EF4-FFF2-40B4-BE49-F238E27FC236}">
                <a16:creationId xmlns:a16="http://schemas.microsoft.com/office/drawing/2014/main" id="{A50492C0-7C65-D2D4-12EE-646FB4378D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61361" y="1542981"/>
            <a:ext cx="5584580" cy="3876773"/>
          </a:xfrm>
        </p:spPr>
      </p:pic>
      <p:sp>
        <p:nvSpPr>
          <p:cNvPr id="18" name="Text Placeholder 17">
            <a:extLst>
              <a:ext uri="{FF2B5EF4-FFF2-40B4-BE49-F238E27FC236}">
                <a16:creationId xmlns:a16="http://schemas.microsoft.com/office/drawing/2014/main" id="{688C816F-396B-1914-2E23-5E52244F3A2D}"/>
              </a:ext>
            </a:extLst>
          </p:cNvPr>
          <p:cNvSpPr>
            <a:spLocks noGrp="1"/>
          </p:cNvSpPr>
          <p:nvPr>
            <p:ph type="body" sz="quarter" idx="3"/>
          </p:nvPr>
        </p:nvSpPr>
        <p:spPr>
          <a:xfrm>
            <a:off x="6245170" y="5585381"/>
            <a:ext cx="5585468" cy="1140609"/>
          </a:xfrm>
        </p:spPr>
        <p:txBody>
          <a:bodyPr/>
          <a:lstStyle/>
          <a:p>
            <a:r>
              <a:rPr lang="en-US" sz="1200" b="1" dirty="0">
                <a:solidFill>
                  <a:schemeClr val="tx1"/>
                </a:solidFill>
                <a:effectLst/>
                <a:latin typeface="Arial" panose="020B0604020202020204" pitchFamily="34" charset="0"/>
                <a:cs typeface="Arial" panose="020B0604020202020204" pitchFamily="34" charset="0"/>
              </a:rPr>
              <a:t>The upper red line is the clear weather.</a:t>
            </a:r>
          </a:p>
          <a:p>
            <a:r>
              <a:rPr lang="en-US" sz="1200" b="1" dirty="0">
                <a:solidFill>
                  <a:schemeClr val="tx1"/>
                </a:solidFill>
                <a:effectLst/>
                <a:latin typeface="Arial" panose="020B0604020202020204" pitchFamily="34" charset="0"/>
                <a:cs typeface="Arial" panose="020B0604020202020204" pitchFamily="34" charset="0"/>
              </a:rPr>
              <a:t> The two dots are when the weather is heavy rain, </a:t>
            </a:r>
          </a:p>
          <a:p>
            <a:r>
              <a:rPr lang="en-US" sz="1200" b="1" dirty="0">
                <a:solidFill>
                  <a:schemeClr val="tx1"/>
                </a:solidFill>
                <a:effectLst/>
                <a:latin typeface="Arial" panose="020B0604020202020204" pitchFamily="34" charset="0"/>
                <a:cs typeface="Arial" panose="020B0604020202020204" pitchFamily="34" charset="0"/>
              </a:rPr>
              <a:t>hence no bookings</a:t>
            </a:r>
            <a:r>
              <a:rPr lang="en-US" b="1" i="1" dirty="0">
                <a:solidFill>
                  <a:srgbClr val="A52A2A"/>
                </a:solidFill>
                <a:effectLst/>
                <a:latin typeface="Helvetica Neue"/>
              </a:rPr>
              <a:t>.</a:t>
            </a:r>
            <a:endParaRPr lang="en-IN" dirty="0"/>
          </a:p>
        </p:txBody>
      </p:sp>
      <p:pic>
        <p:nvPicPr>
          <p:cNvPr id="23" name="Content Placeholder 22">
            <a:extLst>
              <a:ext uri="{FF2B5EF4-FFF2-40B4-BE49-F238E27FC236}">
                <a16:creationId xmlns:a16="http://schemas.microsoft.com/office/drawing/2014/main" id="{E0511872-2A85-928D-F484-DC4BCA30384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0612" y="1542981"/>
            <a:ext cx="5660026" cy="3876773"/>
          </a:xfrm>
        </p:spPr>
      </p:pic>
    </p:spTree>
    <p:extLst>
      <p:ext uri="{BB962C8B-B14F-4D97-AF65-F5344CB8AC3E}">
        <p14:creationId xmlns:p14="http://schemas.microsoft.com/office/powerpoint/2010/main" val="78527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05E5-4535-BF7B-2958-36E6B6161147}"/>
              </a:ext>
            </a:extLst>
          </p:cNvPr>
          <p:cNvSpPr>
            <a:spLocks noGrp="1"/>
          </p:cNvSpPr>
          <p:nvPr>
            <p:ph type="title"/>
          </p:nvPr>
        </p:nvSpPr>
        <p:spPr>
          <a:xfrm>
            <a:off x="2139885" y="131976"/>
            <a:ext cx="8229600" cy="1140644"/>
          </a:xfrm>
        </p:spPr>
        <p:txBody>
          <a:bodyPr/>
          <a:lstStyle/>
          <a:p>
            <a:pPr algn="ctr"/>
            <a:r>
              <a:rPr lang="en-IN" dirty="0">
                <a:solidFill>
                  <a:srgbClr val="FFFF00"/>
                </a:solidFill>
                <a:latin typeface="Algerian" panose="04020705040A02060702" pitchFamily="82" charset="0"/>
              </a:rPr>
              <a:t>FEATURE </a:t>
            </a:r>
            <a:r>
              <a:rPr lang="en-IN" b="1" dirty="0">
                <a:solidFill>
                  <a:srgbClr val="FFFF00"/>
                </a:solidFill>
                <a:latin typeface="Algerian" panose="04020705040A02060702" pitchFamily="82" charset="0"/>
              </a:rPr>
              <a:t>ENGINEERING</a:t>
            </a:r>
            <a:r>
              <a:rPr lang="en-IN" dirty="0">
                <a:solidFill>
                  <a:srgbClr val="FFFF00"/>
                </a:solidFill>
                <a:latin typeface="Algerian" panose="04020705040A02060702" pitchFamily="82" charset="0"/>
              </a:rPr>
              <a:t> </a:t>
            </a:r>
          </a:p>
        </p:txBody>
      </p:sp>
      <p:sp>
        <p:nvSpPr>
          <p:cNvPr id="7" name="Content Placeholder 6">
            <a:extLst>
              <a:ext uri="{FF2B5EF4-FFF2-40B4-BE49-F238E27FC236}">
                <a16:creationId xmlns:a16="http://schemas.microsoft.com/office/drawing/2014/main" id="{0FBD2C85-0A6D-0FDA-355F-99B698C5E46B}"/>
              </a:ext>
            </a:extLst>
          </p:cNvPr>
          <p:cNvSpPr>
            <a:spLocks noGrp="1"/>
          </p:cNvSpPr>
          <p:nvPr>
            <p:ph idx="1"/>
          </p:nvPr>
        </p:nvSpPr>
        <p:spPr>
          <a:xfrm>
            <a:off x="1143001" y="1161067"/>
            <a:ext cx="9905998" cy="5489543"/>
          </a:xfrm>
        </p:spPr>
        <p:txBody>
          <a:bodyPr>
            <a:normAutofit fontScale="25000" lnSpcReduction="20000"/>
          </a:bodyPr>
          <a:lstStyle/>
          <a:p>
            <a:pPr algn="l"/>
            <a:r>
              <a:rPr lang="en-US" sz="5600" b="1" i="0" dirty="0">
                <a:solidFill>
                  <a:srgbClr val="92D050"/>
                </a:solidFill>
                <a:effectLst/>
                <a:latin typeface="Arial" panose="020B0604020202020204" pitchFamily="34" charset="0"/>
                <a:cs typeface="Arial" panose="020B0604020202020204" pitchFamily="34" charset="0"/>
              </a:rPr>
              <a:t>One-hot encoding is a technique used to represent categorical data in a binary format. It involves converting each category into a binary vector where only one element is "hot" or "on" (encoded as 1) while the others are "cold" or "off" (encoded as 0).</a:t>
            </a:r>
          </a:p>
          <a:p>
            <a:pPr algn="l"/>
            <a:r>
              <a:rPr lang="en-US" sz="4800" b="1" i="0" dirty="0">
                <a:solidFill>
                  <a:schemeClr val="tx1"/>
                </a:solidFill>
                <a:effectLst/>
                <a:latin typeface="Arial" panose="020B0604020202020204" pitchFamily="34" charset="0"/>
                <a:cs typeface="Arial" panose="020B0604020202020204" pitchFamily="34" charset="0"/>
              </a:rPr>
              <a:t>The process of one-hot encoding can be summarized as follows:</a:t>
            </a:r>
          </a:p>
          <a:p>
            <a:pPr algn="l">
              <a:buFont typeface="+mj-lt"/>
              <a:buAutoNum type="arabicPeriod"/>
            </a:pPr>
            <a:r>
              <a:rPr lang="en-US" sz="4800" b="1" i="0" dirty="0">
                <a:solidFill>
                  <a:schemeClr val="tx1"/>
                </a:solidFill>
                <a:effectLst/>
                <a:latin typeface="Arial" panose="020B0604020202020204" pitchFamily="34" charset="0"/>
                <a:cs typeface="Arial" panose="020B0604020202020204" pitchFamily="34" charset="0"/>
              </a:rPr>
              <a:t>Identify the distinct categories in the dataset.</a:t>
            </a:r>
          </a:p>
          <a:p>
            <a:pPr algn="l">
              <a:buFont typeface="+mj-lt"/>
              <a:buAutoNum type="arabicPeriod"/>
            </a:pPr>
            <a:r>
              <a:rPr lang="en-US" sz="4800" b="1" i="0" dirty="0">
                <a:solidFill>
                  <a:schemeClr val="tx1"/>
                </a:solidFill>
                <a:effectLst/>
                <a:latin typeface="Arial" panose="020B0604020202020204" pitchFamily="34" charset="0"/>
                <a:cs typeface="Arial" panose="020B0604020202020204" pitchFamily="34" charset="0"/>
              </a:rPr>
              <a:t>Create a binary vector of zeros for each category.</a:t>
            </a:r>
          </a:p>
          <a:p>
            <a:pPr algn="l">
              <a:buFont typeface="+mj-lt"/>
              <a:buAutoNum type="arabicPeriod"/>
            </a:pPr>
            <a:r>
              <a:rPr lang="en-US" sz="4800" b="1" i="0" dirty="0">
                <a:solidFill>
                  <a:schemeClr val="tx1"/>
                </a:solidFill>
                <a:effectLst/>
                <a:latin typeface="Arial" panose="020B0604020202020204" pitchFamily="34" charset="0"/>
                <a:cs typeface="Arial" panose="020B0604020202020204" pitchFamily="34" charset="0"/>
              </a:rPr>
              <a:t>Set the element corresponding to the category to 1 and leave the rest as 0.</a:t>
            </a:r>
          </a:p>
          <a:p>
            <a:pPr algn="l">
              <a:buFont typeface="+mj-lt"/>
              <a:buAutoNum type="arabicPeriod"/>
            </a:pPr>
            <a:r>
              <a:rPr lang="en-US" sz="4800" b="1" i="0" dirty="0">
                <a:solidFill>
                  <a:schemeClr val="tx1"/>
                </a:solidFill>
                <a:effectLst/>
                <a:latin typeface="Arial" panose="020B0604020202020204" pitchFamily="34" charset="0"/>
                <a:cs typeface="Arial" panose="020B0604020202020204" pitchFamily="34" charset="0"/>
              </a:rPr>
              <a:t>Repeat this process for each category, creating a binary vector for each one.</a:t>
            </a:r>
          </a:p>
          <a:p>
            <a:pPr algn="l"/>
            <a:r>
              <a:rPr lang="en-US" sz="4800" b="1" i="0" dirty="0">
                <a:solidFill>
                  <a:schemeClr val="tx1"/>
                </a:solidFill>
                <a:effectLst/>
                <a:latin typeface="Arial" panose="020B0604020202020204" pitchFamily="34" charset="0"/>
                <a:cs typeface="Arial" panose="020B0604020202020204" pitchFamily="34" charset="0"/>
              </a:rPr>
              <a:t>The resulting one-hot encoded vectors provide a numerical representation of categorical variables that can be easily understood by machine learning algorithms. This representation helps to avoid any assumption of ordinality or magnitude between categories and treats them as separate and unrelated </a:t>
            </a:r>
            <a:r>
              <a:rPr lang="en-US" sz="4800" b="0" i="0" dirty="0">
                <a:solidFill>
                  <a:schemeClr val="tx1"/>
                </a:solidFill>
                <a:effectLst/>
                <a:latin typeface="Arial" panose="020B0604020202020204" pitchFamily="34" charset="0"/>
                <a:cs typeface="Arial" panose="020B0604020202020204" pitchFamily="34" charset="0"/>
              </a:rPr>
              <a:t>values.</a:t>
            </a:r>
          </a:p>
          <a:p>
            <a:endParaRPr lang="en-IN" sz="4800" dirty="0">
              <a:solidFill>
                <a:schemeClr val="tx1"/>
              </a:solidFill>
              <a:latin typeface="Arial" panose="020B0604020202020204" pitchFamily="34" charset="0"/>
              <a:cs typeface="Arial" panose="020B0604020202020204" pitchFamily="34" charset="0"/>
            </a:endParaRPr>
          </a:p>
          <a:p>
            <a:pPr algn="l"/>
            <a:r>
              <a:rPr lang="en-US" sz="5600" b="1" i="0" dirty="0">
                <a:solidFill>
                  <a:srgbClr val="92D050"/>
                </a:solidFill>
                <a:effectLst/>
                <a:latin typeface="Arial" panose="020B0604020202020204" pitchFamily="34" charset="0"/>
                <a:cs typeface="Arial" panose="020B0604020202020204" pitchFamily="34" charset="0"/>
              </a:rPr>
              <a:t>Min-max scaling, also known as normalization, is a data preprocessing technique used to rescale numerical features to a specific range, typically between 0 and 1. The goal is to bring all the values within a consistent scale to prevent some variables from dominating others due to their inherent magnitude.</a:t>
            </a:r>
          </a:p>
          <a:p>
            <a:pPr algn="l"/>
            <a:r>
              <a:rPr lang="en-US" sz="4800" b="0" i="0" dirty="0">
                <a:solidFill>
                  <a:schemeClr val="tx1"/>
                </a:solidFill>
                <a:effectLst/>
                <a:latin typeface="Arial" panose="020B0604020202020204" pitchFamily="34" charset="0"/>
                <a:cs typeface="Arial" panose="020B0604020202020204" pitchFamily="34" charset="0"/>
              </a:rPr>
              <a:t>The process of min-max scaling can be summarized as follows:</a:t>
            </a:r>
          </a:p>
          <a:p>
            <a:pPr algn="l">
              <a:buFont typeface="+mj-lt"/>
              <a:buAutoNum type="arabicPeriod"/>
            </a:pPr>
            <a:r>
              <a:rPr lang="en-US" sz="4800" b="0" i="0" dirty="0">
                <a:solidFill>
                  <a:schemeClr val="tx1"/>
                </a:solidFill>
                <a:effectLst/>
                <a:latin typeface="Arial" panose="020B0604020202020204" pitchFamily="34" charset="0"/>
                <a:cs typeface="Arial" panose="020B0604020202020204" pitchFamily="34" charset="0"/>
              </a:rPr>
              <a:t>Identify the minimum and maximum values of the feature.</a:t>
            </a:r>
          </a:p>
          <a:p>
            <a:pPr algn="l">
              <a:buFont typeface="+mj-lt"/>
              <a:buAutoNum type="arabicPeriod"/>
            </a:pPr>
            <a:r>
              <a:rPr lang="en-US" sz="4800" b="0" i="0" dirty="0">
                <a:solidFill>
                  <a:schemeClr val="tx1"/>
                </a:solidFill>
                <a:effectLst/>
                <a:latin typeface="Arial" panose="020B0604020202020204" pitchFamily="34" charset="0"/>
                <a:cs typeface="Arial" panose="020B0604020202020204" pitchFamily="34" charset="0"/>
              </a:rPr>
              <a:t>Subtract the minimum value from each data point.</a:t>
            </a:r>
          </a:p>
          <a:p>
            <a:pPr algn="l">
              <a:buFont typeface="+mj-lt"/>
              <a:buAutoNum type="arabicPeriod"/>
            </a:pPr>
            <a:r>
              <a:rPr lang="en-US" sz="4800" b="0" i="0" dirty="0">
                <a:solidFill>
                  <a:schemeClr val="tx1"/>
                </a:solidFill>
                <a:effectLst/>
                <a:latin typeface="Arial" panose="020B0604020202020204" pitchFamily="34" charset="0"/>
                <a:cs typeface="Arial" panose="020B0604020202020204" pitchFamily="34" charset="0"/>
              </a:rPr>
              <a:t>Divide the result by the difference between the maximum and minimum values.</a:t>
            </a:r>
          </a:p>
          <a:p>
            <a:pPr algn="l">
              <a:buFont typeface="+mj-lt"/>
              <a:buAutoNum type="arabicPeriod"/>
            </a:pPr>
            <a:r>
              <a:rPr lang="en-US" sz="4800" b="0" i="0" dirty="0">
                <a:solidFill>
                  <a:schemeClr val="tx1"/>
                </a:solidFill>
                <a:effectLst/>
                <a:latin typeface="Arial" panose="020B0604020202020204" pitchFamily="34" charset="0"/>
                <a:cs typeface="Arial" panose="020B0604020202020204" pitchFamily="34" charset="0"/>
              </a:rPr>
              <a:t>The scaled values will now fall between 0 and 1, with the minimum value becoming 0 and the maximum value becoming 1.</a:t>
            </a:r>
          </a:p>
          <a:p>
            <a:pPr algn="l"/>
            <a:r>
              <a:rPr lang="en-US" sz="4800" b="0" i="0" dirty="0">
                <a:solidFill>
                  <a:schemeClr val="tx1"/>
                </a:solidFill>
                <a:effectLst/>
                <a:latin typeface="Arial" panose="020B0604020202020204" pitchFamily="34" charset="0"/>
                <a:cs typeface="Arial" panose="020B0604020202020204" pitchFamily="34" charset="0"/>
              </a:rPr>
              <a:t>This scaling technique preserves the relative relationships between the data points while ensuring that they are all within the desired range. It is particularly useful when working with algorithms that are sensitive to the scale of the features, such as distance-based methods or neural networks.</a:t>
            </a:r>
          </a:p>
          <a:p>
            <a:endParaRPr lang="en-IN" dirty="0"/>
          </a:p>
        </p:txBody>
      </p:sp>
    </p:spTree>
    <p:extLst>
      <p:ext uri="{BB962C8B-B14F-4D97-AF65-F5344CB8AC3E}">
        <p14:creationId xmlns:p14="http://schemas.microsoft.com/office/powerpoint/2010/main" val="89464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C84C-5E74-002A-12CB-001437448D01}"/>
              </a:ext>
            </a:extLst>
          </p:cNvPr>
          <p:cNvSpPr>
            <a:spLocks noGrp="1"/>
          </p:cNvSpPr>
          <p:nvPr>
            <p:ph type="title"/>
          </p:nvPr>
        </p:nvSpPr>
        <p:spPr>
          <a:xfrm>
            <a:off x="2582944" y="1"/>
            <a:ext cx="6419654" cy="980388"/>
          </a:xfrm>
        </p:spPr>
        <p:txBody>
          <a:bodyPr/>
          <a:lstStyle/>
          <a:p>
            <a:pPr algn="ctr"/>
            <a:r>
              <a:rPr lang="en-IN" b="1">
                <a:solidFill>
                  <a:srgbClr val="FFFF00"/>
                </a:solidFill>
                <a:latin typeface="Algerian" panose="04020705040A02060702" pitchFamily="82" charset="0"/>
              </a:rPr>
              <a:t>FEATURE SELECTION</a:t>
            </a:r>
            <a:endParaRPr lang="en-IN" b="1" dirty="0">
              <a:solidFill>
                <a:srgbClr val="FFFF00"/>
              </a:solidFill>
              <a:latin typeface="Algerian" panose="04020705040A02060702" pitchFamily="82" charset="0"/>
            </a:endParaRPr>
          </a:p>
        </p:txBody>
      </p:sp>
      <p:sp>
        <p:nvSpPr>
          <p:cNvPr id="16" name="Text Placeholder 15">
            <a:extLst>
              <a:ext uri="{FF2B5EF4-FFF2-40B4-BE49-F238E27FC236}">
                <a16:creationId xmlns:a16="http://schemas.microsoft.com/office/drawing/2014/main" id="{D5C061D8-1543-DC58-4F84-012CF438B96F}"/>
              </a:ext>
            </a:extLst>
          </p:cNvPr>
          <p:cNvSpPr>
            <a:spLocks noGrp="1"/>
          </p:cNvSpPr>
          <p:nvPr>
            <p:ph type="body" idx="1"/>
          </p:nvPr>
        </p:nvSpPr>
        <p:spPr>
          <a:xfrm>
            <a:off x="109369" y="111427"/>
            <a:ext cx="1794846" cy="699172"/>
          </a:xfrm>
        </p:spPr>
        <p:txBody>
          <a:bodyPr/>
          <a:lstStyle/>
          <a:p>
            <a:endParaRPr lang="en-IN" dirty="0"/>
          </a:p>
        </p:txBody>
      </p:sp>
      <p:graphicFrame>
        <p:nvGraphicFramePr>
          <p:cNvPr id="14" name="Content Placeholder 13">
            <a:extLst>
              <a:ext uri="{FF2B5EF4-FFF2-40B4-BE49-F238E27FC236}">
                <a16:creationId xmlns:a16="http://schemas.microsoft.com/office/drawing/2014/main" id="{AD336748-72F2-980A-A61D-48C14E6593D2}"/>
              </a:ext>
            </a:extLst>
          </p:cNvPr>
          <p:cNvGraphicFramePr>
            <a:graphicFrameLocks noGrp="1"/>
          </p:cNvGraphicFramePr>
          <p:nvPr>
            <p:ph sz="half" idx="2"/>
            <p:extLst>
              <p:ext uri="{D42A27DB-BD31-4B8C-83A1-F6EECF244321}">
                <p14:modId xmlns:p14="http://schemas.microsoft.com/office/powerpoint/2010/main" val="939309545"/>
              </p:ext>
            </p:extLst>
          </p:nvPr>
        </p:nvGraphicFramePr>
        <p:xfrm>
          <a:off x="1498862" y="824433"/>
          <a:ext cx="9982986" cy="2949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 Placeholder 16">
            <a:extLst>
              <a:ext uri="{FF2B5EF4-FFF2-40B4-BE49-F238E27FC236}">
                <a16:creationId xmlns:a16="http://schemas.microsoft.com/office/drawing/2014/main" id="{D3883755-EEF5-40E6-EAA2-9173845BE0CE}"/>
              </a:ext>
            </a:extLst>
          </p:cNvPr>
          <p:cNvSpPr>
            <a:spLocks noGrp="1"/>
          </p:cNvSpPr>
          <p:nvPr>
            <p:ph type="body" sz="quarter" idx="3"/>
          </p:nvPr>
        </p:nvSpPr>
        <p:spPr>
          <a:xfrm>
            <a:off x="3370083" y="3943347"/>
            <a:ext cx="6900421" cy="943511"/>
          </a:xfrm>
        </p:spPr>
        <p:txBody>
          <a:bodyPr/>
          <a:lstStyle/>
          <a:p>
            <a:r>
              <a:rPr lang="en-IN" dirty="0">
                <a:solidFill>
                  <a:srgbClr val="92D050"/>
                </a:solidFill>
                <a:latin typeface="Arial" panose="020B0604020202020204" pitchFamily="34" charset="0"/>
                <a:cs typeface="Arial" panose="020B0604020202020204" pitchFamily="34" charset="0"/>
              </a:rPr>
              <a:t>Bivariate selection</a:t>
            </a:r>
          </a:p>
          <a:p>
            <a:r>
              <a:rPr lang="en-IN" sz="1600" dirty="0">
                <a:solidFill>
                  <a:schemeClr val="tx1"/>
                </a:solidFill>
                <a:latin typeface="Arial" panose="020B0604020202020204" pitchFamily="34" charset="0"/>
                <a:cs typeface="Arial" panose="020B0604020202020204" pitchFamily="34" charset="0"/>
              </a:rPr>
              <a:t>Recursive feature elimination</a:t>
            </a:r>
          </a:p>
        </p:txBody>
      </p:sp>
      <p:pic>
        <p:nvPicPr>
          <p:cNvPr id="20" name="Content Placeholder 19">
            <a:extLst>
              <a:ext uri="{FF2B5EF4-FFF2-40B4-BE49-F238E27FC236}">
                <a16:creationId xmlns:a16="http://schemas.microsoft.com/office/drawing/2014/main" id="{9C8DF636-2155-0166-C2DB-453F46DFD3CB}"/>
              </a:ext>
            </a:extLst>
          </p:cNvPr>
          <p:cNvPicPr>
            <a:picLocks noGrp="1" noChangeAspect="1"/>
          </p:cNvPicPr>
          <p:nvPr>
            <p:ph sz="quarter" idx="4"/>
          </p:nvPr>
        </p:nvPicPr>
        <p:blipFill>
          <a:blip r:embed="rId7">
            <a:extLst>
              <a:ext uri="{28A0092B-C50C-407E-A947-70E740481C1C}">
                <a14:useLocalDpi xmlns:a14="http://schemas.microsoft.com/office/drawing/2010/main" val="0"/>
              </a:ext>
            </a:extLst>
          </a:blip>
          <a:stretch>
            <a:fillRect/>
          </a:stretch>
        </p:blipFill>
        <p:spPr>
          <a:xfrm>
            <a:off x="2271861" y="4898446"/>
            <a:ext cx="9096866" cy="1774160"/>
          </a:xfrm>
        </p:spPr>
      </p:pic>
    </p:spTree>
    <p:extLst>
      <p:ext uri="{BB962C8B-B14F-4D97-AF65-F5344CB8AC3E}">
        <p14:creationId xmlns:p14="http://schemas.microsoft.com/office/powerpoint/2010/main" val="1308840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C03A-85F0-466F-B8A9-077F33C73984}"/>
              </a:ext>
            </a:extLst>
          </p:cNvPr>
          <p:cNvSpPr>
            <a:spLocks noGrp="1"/>
          </p:cNvSpPr>
          <p:nvPr>
            <p:ph type="title"/>
          </p:nvPr>
        </p:nvSpPr>
        <p:spPr>
          <a:xfrm>
            <a:off x="1141415" y="345649"/>
            <a:ext cx="9905998" cy="1502004"/>
          </a:xfrm>
        </p:spPr>
        <p:txBody>
          <a:bodyPr/>
          <a:lstStyle/>
          <a:p>
            <a:pPr algn="ctr"/>
            <a:r>
              <a:rPr lang="en-IN" b="1" dirty="0">
                <a:solidFill>
                  <a:srgbClr val="FFFF00"/>
                </a:solidFill>
                <a:latin typeface="Algerian" panose="04020705040A02060702" pitchFamily="82" charset="0"/>
              </a:rPr>
              <a:t>Model training and evaluation </a:t>
            </a:r>
          </a:p>
        </p:txBody>
      </p:sp>
      <p:pic>
        <p:nvPicPr>
          <p:cNvPr id="8" name="Content Placeholder 7">
            <a:extLst>
              <a:ext uri="{FF2B5EF4-FFF2-40B4-BE49-F238E27FC236}">
                <a16:creationId xmlns:a16="http://schemas.microsoft.com/office/drawing/2014/main" id="{1EE9D8B6-5AF2-4946-54F6-5A351B4CE8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1726" y="2169794"/>
            <a:ext cx="4796905" cy="3882214"/>
          </a:xfrm>
        </p:spPr>
      </p:pic>
      <p:pic>
        <p:nvPicPr>
          <p:cNvPr id="14" name="Content Placeholder 13">
            <a:extLst>
              <a:ext uri="{FF2B5EF4-FFF2-40B4-BE49-F238E27FC236}">
                <a16:creationId xmlns:a16="http://schemas.microsoft.com/office/drawing/2014/main" id="{CDB9D1FF-F089-4A17-B84A-8C28BF8564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0613" y="2169794"/>
            <a:ext cx="4876800" cy="3882214"/>
          </a:xfrm>
        </p:spPr>
      </p:pic>
    </p:spTree>
    <p:extLst>
      <p:ext uri="{BB962C8B-B14F-4D97-AF65-F5344CB8AC3E}">
        <p14:creationId xmlns:p14="http://schemas.microsoft.com/office/powerpoint/2010/main" val="3055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49FB-5CED-83A8-EE2A-487160513DF0}"/>
              </a:ext>
            </a:extLst>
          </p:cNvPr>
          <p:cNvSpPr>
            <a:spLocks noGrp="1"/>
          </p:cNvSpPr>
          <p:nvPr>
            <p:ph type="title"/>
          </p:nvPr>
        </p:nvSpPr>
        <p:spPr>
          <a:xfrm>
            <a:off x="1141412" y="166540"/>
            <a:ext cx="9905998" cy="1040091"/>
          </a:xfrm>
        </p:spPr>
        <p:txBody>
          <a:bodyPr/>
          <a:lstStyle/>
          <a:p>
            <a:pPr algn="ctr"/>
            <a:r>
              <a:rPr lang="en-IN" b="1" dirty="0">
                <a:solidFill>
                  <a:srgbClr val="FFFF00"/>
                </a:solidFill>
                <a:latin typeface="Algerian" panose="04020705040A02060702" pitchFamily="82" charset="0"/>
              </a:rPr>
              <a:t>HYPERPARAMETER TUNING</a:t>
            </a:r>
          </a:p>
        </p:txBody>
      </p:sp>
      <p:sp>
        <p:nvSpPr>
          <p:cNvPr id="7" name="Content Placeholder 6">
            <a:extLst>
              <a:ext uri="{FF2B5EF4-FFF2-40B4-BE49-F238E27FC236}">
                <a16:creationId xmlns:a16="http://schemas.microsoft.com/office/drawing/2014/main" id="{301DC6E7-51F7-C953-E646-0384520528FE}"/>
              </a:ext>
            </a:extLst>
          </p:cNvPr>
          <p:cNvSpPr>
            <a:spLocks noGrp="1"/>
          </p:cNvSpPr>
          <p:nvPr>
            <p:ph sz="half" idx="1"/>
          </p:nvPr>
        </p:nvSpPr>
        <p:spPr>
          <a:xfrm>
            <a:off x="1008669" y="1206631"/>
            <a:ext cx="9483364" cy="3124201"/>
          </a:xfrm>
        </p:spPr>
        <p:txBody>
          <a:bodyPr>
            <a:normAutofit/>
          </a:bodyPr>
          <a:lstStyle/>
          <a:p>
            <a:r>
              <a:rPr lang="en-US" sz="1600" b="1" i="0" dirty="0">
                <a:solidFill>
                  <a:srgbClr val="92D050"/>
                </a:solidFill>
                <a:effectLst/>
                <a:latin typeface="Arial" panose="020B0604020202020204" pitchFamily="34" charset="0"/>
                <a:cs typeface="Arial" panose="020B0604020202020204" pitchFamily="34" charset="0"/>
              </a:rPr>
              <a:t>Grid Search: </a:t>
            </a:r>
          </a:p>
          <a:p>
            <a:r>
              <a:rPr lang="en-US" sz="1300" b="0" i="0" dirty="0">
                <a:solidFill>
                  <a:schemeClr val="tx1"/>
                </a:solidFill>
                <a:effectLst/>
                <a:latin typeface="Arial" panose="020B0604020202020204" pitchFamily="34" charset="0"/>
                <a:cs typeface="Arial" panose="020B0604020202020204" pitchFamily="34" charset="0"/>
              </a:rPr>
              <a:t>Grid search is a technique used to find the best combination of hyperparameters for a machine learning model. Hyperparameters are parameters that are not learned from the data but are set before training the model. Examples of hyperparameters include the learning rate, regularization strength, number of hidden layers in a neural network, </a:t>
            </a:r>
            <a:r>
              <a:rPr lang="en-US" sz="1300" b="0" i="0" dirty="0" err="1">
                <a:solidFill>
                  <a:schemeClr val="tx1"/>
                </a:solidFill>
                <a:effectLst/>
                <a:latin typeface="Arial" panose="020B0604020202020204" pitchFamily="34" charset="0"/>
                <a:cs typeface="Arial" panose="020B0604020202020204" pitchFamily="34" charset="0"/>
              </a:rPr>
              <a:t>etc</a:t>
            </a:r>
            <a:endParaRPr lang="en-US" sz="1300" b="0" i="0" dirty="0">
              <a:solidFill>
                <a:schemeClr val="tx1"/>
              </a:solidFill>
              <a:effectLst/>
              <a:latin typeface="Arial" panose="020B0604020202020204" pitchFamily="34" charset="0"/>
              <a:cs typeface="Arial" panose="020B0604020202020204" pitchFamily="34" charset="0"/>
            </a:endParaRPr>
          </a:p>
          <a:p>
            <a:endParaRPr lang="en-US" sz="1400" dirty="0">
              <a:solidFill>
                <a:schemeClr val="tx1"/>
              </a:solidFill>
              <a:effectLst/>
              <a:latin typeface="Arial" panose="020B0604020202020204" pitchFamily="34" charset="0"/>
              <a:cs typeface="Arial" panose="020B0604020202020204" pitchFamily="34" charset="0"/>
            </a:endParaRPr>
          </a:p>
          <a:p>
            <a:r>
              <a:rPr lang="en-US" sz="1700" b="1" i="0" dirty="0">
                <a:solidFill>
                  <a:srgbClr val="92D050"/>
                </a:solidFill>
                <a:effectLst/>
                <a:latin typeface="Arial" panose="020B0604020202020204" pitchFamily="34" charset="0"/>
                <a:cs typeface="Arial" panose="020B0604020202020204" pitchFamily="34" charset="0"/>
              </a:rPr>
              <a:t>Cross-Validation: </a:t>
            </a:r>
          </a:p>
          <a:p>
            <a:r>
              <a:rPr lang="en-US" sz="1400" b="0" i="0" dirty="0">
                <a:solidFill>
                  <a:schemeClr val="tx1"/>
                </a:solidFill>
                <a:effectLst/>
                <a:latin typeface="Arial" panose="020B0604020202020204" pitchFamily="34" charset="0"/>
                <a:cs typeface="Arial" panose="020B0604020202020204" pitchFamily="34" charset="0"/>
              </a:rPr>
              <a:t>Cross-validation is a technique used to assess the performance and generalization ability of a machine learning model. The main idea behind cross-validation is to simulate how well the model would perform on unseen data by evaluating it on multiple subsets of the available data</a:t>
            </a:r>
            <a:r>
              <a:rPr lang="en-US" b="0" i="0" dirty="0">
                <a:solidFill>
                  <a:srgbClr val="374151"/>
                </a:solidFill>
                <a:effectLst/>
                <a:latin typeface="Söhne"/>
              </a:rPr>
              <a:t>..</a:t>
            </a:r>
            <a:endParaRPr lang="en-IN" dirty="0"/>
          </a:p>
        </p:txBody>
      </p:sp>
      <p:pic>
        <p:nvPicPr>
          <p:cNvPr id="10" name="Content Placeholder 9">
            <a:extLst>
              <a:ext uri="{FF2B5EF4-FFF2-40B4-BE49-F238E27FC236}">
                <a16:creationId xmlns:a16="http://schemas.microsoft.com/office/drawing/2014/main" id="{7D5A36D0-1938-126E-E574-A4A0B9BA16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2" y="4484651"/>
            <a:ext cx="9483364" cy="2333435"/>
          </a:xfrm>
        </p:spPr>
      </p:pic>
    </p:spTree>
    <p:extLst>
      <p:ext uri="{BB962C8B-B14F-4D97-AF65-F5344CB8AC3E}">
        <p14:creationId xmlns:p14="http://schemas.microsoft.com/office/powerpoint/2010/main" val="346241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78E9B-BAEB-3042-3A7C-B83E13C47CDF}"/>
              </a:ext>
            </a:extLst>
          </p:cNvPr>
          <p:cNvSpPr>
            <a:spLocks noGrp="1"/>
          </p:cNvSpPr>
          <p:nvPr>
            <p:ph type="title"/>
          </p:nvPr>
        </p:nvSpPr>
        <p:spPr>
          <a:xfrm>
            <a:off x="1084775" y="270235"/>
            <a:ext cx="9905998" cy="1030664"/>
          </a:xfrm>
        </p:spPr>
        <p:txBody>
          <a:bodyPr/>
          <a:lstStyle/>
          <a:p>
            <a:pPr algn="ctr"/>
            <a:r>
              <a:rPr lang="en-IN" b="1" dirty="0">
                <a:solidFill>
                  <a:srgbClr val="FFFF00"/>
                </a:solidFill>
                <a:latin typeface="Algerian" panose="04020705040A02060702" pitchFamily="82" charset="0"/>
              </a:rPr>
              <a:t>FINAL MODEL</a:t>
            </a:r>
          </a:p>
        </p:txBody>
      </p:sp>
      <p:pic>
        <p:nvPicPr>
          <p:cNvPr id="11" name="Content Placeholder 10">
            <a:extLst>
              <a:ext uri="{FF2B5EF4-FFF2-40B4-BE49-F238E27FC236}">
                <a16:creationId xmlns:a16="http://schemas.microsoft.com/office/drawing/2014/main" id="{C815610A-102C-EB80-C0B7-0449C6177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118" y="2666999"/>
            <a:ext cx="9331655" cy="3920765"/>
          </a:xfrm>
        </p:spPr>
      </p:pic>
      <p:sp>
        <p:nvSpPr>
          <p:cNvPr id="6" name="Text Placeholder 5">
            <a:extLst>
              <a:ext uri="{FF2B5EF4-FFF2-40B4-BE49-F238E27FC236}">
                <a16:creationId xmlns:a16="http://schemas.microsoft.com/office/drawing/2014/main" id="{9B0700F0-6FDE-B1CD-F436-5B115FE3C926}"/>
              </a:ext>
            </a:extLst>
          </p:cNvPr>
          <p:cNvSpPr>
            <a:spLocks noGrp="1"/>
          </p:cNvSpPr>
          <p:nvPr>
            <p:ph type="body" idx="4294967295"/>
          </p:nvPr>
        </p:nvSpPr>
        <p:spPr>
          <a:xfrm>
            <a:off x="3953130" y="1490139"/>
            <a:ext cx="4589463" cy="576262"/>
          </a:xfrm>
        </p:spPr>
        <p:txBody>
          <a:bodyPr>
            <a:normAutofit/>
          </a:bodyPr>
          <a:lstStyle/>
          <a:p>
            <a:r>
              <a:rPr lang="en-IN" sz="2800" b="1" dirty="0">
                <a:solidFill>
                  <a:srgbClr val="92D050"/>
                </a:solidFill>
                <a:latin typeface="Algerian" panose="04020705040A02060702" pitchFamily="82" charset="0"/>
              </a:rPr>
              <a:t>XGBOOST REGRESSOR</a:t>
            </a:r>
          </a:p>
        </p:txBody>
      </p:sp>
    </p:spTree>
    <p:extLst>
      <p:ext uri="{BB962C8B-B14F-4D97-AF65-F5344CB8AC3E}">
        <p14:creationId xmlns:p14="http://schemas.microsoft.com/office/powerpoint/2010/main" val="39084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65708E-2481-946F-4B84-2D2B2A95F70F}"/>
              </a:ext>
            </a:extLst>
          </p:cNvPr>
          <p:cNvSpPr>
            <a:spLocks noGrp="1"/>
          </p:cNvSpPr>
          <p:nvPr>
            <p:ph type="title"/>
          </p:nvPr>
        </p:nvSpPr>
        <p:spPr>
          <a:xfrm>
            <a:off x="1065214" y="211554"/>
            <a:ext cx="9905998" cy="1372149"/>
          </a:xfrm>
        </p:spPr>
        <p:txBody>
          <a:bodyPr>
            <a:normAutofit/>
          </a:bodyPr>
          <a:lstStyle/>
          <a:p>
            <a:pPr algn="ctr"/>
            <a:r>
              <a:rPr lang="en-IN" sz="4000">
                <a:solidFill>
                  <a:srgbClr val="FFC000"/>
                </a:solidFill>
                <a:latin typeface="Algerian" panose="04020705040A02060702" pitchFamily="82" charset="0"/>
              </a:rPr>
              <a:t> deployment</a:t>
            </a:r>
            <a:endParaRPr lang="en-IN" sz="4000" dirty="0">
              <a:solidFill>
                <a:schemeClr val="tx1"/>
              </a:solidFill>
              <a:latin typeface="Algerian" panose="04020705040A02060702" pitchFamily="82" charset="0"/>
            </a:endParaRPr>
          </a:p>
        </p:txBody>
      </p:sp>
      <p:pic>
        <p:nvPicPr>
          <p:cNvPr id="11" name="Content Placeholder 10">
            <a:extLst>
              <a:ext uri="{FF2B5EF4-FFF2-40B4-BE49-F238E27FC236}">
                <a16:creationId xmlns:a16="http://schemas.microsoft.com/office/drawing/2014/main" id="{D3921DBA-99E0-E076-36E0-896E68B355C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8440" y="1936184"/>
            <a:ext cx="5405471" cy="4276080"/>
          </a:xfrm>
        </p:spPr>
      </p:pic>
      <p:pic>
        <p:nvPicPr>
          <p:cNvPr id="13" name="Content Placeholder 12">
            <a:extLst>
              <a:ext uri="{FF2B5EF4-FFF2-40B4-BE49-F238E27FC236}">
                <a16:creationId xmlns:a16="http://schemas.microsoft.com/office/drawing/2014/main" id="{BE3821CB-5AC4-57CA-3D7F-B311682F5A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3472" y="1936184"/>
            <a:ext cx="5330088" cy="4276080"/>
          </a:xfrm>
        </p:spPr>
      </p:pic>
    </p:spTree>
    <p:extLst>
      <p:ext uri="{BB962C8B-B14F-4D97-AF65-F5344CB8AC3E}">
        <p14:creationId xmlns:p14="http://schemas.microsoft.com/office/powerpoint/2010/main" val="380586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F5672C-C821-7133-4E11-9D704C7C8269}"/>
              </a:ext>
            </a:extLst>
          </p:cNvPr>
          <p:cNvSpPr txBox="1"/>
          <p:nvPr/>
        </p:nvSpPr>
        <p:spPr>
          <a:xfrm>
            <a:off x="293802" y="325225"/>
            <a:ext cx="11604396" cy="3912353"/>
          </a:xfrm>
          <a:prstGeom prst="rect">
            <a:avLst/>
          </a:prstGeom>
          <a:noFill/>
        </p:spPr>
        <p:txBody>
          <a:bodyPr wrap="square" rtlCol="0">
            <a:spAutoFit/>
          </a:bodyPr>
          <a:lstStyle/>
          <a:p>
            <a:pPr algn="just">
              <a:lnSpc>
                <a:spcPct val="107000"/>
              </a:lnSpc>
              <a:spcAft>
                <a:spcPts val="800"/>
              </a:spcAft>
            </a:pPr>
            <a:r>
              <a:rPr lang="en-IN" sz="2000" b="1" kern="1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rPr>
              <a:t>Problem Statement :</a:t>
            </a:r>
            <a:endParaRPr lang="en-IN" sz="2000" kern="1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b="1" kern="100" dirty="0">
                <a:effectLst/>
                <a:latin typeface="Arial" panose="020B0604020202020204" pitchFamily="34" charset="0"/>
                <a:ea typeface="Calibri" panose="020F0502020204030204" pitchFamily="34" charset="0"/>
                <a:cs typeface="Arial" panose="020B0604020202020204" pitchFamily="34" charset="0"/>
              </a:rPr>
              <a:t>	</a:t>
            </a:r>
            <a:r>
              <a:rPr lang="en-IN" sz="2000" kern="100" dirty="0">
                <a:effectLst/>
                <a:latin typeface="Arial" panose="020B0604020202020204" pitchFamily="34" charset="0"/>
                <a:ea typeface="Calibri" panose="020F0502020204030204" pitchFamily="34" charset="0"/>
                <a:cs typeface="Arial" panose="020B0604020202020204" pitchFamily="34" charset="0"/>
              </a:rPr>
              <a:t>As bike rental sharing has become a popular mode of transportation for short distance commuting in cities it becomes essential to predict the total count of bike rentals to enable the bike rental sharing companies to ensure the availability of bikes for users during peak hours.</a:t>
            </a:r>
          </a:p>
          <a:p>
            <a:pPr algn="just">
              <a:lnSpc>
                <a:spcPct val="107000"/>
              </a:lnSpc>
              <a:spcAft>
                <a:spcPts val="800"/>
              </a:spcAft>
            </a:pP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b="1" kern="1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rPr>
              <a:t>Goal of this project :</a:t>
            </a:r>
            <a:endParaRPr lang="en-IN" sz="2000" kern="1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000" b="1" kern="100" dirty="0">
                <a:effectLst/>
                <a:latin typeface="Arial" panose="020B0604020202020204" pitchFamily="34" charset="0"/>
                <a:ea typeface="Calibri" panose="020F0502020204030204" pitchFamily="34" charset="0"/>
                <a:cs typeface="Arial" panose="020B0604020202020204" pitchFamily="34" charset="0"/>
              </a:rPr>
              <a:t>	</a:t>
            </a:r>
            <a:r>
              <a:rPr lang="en-IN" sz="2000" kern="100" dirty="0">
                <a:effectLst/>
                <a:latin typeface="Arial" panose="020B0604020202020204" pitchFamily="34" charset="0"/>
                <a:ea typeface="Calibri" panose="020F0502020204030204" pitchFamily="34" charset="0"/>
                <a:cs typeface="Arial" panose="020B0604020202020204" pitchFamily="34" charset="0"/>
              </a:rPr>
              <a:t>To develop a predictive model that can accurately forecast the total count of bike rentals based on historical usage data and external factors such as season, weather condition, holidays and so on.</a:t>
            </a:r>
            <a:r>
              <a:rPr lang="en-IN" dirty="0"/>
              <a:t>	</a:t>
            </a:r>
          </a:p>
          <a:p>
            <a:pPr algn="just">
              <a:lnSpc>
                <a:spcPct val="107000"/>
              </a:lnSpc>
              <a:spcAft>
                <a:spcPts val="800"/>
              </a:spcAft>
            </a:pPr>
            <a:endParaRPr lang="en-IN" dirty="0"/>
          </a:p>
          <a:p>
            <a:pPr algn="just">
              <a:lnSpc>
                <a:spcPct val="107000"/>
              </a:lnSpc>
              <a:spcAft>
                <a:spcPts val="800"/>
              </a:spcAft>
            </a:pPr>
            <a:endParaRPr lang="en-IN" dirty="0"/>
          </a:p>
        </p:txBody>
      </p:sp>
    </p:spTree>
    <p:extLst>
      <p:ext uri="{BB962C8B-B14F-4D97-AF65-F5344CB8AC3E}">
        <p14:creationId xmlns:p14="http://schemas.microsoft.com/office/powerpoint/2010/main" val="350897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41FE5-0EB4-6B27-CA65-4D942541B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16" y="989813"/>
            <a:ext cx="11559357" cy="5691433"/>
          </a:xfrm>
          <a:prstGeom prst="rect">
            <a:avLst/>
          </a:prstGeom>
        </p:spPr>
      </p:pic>
      <p:sp>
        <p:nvSpPr>
          <p:cNvPr id="6" name="TextBox 5">
            <a:extLst>
              <a:ext uri="{FF2B5EF4-FFF2-40B4-BE49-F238E27FC236}">
                <a16:creationId xmlns:a16="http://schemas.microsoft.com/office/drawing/2014/main" id="{0DF3B8C4-21C3-4CDE-CE84-CF4EC4620141}"/>
              </a:ext>
            </a:extLst>
          </p:cNvPr>
          <p:cNvSpPr txBox="1"/>
          <p:nvPr/>
        </p:nvSpPr>
        <p:spPr>
          <a:xfrm>
            <a:off x="697584" y="254524"/>
            <a:ext cx="10925665" cy="584775"/>
          </a:xfrm>
          <a:prstGeom prst="rect">
            <a:avLst/>
          </a:prstGeom>
          <a:noFill/>
        </p:spPr>
        <p:txBody>
          <a:bodyPr wrap="square" rtlCol="0">
            <a:spAutoFit/>
          </a:bodyPr>
          <a:lstStyle/>
          <a:p>
            <a:pPr algn="ctr"/>
            <a:r>
              <a:rPr lang="en-IN" sz="3200" dirty="0">
                <a:solidFill>
                  <a:schemeClr val="accent3">
                    <a:lumMod val="75000"/>
                  </a:schemeClr>
                </a:solidFill>
              </a:rPr>
              <a:t>Project Life Cycle</a:t>
            </a:r>
          </a:p>
        </p:txBody>
      </p:sp>
    </p:spTree>
    <p:extLst>
      <p:ext uri="{BB962C8B-B14F-4D97-AF65-F5344CB8AC3E}">
        <p14:creationId xmlns:p14="http://schemas.microsoft.com/office/powerpoint/2010/main" val="286603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0E5632-CC8A-33AE-C37E-2C1499AF4F4E}"/>
              </a:ext>
            </a:extLst>
          </p:cNvPr>
          <p:cNvSpPr txBox="1"/>
          <p:nvPr/>
        </p:nvSpPr>
        <p:spPr>
          <a:xfrm>
            <a:off x="1208202" y="186130"/>
            <a:ext cx="9775596" cy="461665"/>
          </a:xfrm>
          <a:prstGeom prst="rect">
            <a:avLst/>
          </a:prstGeom>
          <a:noFill/>
        </p:spPr>
        <p:txBody>
          <a:bodyPr wrap="square" rtlCol="0">
            <a:spAutoFit/>
          </a:bodyPr>
          <a:lstStyle/>
          <a:p>
            <a:pPr algn="ctr"/>
            <a:r>
              <a:rPr lang="en-IN" sz="2400" dirty="0">
                <a:solidFill>
                  <a:schemeClr val="accent3">
                    <a:lumMod val="75000"/>
                  </a:schemeClr>
                </a:solidFill>
                <a:latin typeface="Arial" panose="020B0604020202020204" pitchFamily="34" charset="0"/>
                <a:cs typeface="Arial" panose="020B0604020202020204" pitchFamily="34" charset="0"/>
              </a:rPr>
              <a:t>Data Set Details </a:t>
            </a:r>
          </a:p>
        </p:txBody>
      </p:sp>
      <p:sp>
        <p:nvSpPr>
          <p:cNvPr id="12" name="TextBox 11">
            <a:extLst>
              <a:ext uri="{FF2B5EF4-FFF2-40B4-BE49-F238E27FC236}">
                <a16:creationId xmlns:a16="http://schemas.microsoft.com/office/drawing/2014/main" id="{D185DEFE-E3D0-0450-CD12-F26A2A51BA18}"/>
              </a:ext>
            </a:extLst>
          </p:cNvPr>
          <p:cNvSpPr txBox="1"/>
          <p:nvPr/>
        </p:nvSpPr>
        <p:spPr>
          <a:xfrm>
            <a:off x="672445" y="647795"/>
            <a:ext cx="11019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 contains previous information on bike bookings based on some features.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 Has 17 columns and 17278 entries.</a:t>
            </a:r>
          </a:p>
        </p:txBody>
      </p:sp>
      <p:pic>
        <p:nvPicPr>
          <p:cNvPr id="14" name="Picture 13">
            <a:extLst>
              <a:ext uri="{FF2B5EF4-FFF2-40B4-BE49-F238E27FC236}">
                <a16:creationId xmlns:a16="http://schemas.microsoft.com/office/drawing/2014/main" id="{C1E5EB42-1D19-EB46-CAEC-FFC4263DC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45" y="1593721"/>
            <a:ext cx="11019932" cy="1432684"/>
          </a:xfrm>
          <a:prstGeom prst="rect">
            <a:avLst/>
          </a:prstGeom>
        </p:spPr>
      </p:pic>
      <p:graphicFrame>
        <p:nvGraphicFramePr>
          <p:cNvPr id="2" name="Table 1">
            <a:extLst>
              <a:ext uri="{FF2B5EF4-FFF2-40B4-BE49-F238E27FC236}">
                <a16:creationId xmlns:a16="http://schemas.microsoft.com/office/drawing/2014/main" id="{C04E14B0-C179-4CE6-8162-1638F0DA96D0}"/>
              </a:ext>
            </a:extLst>
          </p:cNvPr>
          <p:cNvGraphicFramePr>
            <a:graphicFrameLocks noGrp="1"/>
          </p:cNvGraphicFramePr>
          <p:nvPr>
            <p:extLst>
              <p:ext uri="{D42A27DB-BD31-4B8C-83A1-F6EECF244321}">
                <p14:modId xmlns:p14="http://schemas.microsoft.com/office/powerpoint/2010/main" val="2702875625"/>
              </p:ext>
            </p:extLst>
          </p:nvPr>
        </p:nvGraphicFramePr>
        <p:xfrm>
          <a:off x="862645" y="3355161"/>
          <a:ext cx="6103763" cy="3124192"/>
        </p:xfrm>
        <a:graphic>
          <a:graphicData uri="http://schemas.openxmlformats.org/drawingml/2006/table">
            <a:tbl>
              <a:tblPr firstRow="1" firstCol="1" bandRow="1">
                <a:tableStyleId>{5C22544A-7EE6-4342-B048-85BDC9FD1C3A}</a:tableStyleId>
              </a:tblPr>
              <a:tblGrid>
                <a:gridCol w="464033">
                  <a:extLst>
                    <a:ext uri="{9D8B030D-6E8A-4147-A177-3AD203B41FA5}">
                      <a16:colId xmlns:a16="http://schemas.microsoft.com/office/drawing/2014/main" val="26682477"/>
                    </a:ext>
                  </a:extLst>
                </a:gridCol>
                <a:gridCol w="1835186">
                  <a:extLst>
                    <a:ext uri="{9D8B030D-6E8A-4147-A177-3AD203B41FA5}">
                      <a16:colId xmlns:a16="http://schemas.microsoft.com/office/drawing/2014/main" val="3462292920"/>
                    </a:ext>
                  </a:extLst>
                </a:gridCol>
                <a:gridCol w="3804544">
                  <a:extLst>
                    <a:ext uri="{9D8B030D-6E8A-4147-A177-3AD203B41FA5}">
                      <a16:colId xmlns:a16="http://schemas.microsoft.com/office/drawing/2014/main" val="2322262733"/>
                    </a:ext>
                  </a:extLst>
                </a:gridCol>
              </a:tblGrid>
              <a:tr h="171852">
                <a:tc>
                  <a:txBody>
                    <a:bodyPr/>
                    <a:lstStyle/>
                    <a:p>
                      <a:pPr>
                        <a:lnSpc>
                          <a:spcPct val="107000"/>
                        </a:lnSpc>
                        <a:spcAft>
                          <a:spcPts val="800"/>
                        </a:spcAft>
                      </a:pPr>
                      <a:r>
                        <a:rPr lang="en-IN" sz="700" kern="100">
                          <a:effectLst/>
                        </a:rPr>
                        <a:t>Sr.No</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Column Name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Column Description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803808104"/>
                  </a:ext>
                </a:extLst>
              </a:tr>
              <a:tr h="171852">
                <a:tc>
                  <a:txBody>
                    <a:bodyPr/>
                    <a:lstStyle/>
                    <a:p>
                      <a:pPr>
                        <a:lnSpc>
                          <a:spcPct val="107000"/>
                        </a:lnSpc>
                        <a:spcAft>
                          <a:spcPts val="800"/>
                        </a:spcAft>
                      </a:pPr>
                      <a:r>
                        <a:rPr lang="en-IN" sz="700" kern="10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Instant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Index number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1538216631"/>
                  </a:ext>
                </a:extLst>
              </a:tr>
              <a:tr h="179566">
                <a:tc>
                  <a:txBody>
                    <a:bodyPr/>
                    <a:lstStyle/>
                    <a:p>
                      <a:pPr>
                        <a:lnSpc>
                          <a:spcPct val="107000"/>
                        </a:lnSpc>
                        <a:spcAft>
                          <a:spcPts val="800"/>
                        </a:spcAft>
                      </a:pPr>
                      <a:r>
                        <a:rPr lang="en-IN" sz="700" kern="10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Dteday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Date (Format: YYYY-MM-DD)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578969047"/>
                  </a:ext>
                </a:extLst>
              </a:tr>
              <a:tr h="171852">
                <a:tc>
                  <a:txBody>
                    <a:bodyPr/>
                    <a:lstStyle/>
                    <a:p>
                      <a:pPr>
                        <a:lnSpc>
                          <a:spcPct val="107000"/>
                        </a:lnSpc>
                        <a:spcAft>
                          <a:spcPts val="800"/>
                        </a:spcAft>
                      </a:pPr>
                      <a:r>
                        <a:rPr lang="en-IN" sz="700" kern="10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Season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Season Name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846016579"/>
                  </a:ext>
                </a:extLst>
              </a:tr>
              <a:tr h="171852">
                <a:tc>
                  <a:txBody>
                    <a:bodyPr/>
                    <a:lstStyle/>
                    <a:p>
                      <a:pPr>
                        <a:lnSpc>
                          <a:spcPct val="107000"/>
                        </a:lnSpc>
                        <a:spcAft>
                          <a:spcPts val="800"/>
                        </a:spcAft>
                      </a:pPr>
                      <a:r>
                        <a:rPr lang="en-IN" sz="700" kern="100">
                          <a:effectLst/>
                        </a:rPr>
                        <a:t>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Yr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Year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397725408"/>
                  </a:ext>
                </a:extLst>
              </a:tr>
              <a:tr h="171852">
                <a:tc>
                  <a:txBody>
                    <a:bodyPr/>
                    <a:lstStyle/>
                    <a:p>
                      <a:pPr>
                        <a:lnSpc>
                          <a:spcPct val="107000"/>
                        </a:lnSpc>
                        <a:spcAft>
                          <a:spcPts val="800"/>
                        </a:spcAft>
                      </a:pPr>
                      <a:r>
                        <a:rPr lang="en-IN" sz="700" kern="100">
                          <a:effectLst/>
                        </a:rPr>
                        <a:t>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Month</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dirty="0">
                          <a:effectLst/>
                        </a:rPr>
                        <a:t>Month (1-12)(Jan-Dec)</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920229400"/>
                  </a:ext>
                </a:extLst>
              </a:tr>
              <a:tr h="171852">
                <a:tc>
                  <a:txBody>
                    <a:bodyPr/>
                    <a:lstStyle/>
                    <a:p>
                      <a:pPr>
                        <a:lnSpc>
                          <a:spcPct val="107000"/>
                        </a:lnSpc>
                        <a:spcAft>
                          <a:spcPts val="800"/>
                        </a:spcAft>
                      </a:pPr>
                      <a:r>
                        <a:rPr lang="en-IN" sz="700" kern="100">
                          <a:effectLst/>
                        </a:rPr>
                        <a:t>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Hr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Hour(0 to 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251986440"/>
                  </a:ext>
                </a:extLst>
              </a:tr>
              <a:tr h="179566">
                <a:tc>
                  <a:txBody>
                    <a:bodyPr/>
                    <a:lstStyle/>
                    <a:p>
                      <a:pPr>
                        <a:lnSpc>
                          <a:spcPct val="107000"/>
                        </a:lnSpc>
                        <a:spcAft>
                          <a:spcPts val="800"/>
                        </a:spcAft>
                      </a:pPr>
                      <a:r>
                        <a:rPr lang="en-IN" sz="700" kern="10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Holiday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dirty="0">
                          <a:effectLst/>
                        </a:rPr>
                        <a:t>Whether the holiday is there or not</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2049480371"/>
                  </a:ext>
                </a:extLst>
              </a:tr>
              <a:tr h="171852">
                <a:tc>
                  <a:txBody>
                    <a:bodyPr/>
                    <a:lstStyle/>
                    <a:p>
                      <a:pPr>
                        <a:lnSpc>
                          <a:spcPct val="107000"/>
                        </a:lnSpc>
                        <a:spcAft>
                          <a:spcPts val="800"/>
                        </a:spcAft>
                      </a:pPr>
                      <a:r>
                        <a:rPr lang="en-IN" sz="700" kern="10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Weekday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dirty="0">
                          <a:effectLst/>
                        </a:rPr>
                        <a:t>Day of the week</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30860410"/>
                  </a:ext>
                </a:extLst>
              </a:tr>
              <a:tr h="171852">
                <a:tc>
                  <a:txBody>
                    <a:bodyPr/>
                    <a:lstStyle/>
                    <a:p>
                      <a:pPr>
                        <a:lnSpc>
                          <a:spcPct val="107000"/>
                        </a:lnSpc>
                        <a:spcAft>
                          <a:spcPts val="800"/>
                        </a:spcAft>
                      </a:pPr>
                      <a:r>
                        <a:rPr lang="en-IN" sz="700" kern="100">
                          <a:effectLst/>
                        </a:rPr>
                        <a:t>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Workingday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Whether it is a working day or not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518851137"/>
                  </a:ext>
                </a:extLst>
              </a:tr>
              <a:tr h="171852">
                <a:tc>
                  <a:txBody>
                    <a:bodyPr/>
                    <a:lstStyle/>
                    <a:p>
                      <a:pPr>
                        <a:lnSpc>
                          <a:spcPct val="107000"/>
                        </a:lnSpc>
                        <a:spcAft>
                          <a:spcPts val="800"/>
                        </a:spcAft>
                      </a:pPr>
                      <a:r>
                        <a:rPr lang="en-IN" sz="700" kern="100">
                          <a:effectLst/>
                        </a:rPr>
                        <a:t>10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Weathersit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dirty="0">
                          <a:effectLst/>
                        </a:rPr>
                        <a:t>Weather situation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742810307"/>
                  </a:ext>
                </a:extLst>
              </a:tr>
              <a:tr h="179566">
                <a:tc>
                  <a:txBody>
                    <a:bodyPr/>
                    <a:lstStyle/>
                    <a:p>
                      <a:pPr>
                        <a:lnSpc>
                          <a:spcPct val="107000"/>
                        </a:lnSpc>
                        <a:spcAft>
                          <a:spcPts val="800"/>
                        </a:spcAft>
                      </a:pPr>
                      <a:r>
                        <a:rPr lang="en-IN" sz="700" kern="100">
                          <a:effectLst/>
                        </a:rPr>
                        <a:t>11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Temp</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dirty="0">
                          <a:effectLst/>
                        </a:rPr>
                        <a:t>Normalized temperature in Celsius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33148588"/>
                  </a:ext>
                </a:extLst>
              </a:tr>
              <a:tr h="171852">
                <a:tc>
                  <a:txBody>
                    <a:bodyPr/>
                    <a:lstStyle/>
                    <a:p>
                      <a:pPr>
                        <a:lnSpc>
                          <a:spcPct val="107000"/>
                        </a:lnSpc>
                        <a:spcAft>
                          <a:spcPts val="800"/>
                        </a:spcAft>
                      </a:pPr>
                      <a:r>
                        <a:rPr lang="en-IN" sz="700" kern="100">
                          <a:effectLst/>
                        </a:rPr>
                        <a:t>12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Atemp</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Normalized feeling temperature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548009670"/>
                  </a:ext>
                </a:extLst>
              </a:tr>
              <a:tr h="171852">
                <a:tc>
                  <a:txBody>
                    <a:bodyPr/>
                    <a:lstStyle/>
                    <a:p>
                      <a:pPr>
                        <a:lnSpc>
                          <a:spcPct val="107000"/>
                        </a:lnSpc>
                        <a:spcAft>
                          <a:spcPts val="800"/>
                        </a:spcAft>
                      </a:pPr>
                      <a:r>
                        <a:rPr lang="en-IN" sz="700" kern="100">
                          <a:effectLst/>
                        </a:rPr>
                        <a:t>13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Hum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Normalized humidity. The Values are divided by 100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754642474"/>
                  </a:ext>
                </a:extLst>
              </a:tr>
              <a:tr h="171852">
                <a:tc>
                  <a:txBody>
                    <a:bodyPr/>
                    <a:lstStyle/>
                    <a:p>
                      <a:pPr>
                        <a:lnSpc>
                          <a:spcPct val="107000"/>
                        </a:lnSpc>
                        <a:spcAft>
                          <a:spcPts val="800"/>
                        </a:spcAft>
                      </a:pPr>
                      <a:r>
                        <a:rPr lang="en-IN" sz="700" kern="100">
                          <a:effectLst/>
                        </a:rPr>
                        <a:t>14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Windspeed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Normalized Wind speed. Values are divided by 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2569667144"/>
                  </a:ext>
                </a:extLst>
              </a:tr>
              <a:tr h="171852">
                <a:tc>
                  <a:txBody>
                    <a:bodyPr/>
                    <a:lstStyle/>
                    <a:p>
                      <a:pPr>
                        <a:lnSpc>
                          <a:spcPct val="107000"/>
                        </a:lnSpc>
                        <a:spcAft>
                          <a:spcPts val="800"/>
                        </a:spcAft>
                      </a:pPr>
                      <a:r>
                        <a:rPr lang="en-IN" sz="700" kern="100">
                          <a:effectLst/>
                        </a:rPr>
                        <a:t>15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Casual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Count of casual users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3449140299"/>
                  </a:ext>
                </a:extLst>
              </a:tr>
              <a:tr h="179566">
                <a:tc>
                  <a:txBody>
                    <a:bodyPr/>
                    <a:lstStyle/>
                    <a:p>
                      <a:pPr>
                        <a:lnSpc>
                          <a:spcPct val="107000"/>
                        </a:lnSpc>
                        <a:spcAft>
                          <a:spcPts val="800"/>
                        </a:spcAft>
                      </a:pPr>
                      <a:r>
                        <a:rPr lang="en-IN" sz="700" kern="100">
                          <a:effectLst/>
                        </a:rPr>
                        <a:t>16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Registered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Number of registered users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2131257974"/>
                  </a:ext>
                </a:extLst>
              </a:tr>
              <a:tr h="171852">
                <a:tc>
                  <a:txBody>
                    <a:bodyPr/>
                    <a:lstStyle/>
                    <a:p>
                      <a:pPr>
                        <a:lnSpc>
                          <a:spcPct val="107000"/>
                        </a:lnSpc>
                        <a:spcAft>
                          <a:spcPts val="800"/>
                        </a:spcAft>
                      </a:pPr>
                      <a:r>
                        <a:rPr lang="en-IN" sz="700" kern="100">
                          <a:effectLst/>
                        </a:rPr>
                        <a:t>17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a:effectLst/>
                        </a:rPr>
                        <a:t>Cnt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tc>
                  <a:txBody>
                    <a:bodyPr/>
                    <a:lstStyle/>
                    <a:p>
                      <a:pPr>
                        <a:lnSpc>
                          <a:spcPct val="107000"/>
                        </a:lnSpc>
                        <a:spcAft>
                          <a:spcPts val="800"/>
                        </a:spcAft>
                      </a:pPr>
                      <a:r>
                        <a:rPr lang="en-IN" sz="700" kern="100" dirty="0">
                          <a:effectLst/>
                        </a:rPr>
                        <a:t>Count of total rental biked including both casual and registered</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284" marR="46284" marT="0" marB="0"/>
                </a:tc>
                <a:extLst>
                  <a:ext uri="{0D108BD9-81ED-4DB2-BD59-A6C34878D82A}">
                    <a16:rowId xmlns:a16="http://schemas.microsoft.com/office/drawing/2014/main" val="236803609"/>
                  </a:ext>
                </a:extLst>
              </a:tr>
            </a:tbl>
          </a:graphicData>
        </a:graphic>
      </p:graphicFrame>
      <p:sp>
        <p:nvSpPr>
          <p:cNvPr id="3" name="Rectangle 1">
            <a:extLst>
              <a:ext uri="{FF2B5EF4-FFF2-40B4-BE49-F238E27FC236}">
                <a16:creationId xmlns:a16="http://schemas.microsoft.com/office/drawing/2014/main" id="{814EBB88-4731-C5EC-5422-E4081B7C7D38}"/>
              </a:ext>
            </a:extLst>
          </p:cNvPr>
          <p:cNvSpPr>
            <a:spLocks noChangeArrowheads="1"/>
          </p:cNvSpPr>
          <p:nvPr/>
        </p:nvSpPr>
        <p:spPr bwMode="auto">
          <a:xfrm>
            <a:off x="4095750" y="2764795"/>
            <a:ext cx="2231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067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4D5C-29D0-2616-55AB-3D69A7FCAEAD}"/>
              </a:ext>
            </a:extLst>
          </p:cNvPr>
          <p:cNvSpPr>
            <a:spLocks noGrp="1"/>
          </p:cNvSpPr>
          <p:nvPr>
            <p:ph type="title"/>
          </p:nvPr>
        </p:nvSpPr>
        <p:spPr>
          <a:xfrm>
            <a:off x="1141413" y="422242"/>
            <a:ext cx="9905998" cy="1289115"/>
          </a:xfrm>
        </p:spPr>
        <p:txBody>
          <a:bodyPr/>
          <a:lstStyle/>
          <a:p>
            <a:pPr algn="ctr"/>
            <a:r>
              <a:rPr lang="en-IN" b="1" dirty="0">
                <a:solidFill>
                  <a:srgbClr val="FFFF00"/>
                </a:solidFill>
                <a:latin typeface="Algerian" panose="04020705040A02060702" pitchFamily="82" charset="0"/>
                <a:cs typeface="Arial" panose="020B0604020202020204" pitchFamily="34" charset="0"/>
              </a:rPr>
              <a:t>Data </a:t>
            </a:r>
            <a:r>
              <a:rPr lang="en-IN" b="1" dirty="0" err="1">
                <a:solidFill>
                  <a:srgbClr val="FFFF00"/>
                </a:solidFill>
                <a:latin typeface="Algerian" panose="04020705040A02060702" pitchFamily="82" charset="0"/>
                <a:cs typeface="Arial" panose="020B0604020202020204" pitchFamily="34" charset="0"/>
              </a:rPr>
              <a:t>preprocessing</a:t>
            </a:r>
            <a:endParaRPr lang="en-IN" b="1" dirty="0">
              <a:solidFill>
                <a:srgbClr val="FFFF00"/>
              </a:solidFill>
              <a:latin typeface="Algerian" panose="04020705040A02060702" pitchFamily="82" charset="0"/>
              <a:cs typeface="Arial" panose="020B0604020202020204" pitchFamily="34" charset="0"/>
            </a:endParaRPr>
          </a:p>
        </p:txBody>
      </p:sp>
      <p:graphicFrame>
        <p:nvGraphicFramePr>
          <p:cNvPr id="21" name="Content Placeholder 20">
            <a:extLst>
              <a:ext uri="{FF2B5EF4-FFF2-40B4-BE49-F238E27FC236}">
                <a16:creationId xmlns:a16="http://schemas.microsoft.com/office/drawing/2014/main" id="{CEBC5F5B-36F8-7E11-B3EE-5D10DF1FC4F9}"/>
              </a:ext>
            </a:extLst>
          </p:cNvPr>
          <p:cNvGraphicFramePr>
            <a:graphicFrameLocks noGrp="1"/>
          </p:cNvGraphicFramePr>
          <p:nvPr>
            <p:ph idx="1"/>
            <p:extLst>
              <p:ext uri="{D42A27DB-BD31-4B8C-83A1-F6EECF244321}">
                <p14:modId xmlns:p14="http://schemas.microsoft.com/office/powerpoint/2010/main" val="810102548"/>
              </p:ext>
            </p:extLst>
          </p:nvPr>
        </p:nvGraphicFramePr>
        <p:xfrm>
          <a:off x="857805" y="1824477"/>
          <a:ext cx="10189606" cy="402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52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1B86-C093-BD02-87AB-5253492E4CA6}"/>
              </a:ext>
            </a:extLst>
          </p:cNvPr>
          <p:cNvSpPr>
            <a:spLocks noGrp="1"/>
          </p:cNvSpPr>
          <p:nvPr>
            <p:ph type="title"/>
          </p:nvPr>
        </p:nvSpPr>
        <p:spPr/>
        <p:txBody>
          <a:bodyPr/>
          <a:lstStyle/>
          <a:p>
            <a:pPr algn="ctr"/>
            <a:r>
              <a:rPr lang="en-US" b="0" i="0" dirty="0">
                <a:solidFill>
                  <a:schemeClr val="tx1"/>
                </a:solidFill>
                <a:effectLst/>
                <a:latin typeface="Söhne"/>
              </a:rPr>
              <a:t> </a:t>
            </a:r>
            <a:r>
              <a:rPr lang="en-US" sz="4000" b="0" i="0" dirty="0">
                <a:solidFill>
                  <a:srgbClr val="FFC000"/>
                </a:solidFill>
                <a:effectLst/>
                <a:latin typeface="Algerian" panose="04020705040A02060702" pitchFamily="82" charset="0"/>
              </a:rPr>
              <a:t>Exploratory Data Analysis</a:t>
            </a:r>
            <a:r>
              <a:rPr lang="en-US" b="0" i="0" dirty="0">
                <a:solidFill>
                  <a:schemeClr val="tx1"/>
                </a:solidFill>
                <a:effectLst/>
                <a:latin typeface="Söhne"/>
              </a:rPr>
              <a:t>. </a:t>
            </a:r>
            <a:endParaRPr lang="en-IN" dirty="0"/>
          </a:p>
        </p:txBody>
      </p:sp>
      <p:sp>
        <p:nvSpPr>
          <p:cNvPr id="3" name="Content Placeholder 2">
            <a:extLst>
              <a:ext uri="{FF2B5EF4-FFF2-40B4-BE49-F238E27FC236}">
                <a16:creationId xmlns:a16="http://schemas.microsoft.com/office/drawing/2014/main" id="{E7E14DBB-0CF5-CA04-8FF9-25260A735456}"/>
              </a:ext>
            </a:extLst>
          </p:cNvPr>
          <p:cNvSpPr>
            <a:spLocks noGrp="1"/>
          </p:cNvSpPr>
          <p:nvPr>
            <p:ph idx="1"/>
          </p:nvPr>
        </p:nvSpPr>
        <p:spPr>
          <a:xfrm>
            <a:off x="1141413" y="2666999"/>
            <a:ext cx="9905998" cy="3818642"/>
          </a:xfrm>
        </p:spPr>
        <p:txBody>
          <a:bodyPr/>
          <a:lstStyle/>
          <a:p>
            <a:pPr algn="l"/>
            <a:r>
              <a:rPr lang="en-US" b="0" i="0" dirty="0">
                <a:solidFill>
                  <a:srgbClr val="92D050"/>
                </a:solidFill>
                <a:effectLst/>
                <a:latin typeface="Arial" panose="020B0604020202020204" pitchFamily="34" charset="0"/>
                <a:cs typeface="Arial" panose="020B0604020202020204" pitchFamily="34" charset="0"/>
              </a:rPr>
              <a:t> It is an approach used in data science to analyze and summarize data sets before applying more advanced techniques. EDA involves examining and visualizing the data to gain insights, identify patterns, detect anomalies, and understand the underlying structure of the data.</a:t>
            </a:r>
          </a:p>
          <a:p>
            <a:pPr algn="l"/>
            <a:endParaRPr lang="en-US" b="0" i="0" dirty="0">
              <a:solidFill>
                <a:schemeClr val="tx1"/>
              </a:solidFill>
              <a:effectLst/>
              <a:latin typeface="Söhne"/>
            </a:endParaRPr>
          </a:p>
          <a:p>
            <a:pPr algn="l"/>
            <a:r>
              <a:rPr lang="en-US" b="0" i="0" dirty="0">
                <a:solidFill>
                  <a:srgbClr val="FF0000"/>
                </a:solidFill>
                <a:effectLst/>
                <a:latin typeface="Arial" panose="020B0604020202020204" pitchFamily="34" charset="0"/>
                <a:cs typeface="Arial" panose="020B0604020202020204" pitchFamily="34" charset="0"/>
              </a:rPr>
              <a:t>In short, EDA helps researchers and analysts to get familiar with their data, uncover relationships between variables, and make informed decisions about subsequent steps in the data analysis process. It often includes tasks such as data cleaning, data visualization, and statistical analysis to explore and understand the data's characteristics and properties.</a:t>
            </a:r>
          </a:p>
          <a:p>
            <a:endParaRPr lang="en-IN" dirty="0"/>
          </a:p>
        </p:txBody>
      </p:sp>
    </p:spTree>
    <p:extLst>
      <p:ext uri="{BB962C8B-B14F-4D97-AF65-F5344CB8AC3E}">
        <p14:creationId xmlns:p14="http://schemas.microsoft.com/office/powerpoint/2010/main" val="20118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4187-D564-C135-2695-BBFE5BE1C7AC}"/>
              </a:ext>
            </a:extLst>
          </p:cNvPr>
          <p:cNvSpPr>
            <a:spLocks noGrp="1"/>
          </p:cNvSpPr>
          <p:nvPr>
            <p:ph type="title"/>
          </p:nvPr>
        </p:nvSpPr>
        <p:spPr>
          <a:xfrm>
            <a:off x="1330326" y="5379711"/>
            <a:ext cx="9905998" cy="1006475"/>
          </a:xfrm>
        </p:spPr>
        <p:txBody>
          <a:bodyPr>
            <a:normAutofit fontScale="90000"/>
          </a:bodyPr>
          <a:lstStyle/>
          <a:p>
            <a:pPr algn="ctr"/>
            <a:br>
              <a:rPr lang="en-US" dirty="0"/>
            </a:br>
            <a:br>
              <a:rPr lang="en-US" dirty="0"/>
            </a:br>
            <a:r>
              <a:rPr lang="en-US" sz="1800" dirty="0">
                <a:latin typeface="Arial" panose="020B0604020202020204" pitchFamily="34" charset="0"/>
                <a:cs typeface="Arial" panose="020B0604020202020204" pitchFamily="34" charset="0"/>
              </a:rPr>
              <a:t>imputing missing value.</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Capping outliers.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FOR HUMIDITY:- IQR METHOD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FOR WINDSPEED:- WINSORIZATION</a:t>
            </a: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36E55232-8E19-8182-1A0C-47F11A1DDBB5}"/>
              </a:ext>
            </a:extLst>
          </p:cNvPr>
          <p:cNvSpPr>
            <a:spLocks noGrp="1"/>
          </p:cNvSpPr>
          <p:nvPr>
            <p:ph type="body" idx="4294967295"/>
          </p:nvPr>
        </p:nvSpPr>
        <p:spPr>
          <a:xfrm>
            <a:off x="0" y="949105"/>
            <a:ext cx="5251450" cy="1104900"/>
          </a:xfrm>
        </p:spPr>
        <p:txBody>
          <a:bodyPr>
            <a:normAutofit fontScale="62500" lnSpcReduction="20000"/>
          </a:bodyPr>
          <a:lstStyle/>
          <a:p>
            <a:r>
              <a:rPr lang="en-US" sz="3800" b="1" dirty="0">
                <a:solidFill>
                  <a:srgbClr val="92D050"/>
                </a:solidFill>
                <a:effectLst/>
                <a:latin typeface="Algerian" panose="04020705040A02060702" pitchFamily="82" charset="0"/>
              </a:rPr>
              <a:t>Histogram:</a:t>
            </a:r>
          </a:p>
          <a:p>
            <a:r>
              <a:rPr lang="en-US" sz="2500" dirty="0">
                <a:solidFill>
                  <a:schemeClr val="tx1"/>
                </a:solidFill>
                <a:effectLst/>
                <a:latin typeface="Arial" panose="020B0604020202020204" pitchFamily="34" charset="0"/>
                <a:cs typeface="Arial" panose="020B0604020202020204" pitchFamily="34" charset="0"/>
              </a:rPr>
              <a:t>From the plots, temp, and </a:t>
            </a:r>
            <a:r>
              <a:rPr lang="en-US" sz="2500" dirty="0" err="1">
                <a:solidFill>
                  <a:schemeClr val="tx1"/>
                </a:solidFill>
                <a:effectLst/>
                <a:latin typeface="Arial" panose="020B0604020202020204" pitchFamily="34" charset="0"/>
                <a:cs typeface="Arial" panose="020B0604020202020204" pitchFamily="34" charset="0"/>
              </a:rPr>
              <a:t>atemp</a:t>
            </a:r>
            <a:r>
              <a:rPr lang="en-US" sz="2500" dirty="0">
                <a:solidFill>
                  <a:schemeClr val="tx1"/>
                </a:solidFill>
                <a:effectLst/>
                <a:latin typeface="Arial" panose="020B0604020202020204" pitchFamily="34" charset="0"/>
                <a:cs typeface="Arial" panose="020B0604020202020204" pitchFamily="34" charset="0"/>
              </a:rPr>
              <a:t> are normally distributed, and humidity and windspeed look left and right-skewed</a:t>
            </a:r>
            <a:r>
              <a:rPr lang="en-US" sz="1800" dirty="0">
                <a:solidFill>
                  <a:schemeClr val="tx1"/>
                </a:solidFill>
                <a:effectLst/>
                <a:latin typeface="Helvetica Neue"/>
              </a:rPr>
              <a:t>.</a:t>
            </a:r>
            <a:endParaRPr lang="en-IN" sz="1800" dirty="0">
              <a:solidFill>
                <a:schemeClr val="tx1"/>
              </a:solidFill>
            </a:endParaRPr>
          </a:p>
        </p:txBody>
      </p:sp>
      <p:pic>
        <p:nvPicPr>
          <p:cNvPr id="17" name="Content Placeholder 16">
            <a:extLst>
              <a:ext uri="{FF2B5EF4-FFF2-40B4-BE49-F238E27FC236}">
                <a16:creationId xmlns:a16="http://schemas.microsoft.com/office/drawing/2014/main" id="{5BC0064D-687E-87C9-BC42-64392A2BBBE1}"/>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7315200" y="2509014"/>
            <a:ext cx="4876800" cy="2755959"/>
          </a:xfrm>
        </p:spPr>
      </p:pic>
      <p:sp>
        <p:nvSpPr>
          <p:cNvPr id="12" name="Text Placeholder 11">
            <a:extLst>
              <a:ext uri="{FF2B5EF4-FFF2-40B4-BE49-F238E27FC236}">
                <a16:creationId xmlns:a16="http://schemas.microsoft.com/office/drawing/2014/main" id="{C5B789EF-BFA7-572D-FD2B-999191CA4FB6}"/>
              </a:ext>
            </a:extLst>
          </p:cNvPr>
          <p:cNvSpPr>
            <a:spLocks noGrp="1"/>
          </p:cNvSpPr>
          <p:nvPr>
            <p:ph type="body" sz="quarter" idx="4294967295"/>
          </p:nvPr>
        </p:nvSpPr>
        <p:spPr>
          <a:xfrm>
            <a:off x="7366000" y="1114425"/>
            <a:ext cx="4826000" cy="1104900"/>
          </a:xfrm>
        </p:spPr>
        <p:txBody>
          <a:bodyPr>
            <a:normAutofit fontScale="85000" lnSpcReduction="20000"/>
          </a:bodyPr>
          <a:lstStyle/>
          <a:p>
            <a:r>
              <a:rPr lang="en-US" sz="2800" b="1" dirty="0">
                <a:solidFill>
                  <a:srgbClr val="92D050"/>
                </a:solidFill>
                <a:effectLst/>
                <a:latin typeface="Algerian" panose="04020705040A02060702" pitchFamily="82" charset="0"/>
              </a:rPr>
              <a:t>Box plot – outlier detection</a:t>
            </a:r>
          </a:p>
          <a:p>
            <a:r>
              <a:rPr lang="en-US" sz="1800" dirty="0">
                <a:solidFill>
                  <a:schemeClr val="tx1"/>
                </a:solidFill>
                <a:effectLst/>
                <a:latin typeface="Helvetica Neue"/>
              </a:rPr>
              <a:t>There is one outlier on the humidity column on the lower side and a few outliers on the windspeed column on the higher side</a:t>
            </a:r>
            <a:endParaRPr lang="en-IN" sz="1800" dirty="0">
              <a:solidFill>
                <a:schemeClr val="tx1"/>
              </a:solidFill>
            </a:endParaRPr>
          </a:p>
        </p:txBody>
      </p:sp>
      <p:pic>
        <p:nvPicPr>
          <p:cNvPr id="15" name="Content Placeholder 14">
            <a:extLst>
              <a:ext uri="{FF2B5EF4-FFF2-40B4-BE49-F238E27FC236}">
                <a16:creationId xmlns:a16="http://schemas.microsoft.com/office/drawing/2014/main" id="{E50EFEB4-8BC6-C33B-EC9C-A7541493C35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0" y="2254417"/>
            <a:ext cx="5251450" cy="3285791"/>
          </a:xfrm>
        </p:spPr>
      </p:pic>
    </p:spTree>
    <p:extLst>
      <p:ext uri="{BB962C8B-B14F-4D97-AF65-F5344CB8AC3E}">
        <p14:creationId xmlns:p14="http://schemas.microsoft.com/office/powerpoint/2010/main" val="73171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6355FB-F741-D126-A9A3-C22C02C35FB8}"/>
              </a:ext>
            </a:extLst>
          </p:cNvPr>
          <p:cNvSpPr>
            <a:spLocks noGrp="1"/>
          </p:cNvSpPr>
          <p:nvPr>
            <p:ph type="title"/>
          </p:nvPr>
        </p:nvSpPr>
        <p:spPr>
          <a:xfrm>
            <a:off x="1216828" y="119407"/>
            <a:ext cx="9905998" cy="1266333"/>
          </a:xfrm>
        </p:spPr>
        <p:txBody>
          <a:bodyPr>
            <a:normAutofit fontScale="90000"/>
          </a:bodyPr>
          <a:lstStyle/>
          <a:p>
            <a:pPr algn="ctr"/>
            <a:br>
              <a:rPr lang="en-IN" b="1" dirty="0">
                <a:solidFill>
                  <a:srgbClr val="FFFF00"/>
                </a:solidFill>
                <a:latin typeface="Algerian" panose="04020705040A02060702" pitchFamily="82" charset="0"/>
              </a:rPr>
            </a:br>
            <a:r>
              <a:rPr lang="en-IN" b="1" dirty="0">
                <a:solidFill>
                  <a:srgbClr val="FFFF00"/>
                </a:solidFill>
                <a:latin typeface="Algerian" panose="04020705040A02060702" pitchFamily="82" charset="0"/>
              </a:rPr>
              <a:t>BIVARIATE ANALYSIS</a:t>
            </a:r>
            <a:br>
              <a:rPr lang="en-IN" dirty="0"/>
            </a:br>
            <a:br>
              <a:rPr lang="en-IN" dirty="0"/>
            </a:br>
            <a:endParaRPr lang="en-IN" sz="2800" b="1" dirty="0">
              <a:solidFill>
                <a:srgbClr val="92D050"/>
              </a:solidFill>
              <a:latin typeface="Algerian" panose="04020705040A02060702" pitchFamily="82" charset="0"/>
            </a:endParaRPr>
          </a:p>
        </p:txBody>
      </p:sp>
      <p:sp>
        <p:nvSpPr>
          <p:cNvPr id="11" name="Text Placeholder 10">
            <a:extLst>
              <a:ext uri="{FF2B5EF4-FFF2-40B4-BE49-F238E27FC236}">
                <a16:creationId xmlns:a16="http://schemas.microsoft.com/office/drawing/2014/main" id="{E0B4CEE9-B34F-CC36-E621-320A4CEB40A8}"/>
              </a:ext>
            </a:extLst>
          </p:cNvPr>
          <p:cNvSpPr>
            <a:spLocks noGrp="1"/>
          </p:cNvSpPr>
          <p:nvPr>
            <p:ph type="body" idx="1"/>
          </p:nvPr>
        </p:nvSpPr>
        <p:spPr>
          <a:xfrm>
            <a:off x="4775796" y="1161977"/>
            <a:ext cx="4588931" cy="576262"/>
          </a:xfrm>
        </p:spPr>
        <p:txBody>
          <a:bodyPr/>
          <a:lstStyle/>
          <a:p>
            <a:r>
              <a:rPr lang="en-IN" sz="2800" b="1" dirty="0">
                <a:solidFill>
                  <a:srgbClr val="92D050"/>
                </a:solidFill>
                <a:latin typeface="Algerian" panose="04020705040A02060702" pitchFamily="82" charset="0"/>
              </a:rPr>
              <a:t>SCATTER PLOT</a:t>
            </a:r>
            <a:endParaRPr lang="en-IN" dirty="0"/>
          </a:p>
        </p:txBody>
      </p:sp>
      <p:pic>
        <p:nvPicPr>
          <p:cNvPr id="6" name="Content Placeholder 5">
            <a:extLst>
              <a:ext uri="{FF2B5EF4-FFF2-40B4-BE49-F238E27FC236}">
                <a16:creationId xmlns:a16="http://schemas.microsoft.com/office/drawing/2014/main" id="{F66875BB-F539-7C84-BE97-8C3FCB5486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3571" y="2071026"/>
            <a:ext cx="4604280" cy="3792446"/>
          </a:xfrm>
        </p:spPr>
      </p:pic>
      <p:sp>
        <p:nvSpPr>
          <p:cNvPr id="12" name="Text Placeholder 11">
            <a:extLst>
              <a:ext uri="{FF2B5EF4-FFF2-40B4-BE49-F238E27FC236}">
                <a16:creationId xmlns:a16="http://schemas.microsoft.com/office/drawing/2014/main" id="{6C98EC47-4B4A-B5F1-7C93-0C7C7CAD349E}"/>
              </a:ext>
            </a:extLst>
          </p:cNvPr>
          <p:cNvSpPr>
            <a:spLocks noGrp="1"/>
          </p:cNvSpPr>
          <p:nvPr>
            <p:ph type="body" sz="quarter" idx="3"/>
          </p:nvPr>
        </p:nvSpPr>
        <p:spPr>
          <a:xfrm>
            <a:off x="1425021" y="5972496"/>
            <a:ext cx="9905998" cy="576262"/>
          </a:xfrm>
        </p:spPr>
        <p:txBody>
          <a:bodyPr/>
          <a:lstStyle/>
          <a:p>
            <a:r>
              <a:rPr lang="en-IN" sz="1800" b="1" dirty="0">
                <a:latin typeface="Arial" panose="020B0604020202020204" pitchFamily="34" charset="0"/>
                <a:cs typeface="Arial" panose="020B0604020202020204" pitchFamily="34" charset="0"/>
              </a:rPr>
              <a:t>None of the predictor variables have a linear relationship with the target variable </a:t>
            </a:r>
          </a:p>
        </p:txBody>
      </p:sp>
      <p:pic>
        <p:nvPicPr>
          <p:cNvPr id="10" name="Content Placeholder 9">
            <a:extLst>
              <a:ext uri="{FF2B5EF4-FFF2-40B4-BE49-F238E27FC236}">
                <a16:creationId xmlns:a16="http://schemas.microsoft.com/office/drawing/2014/main" id="{1F85AF43-A378-D599-5FBF-8CB90F81573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6470" y="2071026"/>
            <a:ext cx="4694549" cy="3792446"/>
          </a:xfrm>
        </p:spPr>
      </p:pic>
    </p:spTree>
    <p:extLst>
      <p:ext uri="{BB962C8B-B14F-4D97-AF65-F5344CB8AC3E}">
        <p14:creationId xmlns:p14="http://schemas.microsoft.com/office/powerpoint/2010/main" val="422623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B202F-7A1E-C94D-10C0-B533AA560518}"/>
              </a:ext>
            </a:extLst>
          </p:cNvPr>
          <p:cNvSpPr>
            <a:spLocks noGrp="1"/>
          </p:cNvSpPr>
          <p:nvPr>
            <p:ph type="title"/>
          </p:nvPr>
        </p:nvSpPr>
        <p:spPr>
          <a:xfrm>
            <a:off x="1065214" y="43992"/>
            <a:ext cx="9905998" cy="1022808"/>
          </a:xfrm>
        </p:spPr>
        <p:txBody>
          <a:bodyPr/>
          <a:lstStyle/>
          <a:p>
            <a:pPr algn="ctr"/>
            <a:r>
              <a:rPr lang="en-IN" b="1" dirty="0">
                <a:solidFill>
                  <a:srgbClr val="FFFF00"/>
                </a:solidFill>
                <a:latin typeface="Algerian" panose="04020705040A02060702" pitchFamily="82" charset="0"/>
              </a:rPr>
              <a:t>Check for multicollinearity</a:t>
            </a:r>
          </a:p>
        </p:txBody>
      </p:sp>
      <p:pic>
        <p:nvPicPr>
          <p:cNvPr id="8" name="Content Placeholder 7">
            <a:extLst>
              <a:ext uri="{FF2B5EF4-FFF2-40B4-BE49-F238E27FC236}">
                <a16:creationId xmlns:a16="http://schemas.microsoft.com/office/drawing/2014/main" id="{4AC957C4-7A50-F43A-74ED-196A3B92D99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2169" y="1866797"/>
            <a:ext cx="5132093" cy="3779859"/>
          </a:xfrm>
        </p:spPr>
      </p:pic>
      <p:pic>
        <p:nvPicPr>
          <p:cNvPr id="6" name="Content Placeholder 5">
            <a:extLst>
              <a:ext uri="{FF2B5EF4-FFF2-40B4-BE49-F238E27FC236}">
                <a16:creationId xmlns:a16="http://schemas.microsoft.com/office/drawing/2014/main" id="{8E63604A-2A23-6D92-4ECB-CDFB4FD6C24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9723" y="1866797"/>
            <a:ext cx="4876800" cy="3779859"/>
          </a:xfrm>
        </p:spPr>
      </p:pic>
    </p:spTree>
    <p:extLst>
      <p:ext uri="{BB962C8B-B14F-4D97-AF65-F5344CB8AC3E}">
        <p14:creationId xmlns:p14="http://schemas.microsoft.com/office/powerpoint/2010/main" val="1836497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2107</TotalTime>
  <Words>1035</Words>
  <Application>Microsoft Office PowerPoint</Application>
  <PresentationFormat>Widescreen</PresentationFormat>
  <Paragraphs>134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Century Gothic</vt:lpstr>
      <vt:lpstr>Helvetica Neue</vt:lpstr>
      <vt:lpstr>Söhne</vt:lpstr>
      <vt:lpstr>Mesh</vt:lpstr>
      <vt:lpstr>Bike Rental Sharing Prediction</vt:lpstr>
      <vt:lpstr>PowerPoint Presentation</vt:lpstr>
      <vt:lpstr>PowerPoint Presentation</vt:lpstr>
      <vt:lpstr>PowerPoint Presentation</vt:lpstr>
      <vt:lpstr>Data preprocessing</vt:lpstr>
      <vt:lpstr> Exploratory Data Analysis. </vt:lpstr>
      <vt:lpstr>  imputing missing value. Capping outliers. FOR HUMIDITY:- IQR METHOD FOR WINDSPEED:- WINSORIZATION </vt:lpstr>
      <vt:lpstr> BIVARIATE ANALYSIS  </vt:lpstr>
      <vt:lpstr>Check for multicollinearity</vt:lpstr>
      <vt:lpstr>Bar plot</vt:lpstr>
      <vt:lpstr>Bar plot</vt:lpstr>
      <vt:lpstr>point plot</vt:lpstr>
      <vt:lpstr>FEATURE ENGINEERING </vt:lpstr>
      <vt:lpstr>FEATURE SELECTION</vt:lpstr>
      <vt:lpstr>Model training and evaluation </vt:lpstr>
      <vt:lpstr>HYPERPARAMETER TUNING</vt:lpstr>
      <vt:lpstr>FINAL MODEL</vt:lpstr>
      <vt:lpstr>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Rental Sharing Prediction</dc:title>
  <dc:creator>Anil kumar</dc:creator>
  <cp:lastModifiedBy>Dell</cp:lastModifiedBy>
  <cp:revision>5</cp:revision>
  <dcterms:created xsi:type="dcterms:W3CDTF">2023-05-16T05:49:31Z</dcterms:created>
  <dcterms:modified xsi:type="dcterms:W3CDTF">2023-05-19T09:05:40Z</dcterms:modified>
</cp:coreProperties>
</file>