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74" r:id="rId3"/>
    <p:sldId id="300" r:id="rId4"/>
    <p:sldId id="275" r:id="rId5"/>
    <p:sldId id="276" r:id="rId6"/>
    <p:sldId id="278" r:id="rId7"/>
    <p:sldId id="279" r:id="rId8"/>
    <p:sldId id="277" r:id="rId9"/>
    <p:sldId id="257" r:id="rId10"/>
    <p:sldId id="283" r:id="rId11"/>
    <p:sldId id="284" r:id="rId12"/>
    <p:sldId id="280" r:id="rId13"/>
    <p:sldId id="282" r:id="rId14"/>
    <p:sldId id="287" r:id="rId15"/>
    <p:sldId id="288" r:id="rId16"/>
    <p:sldId id="289" r:id="rId17"/>
    <p:sldId id="281" r:id="rId18"/>
    <p:sldId id="259" r:id="rId19"/>
    <p:sldId id="260" r:id="rId20"/>
    <p:sldId id="261" r:id="rId21"/>
    <p:sldId id="262" r:id="rId22"/>
    <p:sldId id="285" r:id="rId23"/>
    <p:sldId id="263" r:id="rId24"/>
    <p:sldId id="286" r:id="rId25"/>
    <p:sldId id="264" r:id="rId26"/>
    <p:sldId id="265" r:id="rId27"/>
    <p:sldId id="266" r:id="rId28"/>
    <p:sldId id="267" r:id="rId29"/>
    <p:sldId id="290" r:id="rId30"/>
    <p:sldId id="291" r:id="rId31"/>
    <p:sldId id="292" r:id="rId32"/>
    <p:sldId id="293" r:id="rId33"/>
    <p:sldId id="294" r:id="rId34"/>
    <p:sldId id="295" r:id="rId35"/>
    <p:sldId id="297" r:id="rId36"/>
    <p:sldId id="298" r:id="rId37"/>
    <p:sldId id="299"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575F9-D39A-4D7D-8773-0ECBA1A3883D}" type="datetimeFigureOut">
              <a:rPr lang="en-IN" smtClean="0"/>
              <a:pPr/>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4F79B-52C2-416A-B8EB-C6F2E8A27AE5}" type="slidenum">
              <a:rPr lang="en-IN" smtClean="0"/>
              <a:pPr/>
              <a:t>‹#›</a:t>
            </a:fld>
            <a:endParaRPr lang="en-IN"/>
          </a:p>
        </p:txBody>
      </p:sp>
    </p:spTree>
    <p:extLst>
      <p:ext uri="{BB962C8B-B14F-4D97-AF65-F5344CB8AC3E}">
        <p14:creationId xmlns:p14="http://schemas.microsoft.com/office/powerpoint/2010/main" val="2871926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301483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82604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2743368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8084A2B-B3DB-4738-9FA8-4398BC982D89}" type="slidenum">
              <a:rPr lang="en-IN" smtClean="0"/>
              <a:pPr/>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73665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3961263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3261405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24218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3081866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1BBBDDE-69EA-445B-9B6E-6E01EFEA8127}" type="datetimeFigureOut">
              <a:rPr lang="en-IN" smtClean="0"/>
              <a:pPr/>
              <a:t>15-04-2024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8084A2B-B3DB-4738-9FA8-4398BC982D89}" type="slidenum">
              <a:rPr lang="en-IN" smtClean="0"/>
              <a:pPr/>
              <a:t>‹#›</a:t>
            </a:fld>
            <a:endParaRPr lang="en-IN"/>
          </a:p>
        </p:txBody>
      </p:sp>
    </p:spTree>
    <p:extLst>
      <p:ext uri="{BB962C8B-B14F-4D97-AF65-F5344CB8AC3E}">
        <p14:creationId xmlns:p14="http://schemas.microsoft.com/office/powerpoint/2010/main" val="372498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296931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114282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87368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54573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23824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195777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132866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BBDDE-69EA-445B-9B6E-6E01EFEA8127}" type="datetimeFigureOut">
              <a:rPr lang="en-IN" smtClean="0"/>
              <a:pPr/>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84A2B-B3DB-4738-9FA8-4398BC982D89}" type="slidenum">
              <a:rPr lang="en-IN" smtClean="0"/>
              <a:pPr/>
              <a:t>‹#›</a:t>
            </a:fld>
            <a:endParaRPr lang="en-IN"/>
          </a:p>
        </p:txBody>
      </p:sp>
    </p:spTree>
    <p:extLst>
      <p:ext uri="{BB962C8B-B14F-4D97-AF65-F5344CB8AC3E}">
        <p14:creationId xmlns:p14="http://schemas.microsoft.com/office/powerpoint/2010/main" val="249958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BBBDDE-69EA-445B-9B6E-6E01EFEA8127}" type="datetimeFigureOut">
              <a:rPr lang="en-IN" smtClean="0"/>
              <a:pPr/>
              <a:t>15-04-2024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8084A2B-B3DB-4738-9FA8-4398BC982D89}" type="slidenum">
              <a:rPr lang="en-IN" smtClean="0"/>
              <a:pPr/>
              <a:t>‹#›</a:t>
            </a:fld>
            <a:endParaRPr lang="en-IN"/>
          </a:p>
        </p:txBody>
      </p:sp>
    </p:spTree>
    <p:extLst>
      <p:ext uri="{BB962C8B-B14F-4D97-AF65-F5344CB8AC3E}">
        <p14:creationId xmlns:p14="http://schemas.microsoft.com/office/powerpoint/2010/main" val="34395197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ithub.com/SahilBarbade1203/Data-Driven-Architectural-Design-Optimization"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38F5-F8F9-AB8C-EDF2-FEC563A9DAF9}"/>
              </a:ext>
            </a:extLst>
          </p:cNvPr>
          <p:cNvSpPr>
            <a:spLocks noGrp="1"/>
          </p:cNvSpPr>
          <p:nvPr>
            <p:ph type="ctrTitle"/>
          </p:nvPr>
        </p:nvSpPr>
        <p:spPr/>
        <p:txBody>
          <a:bodyPr/>
          <a:lstStyle/>
          <a:p>
            <a:r>
              <a:rPr lang="en-IN" sz="4400" dirty="0">
                <a:latin typeface="Calibri" panose="020F0502020204030204" pitchFamily="34" charset="0"/>
                <a:ea typeface="Calibri" panose="020F0502020204030204" pitchFamily="34" charset="0"/>
                <a:cs typeface="Calibri" panose="020F0502020204030204" pitchFamily="34" charset="0"/>
              </a:rPr>
              <a:t>Leveraging Machine Learning for Building Layouts</a:t>
            </a:r>
          </a:p>
        </p:txBody>
      </p:sp>
      <p:sp>
        <p:nvSpPr>
          <p:cNvPr id="3" name="Subtitle 2">
            <a:extLst>
              <a:ext uri="{FF2B5EF4-FFF2-40B4-BE49-F238E27FC236}">
                <a16:creationId xmlns:a16="http://schemas.microsoft.com/office/drawing/2014/main" id="{12328A24-0FF3-7C61-3E2E-A1960A45C949}"/>
              </a:ext>
            </a:extLst>
          </p:cNvPr>
          <p:cNvSpPr>
            <a:spLocks noGrp="1"/>
          </p:cNvSpPr>
          <p:nvPr>
            <p:ph type="subTitle" idx="1"/>
          </p:nvPr>
        </p:nvSpPr>
        <p:spPr/>
        <p:txBody>
          <a:bodyPr>
            <a:normAutofit fontScale="70000" lnSpcReduction="20000"/>
          </a:bodyPr>
          <a:lstStyle/>
          <a:p>
            <a:r>
              <a:rPr lang="en-IN" dirty="0">
                <a:latin typeface="Calibri" panose="020F0502020204030204" pitchFamily="34" charset="0"/>
                <a:ea typeface="Calibri" panose="020F0502020204030204" pitchFamily="34" charset="0"/>
                <a:cs typeface="Calibri" panose="020F0502020204030204" pitchFamily="34" charset="0"/>
              </a:rPr>
              <a:t>210040054 Harendra Pratap Singh </a:t>
            </a:r>
            <a:r>
              <a:rPr lang="en-IN" dirty="0" err="1">
                <a:latin typeface="Calibri" panose="020F0502020204030204" pitchFamily="34" charset="0"/>
                <a:ea typeface="Calibri" panose="020F0502020204030204" pitchFamily="34" charset="0"/>
                <a:cs typeface="Calibri" panose="020F0502020204030204" pitchFamily="34" charset="0"/>
              </a:rPr>
              <a:t>Baghel</a:t>
            </a:r>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210040098 </a:t>
            </a:r>
            <a:r>
              <a:rPr lang="en-IN" dirty="0" err="1">
                <a:latin typeface="Calibri" panose="020F0502020204030204" pitchFamily="34" charset="0"/>
                <a:ea typeface="Calibri" panose="020F0502020204030204" pitchFamily="34" charset="0"/>
                <a:cs typeface="Calibri" panose="020F0502020204030204" pitchFamily="34" charset="0"/>
              </a:rPr>
              <a:t>Mohak</a:t>
            </a:r>
            <a:r>
              <a:rPr lang="en-IN" dirty="0">
                <a:latin typeface="Calibri" panose="020F0502020204030204" pitchFamily="34" charset="0"/>
                <a:ea typeface="Calibri" panose="020F0502020204030204" pitchFamily="34" charset="0"/>
                <a:cs typeface="Calibri" panose="020F0502020204030204" pitchFamily="34" charset="0"/>
              </a:rPr>
              <a:t> Vyas </a:t>
            </a:r>
          </a:p>
          <a:p>
            <a:r>
              <a:rPr lang="en-IN" dirty="0">
                <a:latin typeface="Calibri" panose="020F0502020204030204" pitchFamily="34" charset="0"/>
                <a:ea typeface="Calibri" panose="020F0502020204030204" pitchFamily="34" charset="0"/>
                <a:cs typeface="Calibri" panose="020F0502020204030204" pitchFamily="34" charset="0"/>
              </a:rPr>
              <a:t>210040125 Rohan Choudhary </a:t>
            </a:r>
          </a:p>
          <a:p>
            <a:r>
              <a:rPr lang="en-IN" dirty="0">
                <a:latin typeface="Calibri" panose="020F0502020204030204" pitchFamily="34" charset="0"/>
                <a:ea typeface="Calibri" panose="020F0502020204030204" pitchFamily="34" charset="0"/>
                <a:cs typeface="Calibri" panose="020F0502020204030204" pitchFamily="34" charset="0"/>
              </a:rPr>
              <a:t>210040131 Sahil </a:t>
            </a:r>
            <a:r>
              <a:rPr lang="en-IN" dirty="0" err="1">
                <a:latin typeface="Calibri" panose="020F0502020204030204" pitchFamily="34" charset="0"/>
                <a:ea typeface="Calibri" panose="020F0502020204030204" pitchFamily="34" charset="0"/>
                <a:cs typeface="Calibri" panose="020F0502020204030204" pitchFamily="34" charset="0"/>
              </a:rPr>
              <a:t>Barbade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36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CF077-CD18-78BE-90D1-727726B4AB6B}"/>
              </a:ext>
            </a:extLst>
          </p:cNvPr>
          <p:cNvPicPr>
            <a:picLocks noChangeAspect="1"/>
          </p:cNvPicPr>
          <p:nvPr/>
        </p:nvPicPr>
        <p:blipFill>
          <a:blip r:embed="rId2"/>
          <a:stretch>
            <a:fillRect/>
          </a:stretch>
        </p:blipFill>
        <p:spPr>
          <a:xfrm>
            <a:off x="4455588" y="1106964"/>
            <a:ext cx="7337344" cy="4644073"/>
          </a:xfrm>
          <a:prstGeom prst="rect">
            <a:avLst/>
          </a:prstGeom>
        </p:spPr>
      </p:pic>
      <p:sp>
        <p:nvSpPr>
          <p:cNvPr id="2" name="TextBox 1">
            <a:extLst>
              <a:ext uri="{FF2B5EF4-FFF2-40B4-BE49-F238E27FC236}">
                <a16:creationId xmlns:a16="http://schemas.microsoft.com/office/drawing/2014/main" id="{4C345908-CCD1-6A78-B583-4077AA6051F2}"/>
              </a:ext>
            </a:extLst>
          </p:cNvPr>
          <p:cNvSpPr txBox="1"/>
          <p:nvPr/>
        </p:nvSpPr>
        <p:spPr>
          <a:xfrm>
            <a:off x="154539" y="2567225"/>
            <a:ext cx="4301049" cy="861774"/>
          </a:xfrm>
          <a:prstGeom prst="rect">
            <a:avLst/>
          </a:prstGeom>
          <a:noFill/>
        </p:spPr>
        <p:txBody>
          <a:bodyPr wrap="none" rtlCol="0">
            <a:spAutoFit/>
          </a:bodyPr>
          <a:lstStyle/>
          <a:p>
            <a:r>
              <a:rPr lang="en-IN" sz="2500" dirty="0">
                <a:latin typeface="Calibri" panose="020F0502020204030204" pitchFamily="34" charset="0"/>
                <a:ea typeface="Calibri" panose="020F0502020204030204" pitchFamily="34" charset="0"/>
                <a:cs typeface="Calibri" panose="020F0502020204030204" pitchFamily="34" charset="0"/>
              </a:rPr>
              <a:t>We can see that clear clusters </a:t>
            </a:r>
          </a:p>
          <a:p>
            <a:r>
              <a:rPr lang="en-IN" sz="2500" dirty="0">
                <a:latin typeface="Calibri" panose="020F0502020204030204" pitchFamily="34" charset="0"/>
                <a:ea typeface="Calibri" panose="020F0502020204030204" pitchFamily="34" charset="0"/>
                <a:cs typeface="Calibri" panose="020F0502020204030204" pitchFamily="34" charset="0"/>
              </a:rPr>
              <a:t>are forming using this approach</a:t>
            </a:r>
          </a:p>
        </p:txBody>
      </p:sp>
      <p:sp>
        <p:nvSpPr>
          <p:cNvPr id="3" name="TextBox 2">
            <a:extLst>
              <a:ext uri="{FF2B5EF4-FFF2-40B4-BE49-F238E27FC236}">
                <a16:creationId xmlns:a16="http://schemas.microsoft.com/office/drawing/2014/main" id="{08F2CFB0-6C7A-6079-5F9F-1796C1DEA6E3}"/>
              </a:ext>
            </a:extLst>
          </p:cNvPr>
          <p:cNvSpPr txBox="1"/>
          <p:nvPr/>
        </p:nvSpPr>
        <p:spPr>
          <a:xfrm>
            <a:off x="84842" y="6173390"/>
            <a:ext cx="12302279" cy="492443"/>
          </a:xfrm>
          <a:prstGeom prst="rect">
            <a:avLst/>
          </a:prstGeom>
          <a:noFill/>
        </p:spPr>
        <p:txBody>
          <a:bodyPr wrap="none" rtlCol="0">
            <a:spAutoFit/>
          </a:bodyPr>
          <a:lstStyle/>
          <a:p>
            <a:r>
              <a:rPr lang="en-IN" sz="2600" dirty="0">
                <a:latin typeface="Calibri" panose="020F0502020204030204" pitchFamily="34" charset="0"/>
                <a:ea typeface="Calibri" panose="020F0502020204030204" pitchFamily="34" charset="0"/>
                <a:cs typeface="Calibri" panose="020F0502020204030204" pitchFamily="34" charset="0"/>
              </a:rPr>
              <a:t>We will try to improve this in our next approach by using features extracted from VGG19! </a:t>
            </a:r>
          </a:p>
        </p:txBody>
      </p:sp>
      <p:sp>
        <p:nvSpPr>
          <p:cNvPr id="5" name="TextBox 4">
            <a:extLst>
              <a:ext uri="{FF2B5EF4-FFF2-40B4-BE49-F238E27FC236}">
                <a16:creationId xmlns:a16="http://schemas.microsoft.com/office/drawing/2014/main" id="{59CD8F48-5409-C788-2A21-F3303CBE4CAC}"/>
              </a:ext>
            </a:extLst>
          </p:cNvPr>
          <p:cNvSpPr txBox="1"/>
          <p:nvPr/>
        </p:nvSpPr>
        <p:spPr>
          <a:xfrm>
            <a:off x="5119381" y="1040975"/>
            <a:ext cx="2386872" cy="369332"/>
          </a:xfrm>
          <a:prstGeom prst="rect">
            <a:avLst/>
          </a:prstGeom>
          <a:noFill/>
        </p:spPr>
        <p:txBody>
          <a:bodyPr wrap="none" rtlCol="0">
            <a:spAutoFit/>
          </a:bodyPr>
          <a:lstStyle/>
          <a:p>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For Geometric features</a:t>
            </a:r>
            <a:endParaRPr lang="en-IN" dirty="0">
              <a:solidFill>
                <a:schemeClr val="bg1"/>
              </a:solidFill>
            </a:endParaRPr>
          </a:p>
        </p:txBody>
      </p:sp>
    </p:spTree>
    <p:extLst>
      <p:ext uri="{BB962C8B-B14F-4D97-AF65-F5344CB8AC3E}">
        <p14:creationId xmlns:p14="http://schemas.microsoft.com/office/powerpoint/2010/main" val="252432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94E9-A00B-C451-643D-13F74AF061CD}"/>
              </a:ext>
            </a:extLst>
          </p:cNvPr>
          <p:cNvSpPr>
            <a:spLocks noGrp="1"/>
          </p:cNvSpPr>
          <p:nvPr>
            <p:ph type="title"/>
          </p:nvPr>
        </p:nvSpPr>
        <p:spPr/>
        <p:txBody>
          <a:bodyPr/>
          <a:lstStyle/>
          <a:p>
            <a:pPr marL="571500" indent="-571500">
              <a:buFont typeface="Wingdings" panose="05000000000000000000" pitchFamily="2" charset="2"/>
              <a:buChar char="q"/>
            </a:pPr>
            <a:r>
              <a:rPr lang="en-IN" dirty="0"/>
              <a:t>Classification of images(Approach2)</a:t>
            </a:r>
          </a:p>
        </p:txBody>
      </p:sp>
      <p:sp>
        <p:nvSpPr>
          <p:cNvPr id="5" name="TextBox 4">
            <a:extLst>
              <a:ext uri="{FF2B5EF4-FFF2-40B4-BE49-F238E27FC236}">
                <a16:creationId xmlns:a16="http://schemas.microsoft.com/office/drawing/2014/main" id="{BFB67682-3051-20EE-8E1A-F619D2B00146}"/>
              </a:ext>
            </a:extLst>
          </p:cNvPr>
          <p:cNvSpPr txBox="1"/>
          <p:nvPr/>
        </p:nvSpPr>
        <p:spPr>
          <a:xfrm>
            <a:off x="680321" y="2061816"/>
            <a:ext cx="9534416" cy="1200329"/>
          </a:xfrm>
          <a:prstGeom prst="rect">
            <a:avLst/>
          </a:prstGeom>
          <a:noFill/>
        </p:spPr>
        <p:txBody>
          <a:bodyPr wrap="square">
            <a:spAutoFit/>
          </a:bodyPr>
          <a:lstStyle/>
          <a:p>
            <a:pPr marL="342900" indent="-342900">
              <a:buFont typeface="Wingdings" panose="05000000000000000000" pitchFamily="2" charset="2"/>
              <a:buChar char="Ø"/>
            </a:pPr>
            <a:r>
              <a:rPr lang="en-US" sz="3600" b="1" dirty="0">
                <a:effectLst/>
                <a:latin typeface="Calibri" panose="020F0502020204030204" pitchFamily="34" charset="0"/>
                <a:ea typeface="Calibri" panose="020F0502020204030204" pitchFamily="34" charset="0"/>
                <a:cs typeface="Calibri" panose="020F0502020204030204" pitchFamily="34" charset="0"/>
              </a:rPr>
              <a:t>K-means using CNN derived features</a:t>
            </a:r>
          </a:p>
          <a:p>
            <a:endPar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3233F14-519F-27DE-FCC4-44172F3F4A1F}"/>
              </a:ext>
            </a:extLst>
          </p:cNvPr>
          <p:cNvSpPr txBox="1"/>
          <p:nvPr/>
        </p:nvSpPr>
        <p:spPr>
          <a:xfrm>
            <a:off x="1335794" y="2892813"/>
            <a:ext cx="7471917" cy="3416320"/>
          </a:xfrm>
          <a:prstGeom prst="rect">
            <a:avLst/>
          </a:prstGeom>
          <a:noFill/>
        </p:spPr>
        <p:txBody>
          <a:bodyPr wrap="none" rtlCol="0">
            <a:spAutoFit/>
          </a:bodyPr>
          <a:lstStyle/>
          <a:p>
            <a:pPr marL="285750" indent="-285750">
              <a:buFont typeface="Arial" panose="020B0604020202020204" pitchFamily="34" charset="0"/>
              <a:buChar char="•"/>
            </a:pPr>
            <a:r>
              <a:rPr lang="en-IN" sz="2400" dirty="0"/>
              <a:t>Applied </a:t>
            </a:r>
            <a:r>
              <a:rPr lang="en-IN" sz="2400" dirty="0" err="1"/>
              <a:t>standardscalar</a:t>
            </a:r>
            <a:r>
              <a:rPr lang="en-IN" sz="2400" dirty="0"/>
              <a:t> to standardize the dataset </a:t>
            </a:r>
          </a:p>
          <a:p>
            <a:r>
              <a:rPr lang="en-IN" sz="2400" dirty="0"/>
              <a:t>   that we have created</a:t>
            </a:r>
          </a:p>
          <a:p>
            <a:endParaRPr lang="en-IN" sz="2400" dirty="0"/>
          </a:p>
          <a:p>
            <a:pPr marL="285750" indent="-285750">
              <a:buFont typeface="Arial" panose="020B0604020202020204" pitchFamily="34" charset="0"/>
              <a:buChar char="•"/>
            </a:pPr>
            <a:r>
              <a:rPr lang="en-IN" sz="2400" dirty="0"/>
              <a:t>Used Elbow method to find optimal number of </a:t>
            </a:r>
          </a:p>
          <a:p>
            <a:r>
              <a:rPr lang="en-IN" sz="2400" dirty="0"/>
              <a:t>   clusters(2, in our case)</a:t>
            </a:r>
          </a:p>
          <a:p>
            <a:endParaRPr lang="en-IN" sz="2400" dirty="0"/>
          </a:p>
          <a:p>
            <a:pPr marL="285750" indent="-285750">
              <a:buFont typeface="Arial" panose="020B0604020202020204" pitchFamily="34" charset="0"/>
              <a:buChar char="•"/>
            </a:pPr>
            <a:r>
              <a:rPr lang="en-IN" sz="2400" dirty="0"/>
              <a:t>Plotted graph of Elbow method</a:t>
            </a:r>
          </a:p>
          <a:p>
            <a:endParaRPr lang="en-IN" sz="2400" dirty="0"/>
          </a:p>
          <a:p>
            <a:pPr marL="285750" indent="-285750">
              <a:buFont typeface="Arial" panose="020B0604020202020204" pitchFamily="34" charset="0"/>
              <a:buChar char="•"/>
            </a:pPr>
            <a:r>
              <a:rPr lang="en-IN" sz="2400" dirty="0"/>
              <a:t>Plotted K-Means for optimal case(2)</a:t>
            </a:r>
          </a:p>
        </p:txBody>
      </p:sp>
    </p:spTree>
    <p:extLst>
      <p:ext uri="{BB962C8B-B14F-4D97-AF65-F5344CB8AC3E}">
        <p14:creationId xmlns:p14="http://schemas.microsoft.com/office/powerpoint/2010/main" val="211114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13BD50-BB7E-3255-81CC-58F5575A46E4}"/>
              </a:ext>
            </a:extLst>
          </p:cNvPr>
          <p:cNvPicPr>
            <a:picLocks noChangeAspect="1"/>
          </p:cNvPicPr>
          <p:nvPr/>
        </p:nvPicPr>
        <p:blipFill>
          <a:blip r:embed="rId2"/>
          <a:stretch>
            <a:fillRect/>
          </a:stretch>
        </p:blipFill>
        <p:spPr>
          <a:xfrm>
            <a:off x="1489276" y="666364"/>
            <a:ext cx="8859486" cy="5525271"/>
          </a:xfrm>
          <a:prstGeom prst="rect">
            <a:avLst/>
          </a:prstGeom>
        </p:spPr>
      </p:pic>
      <p:sp>
        <p:nvSpPr>
          <p:cNvPr id="2" name="TextBox 1">
            <a:extLst>
              <a:ext uri="{FF2B5EF4-FFF2-40B4-BE49-F238E27FC236}">
                <a16:creationId xmlns:a16="http://schemas.microsoft.com/office/drawing/2014/main" id="{553D88C1-58EE-7691-E6E2-D6003E3DBC57}"/>
              </a:ext>
            </a:extLst>
          </p:cNvPr>
          <p:cNvSpPr txBox="1"/>
          <p:nvPr/>
        </p:nvSpPr>
        <p:spPr>
          <a:xfrm>
            <a:off x="1505828" y="303520"/>
            <a:ext cx="8842934" cy="369332"/>
          </a:xfrm>
          <a:prstGeom prst="rect">
            <a:avLst/>
          </a:prstGeom>
          <a:noFill/>
        </p:spPr>
        <p:txBody>
          <a:bodyPr wrap="non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For CNN features(extracted from VGG19) and </a:t>
            </a:r>
            <a:r>
              <a:rPr lang="en-IN" b="1" dirty="0" err="1">
                <a:latin typeface="Calibri" panose="020F0502020204030204" pitchFamily="34" charset="0"/>
                <a:ea typeface="Calibri" panose="020F0502020204030204" pitchFamily="34" charset="0"/>
                <a:cs typeface="Calibri" panose="020F0502020204030204" pitchFamily="34" charset="0"/>
              </a:rPr>
              <a:t>KMeans</a:t>
            </a:r>
            <a:r>
              <a:rPr lang="en-IN" b="1" dirty="0">
                <a:latin typeface="Calibri" panose="020F0502020204030204" pitchFamily="34" charset="0"/>
                <a:ea typeface="Calibri" panose="020F0502020204030204" pitchFamily="34" charset="0"/>
                <a:cs typeface="Calibri" panose="020F0502020204030204" pitchFamily="34" charset="0"/>
              </a:rPr>
              <a:t> algorithm for different no. of clusters</a:t>
            </a:r>
          </a:p>
        </p:txBody>
      </p:sp>
    </p:spTree>
    <p:extLst>
      <p:ext uri="{BB962C8B-B14F-4D97-AF65-F5344CB8AC3E}">
        <p14:creationId xmlns:p14="http://schemas.microsoft.com/office/powerpoint/2010/main" val="2380203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1" name="Picture 20">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31D163-5EF5-7A33-E893-3AB37095FFEF}"/>
              </a:ext>
            </a:extLst>
          </p:cNvPr>
          <p:cNvSpPr>
            <a:spLocks noGrp="1"/>
          </p:cNvSpPr>
          <p:nvPr>
            <p:ph type="title"/>
          </p:nvPr>
        </p:nvSpPr>
        <p:spPr>
          <a:xfrm>
            <a:off x="680321" y="753228"/>
            <a:ext cx="5584677" cy="1080938"/>
          </a:xfrm>
        </p:spPr>
        <p:txBody>
          <a:bodyPr vert="horz" lIns="91440" tIns="45720" rIns="91440" bIns="45720" rtlCol="0" anchor="ctr">
            <a:normAutofit/>
          </a:bodyPr>
          <a:lstStyle/>
          <a:p>
            <a:r>
              <a:rPr lang="en-US">
                <a:solidFill>
                  <a:srgbClr val="FFFFFF"/>
                </a:solidFill>
              </a:rPr>
              <a:t>Classification of Images(Approach 3)</a:t>
            </a:r>
          </a:p>
        </p:txBody>
      </p:sp>
      <p:pic>
        <p:nvPicPr>
          <p:cNvPr id="27" name="Picture 26">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TextBox 2">
            <a:extLst>
              <a:ext uri="{FF2B5EF4-FFF2-40B4-BE49-F238E27FC236}">
                <a16:creationId xmlns:a16="http://schemas.microsoft.com/office/drawing/2014/main" id="{E9BB63EB-8099-F1CE-A574-EE5C65F863B3}"/>
              </a:ext>
            </a:extLst>
          </p:cNvPr>
          <p:cNvSpPr txBox="1"/>
          <p:nvPr/>
        </p:nvSpPr>
        <p:spPr>
          <a:xfrm>
            <a:off x="680321" y="2336873"/>
            <a:ext cx="5104843" cy="359931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457200" indent="-228600" defTabSz="914400">
              <a:lnSpc>
                <a:spcPct val="90000"/>
              </a:lnSpc>
              <a:spcAft>
                <a:spcPts val="600"/>
              </a:spcAft>
              <a:buFont typeface="Arial" panose="020B0604020202020204" pitchFamily="34" charset="0"/>
              <a:buChar char="•"/>
            </a:pPr>
            <a:r>
              <a:rPr lang="en-US" sz="1600">
                <a:solidFill>
                  <a:srgbClr val="FFFFFF"/>
                </a:solidFill>
              </a:rPr>
              <a:t>Hierarchical Clustering using geometric features:​</a:t>
            </a:r>
          </a:p>
          <a:p>
            <a:pPr marL="914400" lvl="1" indent="-228600" defTabSz="914400">
              <a:lnSpc>
                <a:spcPct val="90000"/>
              </a:lnSpc>
              <a:spcAft>
                <a:spcPts val="600"/>
              </a:spcAft>
              <a:buFont typeface="Arial" panose="020B0604020202020204" pitchFamily="34" charset="0"/>
              <a:buChar char="•"/>
            </a:pPr>
            <a:r>
              <a:rPr lang="en-US" sz="1600">
                <a:solidFill>
                  <a:srgbClr val="FFFFFF"/>
                </a:solidFill>
              </a:rPr>
              <a:t>Preprocessed Data by standardizing features (except for complexity).​</a:t>
            </a:r>
          </a:p>
          <a:p>
            <a:pPr marL="914400" lvl="1" indent="-228600" defTabSz="914400">
              <a:lnSpc>
                <a:spcPct val="90000"/>
              </a:lnSpc>
              <a:spcAft>
                <a:spcPts val="600"/>
              </a:spcAft>
              <a:buFont typeface="Arial" panose="020B0604020202020204" pitchFamily="34" charset="0"/>
              <a:buChar char="•"/>
            </a:pPr>
            <a:r>
              <a:rPr lang="en-US" sz="1600">
                <a:solidFill>
                  <a:srgbClr val="FFFFFF"/>
                </a:solidFill>
              </a:rPr>
              <a:t>Using dendrogram, clusters or "families" of blobs with similar geometric features were identified.​</a:t>
            </a:r>
          </a:p>
          <a:p>
            <a:pPr marL="914400" lvl="1" indent="-228600" defTabSz="914400">
              <a:lnSpc>
                <a:spcPct val="90000"/>
              </a:lnSpc>
              <a:spcAft>
                <a:spcPts val="600"/>
              </a:spcAft>
              <a:buFont typeface="Arial" panose="020B0604020202020204" pitchFamily="34" charset="0"/>
              <a:buChar char="•"/>
            </a:pPr>
            <a:r>
              <a:rPr lang="en-US" sz="1600">
                <a:solidFill>
                  <a:srgbClr val="FFFFFF"/>
                </a:solidFill>
              </a:rPr>
              <a:t>The greater the linkage branch length more distant and recognizable are clusters.​</a:t>
            </a:r>
          </a:p>
          <a:p>
            <a:pPr marL="914400" lvl="1" indent="-228600" defTabSz="914400">
              <a:lnSpc>
                <a:spcPct val="90000"/>
              </a:lnSpc>
              <a:spcAft>
                <a:spcPts val="600"/>
              </a:spcAft>
              <a:buFont typeface="Arial" panose="020B0604020202020204" pitchFamily="34" charset="0"/>
              <a:buChar char="•"/>
            </a:pPr>
            <a:r>
              <a:rPr lang="en-US" sz="1600">
                <a:solidFill>
                  <a:srgbClr val="FFFFFF"/>
                </a:solidFill>
              </a:rPr>
              <a:t>Here all 4 families are found at almost equal and longer links i.e well seperated.​</a:t>
            </a:r>
          </a:p>
        </p:txBody>
      </p:sp>
      <p:sp useBgFill="1">
        <p:nvSpPr>
          <p:cNvPr id="29" name="Rectangle 28">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different colored dots&#10;&#10;Description automatically generated">
            <a:extLst>
              <a:ext uri="{FF2B5EF4-FFF2-40B4-BE49-F238E27FC236}">
                <a16:creationId xmlns:a16="http://schemas.microsoft.com/office/drawing/2014/main" id="{A38C631D-05EE-70FD-C338-EEF70F542D76}"/>
              </a:ext>
            </a:extLst>
          </p:cNvPr>
          <p:cNvPicPr>
            <a:picLocks noChangeAspect="1"/>
          </p:cNvPicPr>
          <p:nvPr/>
        </p:nvPicPr>
        <p:blipFill>
          <a:blip r:embed="rId5"/>
          <a:stretch>
            <a:fillRect/>
          </a:stretch>
        </p:blipFill>
        <p:spPr>
          <a:xfrm>
            <a:off x="7058310" y="814826"/>
            <a:ext cx="4178419" cy="3323742"/>
          </a:xfrm>
          <a:prstGeom prst="rect">
            <a:avLst/>
          </a:prstGeom>
          <a:ln>
            <a:noFill/>
          </a:ln>
          <a:effectLst/>
        </p:spPr>
      </p:pic>
      <p:sp>
        <p:nvSpPr>
          <p:cNvPr id="5" name="TextBox 4">
            <a:extLst>
              <a:ext uri="{FF2B5EF4-FFF2-40B4-BE49-F238E27FC236}">
                <a16:creationId xmlns:a16="http://schemas.microsoft.com/office/drawing/2014/main" id="{B0499E8D-71DB-DC9A-C71B-E9DB4F2EA33D}"/>
              </a:ext>
            </a:extLst>
          </p:cNvPr>
          <p:cNvSpPr txBox="1"/>
          <p:nvPr/>
        </p:nvSpPr>
        <p:spPr>
          <a:xfrm>
            <a:off x="7368310" y="4424218"/>
            <a:ext cx="38053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t>T-SNE transformation of 4 families samples in 2-D plot ​</a:t>
            </a:r>
            <a:endParaRPr lang="en-US" dirty="0"/>
          </a:p>
        </p:txBody>
      </p:sp>
    </p:spTree>
    <p:extLst>
      <p:ext uri="{BB962C8B-B14F-4D97-AF65-F5344CB8AC3E}">
        <p14:creationId xmlns:p14="http://schemas.microsoft.com/office/powerpoint/2010/main" val="203325725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00573A24-AD84-4562-A993-7D04E1D1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3C087F8-F09C-4C07-B55F-6081689A2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FC49D257-5737-4C0D-89EA-9C311AF2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E13D267A-94F5-488A-94C6-5D7156D9AF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26" name="Rectangle 25">
            <a:extLst>
              <a:ext uri="{FF2B5EF4-FFF2-40B4-BE49-F238E27FC236}">
                <a16:creationId xmlns:a16="http://schemas.microsoft.com/office/drawing/2014/main" id="{46CE3EB2-91DF-4F5D-8874-744AAAE3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DADF22-2AFA-F0BE-C4D5-BD3D73E57815}"/>
              </a:ext>
            </a:extLst>
          </p:cNvPr>
          <p:cNvSpPr>
            <a:spLocks noGrp="1"/>
          </p:cNvSpPr>
          <p:nvPr>
            <p:ph type="title"/>
          </p:nvPr>
        </p:nvSpPr>
        <p:spPr>
          <a:xfrm>
            <a:off x="680322" y="2403231"/>
            <a:ext cx="5192940" cy="2133600"/>
          </a:xfrm>
        </p:spPr>
        <p:txBody>
          <a:bodyPr vert="horz" lIns="91440" tIns="45720" rIns="91440" bIns="45720" rtlCol="0" anchor="ctr">
            <a:normAutofit/>
          </a:bodyPr>
          <a:lstStyle/>
          <a:p>
            <a:pPr algn="r"/>
            <a:r>
              <a:rPr lang="en-US" sz="3000" dirty="0"/>
              <a:t>4 distinct families at lower ends of </a:t>
            </a:r>
            <a:r>
              <a:rPr lang="en-US" sz="3000" dirty="0" err="1"/>
              <a:t>dendogram</a:t>
            </a:r>
            <a:r>
              <a:rPr lang="en-US" sz="3000" dirty="0"/>
              <a:t> with bifurcation at similar distance</a:t>
            </a:r>
          </a:p>
          <a:p>
            <a:pPr algn="r"/>
            <a:endParaRPr lang="en-US" sz="3000"/>
          </a:p>
        </p:txBody>
      </p:sp>
      <p:pic>
        <p:nvPicPr>
          <p:cNvPr id="3" name="Picture 2" descr="A graph of different colored squares&#10;&#10;Description automatically generated">
            <a:extLst>
              <a:ext uri="{FF2B5EF4-FFF2-40B4-BE49-F238E27FC236}">
                <a16:creationId xmlns:a16="http://schemas.microsoft.com/office/drawing/2014/main" id="{FD1883B9-8EF4-ECEF-8894-400BDAD905B5}"/>
              </a:ext>
            </a:extLst>
          </p:cNvPr>
          <p:cNvPicPr>
            <a:picLocks noChangeAspect="1"/>
          </p:cNvPicPr>
          <p:nvPr/>
        </p:nvPicPr>
        <p:blipFill>
          <a:blip r:embed="rId5"/>
          <a:stretch>
            <a:fillRect/>
          </a:stretch>
        </p:blipFill>
        <p:spPr>
          <a:xfrm>
            <a:off x="6736079" y="1031226"/>
            <a:ext cx="4809490" cy="479554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4167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3" name="Rectangle 22">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28099-C3D3-89C7-3151-A62A97317A40}"/>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3200" dirty="0"/>
              <a:t>Visualizations of geometric features w.r.t families</a:t>
            </a:r>
            <a:endParaRPr lang="en-US" sz="5400" dirty="0"/>
          </a:p>
        </p:txBody>
      </p:sp>
      <p:pic>
        <p:nvPicPr>
          <p:cNvPr id="4" name="Picture 3" descr="A screenshot of a graph&#10;&#10;Description automatically generated">
            <a:extLst>
              <a:ext uri="{FF2B5EF4-FFF2-40B4-BE49-F238E27FC236}">
                <a16:creationId xmlns:a16="http://schemas.microsoft.com/office/drawing/2014/main" id="{781D99EA-4A1B-45E3-5134-55715B1F1C71}"/>
              </a:ext>
            </a:extLst>
          </p:cNvPr>
          <p:cNvPicPr>
            <a:picLocks noChangeAspect="1"/>
          </p:cNvPicPr>
          <p:nvPr/>
        </p:nvPicPr>
        <p:blipFill>
          <a:blip r:embed="rId6" cstate="print"/>
          <a:stretch>
            <a:fillRect/>
          </a:stretch>
        </p:blipFill>
        <p:spPr>
          <a:xfrm>
            <a:off x="5055133" y="97445"/>
            <a:ext cx="7043184" cy="666310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107780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01A3CA1B-1530-4046-A299-90F41FE7F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785DE991-651A-4067-9345-3545914532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8" name="Picture 37">
            <a:extLst>
              <a:ext uri="{FF2B5EF4-FFF2-40B4-BE49-F238E27FC236}">
                <a16:creationId xmlns:a16="http://schemas.microsoft.com/office/drawing/2014/main" id="{B1A7D09E-FC38-41AC-AD2B-A9DCCFCBE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0" name="Rectangle 39">
            <a:extLst>
              <a:ext uri="{FF2B5EF4-FFF2-40B4-BE49-F238E27FC236}">
                <a16:creationId xmlns:a16="http://schemas.microsoft.com/office/drawing/2014/main" id="{3717E301-9A1C-441F-BCE3-A7978A1C3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4C92FBE1-7876-42B4-BB11-46FF68221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4EF2B093-EE03-4513-9CC1-3FED134DB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70CB42E-9381-4467-808D-9C9C9B347B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8" name="Picture 47">
            <a:extLst>
              <a:ext uri="{FF2B5EF4-FFF2-40B4-BE49-F238E27FC236}">
                <a16:creationId xmlns:a16="http://schemas.microsoft.com/office/drawing/2014/main" id="{797E5EB0-850D-4E1E-B5E1-15BDE5953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0" name="Rectangle 49">
            <a:extLst>
              <a:ext uri="{FF2B5EF4-FFF2-40B4-BE49-F238E27FC236}">
                <a16:creationId xmlns:a16="http://schemas.microsoft.com/office/drawing/2014/main" id="{ACA8B7CD-4C32-4DF2-B96E-2B432707C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611D57-94E3-26B6-4604-525AB4F30ACA}"/>
              </a:ext>
            </a:extLst>
          </p:cNvPr>
          <p:cNvSpPr>
            <a:spLocks noGrp="1"/>
          </p:cNvSpPr>
          <p:nvPr>
            <p:ph type="title"/>
          </p:nvPr>
        </p:nvSpPr>
        <p:spPr>
          <a:xfrm>
            <a:off x="680322" y="2063262"/>
            <a:ext cx="3923030" cy="1968411"/>
          </a:xfrm>
        </p:spPr>
        <p:txBody>
          <a:bodyPr vert="horz" lIns="91440" tIns="45720" rIns="91440" bIns="45720" rtlCol="0" anchor="b">
            <a:normAutofit/>
          </a:bodyPr>
          <a:lstStyle/>
          <a:p>
            <a:pPr algn="r"/>
            <a:r>
              <a:rPr lang="en-US" dirty="0"/>
              <a:t>Feature Importance for families creation</a:t>
            </a:r>
          </a:p>
        </p:txBody>
      </p:sp>
      <p:sp>
        <p:nvSpPr>
          <p:cNvPr id="52" name="Rectangle 51">
            <a:extLst>
              <a:ext uri="{FF2B5EF4-FFF2-40B4-BE49-F238E27FC236}">
                <a16:creationId xmlns:a16="http://schemas.microsoft.com/office/drawing/2014/main" id="{0E5F4282-D045-4B94-88BF-ABB9DC224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blue and white bars&#10;&#10;Description automatically generated">
            <a:extLst>
              <a:ext uri="{FF2B5EF4-FFF2-40B4-BE49-F238E27FC236}">
                <a16:creationId xmlns:a16="http://schemas.microsoft.com/office/drawing/2014/main" id="{B2E1EDCA-4524-3D54-4CCF-BA76270DA672}"/>
              </a:ext>
            </a:extLst>
          </p:cNvPr>
          <p:cNvPicPr>
            <a:picLocks noChangeAspect="1"/>
          </p:cNvPicPr>
          <p:nvPr/>
        </p:nvPicPr>
        <p:blipFill>
          <a:blip r:embed="rId6" cstate="print"/>
          <a:stretch>
            <a:fillRect/>
          </a:stretch>
        </p:blipFill>
        <p:spPr>
          <a:xfrm>
            <a:off x="5538055" y="1062402"/>
            <a:ext cx="3200237" cy="2511723"/>
          </a:xfrm>
          <a:prstGeom prst="rect">
            <a:avLst/>
          </a:prstGeom>
        </p:spPr>
      </p:pic>
      <p:sp>
        <p:nvSpPr>
          <p:cNvPr id="54" name="Rectangle 53">
            <a:extLst>
              <a:ext uri="{FF2B5EF4-FFF2-40B4-BE49-F238E27FC236}">
                <a16:creationId xmlns:a16="http://schemas.microsoft.com/office/drawing/2014/main" id="{589B80DF-5D27-45E5-B4BC-AF179FC03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79" y="488844"/>
            <a:ext cx="2739690" cy="248087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428145A-0D28-4D99-ADCE-27370688D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8" y="4169238"/>
            <a:ext cx="3378077" cy="2209379"/>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01DAC29-F89D-4AA8-87C4-DBC8B397B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bar graph&#10;&#10;Description automatically generated">
            <a:extLst>
              <a:ext uri="{FF2B5EF4-FFF2-40B4-BE49-F238E27FC236}">
                <a16:creationId xmlns:a16="http://schemas.microsoft.com/office/drawing/2014/main" id="{DC453707-E02B-3AF9-BF4D-2163C7B7434A}"/>
              </a:ext>
            </a:extLst>
          </p:cNvPr>
          <p:cNvPicPr>
            <a:picLocks noChangeAspect="1"/>
          </p:cNvPicPr>
          <p:nvPr/>
        </p:nvPicPr>
        <p:blipFill>
          <a:blip r:embed="rId7"/>
          <a:stretch>
            <a:fillRect/>
          </a:stretch>
        </p:blipFill>
        <p:spPr>
          <a:xfrm>
            <a:off x="9086317" y="3588041"/>
            <a:ext cx="2552258" cy="2288816"/>
          </a:xfrm>
          <a:prstGeom prst="rect">
            <a:avLst/>
          </a:prstGeom>
        </p:spPr>
      </p:pic>
    </p:spTree>
    <p:extLst>
      <p:ext uri="{BB962C8B-B14F-4D97-AF65-F5344CB8AC3E}">
        <p14:creationId xmlns:p14="http://schemas.microsoft.com/office/powerpoint/2010/main" val="215857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1596-0E54-106B-89DD-3DE4ABBB5056}"/>
              </a:ext>
            </a:extLst>
          </p:cNvPr>
          <p:cNvSpPr>
            <a:spLocks noGrp="1"/>
          </p:cNvSpPr>
          <p:nvPr>
            <p:ph type="title"/>
          </p:nvPr>
        </p:nvSpPr>
        <p:spPr/>
        <p:txBody>
          <a:bodyPr/>
          <a:lstStyle/>
          <a:p>
            <a:r>
              <a:rPr lang="en-IN" dirty="0"/>
              <a:t>How to assign low, medium, high complexity?</a:t>
            </a:r>
          </a:p>
        </p:txBody>
      </p:sp>
      <p:sp>
        <p:nvSpPr>
          <p:cNvPr id="5" name="TextBox 4">
            <a:extLst>
              <a:ext uri="{FF2B5EF4-FFF2-40B4-BE49-F238E27FC236}">
                <a16:creationId xmlns:a16="http://schemas.microsoft.com/office/drawing/2014/main" id="{4A56C386-179D-DD61-115E-76022D48F9AA}"/>
              </a:ext>
            </a:extLst>
          </p:cNvPr>
          <p:cNvSpPr txBox="1"/>
          <p:nvPr/>
        </p:nvSpPr>
        <p:spPr>
          <a:xfrm>
            <a:off x="791851" y="2450969"/>
            <a:ext cx="10239213" cy="1200329"/>
          </a:xfrm>
          <a:prstGeom prst="rect">
            <a:avLst/>
          </a:prstGeom>
          <a:noFill/>
        </p:spPr>
        <p:txBody>
          <a:bodyPr wrap="none" rtlCol="0">
            <a:spAutoFit/>
          </a:bodyPr>
          <a:lstStyle/>
          <a:p>
            <a:pPr marL="342900" indent="-342900">
              <a:buFont typeface="Arial" panose="020B0604020202020204" pitchFamily="34" charset="0"/>
              <a:buChar char="•"/>
            </a:pPr>
            <a:r>
              <a:rPr lang="en-IN" sz="2400" dirty="0"/>
              <a:t> After a </a:t>
            </a:r>
            <a:r>
              <a:rPr lang="en-IN" sz="2400" dirty="0">
                <a:latin typeface="Calibri" panose="020F0502020204030204" pitchFamily="34" charset="0"/>
                <a:ea typeface="Calibri" panose="020F0502020204030204" pitchFamily="34" charset="0"/>
                <a:cs typeface="Calibri" panose="020F0502020204030204" pitchFamily="34" charset="0"/>
              </a:rPr>
              <a:t>thorough</a:t>
            </a:r>
            <a:r>
              <a:rPr lang="en-IN" sz="2400" dirty="0"/>
              <a:t> chat with my team-mates we landed on a threshold </a:t>
            </a:r>
          </a:p>
          <a:p>
            <a:pPr lvl="1"/>
            <a:r>
              <a:rPr lang="en-IN" sz="2400" dirty="0"/>
              <a:t>approach wherein we will keep certain thresholds for the</a:t>
            </a:r>
          </a:p>
          <a:p>
            <a:pPr lvl="1"/>
            <a:r>
              <a:rPr lang="en-IN" sz="2400" dirty="0"/>
              <a:t>different complexities. </a:t>
            </a:r>
          </a:p>
        </p:txBody>
      </p:sp>
      <p:pic>
        <p:nvPicPr>
          <p:cNvPr id="7" name="Picture 6">
            <a:extLst>
              <a:ext uri="{FF2B5EF4-FFF2-40B4-BE49-F238E27FC236}">
                <a16:creationId xmlns:a16="http://schemas.microsoft.com/office/drawing/2014/main" id="{13DDD444-73D1-A2E8-E11B-06D71F1CD101}"/>
              </a:ext>
            </a:extLst>
          </p:cNvPr>
          <p:cNvPicPr>
            <a:picLocks noChangeAspect="1"/>
          </p:cNvPicPr>
          <p:nvPr/>
        </p:nvPicPr>
        <p:blipFill>
          <a:blip r:embed="rId2"/>
          <a:stretch>
            <a:fillRect/>
          </a:stretch>
        </p:blipFill>
        <p:spPr>
          <a:xfrm>
            <a:off x="933254" y="5205191"/>
            <a:ext cx="10637318" cy="341377"/>
          </a:xfrm>
          <a:prstGeom prst="rect">
            <a:avLst/>
          </a:prstGeom>
        </p:spPr>
      </p:pic>
      <p:sp>
        <p:nvSpPr>
          <p:cNvPr id="8" name="TextBox 7">
            <a:extLst>
              <a:ext uri="{FF2B5EF4-FFF2-40B4-BE49-F238E27FC236}">
                <a16:creationId xmlns:a16="http://schemas.microsoft.com/office/drawing/2014/main" id="{1CDADFF1-30EA-C3A6-86A7-FD561AB08D6F}"/>
              </a:ext>
            </a:extLst>
          </p:cNvPr>
          <p:cNvSpPr txBox="1"/>
          <p:nvPr/>
        </p:nvSpPr>
        <p:spPr>
          <a:xfrm>
            <a:off x="933254" y="3723588"/>
            <a:ext cx="1640264" cy="369332"/>
          </a:xfrm>
          <a:prstGeom prst="rect">
            <a:avLst/>
          </a:prstGeom>
          <a:noFill/>
        </p:spPr>
        <p:txBody>
          <a:bodyPr wrap="square" rtlCol="0">
            <a:spAutoFit/>
          </a:bodyPr>
          <a:lstStyle/>
          <a:p>
            <a:r>
              <a:rPr lang="en-IN" dirty="0"/>
              <a:t>For example,</a:t>
            </a:r>
          </a:p>
        </p:txBody>
      </p:sp>
      <p:sp>
        <p:nvSpPr>
          <p:cNvPr id="9" name="TextBox 8">
            <a:extLst>
              <a:ext uri="{FF2B5EF4-FFF2-40B4-BE49-F238E27FC236}">
                <a16:creationId xmlns:a16="http://schemas.microsoft.com/office/drawing/2014/main" id="{78F6F8DF-04CC-2A70-233E-A26D546990DB}"/>
              </a:ext>
            </a:extLst>
          </p:cNvPr>
          <p:cNvSpPr txBox="1"/>
          <p:nvPr/>
        </p:nvSpPr>
        <p:spPr>
          <a:xfrm>
            <a:off x="1179328" y="4165210"/>
            <a:ext cx="9464258" cy="830997"/>
          </a:xfrm>
          <a:prstGeom prst="rect">
            <a:avLst/>
          </a:prstGeom>
          <a:noFill/>
        </p:spPr>
        <p:txBody>
          <a:bodyPr wrap="none" rtlCol="0">
            <a:spAutoFit/>
          </a:bodyPr>
          <a:lstStyle/>
          <a:p>
            <a:pPr marL="34290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Low complexity - if there is a triangle</a:t>
            </a:r>
          </a:p>
          <a:p>
            <a:r>
              <a:rPr lang="en-IN" sz="2400" b="1" dirty="0">
                <a:latin typeface="Calibri" panose="020F0502020204030204" pitchFamily="34" charset="0"/>
                <a:ea typeface="Calibri" panose="020F0502020204030204" pitchFamily="34" charset="0"/>
                <a:cs typeface="Calibri" panose="020F0502020204030204" pitchFamily="34" charset="0"/>
              </a:rPr>
              <a:t>			   	   - if </a:t>
            </a:r>
            <a:r>
              <a:rPr lang="en-IN" sz="2400" b="1" dirty="0" err="1">
                <a:latin typeface="Calibri" panose="020F0502020204030204" pitchFamily="34" charset="0"/>
                <a:ea typeface="Calibri" panose="020F0502020204030204" pitchFamily="34" charset="0"/>
                <a:cs typeface="Calibri" panose="020F0502020204030204" pitchFamily="34" charset="0"/>
              </a:rPr>
              <a:t>num</a:t>
            </a:r>
            <a:r>
              <a:rPr lang="en-IN" sz="2400" b="1" dirty="0">
                <a:latin typeface="Calibri" panose="020F0502020204030204" pitchFamily="34" charset="0"/>
                <a:ea typeface="Calibri" panose="020F0502020204030204" pitchFamily="34" charset="0"/>
                <a:cs typeface="Calibri" panose="020F0502020204030204" pitchFamily="34" charset="0"/>
              </a:rPr>
              <a:t> of vertices less than 10 and </a:t>
            </a:r>
            <a:r>
              <a:rPr lang="en-IN" sz="2400" b="1" dirty="0" err="1">
                <a:latin typeface="Calibri" panose="020F0502020204030204" pitchFamily="34" charset="0"/>
                <a:ea typeface="Calibri" panose="020F0502020204030204" pitchFamily="34" charset="0"/>
                <a:cs typeface="Calibri" panose="020F0502020204030204" pitchFamily="34" charset="0"/>
              </a:rPr>
              <a:t>c_area</a:t>
            </a:r>
            <a:r>
              <a:rPr lang="en-IN" sz="2400" b="1" dirty="0">
                <a:latin typeface="Calibri" panose="020F0502020204030204" pitchFamily="34" charset="0"/>
                <a:ea typeface="Calibri" panose="020F0502020204030204" pitchFamily="34" charset="0"/>
                <a:cs typeface="Calibri" panose="020F0502020204030204" pitchFamily="34" charset="0"/>
              </a:rPr>
              <a:t>/</a:t>
            </a:r>
            <a:r>
              <a:rPr lang="en-IN" sz="2400" b="1" dirty="0" err="1">
                <a:latin typeface="Calibri" panose="020F0502020204030204" pitchFamily="34" charset="0"/>
                <a:ea typeface="Calibri" panose="020F0502020204030204" pitchFamily="34" charset="0"/>
                <a:cs typeface="Calibri" panose="020F0502020204030204" pitchFamily="34" charset="0"/>
              </a:rPr>
              <a:t>b_area</a:t>
            </a:r>
            <a:r>
              <a:rPr lang="en-IN" sz="2400" b="1" dirty="0">
                <a:latin typeface="Calibri" panose="020F0502020204030204" pitchFamily="34" charset="0"/>
                <a:ea typeface="Calibri" panose="020F0502020204030204" pitchFamily="34" charset="0"/>
                <a:cs typeface="Calibri" panose="020F0502020204030204" pitchFamily="34" charset="0"/>
              </a:rPr>
              <a:t> &gt;0.85</a:t>
            </a:r>
          </a:p>
        </p:txBody>
      </p:sp>
    </p:spTree>
    <p:extLst>
      <p:ext uri="{BB962C8B-B14F-4D97-AF65-F5344CB8AC3E}">
        <p14:creationId xmlns:p14="http://schemas.microsoft.com/office/powerpoint/2010/main" val="17286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79F0A3-5D37-4822-D379-D2A8044D9DD0}"/>
              </a:ext>
            </a:extLst>
          </p:cNvPr>
          <p:cNvSpPr txBox="1"/>
          <p:nvPr/>
        </p:nvSpPr>
        <p:spPr>
          <a:xfrm>
            <a:off x="942681" y="848412"/>
            <a:ext cx="8701421" cy="830997"/>
          </a:xfrm>
          <a:prstGeom prst="rect">
            <a:avLst/>
          </a:prstGeom>
          <a:noFill/>
        </p:spPr>
        <p:txBody>
          <a:bodyPr wrap="none" rtlCol="0">
            <a:spAutoFit/>
          </a:bodyPr>
          <a:lstStyle/>
          <a:p>
            <a:pPr marL="34290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High complexity - if </a:t>
            </a:r>
            <a:r>
              <a:rPr lang="en-IN" sz="2400" b="1" dirty="0" err="1">
                <a:latin typeface="Calibri" panose="020F0502020204030204" pitchFamily="34" charset="0"/>
                <a:ea typeface="Calibri" panose="020F0502020204030204" pitchFamily="34" charset="0"/>
                <a:cs typeface="Calibri" panose="020F0502020204030204" pitchFamily="34" charset="0"/>
              </a:rPr>
              <a:t>num</a:t>
            </a:r>
            <a:r>
              <a:rPr lang="en-IN" sz="2400" b="1" dirty="0">
                <a:latin typeface="Calibri" panose="020F0502020204030204" pitchFamily="34" charset="0"/>
                <a:ea typeface="Calibri" panose="020F0502020204030204" pitchFamily="34" charset="0"/>
                <a:cs typeface="Calibri" panose="020F0502020204030204" pitchFamily="34" charset="0"/>
              </a:rPr>
              <a:t> of vertices more than 15			   	   </a:t>
            </a:r>
          </a:p>
          <a:p>
            <a:endParaRPr lang="en-IN" sz="2400" dirty="0"/>
          </a:p>
        </p:txBody>
      </p:sp>
      <p:pic>
        <p:nvPicPr>
          <p:cNvPr id="6" name="Picture 5">
            <a:extLst>
              <a:ext uri="{FF2B5EF4-FFF2-40B4-BE49-F238E27FC236}">
                <a16:creationId xmlns:a16="http://schemas.microsoft.com/office/drawing/2014/main" id="{E2E28E48-E974-7452-8C03-50EFA65E59A8}"/>
              </a:ext>
            </a:extLst>
          </p:cNvPr>
          <p:cNvPicPr>
            <a:picLocks noChangeAspect="1"/>
          </p:cNvPicPr>
          <p:nvPr/>
        </p:nvPicPr>
        <p:blipFill>
          <a:blip r:embed="rId2"/>
          <a:stretch>
            <a:fillRect/>
          </a:stretch>
        </p:blipFill>
        <p:spPr>
          <a:xfrm>
            <a:off x="2855158" y="1656735"/>
            <a:ext cx="4876465" cy="519918"/>
          </a:xfrm>
          <a:prstGeom prst="rect">
            <a:avLst/>
          </a:prstGeom>
        </p:spPr>
      </p:pic>
      <p:pic>
        <p:nvPicPr>
          <p:cNvPr id="8" name="Picture 7">
            <a:extLst>
              <a:ext uri="{FF2B5EF4-FFF2-40B4-BE49-F238E27FC236}">
                <a16:creationId xmlns:a16="http://schemas.microsoft.com/office/drawing/2014/main" id="{CD051090-BC93-98EE-C954-B815320E7073}"/>
              </a:ext>
            </a:extLst>
          </p:cNvPr>
          <p:cNvPicPr>
            <a:picLocks noChangeAspect="1"/>
          </p:cNvPicPr>
          <p:nvPr/>
        </p:nvPicPr>
        <p:blipFill>
          <a:blip r:embed="rId3"/>
          <a:stretch>
            <a:fillRect/>
          </a:stretch>
        </p:blipFill>
        <p:spPr>
          <a:xfrm>
            <a:off x="1504881" y="4768276"/>
            <a:ext cx="7094064" cy="1124668"/>
          </a:xfrm>
          <a:prstGeom prst="rect">
            <a:avLst/>
          </a:prstGeom>
        </p:spPr>
      </p:pic>
      <p:sp>
        <p:nvSpPr>
          <p:cNvPr id="9" name="TextBox 8">
            <a:extLst>
              <a:ext uri="{FF2B5EF4-FFF2-40B4-BE49-F238E27FC236}">
                <a16:creationId xmlns:a16="http://schemas.microsoft.com/office/drawing/2014/main" id="{05E3DE9F-1B30-5574-37A6-FC512D3C635B}"/>
              </a:ext>
            </a:extLst>
          </p:cNvPr>
          <p:cNvSpPr txBox="1"/>
          <p:nvPr/>
        </p:nvSpPr>
        <p:spPr>
          <a:xfrm>
            <a:off x="1206631" y="2790334"/>
            <a:ext cx="8827288" cy="461665"/>
          </a:xfrm>
          <a:prstGeom prst="rect">
            <a:avLst/>
          </a:prstGeom>
          <a:noFill/>
        </p:spPr>
        <p:txBody>
          <a:bodyPr wrap="none" rtlCol="0">
            <a:spAutoFit/>
          </a:bodyPr>
          <a:lstStyle/>
          <a:p>
            <a:pPr marL="34290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Medium Complexity – Rest all are grouped into medium category</a:t>
            </a:r>
          </a:p>
        </p:txBody>
      </p:sp>
      <p:pic>
        <p:nvPicPr>
          <p:cNvPr id="11" name="Picture 10">
            <a:extLst>
              <a:ext uri="{FF2B5EF4-FFF2-40B4-BE49-F238E27FC236}">
                <a16:creationId xmlns:a16="http://schemas.microsoft.com/office/drawing/2014/main" id="{2C3D8299-0BF2-F894-C55B-11FFD8AB5B16}"/>
              </a:ext>
            </a:extLst>
          </p:cNvPr>
          <p:cNvPicPr>
            <a:picLocks noChangeAspect="1"/>
          </p:cNvPicPr>
          <p:nvPr/>
        </p:nvPicPr>
        <p:blipFill>
          <a:blip r:embed="rId4"/>
          <a:stretch>
            <a:fillRect/>
          </a:stretch>
        </p:blipFill>
        <p:spPr>
          <a:xfrm>
            <a:off x="3285031" y="3316214"/>
            <a:ext cx="3805874" cy="579575"/>
          </a:xfrm>
          <a:prstGeom prst="rect">
            <a:avLst/>
          </a:prstGeom>
        </p:spPr>
      </p:pic>
      <p:sp>
        <p:nvSpPr>
          <p:cNvPr id="12" name="TextBox 11">
            <a:extLst>
              <a:ext uri="{FF2B5EF4-FFF2-40B4-BE49-F238E27FC236}">
                <a16:creationId xmlns:a16="http://schemas.microsoft.com/office/drawing/2014/main" id="{45BC4A50-6EF1-48CD-37EA-ACF6FC3C82FD}"/>
              </a:ext>
            </a:extLst>
          </p:cNvPr>
          <p:cNvSpPr txBox="1"/>
          <p:nvPr/>
        </p:nvSpPr>
        <p:spPr>
          <a:xfrm>
            <a:off x="1677971" y="4279769"/>
            <a:ext cx="2689904" cy="461665"/>
          </a:xfrm>
          <a:prstGeom prst="rect">
            <a:avLst/>
          </a:prstGeom>
          <a:noFill/>
        </p:spPr>
        <p:txBody>
          <a:bodyPr wrap="none" rtlCol="0">
            <a:spAutoFit/>
          </a:bodyPr>
          <a:lstStyle/>
          <a:p>
            <a:pPr marL="34290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Thresholds used:</a:t>
            </a:r>
          </a:p>
        </p:txBody>
      </p:sp>
    </p:spTree>
    <p:extLst>
      <p:ext uri="{BB962C8B-B14F-4D97-AF65-F5344CB8AC3E}">
        <p14:creationId xmlns:p14="http://schemas.microsoft.com/office/powerpoint/2010/main" val="37180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6681B-6AAE-7ACD-EB3F-D731C3252D76}"/>
              </a:ext>
            </a:extLst>
          </p:cNvPr>
          <p:cNvSpPr txBox="1"/>
          <p:nvPr/>
        </p:nvSpPr>
        <p:spPr>
          <a:xfrm>
            <a:off x="311084" y="999242"/>
            <a:ext cx="10288970" cy="584775"/>
          </a:xfrm>
          <a:prstGeom prst="rect">
            <a:avLst/>
          </a:prstGeom>
          <a:noFill/>
        </p:spPr>
        <p:txBody>
          <a:bodyPr wrap="none" rtlCol="0">
            <a:spAutoFit/>
          </a:bodyPr>
          <a:lstStyle/>
          <a:p>
            <a:pPr marL="285750" indent="-285750">
              <a:buFont typeface="Wingdings" panose="05000000000000000000" pitchFamily="2" charset="2"/>
              <a:buChar char="q"/>
            </a:pPr>
            <a:r>
              <a:rPr lang="en-IN" sz="3200" b="1" dirty="0">
                <a:latin typeface="Calibri" panose="020F0502020204030204" pitchFamily="34" charset="0"/>
                <a:ea typeface="Calibri" panose="020F0502020204030204" pitchFamily="34" charset="0"/>
                <a:cs typeface="Calibri" panose="020F0502020204030204" pitchFamily="34" charset="0"/>
              </a:rPr>
              <a:t>Following</a:t>
            </a:r>
            <a:r>
              <a:rPr lang="en-IN" sz="3200" b="1" dirty="0"/>
              <a:t> are some of our results using this analogy</a:t>
            </a:r>
          </a:p>
        </p:txBody>
      </p:sp>
      <p:pic>
        <p:nvPicPr>
          <p:cNvPr id="4" name="Picture 3">
            <a:extLst>
              <a:ext uri="{FF2B5EF4-FFF2-40B4-BE49-F238E27FC236}">
                <a16:creationId xmlns:a16="http://schemas.microsoft.com/office/drawing/2014/main" id="{691D2AC4-E95A-A57C-0286-2DD3BDE2B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65" y="1880411"/>
            <a:ext cx="4129569" cy="3097177"/>
          </a:xfrm>
          <a:prstGeom prst="rect">
            <a:avLst/>
          </a:prstGeom>
        </p:spPr>
      </p:pic>
      <p:pic>
        <p:nvPicPr>
          <p:cNvPr id="6" name="Picture 5">
            <a:extLst>
              <a:ext uri="{FF2B5EF4-FFF2-40B4-BE49-F238E27FC236}">
                <a16:creationId xmlns:a16="http://schemas.microsoft.com/office/drawing/2014/main" id="{0B97AA5F-F6AA-0061-D220-6D56DFCAB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419" y="1880411"/>
            <a:ext cx="4129569" cy="3097177"/>
          </a:xfrm>
          <a:prstGeom prst="rect">
            <a:avLst/>
          </a:prstGeom>
        </p:spPr>
      </p:pic>
      <p:sp>
        <p:nvSpPr>
          <p:cNvPr id="7" name="TextBox 6">
            <a:extLst>
              <a:ext uri="{FF2B5EF4-FFF2-40B4-BE49-F238E27FC236}">
                <a16:creationId xmlns:a16="http://schemas.microsoft.com/office/drawing/2014/main" id="{E19DF117-EFF9-CE63-2A22-58CD2B53B7FD}"/>
              </a:ext>
            </a:extLst>
          </p:cNvPr>
          <p:cNvSpPr txBox="1"/>
          <p:nvPr/>
        </p:nvSpPr>
        <p:spPr>
          <a:xfrm>
            <a:off x="2309568" y="5027760"/>
            <a:ext cx="1863011" cy="892552"/>
          </a:xfrm>
          <a:prstGeom prst="rect">
            <a:avLst/>
          </a:prstGeom>
          <a:noFill/>
        </p:spPr>
        <p:txBody>
          <a:bodyPr wrap="none" rtlCol="0">
            <a:spAutoFit/>
          </a:bodyPr>
          <a:lstStyle/>
          <a:p>
            <a:r>
              <a:rPr lang="en-IN" sz="2600" dirty="0"/>
              <a:t>Low </a:t>
            </a:r>
          </a:p>
          <a:p>
            <a:r>
              <a:rPr lang="en-IN" sz="2600" dirty="0"/>
              <a:t>Complexity</a:t>
            </a:r>
          </a:p>
        </p:txBody>
      </p:sp>
      <p:sp>
        <p:nvSpPr>
          <p:cNvPr id="8" name="TextBox 7">
            <a:extLst>
              <a:ext uri="{FF2B5EF4-FFF2-40B4-BE49-F238E27FC236}">
                <a16:creationId xmlns:a16="http://schemas.microsoft.com/office/drawing/2014/main" id="{23548C55-1521-0CDE-72B4-4FEA118C2BCF}"/>
              </a:ext>
            </a:extLst>
          </p:cNvPr>
          <p:cNvSpPr txBox="1"/>
          <p:nvPr/>
        </p:nvSpPr>
        <p:spPr>
          <a:xfrm>
            <a:off x="8710959" y="5027760"/>
            <a:ext cx="1863011" cy="892552"/>
          </a:xfrm>
          <a:prstGeom prst="rect">
            <a:avLst/>
          </a:prstGeom>
          <a:noFill/>
        </p:spPr>
        <p:txBody>
          <a:bodyPr wrap="none" rtlCol="0">
            <a:spAutoFit/>
          </a:bodyPr>
          <a:lstStyle>
            <a:defPPr>
              <a:defRPr lang="en-US"/>
            </a:defPPr>
            <a:lvl1pPr>
              <a:defRPr sz="2600"/>
            </a:lvl1pPr>
          </a:lstStyle>
          <a:p>
            <a:r>
              <a:rPr lang="en-IN" dirty="0"/>
              <a:t>Low </a:t>
            </a:r>
          </a:p>
          <a:p>
            <a:r>
              <a:rPr lang="en-IN" dirty="0"/>
              <a:t>Complexity</a:t>
            </a:r>
          </a:p>
        </p:txBody>
      </p:sp>
    </p:spTree>
    <p:extLst>
      <p:ext uri="{BB962C8B-B14F-4D97-AF65-F5344CB8AC3E}">
        <p14:creationId xmlns:p14="http://schemas.microsoft.com/office/powerpoint/2010/main" val="424482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C0EE-D680-F390-958A-F0261EE63A3F}"/>
              </a:ext>
            </a:extLst>
          </p:cNvPr>
          <p:cNvSpPr>
            <a:spLocks noGrp="1"/>
          </p:cNvSpPr>
          <p:nvPr>
            <p:ph type="title"/>
          </p:nvPr>
        </p:nvSpPr>
        <p:spPr/>
        <p:txBody>
          <a:bodyPr/>
          <a:lstStyle/>
          <a:p>
            <a:pPr marL="571500" indent="-57150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OVERVIEW</a:t>
            </a:r>
          </a:p>
        </p:txBody>
      </p:sp>
      <p:sp>
        <p:nvSpPr>
          <p:cNvPr id="5" name="TextBox 4">
            <a:extLst>
              <a:ext uri="{FF2B5EF4-FFF2-40B4-BE49-F238E27FC236}">
                <a16:creationId xmlns:a16="http://schemas.microsoft.com/office/drawing/2014/main" id="{C84D9E84-CF10-6F9B-416E-B7281D1EA277}"/>
              </a:ext>
            </a:extLst>
          </p:cNvPr>
          <p:cNvSpPr txBox="1"/>
          <p:nvPr/>
        </p:nvSpPr>
        <p:spPr>
          <a:xfrm>
            <a:off x="1189368" y="2592371"/>
            <a:ext cx="6191819" cy="2893100"/>
          </a:xfrm>
          <a:prstGeom prst="rect">
            <a:avLst/>
          </a:prstGeom>
          <a:noFill/>
        </p:spPr>
        <p:txBody>
          <a:bodyPr wrap="square" rtlCol="0">
            <a:spAutoFit/>
          </a:bodyPr>
          <a:lstStyle/>
          <a:p>
            <a:r>
              <a:rPr lang="en-IN" sz="2600" dirty="0">
                <a:latin typeface="Calibri" panose="020F0502020204030204" pitchFamily="34" charset="0"/>
                <a:ea typeface="Calibri" panose="020F0502020204030204" pitchFamily="34" charset="0"/>
                <a:cs typeface="Calibri" panose="020F0502020204030204" pitchFamily="34" charset="0"/>
              </a:rPr>
              <a:t>We have been provided with </a:t>
            </a:r>
            <a:r>
              <a:rPr lang="en-US" sz="2600" dirty="0">
                <a:latin typeface="Calibri" panose="020F0502020204030204" pitchFamily="34" charset="0"/>
                <a:ea typeface="Calibri" panose="020F0502020204030204" pitchFamily="34" charset="0"/>
                <a:cs typeface="Calibri" panose="020F0502020204030204" pitchFamily="34" charset="0"/>
              </a:rPr>
              <a:t>an </a:t>
            </a:r>
          </a:p>
          <a:p>
            <a:r>
              <a:rPr lang="en-US" sz="2600" dirty="0">
                <a:latin typeface="Calibri" panose="020F0502020204030204" pitchFamily="34" charset="0"/>
                <a:ea typeface="Calibri" panose="020F0502020204030204" pitchFamily="34" charset="0"/>
                <a:cs typeface="Calibri" panose="020F0502020204030204" pitchFamily="34" charset="0"/>
              </a:rPr>
              <a:t>architecture company’s </a:t>
            </a:r>
          </a:p>
          <a:p>
            <a:r>
              <a:rPr lang="en-US" sz="2600" dirty="0">
                <a:latin typeface="Calibri" panose="020F0502020204030204" pitchFamily="34" charset="0"/>
                <a:ea typeface="Calibri" panose="020F0502020204030204" pitchFamily="34" charset="0"/>
                <a:cs typeface="Calibri" panose="020F0502020204030204" pitchFamily="34" charset="0"/>
              </a:rPr>
              <a:t>building layout designs and we </a:t>
            </a:r>
          </a:p>
          <a:p>
            <a:r>
              <a:rPr lang="en-US" sz="2600" dirty="0">
                <a:latin typeface="Calibri" panose="020F0502020204030204" pitchFamily="34" charset="0"/>
                <a:ea typeface="Calibri" panose="020F0502020204030204" pitchFamily="34" charset="0"/>
                <a:cs typeface="Calibri" panose="020F0502020204030204" pitchFamily="34" charset="0"/>
              </a:rPr>
              <a:t>have to classify those images and </a:t>
            </a:r>
          </a:p>
          <a:p>
            <a:r>
              <a:rPr lang="en-US" sz="2600" dirty="0">
                <a:latin typeface="Calibri" panose="020F0502020204030204" pitchFamily="34" charset="0"/>
                <a:ea typeface="Calibri" panose="020F0502020204030204" pitchFamily="34" charset="0"/>
                <a:cs typeface="Calibri" panose="020F0502020204030204" pitchFamily="34" charset="0"/>
              </a:rPr>
              <a:t>predict the class upon giving</a:t>
            </a:r>
          </a:p>
          <a:p>
            <a:r>
              <a:rPr lang="en-US" sz="2600" dirty="0">
                <a:latin typeface="Calibri" panose="020F0502020204030204" pitchFamily="34" charset="0"/>
                <a:ea typeface="Calibri" panose="020F0502020204030204" pitchFamily="34" charset="0"/>
                <a:cs typeface="Calibri" panose="020F0502020204030204" pitchFamily="34" charset="0"/>
              </a:rPr>
              <a:t>dimensions and other relevant </a:t>
            </a:r>
          </a:p>
          <a:p>
            <a:r>
              <a:rPr lang="en-US" sz="2600" dirty="0">
                <a:latin typeface="Calibri" panose="020F0502020204030204" pitchFamily="34" charset="0"/>
                <a:ea typeface="Calibri" panose="020F0502020204030204" pitchFamily="34" charset="0"/>
                <a:cs typeface="Calibri" panose="020F0502020204030204" pitchFamily="34" charset="0"/>
              </a:rPr>
              <a:t>Information about image</a:t>
            </a:r>
            <a:endParaRPr lang="en-IN" sz="26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CEC4DD8-DAF7-A83A-D9CD-F87331F27F86}"/>
              </a:ext>
            </a:extLst>
          </p:cNvPr>
          <p:cNvSpPr txBox="1"/>
          <p:nvPr/>
        </p:nvSpPr>
        <p:spPr>
          <a:xfrm>
            <a:off x="712500" y="2281287"/>
            <a:ext cx="476868" cy="861774"/>
          </a:xfrm>
          <a:prstGeom prst="rect">
            <a:avLst/>
          </a:prstGeom>
          <a:noFill/>
        </p:spPr>
        <p:txBody>
          <a:bodyPr wrap="square" rtlCol="0">
            <a:spAutoFit/>
          </a:bodyPr>
          <a:lstStyle/>
          <a:p>
            <a:r>
              <a:rPr lang="en-IN" sz="5000" dirty="0"/>
              <a:t>.</a:t>
            </a:r>
          </a:p>
        </p:txBody>
      </p:sp>
    </p:spTree>
    <p:extLst>
      <p:ext uri="{BB962C8B-B14F-4D97-AF65-F5344CB8AC3E}">
        <p14:creationId xmlns:p14="http://schemas.microsoft.com/office/powerpoint/2010/main" val="18267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BB12BF-E39E-5C08-205A-E333690F7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976" y="763101"/>
            <a:ext cx="4512926" cy="3384694"/>
          </a:xfrm>
          <a:prstGeom prst="rect">
            <a:avLst/>
          </a:prstGeom>
        </p:spPr>
      </p:pic>
      <p:sp>
        <p:nvSpPr>
          <p:cNvPr id="7" name="TextBox 6">
            <a:extLst>
              <a:ext uri="{FF2B5EF4-FFF2-40B4-BE49-F238E27FC236}">
                <a16:creationId xmlns:a16="http://schemas.microsoft.com/office/drawing/2014/main" id="{1070A367-3072-9A53-C020-690D288A3645}"/>
              </a:ext>
            </a:extLst>
          </p:cNvPr>
          <p:cNvSpPr txBox="1"/>
          <p:nvPr/>
        </p:nvSpPr>
        <p:spPr>
          <a:xfrm>
            <a:off x="8501544" y="4196053"/>
            <a:ext cx="1863011" cy="892552"/>
          </a:xfrm>
          <a:prstGeom prst="rect">
            <a:avLst/>
          </a:prstGeom>
          <a:noFill/>
        </p:spPr>
        <p:txBody>
          <a:bodyPr wrap="none" rtlCol="0">
            <a:spAutoFit/>
          </a:bodyPr>
          <a:lstStyle/>
          <a:p>
            <a:r>
              <a:rPr lang="en-IN" sz="2600" dirty="0"/>
              <a:t>Medium </a:t>
            </a:r>
          </a:p>
          <a:p>
            <a:r>
              <a:rPr lang="en-IN" sz="2600" dirty="0"/>
              <a:t>Complexity</a:t>
            </a:r>
          </a:p>
        </p:txBody>
      </p:sp>
      <p:sp>
        <p:nvSpPr>
          <p:cNvPr id="8" name="TextBox 7">
            <a:extLst>
              <a:ext uri="{FF2B5EF4-FFF2-40B4-BE49-F238E27FC236}">
                <a16:creationId xmlns:a16="http://schemas.microsoft.com/office/drawing/2014/main" id="{408A4CD1-D19F-FAD8-9904-13D461798751}"/>
              </a:ext>
            </a:extLst>
          </p:cNvPr>
          <p:cNvSpPr txBox="1"/>
          <p:nvPr/>
        </p:nvSpPr>
        <p:spPr>
          <a:xfrm>
            <a:off x="2716085" y="4147795"/>
            <a:ext cx="1863011" cy="892552"/>
          </a:xfrm>
          <a:prstGeom prst="rect">
            <a:avLst/>
          </a:prstGeom>
          <a:noFill/>
        </p:spPr>
        <p:txBody>
          <a:bodyPr wrap="none" rtlCol="0">
            <a:spAutoFit/>
          </a:bodyPr>
          <a:lstStyle/>
          <a:p>
            <a:r>
              <a:rPr lang="en-IN" sz="2600" dirty="0"/>
              <a:t>High </a:t>
            </a:r>
          </a:p>
          <a:p>
            <a:r>
              <a:rPr lang="en-IN" sz="2600" dirty="0"/>
              <a:t>Complexity</a:t>
            </a:r>
          </a:p>
        </p:txBody>
      </p:sp>
      <p:pic>
        <p:nvPicPr>
          <p:cNvPr id="10" name="Picture 9">
            <a:extLst>
              <a:ext uri="{FF2B5EF4-FFF2-40B4-BE49-F238E27FC236}">
                <a16:creationId xmlns:a16="http://schemas.microsoft.com/office/drawing/2014/main" id="{B9B2FE66-8DF1-2CD3-867D-DD5AD0FBF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408" y="763101"/>
            <a:ext cx="4512925" cy="3384694"/>
          </a:xfrm>
          <a:prstGeom prst="rect">
            <a:avLst/>
          </a:prstGeom>
        </p:spPr>
      </p:pic>
    </p:spTree>
    <p:extLst>
      <p:ext uri="{BB962C8B-B14F-4D97-AF65-F5344CB8AC3E}">
        <p14:creationId xmlns:p14="http://schemas.microsoft.com/office/powerpoint/2010/main" val="2798491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D9303-9F1D-6635-D197-92AA5AECC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520" y="1017624"/>
            <a:ext cx="4318105" cy="3238579"/>
          </a:xfrm>
          <a:prstGeom prst="rect">
            <a:avLst/>
          </a:prstGeom>
        </p:spPr>
      </p:pic>
      <p:sp>
        <p:nvSpPr>
          <p:cNvPr id="4" name="TextBox 3">
            <a:extLst>
              <a:ext uri="{FF2B5EF4-FFF2-40B4-BE49-F238E27FC236}">
                <a16:creationId xmlns:a16="http://schemas.microsoft.com/office/drawing/2014/main" id="{748468D0-8DD7-5B46-A21D-FC91A1ED1157}"/>
              </a:ext>
            </a:extLst>
          </p:cNvPr>
          <p:cNvSpPr txBox="1"/>
          <p:nvPr/>
        </p:nvSpPr>
        <p:spPr>
          <a:xfrm>
            <a:off x="2514753" y="4345757"/>
            <a:ext cx="1863011" cy="892552"/>
          </a:xfrm>
          <a:prstGeom prst="rect">
            <a:avLst/>
          </a:prstGeom>
          <a:noFill/>
        </p:spPr>
        <p:txBody>
          <a:bodyPr wrap="none" rtlCol="0">
            <a:spAutoFit/>
          </a:bodyPr>
          <a:lstStyle/>
          <a:p>
            <a:r>
              <a:rPr lang="en-IN" sz="2600" b="1" dirty="0">
                <a:latin typeface="Calibri" panose="020F0502020204030204" pitchFamily="34" charset="0"/>
                <a:ea typeface="Calibri" panose="020F0502020204030204" pitchFamily="34" charset="0"/>
                <a:cs typeface="Calibri" panose="020F0502020204030204" pitchFamily="34" charset="0"/>
              </a:rPr>
              <a:t>Medium </a:t>
            </a:r>
          </a:p>
          <a:p>
            <a:r>
              <a:rPr lang="en-IN" sz="2600" dirty="0"/>
              <a:t>Complexity</a:t>
            </a:r>
            <a:endParaRPr lang="en-IN" sz="26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485C1BF-1347-EE2B-4568-1C2498272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214" y="1017624"/>
            <a:ext cx="4318106" cy="3238579"/>
          </a:xfrm>
          <a:prstGeom prst="rect">
            <a:avLst/>
          </a:prstGeom>
        </p:spPr>
      </p:pic>
      <p:sp>
        <p:nvSpPr>
          <p:cNvPr id="7" name="TextBox 6">
            <a:extLst>
              <a:ext uri="{FF2B5EF4-FFF2-40B4-BE49-F238E27FC236}">
                <a16:creationId xmlns:a16="http://schemas.microsoft.com/office/drawing/2014/main" id="{4E7D00EC-996E-AA6C-2B66-BD14B21CC446}"/>
              </a:ext>
            </a:extLst>
          </p:cNvPr>
          <p:cNvSpPr txBox="1"/>
          <p:nvPr/>
        </p:nvSpPr>
        <p:spPr>
          <a:xfrm>
            <a:off x="8412036" y="4345756"/>
            <a:ext cx="1863011" cy="892552"/>
          </a:xfrm>
          <a:prstGeom prst="rect">
            <a:avLst/>
          </a:prstGeom>
          <a:noFill/>
        </p:spPr>
        <p:txBody>
          <a:bodyPr wrap="none" rtlCol="0">
            <a:spAutoFit/>
          </a:bodyPr>
          <a:lstStyle/>
          <a:p>
            <a:r>
              <a:rPr lang="en-IN" sz="2600" b="1" dirty="0">
                <a:latin typeface="Calibri" panose="020F0502020204030204" pitchFamily="34" charset="0"/>
                <a:ea typeface="Calibri" panose="020F0502020204030204" pitchFamily="34" charset="0"/>
                <a:cs typeface="Calibri" panose="020F0502020204030204" pitchFamily="34" charset="0"/>
              </a:rPr>
              <a:t>Medium</a:t>
            </a:r>
          </a:p>
          <a:p>
            <a:r>
              <a:rPr lang="en-IN" sz="2600" dirty="0"/>
              <a:t>Complexity</a:t>
            </a:r>
            <a:endParaRPr lang="en-IN" sz="2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173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52A0-EEB5-6627-B3EC-81A0988D3C08}"/>
              </a:ext>
            </a:extLst>
          </p:cNvPr>
          <p:cNvSpPr>
            <a:spLocks noGrp="1"/>
          </p:cNvSpPr>
          <p:nvPr>
            <p:ph type="title"/>
          </p:nvPr>
        </p:nvSpPr>
        <p:spPr/>
        <p:txBody>
          <a:bodyPr/>
          <a:lstStyle/>
          <a:p>
            <a:pPr marL="571500" indent="-571500">
              <a:buFont typeface="Wingdings" panose="05000000000000000000" pitchFamily="2" charset="2"/>
              <a:buChar char="q"/>
            </a:pPr>
            <a:r>
              <a:rPr lang="en-IN" dirty="0"/>
              <a:t>Exploratory Data Analysis</a:t>
            </a:r>
          </a:p>
        </p:txBody>
      </p:sp>
      <p:pic>
        <p:nvPicPr>
          <p:cNvPr id="4" name="Picture 3">
            <a:extLst>
              <a:ext uri="{FF2B5EF4-FFF2-40B4-BE49-F238E27FC236}">
                <a16:creationId xmlns:a16="http://schemas.microsoft.com/office/drawing/2014/main" id="{87DB3316-A8A4-2A52-520D-F7E0EFDA6604}"/>
              </a:ext>
            </a:extLst>
          </p:cNvPr>
          <p:cNvPicPr>
            <a:picLocks noChangeAspect="1"/>
          </p:cNvPicPr>
          <p:nvPr/>
        </p:nvPicPr>
        <p:blipFill>
          <a:blip r:embed="rId2"/>
          <a:stretch>
            <a:fillRect/>
          </a:stretch>
        </p:blipFill>
        <p:spPr>
          <a:xfrm>
            <a:off x="599237" y="2374793"/>
            <a:ext cx="9920052" cy="2649042"/>
          </a:xfrm>
          <a:prstGeom prst="rect">
            <a:avLst/>
          </a:prstGeom>
        </p:spPr>
      </p:pic>
      <p:sp>
        <p:nvSpPr>
          <p:cNvPr id="5" name="TextBox 4">
            <a:extLst>
              <a:ext uri="{FF2B5EF4-FFF2-40B4-BE49-F238E27FC236}">
                <a16:creationId xmlns:a16="http://schemas.microsoft.com/office/drawing/2014/main" id="{884F4476-40AC-97B5-D9CA-9950DE31722A}"/>
              </a:ext>
            </a:extLst>
          </p:cNvPr>
          <p:cNvSpPr txBox="1"/>
          <p:nvPr/>
        </p:nvSpPr>
        <p:spPr>
          <a:xfrm>
            <a:off x="599237" y="5165889"/>
            <a:ext cx="10702738" cy="1323439"/>
          </a:xfrm>
          <a:prstGeom prst="rect">
            <a:avLst/>
          </a:prstGeom>
          <a:noFill/>
        </p:spPr>
        <p:txBody>
          <a:bodyPr wrap="none" rtlCol="0">
            <a:spAutoFit/>
          </a:bodyPr>
          <a:lstStyle/>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The data is a well balanced data without much outliers which is quite good for our upcoming task</a:t>
            </a:r>
          </a:p>
          <a:p>
            <a:r>
              <a:rPr lang="en-IN" sz="2000" dirty="0">
                <a:latin typeface="Calibri" panose="020F0502020204030204" pitchFamily="34" charset="0"/>
                <a:ea typeface="Calibri" panose="020F0502020204030204" pitchFamily="34" charset="0"/>
                <a:cs typeface="Calibri" panose="020F0502020204030204" pitchFamily="34" charset="0"/>
              </a:rPr>
              <a:t>     of model building</a:t>
            </a: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Max value of number of vertices is 28!</a:t>
            </a: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Coordinates x, y, solidity , circularity, width and height have almost equal value with std less than 1!</a:t>
            </a:r>
          </a:p>
        </p:txBody>
      </p:sp>
    </p:spTree>
    <p:extLst>
      <p:ext uri="{BB962C8B-B14F-4D97-AF65-F5344CB8AC3E}">
        <p14:creationId xmlns:p14="http://schemas.microsoft.com/office/powerpoint/2010/main" val="632663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DA6233-C46F-87A2-8D03-D8C51629FC07}"/>
              </a:ext>
            </a:extLst>
          </p:cNvPr>
          <p:cNvPicPr>
            <a:picLocks noChangeAspect="1"/>
          </p:cNvPicPr>
          <p:nvPr/>
        </p:nvPicPr>
        <p:blipFill>
          <a:blip r:embed="rId2"/>
          <a:stretch>
            <a:fillRect/>
          </a:stretch>
        </p:blipFill>
        <p:spPr>
          <a:xfrm>
            <a:off x="2261652" y="66205"/>
            <a:ext cx="7668695" cy="6725589"/>
          </a:xfrm>
          <a:prstGeom prst="rect">
            <a:avLst/>
          </a:prstGeom>
        </p:spPr>
      </p:pic>
      <p:sp>
        <p:nvSpPr>
          <p:cNvPr id="4" name="TextBox 3">
            <a:extLst>
              <a:ext uri="{FF2B5EF4-FFF2-40B4-BE49-F238E27FC236}">
                <a16:creationId xmlns:a16="http://schemas.microsoft.com/office/drawing/2014/main" id="{02367CA6-8139-FD0D-0C50-73B97086C0BD}"/>
              </a:ext>
            </a:extLst>
          </p:cNvPr>
          <p:cNvSpPr txBox="1"/>
          <p:nvPr/>
        </p:nvSpPr>
        <p:spPr>
          <a:xfrm>
            <a:off x="999241" y="3129699"/>
            <a:ext cx="839717" cy="830997"/>
          </a:xfrm>
          <a:prstGeom prst="rect">
            <a:avLst/>
          </a:prstGeom>
          <a:noFill/>
        </p:spPr>
        <p:txBody>
          <a:bodyPr wrap="non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HEAT</a:t>
            </a:r>
          </a:p>
          <a:p>
            <a:r>
              <a:rPr lang="en-IN" sz="2400" b="1" dirty="0">
                <a:latin typeface="Calibri" panose="020F0502020204030204" pitchFamily="34" charset="0"/>
                <a:ea typeface="Calibri" panose="020F0502020204030204" pitchFamily="34" charset="0"/>
                <a:cs typeface="Calibri" panose="020F0502020204030204" pitchFamily="34" charset="0"/>
              </a:rPr>
              <a:t>MAP</a:t>
            </a:r>
          </a:p>
        </p:txBody>
      </p:sp>
    </p:spTree>
    <p:extLst>
      <p:ext uri="{BB962C8B-B14F-4D97-AF65-F5344CB8AC3E}">
        <p14:creationId xmlns:p14="http://schemas.microsoft.com/office/powerpoint/2010/main" val="1140189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164C-5E61-8CF1-D88C-24A62B6979E7}"/>
              </a:ext>
            </a:extLst>
          </p:cNvPr>
          <p:cNvSpPr>
            <a:spLocks noGrp="1"/>
          </p:cNvSpPr>
          <p:nvPr>
            <p:ph type="title"/>
          </p:nvPr>
        </p:nvSpPr>
        <p:spPr/>
        <p:txBody>
          <a:bodyPr/>
          <a:lstStyle/>
          <a:p>
            <a:r>
              <a:rPr lang="en-IN" b="1" dirty="0"/>
              <a:t>Results from Heatmap:</a:t>
            </a:r>
          </a:p>
        </p:txBody>
      </p:sp>
      <p:sp>
        <p:nvSpPr>
          <p:cNvPr id="3" name="TextBox 2">
            <a:extLst>
              <a:ext uri="{FF2B5EF4-FFF2-40B4-BE49-F238E27FC236}">
                <a16:creationId xmlns:a16="http://schemas.microsoft.com/office/drawing/2014/main" id="{65FD209E-9C73-709F-9CBE-DEE3DC86CF5B}"/>
              </a:ext>
            </a:extLst>
          </p:cNvPr>
          <p:cNvSpPr txBox="1"/>
          <p:nvPr/>
        </p:nvSpPr>
        <p:spPr>
          <a:xfrm>
            <a:off x="537328" y="2432116"/>
            <a:ext cx="11712437" cy="3046988"/>
          </a:xfrm>
          <a:prstGeom prst="rect">
            <a:avLst/>
          </a:prstGeom>
          <a:noFill/>
        </p:spPr>
        <p:txBody>
          <a:bodyPr wrap="none" rtlCol="0">
            <a:spAutoFit/>
          </a:bodyPr>
          <a:lstStyle/>
          <a:p>
            <a:pPr marL="285750" indent="-28575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Bounding box area is highly correlated with height h</a:t>
            </a:r>
          </a:p>
          <a:p>
            <a:pPr marL="285750" indent="-28575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Contour area is highly correlated with features solidity and circularity</a:t>
            </a:r>
          </a:p>
          <a:p>
            <a:pPr marL="285750" indent="-28575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Number of vertices is negatively correlated with Contour area, solidity and circularity</a:t>
            </a:r>
          </a:p>
          <a:p>
            <a:pPr marL="285750" indent="-28575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X coordinate is negatively correlated with width w and bounding box area</a:t>
            </a:r>
          </a:p>
          <a:p>
            <a:pPr marL="285750" indent="-28575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Y coordinate is negatively correlated with height h and bounding box area</a:t>
            </a:r>
          </a:p>
          <a:p>
            <a:pPr marL="285750"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Cluster is mostly dependent on circularity and contour area and inversely dependent on </a:t>
            </a:r>
          </a:p>
          <a:p>
            <a:r>
              <a:rPr lang="en-IN" sz="2400" b="1" dirty="0">
                <a:latin typeface="Calibri" panose="020F0502020204030204" pitchFamily="34" charset="0"/>
                <a:ea typeface="Calibri" panose="020F0502020204030204" pitchFamily="34" charset="0"/>
                <a:cs typeface="Calibri" panose="020F0502020204030204" pitchFamily="34" charset="0"/>
              </a:rPr>
              <a:t>    no. of vertices</a:t>
            </a:r>
          </a:p>
          <a:p>
            <a:pPr marL="285750" indent="-28575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2292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17CFB4-34E4-12DC-B2F1-EDE5A4ED72E4}"/>
              </a:ext>
            </a:extLst>
          </p:cNvPr>
          <p:cNvPicPr>
            <a:picLocks noChangeAspect="1"/>
          </p:cNvPicPr>
          <p:nvPr/>
        </p:nvPicPr>
        <p:blipFill>
          <a:blip r:embed="rId2"/>
          <a:stretch>
            <a:fillRect/>
          </a:stretch>
        </p:blipFill>
        <p:spPr>
          <a:xfrm>
            <a:off x="1980625" y="47153"/>
            <a:ext cx="8230749" cy="6763694"/>
          </a:xfrm>
          <a:prstGeom prst="rect">
            <a:avLst/>
          </a:prstGeom>
        </p:spPr>
      </p:pic>
      <p:sp>
        <p:nvSpPr>
          <p:cNvPr id="4" name="TextBox 3">
            <a:extLst>
              <a:ext uri="{FF2B5EF4-FFF2-40B4-BE49-F238E27FC236}">
                <a16:creationId xmlns:a16="http://schemas.microsoft.com/office/drawing/2014/main" id="{A6370B3B-D989-39A2-9346-0DACD640C55C}"/>
              </a:ext>
            </a:extLst>
          </p:cNvPr>
          <p:cNvSpPr txBox="1"/>
          <p:nvPr/>
        </p:nvSpPr>
        <p:spPr>
          <a:xfrm>
            <a:off x="139159" y="2894029"/>
            <a:ext cx="1841466" cy="830997"/>
          </a:xfrm>
          <a:prstGeom prst="rect">
            <a:avLst/>
          </a:prstGeom>
          <a:noFill/>
        </p:spPr>
        <p:txBody>
          <a:bodyPr wrap="non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HISTOGRAM</a:t>
            </a:r>
          </a:p>
          <a:p>
            <a:r>
              <a:rPr lang="en-IN" sz="2400" b="1" dirty="0">
                <a:latin typeface="Calibri" panose="020F0502020204030204" pitchFamily="34" charset="0"/>
                <a:ea typeface="Calibri" panose="020F0502020204030204" pitchFamily="34" charset="0"/>
                <a:cs typeface="Calibri" panose="020F0502020204030204" pitchFamily="34" charset="0"/>
              </a:rPr>
              <a:t>PLOT</a:t>
            </a:r>
          </a:p>
        </p:txBody>
      </p:sp>
    </p:spTree>
    <p:extLst>
      <p:ext uri="{BB962C8B-B14F-4D97-AF65-F5344CB8AC3E}">
        <p14:creationId xmlns:p14="http://schemas.microsoft.com/office/powerpoint/2010/main" val="1731400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CB1092-74E5-3C25-E4C8-AD0EE481B9B3}"/>
              </a:ext>
            </a:extLst>
          </p:cNvPr>
          <p:cNvPicPr>
            <a:picLocks noChangeAspect="1"/>
          </p:cNvPicPr>
          <p:nvPr/>
        </p:nvPicPr>
        <p:blipFill>
          <a:blip r:embed="rId2"/>
          <a:stretch>
            <a:fillRect/>
          </a:stretch>
        </p:blipFill>
        <p:spPr>
          <a:xfrm>
            <a:off x="2292023" y="347246"/>
            <a:ext cx="7268589" cy="5258534"/>
          </a:xfrm>
          <a:prstGeom prst="rect">
            <a:avLst/>
          </a:prstGeom>
        </p:spPr>
      </p:pic>
      <p:sp>
        <p:nvSpPr>
          <p:cNvPr id="4" name="TextBox 3">
            <a:extLst>
              <a:ext uri="{FF2B5EF4-FFF2-40B4-BE49-F238E27FC236}">
                <a16:creationId xmlns:a16="http://schemas.microsoft.com/office/drawing/2014/main" id="{564034ED-41E4-CA6C-947A-1D6E48809A3C}"/>
              </a:ext>
            </a:extLst>
          </p:cNvPr>
          <p:cNvSpPr txBox="1"/>
          <p:nvPr/>
        </p:nvSpPr>
        <p:spPr>
          <a:xfrm>
            <a:off x="890504" y="5872900"/>
            <a:ext cx="10410992" cy="400110"/>
          </a:xfrm>
          <a:prstGeom prst="rect">
            <a:avLst/>
          </a:prstGeom>
          <a:noFill/>
        </p:spPr>
        <p:txBody>
          <a:bodyPr wrap="none" rtlCol="0">
            <a:spAutoFit/>
          </a:bodyPr>
          <a:lstStyle/>
          <a:p>
            <a:r>
              <a:rPr lang="en-IN" b="1" dirty="0"/>
              <a:t>Only </a:t>
            </a:r>
            <a:r>
              <a:rPr lang="en-IN" sz="2000" b="1" u="sng" dirty="0">
                <a:latin typeface="Calibri" panose="020F0502020204030204" pitchFamily="34" charset="0"/>
                <a:ea typeface="Calibri" panose="020F0502020204030204" pitchFamily="34" charset="0"/>
                <a:cs typeface="Calibri" panose="020F0502020204030204" pitchFamily="34" charset="0"/>
              </a:rPr>
              <a:t>Contour</a:t>
            </a:r>
            <a:r>
              <a:rPr lang="en-IN" b="1" u="sng" dirty="0"/>
              <a:t> area </a:t>
            </a:r>
            <a:r>
              <a:rPr lang="en-IN" b="1" dirty="0"/>
              <a:t>has a large spread of values which is also evident from the images we have.</a:t>
            </a:r>
          </a:p>
        </p:txBody>
      </p:sp>
      <p:sp>
        <p:nvSpPr>
          <p:cNvPr id="5" name="TextBox 4">
            <a:extLst>
              <a:ext uri="{FF2B5EF4-FFF2-40B4-BE49-F238E27FC236}">
                <a16:creationId xmlns:a16="http://schemas.microsoft.com/office/drawing/2014/main" id="{F69F2EB3-F253-E6AF-D1C5-68A6206D817F}"/>
              </a:ext>
            </a:extLst>
          </p:cNvPr>
          <p:cNvSpPr txBox="1"/>
          <p:nvPr/>
        </p:nvSpPr>
        <p:spPr>
          <a:xfrm>
            <a:off x="612742" y="2413262"/>
            <a:ext cx="1436419" cy="461665"/>
          </a:xfrm>
          <a:prstGeom prst="rect">
            <a:avLst/>
          </a:prstGeom>
          <a:noFill/>
        </p:spPr>
        <p:txBody>
          <a:bodyPr wrap="non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BOX PLOT</a:t>
            </a:r>
          </a:p>
        </p:txBody>
      </p:sp>
    </p:spTree>
    <p:extLst>
      <p:ext uri="{BB962C8B-B14F-4D97-AF65-F5344CB8AC3E}">
        <p14:creationId xmlns:p14="http://schemas.microsoft.com/office/powerpoint/2010/main" val="2832404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02AD5A-AECF-4968-01D9-ECE293E84135}"/>
              </a:ext>
            </a:extLst>
          </p:cNvPr>
          <p:cNvPicPr>
            <a:picLocks noChangeAspect="1"/>
          </p:cNvPicPr>
          <p:nvPr/>
        </p:nvPicPr>
        <p:blipFill>
          <a:blip r:embed="rId2"/>
          <a:stretch>
            <a:fillRect/>
          </a:stretch>
        </p:blipFill>
        <p:spPr>
          <a:xfrm>
            <a:off x="2556968" y="466311"/>
            <a:ext cx="7078063" cy="5925377"/>
          </a:xfrm>
          <a:prstGeom prst="rect">
            <a:avLst/>
          </a:prstGeom>
        </p:spPr>
      </p:pic>
      <p:sp>
        <p:nvSpPr>
          <p:cNvPr id="4" name="TextBox 3">
            <a:extLst>
              <a:ext uri="{FF2B5EF4-FFF2-40B4-BE49-F238E27FC236}">
                <a16:creationId xmlns:a16="http://schemas.microsoft.com/office/drawing/2014/main" id="{16A38640-E6DA-E6F4-7838-CB1806978730}"/>
              </a:ext>
            </a:extLst>
          </p:cNvPr>
          <p:cNvSpPr txBox="1"/>
          <p:nvPr/>
        </p:nvSpPr>
        <p:spPr>
          <a:xfrm>
            <a:off x="914400" y="2988297"/>
            <a:ext cx="1357038" cy="830997"/>
          </a:xfrm>
          <a:prstGeom prst="rect">
            <a:avLst/>
          </a:prstGeom>
          <a:noFill/>
        </p:spPr>
        <p:txBody>
          <a:bodyPr wrap="non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SCATTER </a:t>
            </a:r>
          </a:p>
          <a:p>
            <a:r>
              <a:rPr lang="en-IN" sz="2400" b="1" dirty="0">
                <a:latin typeface="Calibri" panose="020F0502020204030204" pitchFamily="34" charset="0"/>
                <a:ea typeface="Calibri" panose="020F0502020204030204" pitchFamily="34" charset="0"/>
                <a:cs typeface="Calibri" panose="020F0502020204030204" pitchFamily="34" charset="0"/>
              </a:rPr>
              <a:t>MATRIX</a:t>
            </a:r>
          </a:p>
        </p:txBody>
      </p:sp>
    </p:spTree>
    <p:extLst>
      <p:ext uri="{BB962C8B-B14F-4D97-AF65-F5344CB8AC3E}">
        <p14:creationId xmlns:p14="http://schemas.microsoft.com/office/powerpoint/2010/main" val="2577624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9C0A6-44B7-2DD7-8864-4F8F8093FFA6}"/>
              </a:ext>
            </a:extLst>
          </p:cNvPr>
          <p:cNvPicPr>
            <a:picLocks noChangeAspect="1"/>
          </p:cNvPicPr>
          <p:nvPr/>
        </p:nvPicPr>
        <p:blipFill>
          <a:blip r:embed="rId2"/>
          <a:stretch>
            <a:fillRect/>
          </a:stretch>
        </p:blipFill>
        <p:spPr>
          <a:xfrm>
            <a:off x="2581956" y="320511"/>
            <a:ext cx="6960158" cy="6278251"/>
          </a:xfrm>
          <a:prstGeom prst="rect">
            <a:avLst/>
          </a:prstGeom>
        </p:spPr>
      </p:pic>
      <p:sp>
        <p:nvSpPr>
          <p:cNvPr id="4" name="TextBox 3">
            <a:extLst>
              <a:ext uri="{FF2B5EF4-FFF2-40B4-BE49-F238E27FC236}">
                <a16:creationId xmlns:a16="http://schemas.microsoft.com/office/drawing/2014/main" id="{4A64E000-A92C-112F-81BC-463BECA1885B}"/>
              </a:ext>
            </a:extLst>
          </p:cNvPr>
          <p:cNvSpPr txBox="1"/>
          <p:nvPr/>
        </p:nvSpPr>
        <p:spPr>
          <a:xfrm>
            <a:off x="970961" y="3013501"/>
            <a:ext cx="826573" cy="830997"/>
          </a:xfrm>
          <a:prstGeom prst="rect">
            <a:avLst/>
          </a:prstGeom>
          <a:noFill/>
        </p:spPr>
        <p:txBody>
          <a:bodyPr wrap="non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PAIR</a:t>
            </a:r>
          </a:p>
          <a:p>
            <a:r>
              <a:rPr lang="en-IN" sz="2400" b="1" dirty="0">
                <a:latin typeface="Calibri" panose="020F0502020204030204" pitchFamily="34" charset="0"/>
                <a:ea typeface="Calibri" panose="020F0502020204030204" pitchFamily="34" charset="0"/>
                <a:cs typeface="Calibri" panose="020F0502020204030204" pitchFamily="34" charset="0"/>
              </a:rPr>
              <a:t>PLOT</a:t>
            </a:r>
          </a:p>
        </p:txBody>
      </p:sp>
    </p:spTree>
    <p:extLst>
      <p:ext uri="{BB962C8B-B14F-4D97-AF65-F5344CB8AC3E}">
        <p14:creationId xmlns:p14="http://schemas.microsoft.com/office/powerpoint/2010/main" val="1307190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40B3-6C86-F8DB-0C90-9F8B70EA20E8}"/>
              </a:ext>
            </a:extLst>
          </p:cNvPr>
          <p:cNvSpPr>
            <a:spLocks noGrp="1"/>
          </p:cNvSpPr>
          <p:nvPr>
            <p:ph type="title"/>
          </p:nvPr>
        </p:nvSpPr>
        <p:spPr>
          <a:xfrm>
            <a:off x="680321" y="753228"/>
            <a:ext cx="9613861" cy="1080938"/>
          </a:xfrm>
        </p:spPr>
        <p:txBody>
          <a:bodyPr>
            <a:normAutofit/>
          </a:bodyPr>
          <a:lstStyle/>
          <a:p>
            <a:r>
              <a:rPr lang="en-GB" dirty="0"/>
              <a:t>Families Prediction with Architect's gross parameters using ML Classifier Approach</a:t>
            </a:r>
          </a:p>
        </p:txBody>
      </p:sp>
      <p:sp>
        <p:nvSpPr>
          <p:cNvPr id="3" name="Content Placeholder 2">
            <a:extLst>
              <a:ext uri="{FF2B5EF4-FFF2-40B4-BE49-F238E27FC236}">
                <a16:creationId xmlns:a16="http://schemas.microsoft.com/office/drawing/2014/main" id="{25BC2F84-783A-B9CD-62A1-013FAB6D72CF}"/>
              </a:ext>
            </a:extLst>
          </p:cNvPr>
          <p:cNvSpPr>
            <a:spLocks noGrp="1"/>
          </p:cNvSpPr>
          <p:nvPr>
            <p:ph idx="1"/>
          </p:nvPr>
        </p:nvSpPr>
        <p:spPr>
          <a:xfrm>
            <a:off x="680321" y="2336873"/>
            <a:ext cx="5211977" cy="3599316"/>
          </a:xfrm>
        </p:spPr>
        <p:txBody>
          <a:bodyPr vert="horz" lIns="91440" tIns="45720" rIns="91440" bIns="45720" rtlCol="0">
            <a:normAutofit/>
          </a:bodyPr>
          <a:lstStyle/>
          <a:p>
            <a:r>
              <a:rPr lang="en-GB" sz="2000" dirty="0"/>
              <a:t>Dataset Preparation -  contains </a:t>
            </a:r>
            <a:r>
              <a:rPr lang="en-GB" sz="2000" dirty="0" err="1"/>
              <a:t>geomteric</a:t>
            </a:r>
            <a:r>
              <a:rPr lang="en-GB" sz="2000" dirty="0"/>
              <a:t> feature in </a:t>
            </a:r>
            <a:r>
              <a:rPr lang="en-GB" sz="2000" dirty="0" err="1"/>
              <a:t>standarized</a:t>
            </a:r>
            <a:r>
              <a:rPr lang="en-GB" sz="2000" dirty="0"/>
              <a:t> </a:t>
            </a:r>
            <a:r>
              <a:rPr lang="en-GB" sz="2000" dirty="0" err="1"/>
              <a:t>fotm</a:t>
            </a:r>
            <a:r>
              <a:rPr lang="en-GB" sz="2000" dirty="0"/>
              <a:t> with Complexity feature.</a:t>
            </a:r>
          </a:p>
          <a:p>
            <a:r>
              <a:rPr lang="en-GB" sz="2000">
                <a:ea typeface="+mn-lt"/>
                <a:cs typeface="+mn-lt"/>
              </a:rPr>
              <a:t>Splitted data into training and testing sets using the train_test_split function.</a:t>
            </a:r>
          </a:p>
          <a:p>
            <a:endParaRPr lang="en-GB" sz="2000"/>
          </a:p>
        </p:txBody>
      </p:sp>
      <p:sp>
        <p:nvSpPr>
          <p:cNvPr id="12" name="Rectangle 11">
            <a:extLst>
              <a:ext uri="{FF2B5EF4-FFF2-40B4-BE49-F238E27FC236}">
                <a16:creationId xmlns:a16="http://schemas.microsoft.com/office/drawing/2014/main" id="{CCA8E4C0-5A30-4755-B155-08BB36C8E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7104" y="2336872"/>
            <a:ext cx="2647788" cy="3598789"/>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e chart with numbers and a group&#10;&#10;Description automatically generated">
            <a:extLst>
              <a:ext uri="{FF2B5EF4-FFF2-40B4-BE49-F238E27FC236}">
                <a16:creationId xmlns:a16="http://schemas.microsoft.com/office/drawing/2014/main" id="{1C4CDED7-11F6-58E9-49A0-3D4F093D11F3}"/>
              </a:ext>
            </a:extLst>
          </p:cNvPr>
          <p:cNvPicPr>
            <a:picLocks noChangeAspect="1"/>
          </p:cNvPicPr>
          <p:nvPr/>
        </p:nvPicPr>
        <p:blipFill>
          <a:blip r:embed="rId2" cstate="print"/>
          <a:stretch>
            <a:fillRect/>
          </a:stretch>
        </p:blipFill>
        <p:spPr>
          <a:xfrm>
            <a:off x="6499013" y="2995897"/>
            <a:ext cx="2256367" cy="2279158"/>
          </a:xfrm>
          <a:prstGeom prst="rect">
            <a:avLst/>
          </a:prstGeom>
        </p:spPr>
      </p:pic>
      <p:sp>
        <p:nvSpPr>
          <p:cNvPr id="14" name="Rectangle 13">
            <a:extLst>
              <a:ext uri="{FF2B5EF4-FFF2-40B4-BE49-F238E27FC236}">
                <a16:creationId xmlns:a16="http://schemas.microsoft.com/office/drawing/2014/main" id="{375042C6-6A6E-4F79-A746-797431EA8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9664" y="2336872"/>
            <a:ext cx="2673942" cy="3598789"/>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e chart with numbers and a group&#10;&#10;Description automatically generated">
            <a:extLst>
              <a:ext uri="{FF2B5EF4-FFF2-40B4-BE49-F238E27FC236}">
                <a16:creationId xmlns:a16="http://schemas.microsoft.com/office/drawing/2014/main" id="{8992BC79-8542-F3C2-71F4-BDD2C7F746B2}"/>
              </a:ext>
            </a:extLst>
          </p:cNvPr>
          <p:cNvPicPr>
            <a:picLocks noChangeAspect="1"/>
          </p:cNvPicPr>
          <p:nvPr/>
        </p:nvPicPr>
        <p:blipFill>
          <a:blip r:embed="rId3" cstate="print"/>
          <a:stretch>
            <a:fillRect/>
          </a:stretch>
        </p:blipFill>
        <p:spPr>
          <a:xfrm>
            <a:off x="9370532" y="2953018"/>
            <a:ext cx="2359530" cy="2365443"/>
          </a:xfrm>
          <a:prstGeom prst="rect">
            <a:avLst/>
          </a:prstGeom>
        </p:spPr>
      </p:pic>
    </p:spTree>
    <p:extLst>
      <p:ext uri="{BB962C8B-B14F-4D97-AF65-F5344CB8AC3E}">
        <p14:creationId xmlns:p14="http://schemas.microsoft.com/office/powerpoint/2010/main" val="34135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18C0-32CF-2F2A-F06D-2EFC3E843739}"/>
              </a:ext>
            </a:extLst>
          </p:cNvPr>
          <p:cNvSpPr>
            <a:spLocks noGrp="1"/>
          </p:cNvSpPr>
          <p:nvPr>
            <p:ph type="title"/>
          </p:nvPr>
        </p:nvSpPr>
        <p:spPr/>
        <p:txBody>
          <a:bodyPr/>
          <a:lstStyle/>
          <a:p>
            <a:r>
              <a:rPr lang="en-IN" dirty="0"/>
              <a:t>INDEX</a:t>
            </a:r>
          </a:p>
        </p:txBody>
      </p:sp>
      <p:sp>
        <p:nvSpPr>
          <p:cNvPr id="4" name="TextBox 3">
            <a:extLst>
              <a:ext uri="{FF2B5EF4-FFF2-40B4-BE49-F238E27FC236}">
                <a16:creationId xmlns:a16="http://schemas.microsoft.com/office/drawing/2014/main" id="{8212908A-5112-3A5F-BF9A-7313A0A1E4A0}"/>
              </a:ext>
            </a:extLst>
          </p:cNvPr>
          <p:cNvSpPr txBox="1"/>
          <p:nvPr/>
        </p:nvSpPr>
        <p:spPr>
          <a:xfrm>
            <a:off x="1064460" y="2135323"/>
            <a:ext cx="4458878" cy="5324535"/>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Introduction of project </a:t>
            </a:r>
          </a:p>
          <a:p>
            <a:pPr marL="285750" indent="-285750">
              <a:buFont typeface="Wingdings" panose="05000000000000000000" pitchFamily="2" charset="2"/>
              <a:buChar char="Ø"/>
            </a:pPr>
            <a:r>
              <a:rPr lang="en-IN" sz="2000" b="1" dirty="0" err="1">
                <a:latin typeface="Calibri" panose="020F0502020204030204" pitchFamily="34" charset="0"/>
                <a:ea typeface="Calibri" panose="020F0502020204030204" pitchFamily="34" charset="0"/>
                <a:cs typeface="Calibri" panose="020F0502020204030204" pitchFamily="34" charset="0"/>
              </a:rPr>
              <a:t>Preprocessing</a:t>
            </a:r>
            <a:r>
              <a:rPr lang="en-IN" sz="2000" b="1" dirty="0">
                <a:latin typeface="Calibri" panose="020F0502020204030204" pitchFamily="34" charset="0"/>
                <a:ea typeface="Calibri" panose="020F0502020204030204" pitchFamily="34" charset="0"/>
                <a:cs typeface="Calibri" panose="020F0502020204030204" pitchFamily="34" charset="0"/>
              </a:rPr>
              <a:t> of image</a:t>
            </a: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Creation of </a:t>
            </a:r>
            <a:r>
              <a:rPr lang="en-IN" sz="2000" b="1" dirty="0" err="1">
                <a:latin typeface="Calibri" panose="020F0502020204030204" pitchFamily="34" charset="0"/>
                <a:ea typeface="Calibri" panose="020F0502020204030204" pitchFamily="34" charset="0"/>
                <a:cs typeface="Calibri" panose="020F0502020204030204" pitchFamily="34" charset="0"/>
              </a:rPr>
              <a:t>dataframe</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Feature Engineering</a:t>
            </a: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Classification of image(approach1)</a:t>
            </a: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Classification of image(approach2)</a:t>
            </a: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Classification of image(approach3)</a:t>
            </a: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Classification based on Low, Medium, High Complexity</a:t>
            </a: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EDA</a:t>
            </a: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Prediction of family</a:t>
            </a: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What else can be done</a:t>
            </a: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Major Learnings</a:t>
            </a:r>
          </a:p>
          <a:p>
            <a:pPr marL="285750" indent="-285750">
              <a:buFont typeface="Wingdings" panose="05000000000000000000" pitchFamily="2" charset="2"/>
              <a:buChar char="Ø"/>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552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35F9-D6A9-B52A-BCC3-BDC094E49C74}"/>
              </a:ext>
            </a:extLst>
          </p:cNvPr>
          <p:cNvSpPr>
            <a:spLocks noGrp="1"/>
          </p:cNvSpPr>
          <p:nvPr>
            <p:ph type="title"/>
          </p:nvPr>
        </p:nvSpPr>
        <p:spPr/>
        <p:txBody>
          <a:bodyPr/>
          <a:lstStyle/>
          <a:p>
            <a:r>
              <a:rPr lang="en-GB" dirty="0"/>
              <a:t>Families Prediction with Architect's gross parameters using ML Classifier Approach</a:t>
            </a:r>
            <a:endParaRPr lang="en-US" dirty="0"/>
          </a:p>
        </p:txBody>
      </p:sp>
      <p:sp>
        <p:nvSpPr>
          <p:cNvPr id="3" name="Content Placeholder 2">
            <a:extLst>
              <a:ext uri="{FF2B5EF4-FFF2-40B4-BE49-F238E27FC236}">
                <a16:creationId xmlns:a16="http://schemas.microsoft.com/office/drawing/2014/main" id="{9B325CAE-9EB7-B618-CA8D-AC71B2533F5B}"/>
              </a:ext>
            </a:extLst>
          </p:cNvPr>
          <p:cNvSpPr>
            <a:spLocks noGrp="1"/>
          </p:cNvSpPr>
          <p:nvPr>
            <p:ph idx="1"/>
          </p:nvPr>
        </p:nvSpPr>
        <p:spPr>
          <a:xfrm>
            <a:off x="680321" y="2336873"/>
            <a:ext cx="9613861" cy="4084225"/>
          </a:xfrm>
        </p:spPr>
        <p:txBody>
          <a:bodyPr vert="horz" lIns="91440" tIns="45720" rIns="91440" bIns="45720" rtlCol="0" anchor="t">
            <a:normAutofit lnSpcReduction="10000"/>
          </a:bodyPr>
          <a:lstStyle/>
          <a:p>
            <a:r>
              <a:rPr lang="en-GB" dirty="0"/>
              <a:t>Model Training:</a:t>
            </a:r>
          </a:p>
          <a:p>
            <a:r>
              <a:rPr lang="en-GB" dirty="0"/>
              <a:t>Trained several classifiers:</a:t>
            </a:r>
          </a:p>
          <a:p>
            <a:pPr lvl="1"/>
            <a:r>
              <a:rPr lang="en-GB" err="1"/>
              <a:t>XGBoost</a:t>
            </a:r>
            <a:r>
              <a:rPr lang="en-GB" dirty="0"/>
              <a:t> Classifier (</a:t>
            </a:r>
            <a:r>
              <a:rPr lang="en-GB" err="1"/>
              <a:t>xgboost.XGBClassifier</a:t>
            </a:r>
            <a:r>
              <a:rPr lang="en-GB" dirty="0"/>
              <a:t>())</a:t>
            </a:r>
          </a:p>
          <a:p>
            <a:pPr lvl="1"/>
            <a:r>
              <a:rPr lang="en-GB" dirty="0"/>
              <a:t>Logistic Regression (</a:t>
            </a:r>
            <a:r>
              <a:rPr lang="en-GB" err="1"/>
              <a:t>LogisticRegression</a:t>
            </a:r>
            <a:r>
              <a:rPr lang="en-GB" dirty="0"/>
              <a:t>())</a:t>
            </a:r>
          </a:p>
          <a:p>
            <a:pPr lvl="1"/>
            <a:r>
              <a:rPr lang="en-GB" dirty="0"/>
              <a:t>Support Vector Machine (SVM) with linear kernel (</a:t>
            </a:r>
            <a:r>
              <a:rPr lang="en-GB" err="1"/>
              <a:t>svm.SVC</a:t>
            </a:r>
            <a:r>
              <a:rPr lang="en-GB" dirty="0"/>
              <a:t>(kernel='linear', probability=True))</a:t>
            </a:r>
          </a:p>
          <a:p>
            <a:pPr lvl="1"/>
            <a:r>
              <a:rPr lang="en-GB" dirty="0"/>
              <a:t>SVM with polynomial kernel (</a:t>
            </a:r>
            <a:r>
              <a:rPr lang="en-GB" err="1"/>
              <a:t>svm.SVC</a:t>
            </a:r>
            <a:r>
              <a:rPr lang="en-GB" dirty="0"/>
              <a:t>(kernel='poly', probability=True))</a:t>
            </a:r>
          </a:p>
          <a:p>
            <a:pPr lvl="1"/>
            <a:r>
              <a:rPr lang="en-GB" dirty="0"/>
              <a:t>SVM with radial basis function (RBF) kernel (</a:t>
            </a:r>
            <a:r>
              <a:rPr lang="en-GB" err="1"/>
              <a:t>svm.SVC</a:t>
            </a:r>
            <a:r>
              <a:rPr lang="en-GB" dirty="0"/>
              <a:t>(kernel='</a:t>
            </a:r>
            <a:r>
              <a:rPr lang="en-GB" err="1"/>
              <a:t>rbf</a:t>
            </a:r>
            <a:r>
              <a:rPr lang="en-GB" dirty="0"/>
              <a:t>', probability=True))</a:t>
            </a:r>
          </a:p>
          <a:p>
            <a:pPr lvl="1"/>
            <a:r>
              <a:rPr lang="en-GB" dirty="0"/>
              <a:t>Random Forest Classifier (</a:t>
            </a:r>
            <a:r>
              <a:rPr lang="en-GB" err="1"/>
              <a:t>RandomForestClassifier</a:t>
            </a:r>
            <a:r>
              <a:rPr lang="en-GB" dirty="0"/>
              <a:t>(</a:t>
            </a:r>
            <a:r>
              <a:rPr lang="en-GB" err="1"/>
              <a:t>n_estimators</a:t>
            </a:r>
            <a:r>
              <a:rPr lang="en-GB" dirty="0"/>
              <a:t>=1500, criterion='entropy', </a:t>
            </a:r>
            <a:r>
              <a:rPr lang="en-GB" err="1"/>
              <a:t>random_state</a:t>
            </a:r>
            <a:r>
              <a:rPr lang="en-GB" dirty="0"/>
              <a:t>=42))</a:t>
            </a:r>
          </a:p>
          <a:p>
            <a:r>
              <a:rPr lang="en-GB" dirty="0"/>
              <a:t>Each model was trained on the training data.</a:t>
            </a:r>
          </a:p>
          <a:p>
            <a:endParaRPr lang="en-GB" dirty="0"/>
          </a:p>
        </p:txBody>
      </p:sp>
    </p:spTree>
    <p:extLst>
      <p:ext uri="{BB962C8B-B14F-4D97-AF65-F5344CB8AC3E}">
        <p14:creationId xmlns:p14="http://schemas.microsoft.com/office/powerpoint/2010/main" val="61564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6C09-8E87-610D-28D3-1F0943C90384}"/>
              </a:ext>
            </a:extLst>
          </p:cNvPr>
          <p:cNvSpPr>
            <a:spLocks noGrp="1"/>
          </p:cNvSpPr>
          <p:nvPr>
            <p:ph type="title"/>
          </p:nvPr>
        </p:nvSpPr>
        <p:spPr/>
        <p:txBody>
          <a:bodyPr>
            <a:normAutofit fontScale="90000"/>
          </a:bodyPr>
          <a:lstStyle/>
          <a:p>
            <a:r>
              <a:rPr lang="en-GB" dirty="0"/>
              <a:t>Families Prediction with Architect's gross parameters using ML Classifier Approach</a:t>
            </a:r>
            <a:endParaRPr lang="en-US" dirty="0"/>
          </a:p>
        </p:txBody>
      </p:sp>
      <p:sp>
        <p:nvSpPr>
          <p:cNvPr id="3" name="Content Placeholder 2">
            <a:extLst>
              <a:ext uri="{FF2B5EF4-FFF2-40B4-BE49-F238E27FC236}">
                <a16:creationId xmlns:a16="http://schemas.microsoft.com/office/drawing/2014/main" id="{01156D0E-09B0-D6F6-9531-81773F77AFE1}"/>
              </a:ext>
            </a:extLst>
          </p:cNvPr>
          <p:cNvSpPr>
            <a:spLocks noGrp="1"/>
          </p:cNvSpPr>
          <p:nvPr>
            <p:ph idx="1"/>
          </p:nvPr>
        </p:nvSpPr>
        <p:spPr/>
        <p:txBody>
          <a:bodyPr vert="horz" lIns="91440" tIns="45720" rIns="91440" bIns="45720" rtlCol="0" anchor="t">
            <a:normAutofit/>
          </a:bodyPr>
          <a:lstStyle/>
          <a:p>
            <a:r>
              <a:rPr lang="en-GB" dirty="0"/>
              <a:t>Model Evaluation:</a:t>
            </a:r>
          </a:p>
          <a:p>
            <a:r>
              <a:rPr lang="en-GB" dirty="0"/>
              <a:t>Evaluated the performance of each model using k-FOLD cross-validation as k =5. </a:t>
            </a:r>
          </a:p>
          <a:p>
            <a:r>
              <a:rPr lang="en-GB" dirty="0"/>
              <a:t>Metrics such as accuracy, precision, recall, and F1-score were averaged over these 5-fold validation and stored.</a:t>
            </a:r>
          </a:p>
          <a:p>
            <a:r>
              <a:rPr lang="en-GB" dirty="0"/>
              <a:t>Confusion matrices were generated to visualize the performance of each model in predicting the families of blobs.</a:t>
            </a:r>
          </a:p>
          <a:p>
            <a:endParaRPr lang="en-GB" dirty="0"/>
          </a:p>
        </p:txBody>
      </p:sp>
    </p:spTree>
    <p:extLst>
      <p:ext uri="{BB962C8B-B14F-4D97-AF65-F5344CB8AC3E}">
        <p14:creationId xmlns:p14="http://schemas.microsoft.com/office/powerpoint/2010/main" val="2773452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277BFA-4D80-1512-70C7-6135B4EFF425}"/>
              </a:ext>
            </a:extLst>
          </p:cNvPr>
          <p:cNvSpPr>
            <a:spLocks noGrp="1"/>
          </p:cNvSpPr>
          <p:nvPr>
            <p:ph type="title"/>
          </p:nvPr>
        </p:nvSpPr>
        <p:spPr>
          <a:xfrm>
            <a:off x="680321" y="753228"/>
            <a:ext cx="4136123" cy="1080938"/>
          </a:xfrm>
        </p:spPr>
        <p:txBody>
          <a:bodyPr>
            <a:normAutofit/>
          </a:bodyPr>
          <a:lstStyle/>
          <a:p>
            <a:r>
              <a:rPr lang="en-GB" sz="2400" dirty="0"/>
              <a:t>Results - Metrics</a:t>
            </a:r>
          </a:p>
        </p:txBody>
      </p:sp>
      <p:pic>
        <p:nvPicPr>
          <p:cNvPr id="19" name="Picture 1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E0A8CC88-4C2C-55CF-CF79-967268497286}"/>
              </a:ext>
            </a:extLst>
          </p:cNvPr>
          <p:cNvSpPr>
            <a:spLocks noGrp="1"/>
          </p:cNvSpPr>
          <p:nvPr>
            <p:ph idx="1"/>
          </p:nvPr>
        </p:nvSpPr>
        <p:spPr>
          <a:xfrm>
            <a:off x="680321" y="2336873"/>
            <a:ext cx="3656289" cy="3599316"/>
          </a:xfrm>
        </p:spPr>
        <p:txBody>
          <a:bodyPr>
            <a:normAutofit/>
          </a:bodyPr>
          <a:lstStyle/>
          <a:p>
            <a:endParaRPr lang="en-US" sz="1400"/>
          </a:p>
        </p:txBody>
      </p:sp>
      <p:pic>
        <p:nvPicPr>
          <p:cNvPr id="4" name="Content Placeholder 3" descr="A table with numbers and text&#10;&#10;Description automatically generated">
            <a:extLst>
              <a:ext uri="{FF2B5EF4-FFF2-40B4-BE49-F238E27FC236}">
                <a16:creationId xmlns:a16="http://schemas.microsoft.com/office/drawing/2014/main" id="{9F9D674C-1CB0-5B2D-D14C-66F2B2A140C3}"/>
              </a:ext>
            </a:extLst>
          </p:cNvPr>
          <p:cNvPicPr>
            <a:picLocks noChangeAspect="1"/>
          </p:cNvPicPr>
          <p:nvPr/>
        </p:nvPicPr>
        <p:blipFill>
          <a:blip r:embed="rId4"/>
          <a:stretch>
            <a:fillRect/>
          </a:stretch>
        </p:blipFill>
        <p:spPr>
          <a:xfrm>
            <a:off x="5137545" y="1332638"/>
            <a:ext cx="6408024" cy="426199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212208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0" name="Rectangle 29">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870FDC-FCC7-9982-59DC-F68D0F8057A7}"/>
              </a:ext>
            </a:extLst>
          </p:cNvPr>
          <p:cNvSpPr>
            <a:spLocks noGrp="1"/>
          </p:cNvSpPr>
          <p:nvPr>
            <p:ph type="title"/>
          </p:nvPr>
        </p:nvSpPr>
        <p:spPr>
          <a:xfrm>
            <a:off x="680321" y="753228"/>
            <a:ext cx="4136123" cy="1080938"/>
          </a:xfrm>
        </p:spPr>
        <p:txBody>
          <a:bodyPr>
            <a:normAutofit/>
          </a:bodyPr>
          <a:lstStyle/>
          <a:p>
            <a:r>
              <a:rPr lang="en-GB" sz="2400"/>
              <a:t>Results – Confusion Matrix</a:t>
            </a:r>
          </a:p>
        </p:txBody>
      </p:sp>
      <p:pic>
        <p:nvPicPr>
          <p:cNvPr id="34" name="Picture 33">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774C78B7-6E6E-5414-3D09-314D7CBC4FC0}"/>
              </a:ext>
            </a:extLst>
          </p:cNvPr>
          <p:cNvSpPr>
            <a:spLocks noGrp="1"/>
          </p:cNvSpPr>
          <p:nvPr>
            <p:ph idx="1"/>
          </p:nvPr>
        </p:nvSpPr>
        <p:spPr>
          <a:xfrm>
            <a:off x="680321" y="2336873"/>
            <a:ext cx="3656289" cy="3599316"/>
          </a:xfrm>
        </p:spPr>
        <p:txBody>
          <a:bodyPr>
            <a:normAutofit/>
          </a:bodyPr>
          <a:lstStyle/>
          <a:p>
            <a:endParaRPr lang="en-US" sz="1400"/>
          </a:p>
        </p:txBody>
      </p:sp>
      <p:pic>
        <p:nvPicPr>
          <p:cNvPr id="4" name="Content Placeholder 3" descr="A screenshot of a grid&#10;&#10;Description automatically generated">
            <a:extLst>
              <a:ext uri="{FF2B5EF4-FFF2-40B4-BE49-F238E27FC236}">
                <a16:creationId xmlns:a16="http://schemas.microsoft.com/office/drawing/2014/main" id="{668C80F2-9144-72B0-206F-ED4FD81AB00C}"/>
              </a:ext>
            </a:extLst>
          </p:cNvPr>
          <p:cNvPicPr>
            <a:picLocks noChangeAspect="1"/>
          </p:cNvPicPr>
          <p:nvPr/>
        </p:nvPicPr>
        <p:blipFill>
          <a:blip r:embed="rId4"/>
          <a:stretch>
            <a:fillRect/>
          </a:stretch>
        </p:blipFill>
        <p:spPr>
          <a:xfrm>
            <a:off x="5405248" y="628535"/>
            <a:ext cx="6311344" cy="539311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60075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877F-F320-A7A6-487C-51737A53A92B}"/>
              </a:ext>
            </a:extLst>
          </p:cNvPr>
          <p:cNvSpPr>
            <a:spLocks noGrp="1"/>
          </p:cNvSpPr>
          <p:nvPr>
            <p:ph type="title"/>
          </p:nvPr>
        </p:nvSpPr>
        <p:spPr/>
        <p:txBody>
          <a:bodyPr/>
          <a:lstStyle/>
          <a:p>
            <a:r>
              <a:rPr lang="en-GB" dirty="0"/>
              <a:t>Feature </a:t>
            </a:r>
            <a:r>
              <a:rPr lang="en-GB" dirty="0" err="1"/>
              <a:t>Impotance</a:t>
            </a:r>
            <a:r>
              <a:rPr lang="en-GB" dirty="0"/>
              <a:t> in family's prediction</a:t>
            </a:r>
          </a:p>
        </p:txBody>
      </p:sp>
      <p:pic>
        <p:nvPicPr>
          <p:cNvPr id="4" name="Content Placeholder 3" descr="A graph of different colored bars&#10;&#10;Description automatically generated">
            <a:extLst>
              <a:ext uri="{FF2B5EF4-FFF2-40B4-BE49-F238E27FC236}">
                <a16:creationId xmlns:a16="http://schemas.microsoft.com/office/drawing/2014/main" id="{302CDA15-EDE7-5127-1D83-8A2986257245}"/>
              </a:ext>
            </a:extLst>
          </p:cNvPr>
          <p:cNvPicPr>
            <a:picLocks noGrp="1" noChangeAspect="1"/>
          </p:cNvPicPr>
          <p:nvPr>
            <p:ph idx="1"/>
          </p:nvPr>
        </p:nvPicPr>
        <p:blipFill>
          <a:blip r:embed="rId2"/>
          <a:stretch>
            <a:fillRect/>
          </a:stretch>
        </p:blipFill>
        <p:spPr>
          <a:xfrm>
            <a:off x="1710690" y="2159949"/>
            <a:ext cx="7668577" cy="4172527"/>
          </a:xfrm>
        </p:spPr>
      </p:pic>
    </p:spTree>
    <p:extLst>
      <p:ext uri="{BB962C8B-B14F-4D97-AF65-F5344CB8AC3E}">
        <p14:creationId xmlns:p14="http://schemas.microsoft.com/office/powerpoint/2010/main" val="3088995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EAE9-C9CC-3400-6BAE-3904675D55F8}"/>
              </a:ext>
            </a:extLst>
          </p:cNvPr>
          <p:cNvSpPr>
            <a:spLocks noGrp="1"/>
          </p:cNvSpPr>
          <p:nvPr>
            <p:ph type="title"/>
          </p:nvPr>
        </p:nvSpPr>
        <p:spPr/>
        <p:txBody>
          <a:bodyPr/>
          <a:lstStyle/>
          <a:p>
            <a:r>
              <a:rPr lang="en-IN" dirty="0"/>
              <a:t>What else?</a:t>
            </a:r>
          </a:p>
        </p:txBody>
      </p:sp>
      <p:sp>
        <p:nvSpPr>
          <p:cNvPr id="3" name="TextBox 2">
            <a:extLst>
              <a:ext uri="{FF2B5EF4-FFF2-40B4-BE49-F238E27FC236}">
                <a16:creationId xmlns:a16="http://schemas.microsoft.com/office/drawing/2014/main" id="{BBED91BF-EEA9-9215-3DDC-59F3827203A3}"/>
              </a:ext>
            </a:extLst>
          </p:cNvPr>
          <p:cNvSpPr txBox="1"/>
          <p:nvPr/>
        </p:nvSpPr>
        <p:spPr>
          <a:xfrm>
            <a:off x="443059" y="3016577"/>
            <a:ext cx="10711587" cy="1631216"/>
          </a:xfrm>
          <a:prstGeom prst="rect">
            <a:avLst/>
          </a:prstGeom>
          <a:noFill/>
        </p:spPr>
        <p:txBody>
          <a:bodyPr wrap="none" rtlCol="0">
            <a:spAutoFit/>
          </a:bodyPr>
          <a:lstStyle/>
          <a:p>
            <a:pPr marL="342900" indent="-342900">
              <a:buFont typeface="Wingdings" panose="05000000000000000000" pitchFamily="2" charset="2"/>
              <a:buChar char="Ø"/>
            </a:pPr>
            <a:r>
              <a:rPr lang="en-US" sz="2000" dirty="0"/>
              <a:t>Automated Feature Extraction: Develop algorithms to automatically extract key </a:t>
            </a:r>
          </a:p>
          <a:p>
            <a:r>
              <a:rPr lang="en-US" sz="2000" dirty="0"/>
              <a:t>features from the building layouts, such as room dimensions, presence of </a:t>
            </a:r>
          </a:p>
          <a:p>
            <a:r>
              <a:rPr lang="en-US" sz="2000" dirty="0"/>
              <a:t>architectural elements (e.g., windows, doors), and overall spatial arrangements. </a:t>
            </a:r>
          </a:p>
          <a:p>
            <a:r>
              <a:rPr lang="en-US" sz="2000" dirty="0"/>
              <a:t>These features can then be used for various downstream tasks such as similarity matching, </a:t>
            </a:r>
          </a:p>
          <a:p>
            <a:r>
              <a:rPr lang="en-US" sz="2000" dirty="0"/>
              <a:t>layout classification, and design recommendation.</a:t>
            </a:r>
            <a:endParaRPr lang="en-IN" sz="2000" dirty="0"/>
          </a:p>
        </p:txBody>
      </p:sp>
    </p:spTree>
    <p:extLst>
      <p:ext uri="{BB962C8B-B14F-4D97-AF65-F5344CB8AC3E}">
        <p14:creationId xmlns:p14="http://schemas.microsoft.com/office/powerpoint/2010/main" val="324404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7ADB0-5BFC-8D12-6FAB-34D8F39282A1}"/>
              </a:ext>
            </a:extLst>
          </p:cNvPr>
          <p:cNvSpPr txBox="1"/>
          <p:nvPr/>
        </p:nvSpPr>
        <p:spPr>
          <a:xfrm>
            <a:off x="989814" y="1008667"/>
            <a:ext cx="6956982"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Generative Models for Layout Synthesis</a:t>
            </a:r>
            <a:r>
              <a:rPr lang="en-US" sz="20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Explore the use of generative adversarial networks (GANs) or variational autoencoders (VAEs) to generate new building layouts based on learned patterns from the existing data. This can assist architects in quickly generating diverse design alternatives for exploration and evaluation.</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EA65F44-5694-9A06-64BF-AEE8D8DB85A5}"/>
              </a:ext>
            </a:extLst>
          </p:cNvPr>
          <p:cNvSpPr txBox="1"/>
          <p:nvPr/>
        </p:nvSpPr>
        <p:spPr>
          <a:xfrm>
            <a:off x="989814" y="3525625"/>
            <a:ext cx="6834433"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Spatial Analysis for Optimal Design</a:t>
            </a:r>
            <a:r>
              <a:rPr lang="en-US" sz="20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Apply spatial analysis techniques to identify optimal arrangements of rooms and architectural components within a given layout. This can involve aspects such as maximizing natural lighting, minimizing construction costs, or optimizing energy efficiency.</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1162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4347-A086-7980-B961-A2B214BE1D80}"/>
              </a:ext>
            </a:extLst>
          </p:cNvPr>
          <p:cNvSpPr>
            <a:spLocks noGrp="1"/>
          </p:cNvSpPr>
          <p:nvPr>
            <p:ph type="title"/>
          </p:nvPr>
        </p:nvSpPr>
        <p:spPr/>
        <p:txBody>
          <a:bodyPr/>
          <a:lstStyle/>
          <a:p>
            <a:r>
              <a:rPr lang="en-IN" dirty="0"/>
              <a:t>Major Learnings</a:t>
            </a:r>
          </a:p>
        </p:txBody>
      </p:sp>
      <p:sp>
        <p:nvSpPr>
          <p:cNvPr id="3" name="TextBox 2">
            <a:extLst>
              <a:ext uri="{FF2B5EF4-FFF2-40B4-BE49-F238E27FC236}">
                <a16:creationId xmlns:a16="http://schemas.microsoft.com/office/drawing/2014/main" id="{613DB3DB-63B0-78B8-F2AA-2D5DF1E29913}"/>
              </a:ext>
            </a:extLst>
          </p:cNvPr>
          <p:cNvSpPr txBox="1"/>
          <p:nvPr/>
        </p:nvSpPr>
        <p:spPr>
          <a:xfrm>
            <a:off x="961534" y="2714920"/>
            <a:ext cx="7917809" cy="2677656"/>
          </a:xfrm>
          <a:prstGeom prst="rect">
            <a:avLst/>
          </a:prstGeom>
          <a:noFill/>
        </p:spPr>
        <p:txBody>
          <a:bodyPr wrap="none" rtlCol="0">
            <a:spAutoFit/>
          </a:bodyPr>
          <a:lstStyle/>
          <a:p>
            <a:pPr marL="285750" indent="-285750">
              <a:buFont typeface="Wingdings" panose="05000000000000000000" pitchFamily="2" charset="2"/>
              <a:buChar char="Ø"/>
            </a:pPr>
            <a:r>
              <a:rPr lang="en-IN" sz="2800" dirty="0">
                <a:latin typeface="Calibri" panose="020F0502020204030204" pitchFamily="34" charset="0"/>
                <a:ea typeface="Calibri" panose="020F0502020204030204" pitchFamily="34" charset="0"/>
                <a:cs typeface="Calibri" panose="020F0502020204030204" pitchFamily="34" charset="0"/>
              </a:rPr>
              <a:t>Exploratory Data analysis</a:t>
            </a:r>
          </a:p>
          <a:p>
            <a:pPr marL="285750" indent="-285750">
              <a:buFont typeface="Wingdings" panose="05000000000000000000" pitchFamily="2" charset="2"/>
              <a:buChar char="Ø"/>
            </a:pPr>
            <a:r>
              <a:rPr lang="en-IN" sz="2800" dirty="0">
                <a:latin typeface="Calibri" panose="020F0502020204030204" pitchFamily="34" charset="0"/>
                <a:ea typeface="Calibri" panose="020F0502020204030204" pitchFamily="34" charset="0"/>
                <a:cs typeface="Calibri" panose="020F0502020204030204" pitchFamily="34" charset="0"/>
              </a:rPr>
              <a:t>Feature extraction from images</a:t>
            </a:r>
          </a:p>
          <a:p>
            <a:pPr marL="285750" indent="-285750">
              <a:buFont typeface="Wingdings" panose="05000000000000000000" pitchFamily="2" charset="2"/>
              <a:buChar char="Ø"/>
            </a:pPr>
            <a:r>
              <a:rPr lang="en-IN" sz="2800" dirty="0">
                <a:latin typeface="Calibri" panose="020F0502020204030204" pitchFamily="34" charset="0"/>
                <a:ea typeface="Calibri" panose="020F0502020204030204" pitchFamily="34" charset="0"/>
                <a:cs typeface="Calibri" panose="020F0502020204030204" pitchFamily="34" charset="0"/>
              </a:rPr>
              <a:t>Handling image data</a:t>
            </a:r>
          </a:p>
          <a:p>
            <a:pPr marL="285750" indent="-285750">
              <a:buFont typeface="Wingdings" panose="05000000000000000000" pitchFamily="2" charset="2"/>
              <a:buChar char="Ø"/>
            </a:pPr>
            <a:r>
              <a:rPr lang="en-IN" sz="2800" dirty="0">
                <a:latin typeface="Calibri" panose="020F0502020204030204" pitchFamily="34" charset="0"/>
                <a:ea typeface="Calibri" panose="020F0502020204030204" pitchFamily="34" charset="0"/>
                <a:cs typeface="Calibri" panose="020F0502020204030204" pitchFamily="34" charset="0"/>
              </a:rPr>
              <a:t>Different Clustering methods and their applications</a:t>
            </a:r>
          </a:p>
          <a:p>
            <a:pPr marL="285750" indent="-285750">
              <a:buFont typeface="Wingdings" panose="05000000000000000000" pitchFamily="2" charset="2"/>
              <a:buChar char="Ø"/>
            </a:pPr>
            <a:r>
              <a:rPr lang="en-IN" sz="2800" dirty="0">
                <a:latin typeface="Calibri" panose="020F0502020204030204" pitchFamily="34" charset="0"/>
                <a:ea typeface="Calibri" panose="020F0502020204030204" pitchFamily="34" charset="0"/>
                <a:cs typeface="Calibri" panose="020F0502020204030204" pitchFamily="34" charset="0"/>
              </a:rPr>
              <a:t>Different approach to different solutions exist</a:t>
            </a:r>
          </a:p>
          <a:p>
            <a:pPr marL="285750" indent="-285750">
              <a:buFont typeface="Wingdings" panose="05000000000000000000" pitchFamily="2" charset="2"/>
              <a:buChar char="Ø"/>
            </a:pPr>
            <a:r>
              <a:rPr lang="en-IN" sz="2800" dirty="0">
                <a:latin typeface="Calibri" panose="020F0502020204030204" pitchFamily="34" charset="0"/>
                <a:ea typeface="Calibri" panose="020F0502020204030204" pitchFamily="34" charset="0"/>
                <a:cs typeface="Calibri" panose="020F0502020204030204" pitchFamily="34" charset="0"/>
              </a:rPr>
              <a:t>Using ML in image analysis</a:t>
            </a:r>
          </a:p>
        </p:txBody>
      </p:sp>
    </p:spTree>
    <p:extLst>
      <p:ext uri="{BB962C8B-B14F-4D97-AF65-F5344CB8AC3E}">
        <p14:creationId xmlns:p14="http://schemas.microsoft.com/office/powerpoint/2010/main" val="1574109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Colourful pins linked with threads">
            <a:extLst>
              <a:ext uri="{FF2B5EF4-FFF2-40B4-BE49-F238E27FC236}">
                <a16:creationId xmlns:a16="http://schemas.microsoft.com/office/drawing/2014/main" id="{77A33812-2B46-16B3-6DB4-2FE47916BEB3}"/>
              </a:ext>
            </a:extLst>
          </p:cNvPr>
          <p:cNvPicPr>
            <a:picLocks noChangeAspect="1"/>
          </p:cNvPicPr>
          <p:nvPr/>
        </p:nvPicPr>
        <p:blipFill rotWithShape="1">
          <a:blip r:embed="rId3"/>
          <a:srcRect l="31140" r="23906" b="-8"/>
          <a:stretch/>
        </p:blipFill>
        <p:spPr>
          <a:xfrm>
            <a:off x="7547810" y="10"/>
            <a:ext cx="4641013"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7B107D-B6AD-85FD-6828-B462594CC008}"/>
              </a:ext>
            </a:extLst>
          </p:cNvPr>
          <p:cNvSpPr>
            <a:spLocks noGrp="1"/>
          </p:cNvSpPr>
          <p:nvPr>
            <p:ph type="title"/>
          </p:nvPr>
        </p:nvSpPr>
        <p:spPr>
          <a:xfrm>
            <a:off x="680321" y="753228"/>
            <a:ext cx="7087552" cy="1080938"/>
          </a:xfrm>
        </p:spPr>
        <p:txBody>
          <a:bodyPr>
            <a:normAutofit/>
          </a:bodyPr>
          <a:lstStyle/>
          <a:p>
            <a:r>
              <a:rPr lang="en-GB" dirty="0"/>
              <a:t>Implementation Links : </a:t>
            </a:r>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BEB8A811-2D19-5427-1FBD-633473FCDD30}"/>
              </a:ext>
            </a:extLst>
          </p:cNvPr>
          <p:cNvSpPr>
            <a:spLocks noGrp="1"/>
          </p:cNvSpPr>
          <p:nvPr>
            <p:ph idx="1"/>
          </p:nvPr>
        </p:nvSpPr>
        <p:spPr>
          <a:xfrm>
            <a:off x="680321" y="2336873"/>
            <a:ext cx="6423211" cy="3599316"/>
          </a:xfrm>
        </p:spPr>
        <p:txBody>
          <a:bodyPr vert="horz" lIns="91440" tIns="45720" rIns="91440" bIns="45720" rtlCol="0">
            <a:normAutofit/>
          </a:bodyPr>
          <a:lstStyle/>
          <a:p>
            <a:r>
              <a:rPr lang="en-GB" sz="2000" dirty="0"/>
              <a:t>1)</a:t>
            </a:r>
            <a:r>
              <a:rPr lang="en-GB" sz="2000" dirty="0" err="1"/>
              <a:t>GitHub</a:t>
            </a:r>
            <a:r>
              <a:rPr lang="en-GB" sz="2000" dirty="0"/>
              <a:t> Link : </a:t>
            </a:r>
            <a:r>
              <a:rPr lang="en-GB" sz="2000" dirty="0">
                <a:ea typeface="+mn-lt"/>
                <a:cs typeface="+mn-lt"/>
                <a:hlinkClick r:id="rId5"/>
              </a:rPr>
              <a:t>https://github.com/SahilBarbade1203/Data-Driven-Architectural-Design-Optimization</a:t>
            </a:r>
            <a:endParaRPr lang="en-GB" sz="2000" dirty="0">
              <a:ea typeface="+mn-lt"/>
              <a:cs typeface="+mn-lt"/>
            </a:endParaRPr>
          </a:p>
          <a:p>
            <a:endParaRPr lang="en-GB" sz="2000" dirty="0"/>
          </a:p>
        </p:txBody>
      </p:sp>
    </p:spTree>
    <p:extLst>
      <p:ext uri="{BB962C8B-B14F-4D97-AF65-F5344CB8AC3E}">
        <p14:creationId xmlns:p14="http://schemas.microsoft.com/office/powerpoint/2010/main" val="135045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CF22-4294-CDC6-3AB1-A1F9BC0F8CC7}"/>
              </a:ext>
            </a:extLst>
          </p:cNvPr>
          <p:cNvSpPr>
            <a:spLocks noGrp="1"/>
          </p:cNvSpPr>
          <p:nvPr>
            <p:ph type="title"/>
          </p:nvPr>
        </p:nvSpPr>
        <p:spPr/>
        <p:txBody>
          <a:bodyPr/>
          <a:lstStyle/>
          <a:p>
            <a:pPr marL="571500" indent="-57150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Preprocessing of image</a:t>
            </a:r>
          </a:p>
        </p:txBody>
      </p:sp>
      <p:sp>
        <p:nvSpPr>
          <p:cNvPr id="4" name="Text Placeholder 3">
            <a:extLst>
              <a:ext uri="{FF2B5EF4-FFF2-40B4-BE49-F238E27FC236}">
                <a16:creationId xmlns:a16="http://schemas.microsoft.com/office/drawing/2014/main" id="{5021E007-579A-D88F-2DCA-157CF037BA0B}"/>
              </a:ext>
            </a:extLst>
          </p:cNvPr>
          <p:cNvSpPr>
            <a:spLocks noGrp="1"/>
          </p:cNvSpPr>
          <p:nvPr>
            <p:ph type="body" sz="half" idx="2"/>
          </p:nvPr>
        </p:nvSpPr>
        <p:spPr>
          <a:xfrm>
            <a:off x="680322" y="2336873"/>
            <a:ext cx="5786466" cy="3599315"/>
          </a:xfrm>
        </p:spPr>
        <p:txBody>
          <a:bodyPr>
            <a:normAutofit/>
          </a:bodyPr>
          <a:lstStyle/>
          <a:p>
            <a:pPr marL="285750" indent="-285750">
              <a:buFont typeface="Wingdings" panose="05000000000000000000" pitchFamily="2" charset="2"/>
              <a:buChar char="Ø"/>
            </a:pPr>
            <a:r>
              <a:rPr lang="en-IN" sz="2200" dirty="0">
                <a:latin typeface="Calibri" panose="020F0502020204030204" pitchFamily="34" charset="0"/>
                <a:ea typeface="Calibri" panose="020F0502020204030204" pitchFamily="34" charset="0"/>
                <a:cs typeface="Calibri" panose="020F0502020204030204" pitchFamily="34" charset="0"/>
              </a:rPr>
              <a:t>Converted the image to grey scale</a:t>
            </a:r>
          </a:p>
          <a:p>
            <a:pPr marL="285750" indent="-285750">
              <a:buFont typeface="Wingdings" panose="05000000000000000000" pitchFamily="2" charset="2"/>
              <a:buChar char="Ø"/>
            </a:pPr>
            <a:r>
              <a:rPr lang="en-IN" sz="2200" dirty="0">
                <a:latin typeface="Calibri" panose="020F0502020204030204" pitchFamily="34" charset="0"/>
                <a:ea typeface="Calibri" panose="020F0502020204030204" pitchFamily="34" charset="0"/>
                <a:cs typeface="Calibri" panose="020F0502020204030204" pitchFamily="34" charset="0"/>
              </a:rPr>
              <a:t>Applied gaussian blur for noise reduction</a:t>
            </a:r>
          </a:p>
          <a:p>
            <a:pPr marL="285750" indent="-285750">
              <a:buFont typeface="Wingdings" panose="05000000000000000000" pitchFamily="2" charset="2"/>
              <a:buChar char="Ø"/>
            </a:pPr>
            <a:r>
              <a:rPr lang="en-IN" sz="2200" dirty="0">
                <a:latin typeface="Calibri" panose="020F0502020204030204" pitchFamily="34" charset="0"/>
                <a:ea typeface="Calibri" panose="020F0502020204030204" pitchFamily="34" charset="0"/>
                <a:cs typeface="Calibri" panose="020F0502020204030204" pitchFamily="34" charset="0"/>
              </a:rPr>
              <a:t>Used canny edge detection to identify object boundaries</a:t>
            </a:r>
          </a:p>
          <a:p>
            <a:pPr marL="285750" indent="-285750">
              <a:buFont typeface="Wingdings" panose="05000000000000000000" pitchFamily="2" charset="2"/>
              <a:buChar char="Ø"/>
            </a:pPr>
            <a:r>
              <a:rPr lang="en-IN" sz="2200" dirty="0">
                <a:latin typeface="Calibri" panose="020F0502020204030204" pitchFamily="34" charset="0"/>
                <a:ea typeface="Calibri" panose="020F0502020204030204" pitchFamily="34" charset="0"/>
                <a:cs typeface="Calibri" panose="020F0502020204030204" pitchFamily="34" charset="0"/>
              </a:rPr>
              <a:t>Applied thresholding to create binary image( black and white )</a:t>
            </a:r>
          </a:p>
          <a:p>
            <a:pPr marL="285750" indent="-285750">
              <a:buFont typeface="Wingdings" panose="05000000000000000000" pitchFamily="2" charset="2"/>
              <a:buChar char="Ø"/>
            </a:pPr>
            <a:r>
              <a:rPr lang="en-IN" sz="2200" dirty="0">
                <a:latin typeface="Calibri" panose="020F0502020204030204" pitchFamily="34" charset="0"/>
                <a:ea typeface="Calibri" panose="020F0502020204030204" pitchFamily="34" charset="0"/>
                <a:cs typeface="Calibri" panose="020F0502020204030204" pitchFamily="34" charset="0"/>
              </a:rPr>
              <a:t>Identified Contours</a:t>
            </a:r>
          </a:p>
        </p:txBody>
      </p:sp>
      <p:pic>
        <p:nvPicPr>
          <p:cNvPr id="8" name="Picture 7">
            <a:extLst>
              <a:ext uri="{FF2B5EF4-FFF2-40B4-BE49-F238E27FC236}">
                <a16:creationId xmlns:a16="http://schemas.microsoft.com/office/drawing/2014/main" id="{64EA90A7-B820-0221-605A-661D5269EA15}"/>
              </a:ext>
            </a:extLst>
          </p:cNvPr>
          <p:cNvPicPr>
            <a:picLocks noChangeAspect="1"/>
          </p:cNvPicPr>
          <p:nvPr/>
        </p:nvPicPr>
        <p:blipFill>
          <a:blip r:embed="rId2"/>
          <a:stretch>
            <a:fillRect/>
          </a:stretch>
        </p:blipFill>
        <p:spPr>
          <a:xfrm>
            <a:off x="6662679" y="2403834"/>
            <a:ext cx="4978853" cy="3886717"/>
          </a:xfrm>
          <a:prstGeom prst="rect">
            <a:avLst/>
          </a:prstGeom>
        </p:spPr>
      </p:pic>
    </p:spTree>
    <p:extLst>
      <p:ext uri="{BB962C8B-B14F-4D97-AF65-F5344CB8AC3E}">
        <p14:creationId xmlns:p14="http://schemas.microsoft.com/office/powerpoint/2010/main" val="38934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CF22-4294-CDC6-3AB1-A1F9BC0F8CC7}"/>
              </a:ext>
            </a:extLst>
          </p:cNvPr>
          <p:cNvSpPr>
            <a:spLocks noGrp="1"/>
          </p:cNvSpPr>
          <p:nvPr>
            <p:ph type="title"/>
          </p:nvPr>
        </p:nvSpPr>
        <p:spPr/>
        <p:txBody>
          <a:bodyPr/>
          <a:lstStyle/>
          <a:p>
            <a:pPr marL="571500" indent="-57150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Creation of Data Frame</a:t>
            </a:r>
          </a:p>
        </p:txBody>
      </p:sp>
      <p:sp>
        <p:nvSpPr>
          <p:cNvPr id="4" name="Text Placeholder 3">
            <a:extLst>
              <a:ext uri="{FF2B5EF4-FFF2-40B4-BE49-F238E27FC236}">
                <a16:creationId xmlns:a16="http://schemas.microsoft.com/office/drawing/2014/main" id="{5021E007-579A-D88F-2DCA-157CF037BA0B}"/>
              </a:ext>
            </a:extLst>
          </p:cNvPr>
          <p:cNvSpPr>
            <a:spLocks noGrp="1"/>
          </p:cNvSpPr>
          <p:nvPr>
            <p:ph type="body" sz="half" idx="2"/>
          </p:nvPr>
        </p:nvSpPr>
        <p:spPr>
          <a:xfrm>
            <a:off x="680322" y="2336873"/>
            <a:ext cx="5786466" cy="3599315"/>
          </a:xfrm>
        </p:spPr>
        <p:txBody>
          <a:bodyPr>
            <a:normAutofit/>
          </a:bodyPr>
          <a:lstStyle/>
          <a:p>
            <a:pPr marL="285750" indent="-285750">
              <a:buFont typeface="Wingdings" panose="05000000000000000000" pitchFamily="2" charset="2"/>
              <a:buChar char="Ø"/>
            </a:pPr>
            <a:r>
              <a:rPr lang="en-IN" sz="2200" dirty="0">
                <a:latin typeface="Calibri" panose="020F0502020204030204" pitchFamily="34" charset="0"/>
                <a:ea typeface="Calibri" panose="020F0502020204030204" pitchFamily="34" charset="0"/>
                <a:cs typeface="Calibri" panose="020F0502020204030204" pitchFamily="34" charset="0"/>
              </a:rPr>
              <a:t>Iterated through image details in a loop</a:t>
            </a:r>
          </a:p>
          <a:p>
            <a:pPr marL="285750" indent="-285750">
              <a:buFont typeface="Wingdings" panose="05000000000000000000" pitchFamily="2" charset="2"/>
              <a:buChar char="Ø"/>
            </a:pPr>
            <a:r>
              <a:rPr lang="en-US" sz="2200" dirty="0">
                <a:latin typeface="Calibri" panose="020F0502020204030204" pitchFamily="34" charset="0"/>
                <a:ea typeface="Calibri" panose="020F0502020204030204" pitchFamily="34" charset="0"/>
                <a:cs typeface="Calibri" panose="020F0502020204030204" pitchFamily="34" charset="0"/>
              </a:rPr>
              <a:t>Extracted specific properties like bounding box coordinates (x, y),  width, </a:t>
            </a:r>
            <a:r>
              <a:rPr lang="en-US" sz="2200" dirty="0" err="1">
                <a:latin typeface="Calibri" panose="020F0502020204030204" pitchFamily="34" charset="0"/>
                <a:ea typeface="Calibri" panose="020F0502020204030204" pitchFamily="34" charset="0"/>
                <a:cs typeface="Calibri" panose="020F0502020204030204" pitchFamily="34" charset="0"/>
              </a:rPr>
              <a:t>heigth</a:t>
            </a:r>
            <a:r>
              <a:rPr lang="en-US" sz="2200" dirty="0">
                <a:latin typeface="Calibri" panose="020F0502020204030204" pitchFamily="34" charset="0"/>
                <a:ea typeface="Calibri" panose="020F0502020204030204" pitchFamily="34" charset="0"/>
                <a:cs typeface="Calibri" panose="020F0502020204030204" pitchFamily="34" charset="0"/>
              </a:rPr>
              <a:t>), number of vertices, and contour are. </a:t>
            </a:r>
          </a:p>
          <a:p>
            <a:pPr marL="285750" indent="-285750">
              <a:buFont typeface="Wingdings" panose="05000000000000000000" pitchFamily="2" charset="2"/>
              <a:buChar char="Ø"/>
            </a:pPr>
            <a:r>
              <a:rPr lang="en-IN" sz="2200" dirty="0">
                <a:latin typeface="Calibri" panose="020F0502020204030204" pitchFamily="34" charset="0"/>
                <a:ea typeface="Calibri" panose="020F0502020204030204" pitchFamily="34" charset="0"/>
                <a:cs typeface="Calibri" panose="020F0502020204030204" pitchFamily="34" charset="0"/>
              </a:rPr>
              <a:t>Created a new dictionary with these extracted properties as key-value pairs</a:t>
            </a:r>
          </a:p>
          <a:p>
            <a:pPr marL="285750" indent="-285750">
              <a:buFont typeface="Wingdings" panose="05000000000000000000" pitchFamily="2" charset="2"/>
              <a:buChar char="Ø"/>
            </a:pPr>
            <a:r>
              <a:rPr lang="en-IN" sz="2200" dirty="0">
                <a:latin typeface="Calibri" panose="020F0502020204030204" pitchFamily="34" charset="0"/>
                <a:ea typeface="Calibri" panose="020F0502020204030204" pitchFamily="34" charset="0"/>
                <a:cs typeface="Calibri" panose="020F0502020204030204" pitchFamily="34" charset="0"/>
              </a:rPr>
              <a:t>Appended this dictionary into the list</a:t>
            </a:r>
          </a:p>
          <a:p>
            <a:pPr marL="285750" indent="-285750">
              <a:buFont typeface="Wingdings" panose="05000000000000000000" pitchFamily="2" charset="2"/>
              <a:buChar char="Ø"/>
            </a:pPr>
            <a:r>
              <a:rPr lang="en-IN" sz="2200" dirty="0">
                <a:latin typeface="Calibri" panose="020F0502020204030204" pitchFamily="34" charset="0"/>
                <a:ea typeface="Calibri" panose="020F0502020204030204" pitchFamily="34" charset="0"/>
                <a:cs typeface="Calibri" panose="020F0502020204030204" pitchFamily="34" charset="0"/>
              </a:rPr>
              <a:t>Converted the list into </a:t>
            </a:r>
            <a:r>
              <a:rPr lang="en-IN" sz="2200" dirty="0" err="1">
                <a:latin typeface="Calibri" panose="020F0502020204030204" pitchFamily="34" charset="0"/>
                <a:ea typeface="Calibri" panose="020F0502020204030204" pitchFamily="34" charset="0"/>
                <a:cs typeface="Calibri" panose="020F0502020204030204" pitchFamily="34" charset="0"/>
              </a:rPr>
              <a:t>dataframe</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59B9AAC-0E41-1882-EF8C-E324DBC89FFA}"/>
              </a:ext>
            </a:extLst>
          </p:cNvPr>
          <p:cNvPicPr>
            <a:picLocks noChangeAspect="1"/>
          </p:cNvPicPr>
          <p:nvPr/>
        </p:nvPicPr>
        <p:blipFill>
          <a:blip r:embed="rId2"/>
          <a:stretch>
            <a:fillRect/>
          </a:stretch>
        </p:blipFill>
        <p:spPr>
          <a:xfrm>
            <a:off x="7689476" y="2412361"/>
            <a:ext cx="3669823" cy="3523827"/>
          </a:xfrm>
          <a:prstGeom prst="rect">
            <a:avLst/>
          </a:prstGeom>
        </p:spPr>
      </p:pic>
    </p:spTree>
    <p:extLst>
      <p:ext uri="{BB962C8B-B14F-4D97-AF65-F5344CB8AC3E}">
        <p14:creationId xmlns:p14="http://schemas.microsoft.com/office/powerpoint/2010/main" val="278406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C6CC-52A1-8947-CEA1-A0A7236784CE}"/>
              </a:ext>
            </a:extLst>
          </p:cNvPr>
          <p:cNvSpPr>
            <a:spLocks noGrp="1"/>
          </p:cNvSpPr>
          <p:nvPr>
            <p:ph type="title"/>
          </p:nvPr>
        </p:nvSpPr>
        <p:spPr/>
        <p:txBody>
          <a:bodyPr/>
          <a:lstStyle/>
          <a:p>
            <a:pPr marL="571500" indent="-57150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Feature Engineering</a:t>
            </a:r>
          </a:p>
        </p:txBody>
      </p:sp>
      <p:sp>
        <p:nvSpPr>
          <p:cNvPr id="3" name="TextBox 2">
            <a:extLst>
              <a:ext uri="{FF2B5EF4-FFF2-40B4-BE49-F238E27FC236}">
                <a16:creationId xmlns:a16="http://schemas.microsoft.com/office/drawing/2014/main" id="{09250A01-B8DC-A8A3-30DF-CCEFAF001330}"/>
              </a:ext>
            </a:extLst>
          </p:cNvPr>
          <p:cNvSpPr txBox="1"/>
          <p:nvPr/>
        </p:nvSpPr>
        <p:spPr>
          <a:xfrm>
            <a:off x="1028370" y="2630079"/>
            <a:ext cx="10424649" cy="3416320"/>
          </a:xfrm>
          <a:prstGeom prst="rect">
            <a:avLst/>
          </a:prstGeom>
          <a:noFill/>
        </p:spPr>
        <p:txBody>
          <a:bodyPr wrap="none" rtlCol="0">
            <a:spAutoFit/>
          </a:bodyPr>
          <a:lstStyle/>
          <a:p>
            <a:pPr marL="285750" indent="-285750">
              <a:buFont typeface="Arial" panose="020B0604020202020204" pitchFamily="34" charset="0"/>
              <a:buChar char="•"/>
            </a:pPr>
            <a:r>
              <a:rPr lang="en-IN" sz="2400" dirty="0"/>
              <a:t>Calculated bounding box area as width(w) * height(h)</a:t>
            </a:r>
          </a:p>
          <a:p>
            <a:endParaRPr lang="en-IN" sz="2400" dirty="0"/>
          </a:p>
          <a:p>
            <a:pPr marL="285750" indent="-285750">
              <a:buFont typeface="Arial" panose="020B0604020202020204" pitchFamily="34" charset="0"/>
              <a:buChar char="•"/>
            </a:pPr>
            <a:r>
              <a:rPr lang="en-IN" sz="2400" dirty="0"/>
              <a:t>Created feature – </a:t>
            </a:r>
            <a:r>
              <a:rPr lang="en-IN" sz="2400" dirty="0" err="1"/>
              <a:t>c_area</a:t>
            </a:r>
            <a:r>
              <a:rPr lang="en-IN" sz="2400" dirty="0"/>
              <a:t>/</a:t>
            </a:r>
            <a:r>
              <a:rPr lang="en-IN" sz="2400" dirty="0" err="1"/>
              <a:t>b_area</a:t>
            </a:r>
            <a:r>
              <a:rPr lang="en-IN" sz="2400" dirty="0"/>
              <a:t> representing the ratio of </a:t>
            </a:r>
          </a:p>
          <a:p>
            <a:r>
              <a:rPr lang="en-IN" sz="2400" dirty="0"/>
              <a:t>    contour area and bounding box area</a:t>
            </a:r>
          </a:p>
          <a:p>
            <a:endParaRPr lang="en-IN" sz="2400" dirty="0"/>
          </a:p>
          <a:p>
            <a:pPr marL="342900" indent="-342900">
              <a:buFont typeface="Arial" panose="020B0604020202020204" pitchFamily="34" charset="0"/>
              <a:buChar char="•"/>
            </a:pPr>
            <a:r>
              <a:rPr lang="en-IN" sz="2400" dirty="0"/>
              <a:t>Created a feature solidity – </a:t>
            </a:r>
            <a:r>
              <a:rPr lang="en-US" sz="2400" dirty="0"/>
              <a:t>contour area / convex hull area</a:t>
            </a:r>
          </a:p>
          <a:p>
            <a:endParaRPr lang="en-US" sz="2400" dirty="0"/>
          </a:p>
          <a:p>
            <a:pPr marL="342900" indent="-342900">
              <a:buFont typeface="Arial" panose="020B0604020202020204" pitchFamily="34" charset="0"/>
              <a:buChar char="•"/>
            </a:pPr>
            <a:r>
              <a:rPr lang="en-US" sz="2400" dirty="0"/>
              <a:t>Created a feature circularity - (4 * pi * contour area) / (perimeter ** 2)</a:t>
            </a:r>
            <a:endParaRPr lang="en-IN" sz="2400" dirty="0"/>
          </a:p>
          <a:p>
            <a:endParaRPr lang="en-IN" sz="2400" dirty="0"/>
          </a:p>
        </p:txBody>
      </p:sp>
    </p:spTree>
    <p:extLst>
      <p:ext uri="{BB962C8B-B14F-4D97-AF65-F5344CB8AC3E}">
        <p14:creationId xmlns:p14="http://schemas.microsoft.com/office/powerpoint/2010/main" val="135734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A7DBA-B837-E895-D0C9-B712808EBCC1}"/>
              </a:ext>
            </a:extLst>
          </p:cNvPr>
          <p:cNvPicPr>
            <a:picLocks noChangeAspect="1"/>
          </p:cNvPicPr>
          <p:nvPr/>
        </p:nvPicPr>
        <p:blipFill>
          <a:blip r:embed="rId2"/>
          <a:stretch>
            <a:fillRect/>
          </a:stretch>
        </p:blipFill>
        <p:spPr>
          <a:xfrm>
            <a:off x="1010620" y="763571"/>
            <a:ext cx="10170760" cy="5175867"/>
          </a:xfrm>
          <a:prstGeom prst="rect">
            <a:avLst/>
          </a:prstGeom>
        </p:spPr>
      </p:pic>
    </p:spTree>
    <p:extLst>
      <p:ext uri="{BB962C8B-B14F-4D97-AF65-F5344CB8AC3E}">
        <p14:creationId xmlns:p14="http://schemas.microsoft.com/office/powerpoint/2010/main" val="201604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94E9-A00B-C451-643D-13F74AF061CD}"/>
              </a:ext>
            </a:extLst>
          </p:cNvPr>
          <p:cNvSpPr>
            <a:spLocks noGrp="1"/>
          </p:cNvSpPr>
          <p:nvPr>
            <p:ph type="title"/>
          </p:nvPr>
        </p:nvSpPr>
        <p:spPr/>
        <p:txBody>
          <a:bodyPr/>
          <a:lstStyle/>
          <a:p>
            <a:pPr marL="571500" indent="-571500">
              <a:buFont typeface="Wingdings" panose="05000000000000000000" pitchFamily="2" charset="2"/>
              <a:buChar char="q"/>
            </a:pPr>
            <a:r>
              <a:rPr lang="en-IN" dirty="0"/>
              <a:t>Classification of images(Approach1)</a:t>
            </a:r>
          </a:p>
        </p:txBody>
      </p:sp>
      <p:sp>
        <p:nvSpPr>
          <p:cNvPr id="5" name="TextBox 4">
            <a:extLst>
              <a:ext uri="{FF2B5EF4-FFF2-40B4-BE49-F238E27FC236}">
                <a16:creationId xmlns:a16="http://schemas.microsoft.com/office/drawing/2014/main" id="{BFB67682-3051-20EE-8E1A-F619D2B00146}"/>
              </a:ext>
            </a:extLst>
          </p:cNvPr>
          <p:cNvSpPr txBox="1"/>
          <p:nvPr/>
        </p:nvSpPr>
        <p:spPr>
          <a:xfrm>
            <a:off x="680321" y="2061816"/>
            <a:ext cx="9534416" cy="1200329"/>
          </a:xfrm>
          <a:prstGeom prst="rect">
            <a:avLst/>
          </a:prstGeom>
          <a:noFill/>
        </p:spPr>
        <p:txBody>
          <a:bodyPr wrap="square">
            <a:spAutoFit/>
          </a:bodyPr>
          <a:lstStyle/>
          <a:p>
            <a:pPr marL="342900" indent="-342900">
              <a:buFont typeface="Wingdings" panose="05000000000000000000" pitchFamily="2" charset="2"/>
              <a:buChar char="Ø"/>
            </a:pPr>
            <a:r>
              <a:rPr lang="en-US" sz="3600" b="1" dirty="0">
                <a:effectLst/>
                <a:latin typeface="Calibri" panose="020F0502020204030204" pitchFamily="34" charset="0"/>
                <a:ea typeface="Calibri" panose="020F0502020204030204" pitchFamily="34" charset="0"/>
                <a:cs typeface="Calibri" panose="020F0502020204030204" pitchFamily="34" charset="0"/>
              </a:rPr>
              <a:t>K-means using basic geometric features</a:t>
            </a:r>
          </a:p>
          <a:p>
            <a:endPar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3233F14-519F-27DE-FCC4-44172F3F4A1F}"/>
              </a:ext>
            </a:extLst>
          </p:cNvPr>
          <p:cNvSpPr txBox="1"/>
          <p:nvPr/>
        </p:nvSpPr>
        <p:spPr>
          <a:xfrm>
            <a:off x="1335794" y="2892813"/>
            <a:ext cx="7471917" cy="3416320"/>
          </a:xfrm>
          <a:prstGeom prst="rect">
            <a:avLst/>
          </a:prstGeom>
          <a:noFill/>
        </p:spPr>
        <p:txBody>
          <a:bodyPr wrap="none" rtlCol="0">
            <a:spAutoFit/>
          </a:bodyPr>
          <a:lstStyle/>
          <a:p>
            <a:pPr marL="285750" indent="-285750">
              <a:buFont typeface="Arial" panose="020B0604020202020204" pitchFamily="34" charset="0"/>
              <a:buChar char="•"/>
            </a:pPr>
            <a:r>
              <a:rPr lang="en-IN" sz="2400" dirty="0"/>
              <a:t>Applied </a:t>
            </a:r>
            <a:r>
              <a:rPr lang="en-IN" sz="2400" dirty="0" err="1"/>
              <a:t>standardscalar</a:t>
            </a:r>
            <a:r>
              <a:rPr lang="en-IN" sz="2400" dirty="0"/>
              <a:t> to standardize the dataset </a:t>
            </a:r>
          </a:p>
          <a:p>
            <a:r>
              <a:rPr lang="en-IN" sz="2400" dirty="0"/>
              <a:t>   that we have created</a:t>
            </a:r>
          </a:p>
          <a:p>
            <a:endParaRPr lang="en-IN" sz="2400" dirty="0"/>
          </a:p>
          <a:p>
            <a:pPr marL="285750" indent="-285750">
              <a:buFont typeface="Arial" panose="020B0604020202020204" pitchFamily="34" charset="0"/>
              <a:buChar char="•"/>
            </a:pPr>
            <a:r>
              <a:rPr lang="en-IN" sz="2400" dirty="0"/>
              <a:t>Used Elbow method to find optimal number of </a:t>
            </a:r>
          </a:p>
          <a:p>
            <a:r>
              <a:rPr lang="en-IN" sz="2400" dirty="0"/>
              <a:t>   clusters(4, in our case)</a:t>
            </a:r>
          </a:p>
          <a:p>
            <a:endParaRPr lang="en-IN" sz="2400" dirty="0"/>
          </a:p>
          <a:p>
            <a:pPr marL="285750" indent="-285750">
              <a:buFont typeface="Arial" panose="020B0604020202020204" pitchFamily="34" charset="0"/>
              <a:buChar char="•"/>
            </a:pPr>
            <a:r>
              <a:rPr lang="en-IN" sz="2400" dirty="0"/>
              <a:t>Plotted graph of Elbow method</a:t>
            </a:r>
          </a:p>
          <a:p>
            <a:endParaRPr lang="en-IN" sz="2400" dirty="0"/>
          </a:p>
          <a:p>
            <a:pPr marL="285750" indent="-285750">
              <a:buFont typeface="Arial" panose="020B0604020202020204" pitchFamily="34" charset="0"/>
              <a:buChar char="•"/>
            </a:pPr>
            <a:r>
              <a:rPr lang="en-IN" sz="2400" dirty="0"/>
              <a:t>Plotted K-Means for optimal case(4)</a:t>
            </a:r>
          </a:p>
        </p:txBody>
      </p:sp>
    </p:spTree>
    <p:extLst>
      <p:ext uri="{BB962C8B-B14F-4D97-AF65-F5344CB8AC3E}">
        <p14:creationId xmlns:p14="http://schemas.microsoft.com/office/powerpoint/2010/main" val="186367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13BD50-BB7E-3255-81CC-58F5575A46E4}"/>
              </a:ext>
            </a:extLst>
          </p:cNvPr>
          <p:cNvPicPr>
            <a:picLocks noChangeAspect="1"/>
          </p:cNvPicPr>
          <p:nvPr/>
        </p:nvPicPr>
        <p:blipFill>
          <a:blip r:embed="rId2"/>
          <a:stretch>
            <a:fillRect/>
          </a:stretch>
        </p:blipFill>
        <p:spPr>
          <a:xfrm>
            <a:off x="1489276" y="666364"/>
            <a:ext cx="8859486" cy="5525271"/>
          </a:xfrm>
          <a:prstGeom prst="rect">
            <a:avLst/>
          </a:prstGeom>
        </p:spPr>
      </p:pic>
      <p:sp>
        <p:nvSpPr>
          <p:cNvPr id="2" name="TextBox 1">
            <a:extLst>
              <a:ext uri="{FF2B5EF4-FFF2-40B4-BE49-F238E27FC236}">
                <a16:creationId xmlns:a16="http://schemas.microsoft.com/office/drawing/2014/main" id="{553D88C1-58EE-7691-E6E2-D6003E3DBC57}"/>
              </a:ext>
            </a:extLst>
          </p:cNvPr>
          <p:cNvSpPr txBox="1"/>
          <p:nvPr/>
        </p:nvSpPr>
        <p:spPr>
          <a:xfrm>
            <a:off x="2339994" y="297032"/>
            <a:ext cx="7158050" cy="369332"/>
          </a:xfrm>
          <a:prstGeom prst="rect">
            <a:avLst/>
          </a:prstGeom>
          <a:noFill/>
        </p:spPr>
        <p:txBody>
          <a:bodyPr wrap="non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For Geometric features and </a:t>
            </a:r>
            <a:r>
              <a:rPr lang="en-IN" b="1" dirty="0" err="1">
                <a:latin typeface="Calibri" panose="020F0502020204030204" pitchFamily="34" charset="0"/>
                <a:ea typeface="Calibri" panose="020F0502020204030204" pitchFamily="34" charset="0"/>
                <a:cs typeface="Calibri" panose="020F0502020204030204" pitchFamily="34" charset="0"/>
              </a:rPr>
              <a:t>KMeans</a:t>
            </a:r>
            <a:r>
              <a:rPr lang="en-IN" b="1" dirty="0">
                <a:latin typeface="Calibri" panose="020F0502020204030204" pitchFamily="34" charset="0"/>
                <a:ea typeface="Calibri" panose="020F0502020204030204" pitchFamily="34" charset="0"/>
                <a:cs typeface="Calibri" panose="020F0502020204030204" pitchFamily="34" charset="0"/>
              </a:rPr>
              <a:t> algorithm for different no. of clusters</a:t>
            </a:r>
          </a:p>
        </p:txBody>
      </p:sp>
    </p:spTree>
    <p:extLst>
      <p:ext uri="{BB962C8B-B14F-4D97-AF65-F5344CB8AC3E}">
        <p14:creationId xmlns:p14="http://schemas.microsoft.com/office/powerpoint/2010/main" val="62475701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4217</TotalTime>
  <Words>1265</Words>
  <Application>Microsoft Office PowerPoint</Application>
  <PresentationFormat>Widescreen</PresentationFormat>
  <Paragraphs>180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Trebuchet MS</vt:lpstr>
      <vt:lpstr>Wingdings</vt:lpstr>
      <vt:lpstr>Berlin</vt:lpstr>
      <vt:lpstr>Leveraging Machine Learning for Building Layouts</vt:lpstr>
      <vt:lpstr>OVERVIEW</vt:lpstr>
      <vt:lpstr>INDEX</vt:lpstr>
      <vt:lpstr>Preprocessing of image</vt:lpstr>
      <vt:lpstr>Creation of Data Frame</vt:lpstr>
      <vt:lpstr>Feature Engineering</vt:lpstr>
      <vt:lpstr>PowerPoint Presentation</vt:lpstr>
      <vt:lpstr>Classification of images(Approach1)</vt:lpstr>
      <vt:lpstr>PowerPoint Presentation</vt:lpstr>
      <vt:lpstr>PowerPoint Presentation</vt:lpstr>
      <vt:lpstr>Classification of images(Approach2)</vt:lpstr>
      <vt:lpstr>PowerPoint Presentation</vt:lpstr>
      <vt:lpstr>Classification of Images(Approach 3)</vt:lpstr>
      <vt:lpstr>4 distinct families at lower ends of dendogram with bifurcation at similar distance </vt:lpstr>
      <vt:lpstr>Visualizations of geometric features w.r.t families</vt:lpstr>
      <vt:lpstr>Feature Importance for families creation</vt:lpstr>
      <vt:lpstr>How to assign low, medium, high complexity?</vt:lpstr>
      <vt:lpstr>PowerPoint Presentation</vt:lpstr>
      <vt:lpstr>PowerPoint Presentation</vt:lpstr>
      <vt:lpstr>PowerPoint Presentation</vt:lpstr>
      <vt:lpstr>PowerPoint Presentation</vt:lpstr>
      <vt:lpstr>Exploratory Data Analysis</vt:lpstr>
      <vt:lpstr>PowerPoint Presentation</vt:lpstr>
      <vt:lpstr>Results from Heatmap:</vt:lpstr>
      <vt:lpstr>PowerPoint Presentation</vt:lpstr>
      <vt:lpstr>PowerPoint Presentation</vt:lpstr>
      <vt:lpstr>PowerPoint Presentation</vt:lpstr>
      <vt:lpstr>PowerPoint Presentation</vt:lpstr>
      <vt:lpstr>Families Prediction with Architect's gross parameters using ML Classifier Approach</vt:lpstr>
      <vt:lpstr>Families Prediction with Architect's gross parameters using ML Classifier Approach</vt:lpstr>
      <vt:lpstr>Families Prediction with Architect's gross parameters using ML Classifier Approach</vt:lpstr>
      <vt:lpstr>Results - Metrics</vt:lpstr>
      <vt:lpstr>Results – Confusion Matrix</vt:lpstr>
      <vt:lpstr>Feature Impotance in family's prediction</vt:lpstr>
      <vt:lpstr>What else?</vt:lpstr>
      <vt:lpstr>PowerPoint Presentation</vt:lpstr>
      <vt:lpstr>Major Learnings</vt:lpstr>
      <vt:lpstr>Implementation Links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Machine Learning for Building Layouts</dc:title>
  <dc:creator>Rohan Choudhary</dc:creator>
  <cp:lastModifiedBy>Rohan Choudhary</cp:lastModifiedBy>
  <cp:revision>170</cp:revision>
  <dcterms:created xsi:type="dcterms:W3CDTF">2024-04-12T18:51:42Z</dcterms:created>
  <dcterms:modified xsi:type="dcterms:W3CDTF">2024-04-15T18:17:23Z</dcterms:modified>
</cp:coreProperties>
</file>