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59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B7257-9FF2-9505-0F31-791BC4430D04}" v="3930" dt="2023-04-11T20:28:17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196A-B0B6-48A8-BFF8-EDB1F41B9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Statistical Study of Variation of PM –10 particulate particle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70BE4-35BD-3577-2C99-2AC75590E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Presented By:</a:t>
            </a:r>
          </a:p>
          <a:p>
            <a:r>
              <a:rPr lang="en-US" dirty="0">
                <a:ea typeface="Calibri"/>
                <a:cs typeface="Calibri"/>
              </a:rPr>
              <a:t>Sahil </a:t>
            </a:r>
            <a:r>
              <a:rPr lang="en-US" dirty="0" err="1">
                <a:ea typeface="Calibri"/>
                <a:cs typeface="Calibri"/>
              </a:rPr>
              <a:t>Barbade</a:t>
            </a:r>
            <a:r>
              <a:rPr lang="en-US" dirty="0">
                <a:ea typeface="Calibri"/>
                <a:cs typeface="Calibri"/>
              </a:rPr>
              <a:t>(210040131)</a:t>
            </a:r>
          </a:p>
          <a:p>
            <a:r>
              <a:rPr lang="en-US" dirty="0">
                <a:ea typeface="Calibri"/>
                <a:cs typeface="Calibri"/>
              </a:rPr>
              <a:t>Siddharth Acharya(210040152)</a:t>
            </a:r>
          </a:p>
        </p:txBody>
      </p:sp>
    </p:spTree>
    <p:extLst>
      <p:ext uri="{BB962C8B-B14F-4D97-AF65-F5344CB8AC3E}">
        <p14:creationId xmlns:p14="http://schemas.microsoft.com/office/powerpoint/2010/main" val="3236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6015-FCE7-9860-A417-D089CA90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29" y="365125"/>
            <a:ext cx="10459571" cy="182563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799D-B3F7-098E-047D-C899B4E1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45" y="761067"/>
            <a:ext cx="10812555" cy="5415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Precipitation:</a:t>
            </a:r>
          </a:p>
          <a:p>
            <a:r>
              <a:rPr lang="en-US" dirty="0">
                <a:cs typeface="Calibri"/>
              </a:rPr>
              <a:t>Collected from IMD website.</a:t>
            </a:r>
          </a:p>
          <a:p>
            <a:r>
              <a:rPr lang="en-US" dirty="0">
                <a:cs typeface="Calibri"/>
              </a:rPr>
              <a:t>Collected monthly average precipitation rate for each mentioned cities over recent 20 years duration.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Windspeed:</a:t>
            </a:r>
          </a:p>
          <a:p>
            <a:r>
              <a:rPr lang="en-US" dirty="0">
                <a:cs typeface="Calibri"/>
              </a:rPr>
              <a:t>Collected from IMD website.</a:t>
            </a:r>
          </a:p>
          <a:p>
            <a:r>
              <a:rPr lang="en-US" sz="2400" dirty="0">
                <a:latin typeface="Arial"/>
                <a:cs typeface="Arial"/>
              </a:rPr>
              <a:t>Collected monthly average precipitation rate for each mentioned cities over 40 years duration.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845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BECD-5907-2C2E-3033-61629E43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3BE5-AA73-B79C-5A97-B6D5C4F7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0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BBD6-E67B-4432-98FF-53D9DE1F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61AD-B82C-DFCE-9E21-3C2E3B676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Study the variation of PM-10 particulate matter in air in response to atmospheric factors like:</a:t>
            </a:r>
          </a:p>
          <a:p>
            <a:r>
              <a:rPr lang="en-US" dirty="0">
                <a:ea typeface="Calibri"/>
                <a:cs typeface="Calibri"/>
              </a:rPr>
              <a:t>Temperature</a:t>
            </a:r>
          </a:p>
          <a:p>
            <a:r>
              <a:rPr lang="en-US" dirty="0">
                <a:ea typeface="Calibri"/>
                <a:cs typeface="Calibri"/>
              </a:rPr>
              <a:t>Wind Speed</a:t>
            </a:r>
          </a:p>
          <a:p>
            <a:r>
              <a:rPr lang="en-US" dirty="0">
                <a:ea typeface="Calibri"/>
                <a:cs typeface="Calibri"/>
              </a:rPr>
              <a:t>Precipitation</a:t>
            </a:r>
          </a:p>
        </p:txBody>
      </p:sp>
    </p:spTree>
    <p:extLst>
      <p:ext uri="{BB962C8B-B14F-4D97-AF65-F5344CB8AC3E}">
        <p14:creationId xmlns:p14="http://schemas.microsoft.com/office/powerpoint/2010/main" val="53449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12F9-928C-7182-092D-631036FB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Our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AA6F-26B2-5144-8308-D031F3A0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Collected related data from certified government sites like:</a:t>
            </a:r>
          </a:p>
          <a:p>
            <a:r>
              <a:rPr lang="en-US" dirty="0">
                <a:ea typeface="Calibri"/>
                <a:cs typeface="Calibri"/>
              </a:rPr>
              <a:t>Central Pollution Control Board (</a:t>
            </a:r>
            <a:r>
              <a:rPr lang="en-US" dirty="0" err="1">
                <a:ea typeface="Calibri"/>
                <a:cs typeface="Calibri"/>
              </a:rPr>
              <a:t>Cpcb</a:t>
            </a:r>
            <a:r>
              <a:rPr lang="en-US" dirty="0">
                <a:ea typeface="Calibri"/>
                <a:cs typeface="Calibri"/>
              </a:rPr>
              <a:t>) - For AQI (PM-10) and temperature</a:t>
            </a:r>
          </a:p>
          <a:p>
            <a:r>
              <a:rPr lang="en-US" dirty="0">
                <a:ea typeface="Calibri"/>
                <a:cs typeface="Calibri"/>
              </a:rPr>
              <a:t>India Meteorological </a:t>
            </a:r>
            <a:r>
              <a:rPr lang="en-US" dirty="0" err="1">
                <a:ea typeface="Calibri"/>
                <a:cs typeface="Calibri"/>
              </a:rPr>
              <a:t>Depatment</a:t>
            </a:r>
            <a:r>
              <a:rPr lang="en-US" dirty="0">
                <a:ea typeface="Calibri"/>
                <a:cs typeface="Calibri"/>
              </a:rPr>
              <a:t>(IMD) - For precipitation and Wind speed details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Preprocessing Data received</a:t>
            </a:r>
          </a:p>
          <a:p>
            <a:r>
              <a:rPr lang="en-US" dirty="0">
                <a:ea typeface="Calibri"/>
                <a:cs typeface="Calibri"/>
              </a:rPr>
              <a:t>Applied Statistical Models</a:t>
            </a:r>
          </a:p>
          <a:p>
            <a:r>
              <a:rPr lang="en-US" dirty="0" err="1">
                <a:ea typeface="Calibri"/>
                <a:cs typeface="Calibri"/>
              </a:rPr>
              <a:t>Inferance</a:t>
            </a:r>
            <a:r>
              <a:rPr lang="en-US" dirty="0">
                <a:ea typeface="Calibri"/>
                <a:cs typeface="Calibri"/>
              </a:rPr>
              <a:t> from model's results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435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4DC7-D859-BF2B-5A47-D4CA253B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09" y="213846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Why these factors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1B06-FBD6-F5AD-6127-42A04BB7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2" y="1354978"/>
            <a:ext cx="10627658" cy="4821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To have brief idea of which factors influence its variations we referred Gaussian plume model which uses the following parameters: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Temperature :</a:t>
            </a:r>
          </a:p>
          <a:p>
            <a:r>
              <a:rPr lang="en-US" dirty="0">
                <a:ea typeface="Calibri"/>
                <a:cs typeface="Calibri"/>
              </a:rPr>
              <a:t>Influence stability of atmosphere and</a:t>
            </a:r>
          </a:p>
          <a:p>
            <a:r>
              <a:rPr lang="en-US" dirty="0">
                <a:ea typeface="Calibri"/>
                <a:cs typeface="Calibri"/>
              </a:rPr>
              <a:t>Stable air traps pollutant near ground while unstable allows better dispersion.</a:t>
            </a:r>
          </a:p>
          <a:p>
            <a:r>
              <a:rPr lang="en-US" dirty="0">
                <a:ea typeface="Calibri"/>
                <a:cs typeface="Calibri"/>
              </a:rPr>
              <a:t>Thus temperature gradient plays important role in model to estimate net dispersion of pollutants.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159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61CF-529B-DBB4-BF3D-115CF577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48" y="365125"/>
            <a:ext cx="10616452" cy="26100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CDDC4-06BB-03C0-0D0B-E6DCF4BF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873125"/>
            <a:ext cx="10610850" cy="5303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Precipitation:</a:t>
            </a:r>
          </a:p>
          <a:p>
            <a:r>
              <a:rPr lang="en-US" dirty="0">
                <a:ea typeface="Calibri"/>
                <a:cs typeface="Calibri"/>
              </a:rPr>
              <a:t>Removes air pollutant from atmosphere through wet deposition.</a:t>
            </a:r>
          </a:p>
          <a:p>
            <a:r>
              <a:rPr lang="en-US" dirty="0">
                <a:ea typeface="Calibri"/>
                <a:cs typeface="Calibri"/>
              </a:rPr>
              <a:t>So high precipitation creates low concentration and vice versa</a:t>
            </a:r>
          </a:p>
          <a:p>
            <a:r>
              <a:rPr lang="en-US" dirty="0">
                <a:ea typeface="Calibri"/>
                <a:cs typeface="Calibri"/>
              </a:rPr>
              <a:t>Thus precipitation rate is considered in model to estimate the removal of air pollutants in atmosphere.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Wind Speed:</a:t>
            </a:r>
          </a:p>
          <a:p>
            <a:r>
              <a:rPr lang="en-US" dirty="0">
                <a:ea typeface="Calibri"/>
                <a:cs typeface="Calibri"/>
              </a:rPr>
              <a:t>Determines the rate at which pollutants are transported away from point source.</a:t>
            </a:r>
          </a:p>
          <a:p>
            <a:r>
              <a:rPr lang="en-US" dirty="0">
                <a:ea typeface="Calibri"/>
                <a:cs typeface="Calibri"/>
              </a:rPr>
              <a:t>Its speed is used as key factor in model to measure how much further these pollutants are dispersed away.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11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3A2F7-A182-C723-5E88-CCB9A1F0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63" y="452906"/>
            <a:ext cx="10778937" cy="57240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Station Elevation</a:t>
            </a:r>
          </a:p>
          <a:p>
            <a:r>
              <a:rPr lang="en-US" dirty="0">
                <a:ea typeface="Calibri"/>
                <a:cs typeface="Calibri"/>
              </a:rPr>
              <a:t>With higher elevation as air rises , it cools and become stable, so it experiences higher AQI concentration depending on temperature variation with elevation.</a:t>
            </a:r>
          </a:p>
          <a:p>
            <a:r>
              <a:rPr lang="en-US" dirty="0">
                <a:ea typeface="Calibri"/>
                <a:cs typeface="Calibri"/>
              </a:rPr>
              <a:t>Also, wind can interact differently with different elevations.</a:t>
            </a:r>
          </a:p>
          <a:p>
            <a:r>
              <a:rPr lang="en-US" dirty="0">
                <a:ea typeface="Calibri"/>
                <a:cs typeface="Calibri"/>
              </a:rPr>
              <a:t>At higher elevation , more rapid and turbulent winds are present which disperse pollutants more prominently.</a:t>
            </a:r>
          </a:p>
          <a:p>
            <a:r>
              <a:rPr lang="en-US" dirty="0">
                <a:ea typeface="Calibri"/>
                <a:cs typeface="Calibri"/>
              </a:rPr>
              <a:t>At lower elevations ,  these winds are slower and get obstructed by local terrains which accumulate pollutants and increase AQI.</a:t>
            </a:r>
          </a:p>
          <a:p>
            <a:r>
              <a:rPr lang="en-US" dirty="0">
                <a:ea typeface="Calibri"/>
                <a:cs typeface="Calibri"/>
              </a:rPr>
              <a:t>Thus, model also take this in account and  how it interacts with other factors.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857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9ADB-5F8E-C479-ED50-36BF98A1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98" y="365125"/>
            <a:ext cx="10521202" cy="3128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3F2-0346-D4D0-2E92-0C5476D9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98" y="727449"/>
            <a:ext cx="10521202" cy="54495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These factors can have direct or indirect impact on dispersion on pollutants along with variation in its AQI(PM-10) concentration: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With high temperature and low wind speeds stability of atmosphere        increases.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 Thus creating high concentration of pollutants near that area.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With heavy rainfall wet deposition of air pollutants increases ,                   leading to reduction  in  AQI(PM-10) concentration.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37E5-2CA3-EFCD-9CE1-9916D9AD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906A-7D8B-7F25-FF30-3B60C561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First , 2^3  full factorial design model was  implemented to  analyze   PM –10 concentration variation w.r.t mentioned 3 factors.</a:t>
            </a:r>
          </a:p>
          <a:p>
            <a:r>
              <a:rPr lang="en-US" dirty="0">
                <a:ea typeface="Calibri"/>
                <a:cs typeface="Calibri"/>
              </a:rPr>
              <a:t>Two factor ANOVA model was used to understand the statistical significance of main and interaction effects.</a:t>
            </a:r>
          </a:p>
          <a:p>
            <a:r>
              <a:rPr lang="en-US" dirty="0">
                <a:ea typeface="Calibri"/>
                <a:cs typeface="Calibri"/>
              </a:rPr>
              <a:t>Calculated </a:t>
            </a:r>
            <a:r>
              <a:rPr lang="en-US" dirty="0" err="1">
                <a:ea typeface="Calibri"/>
                <a:cs typeface="Calibri"/>
              </a:rPr>
              <a:t>uncertainity</a:t>
            </a:r>
            <a:r>
              <a:rPr lang="en-US" dirty="0">
                <a:ea typeface="Calibri"/>
                <a:cs typeface="Calibri"/>
              </a:rPr>
              <a:t> in each possible effects via confidence interval using estimation of variances associated with these average effects and interactions.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771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9921-E381-A95C-6970-52EAC3C5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Data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52F3-9D30-60E7-88BB-EE7E595B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AQI(PM-10) and Temperature :</a:t>
            </a:r>
          </a:p>
          <a:p>
            <a:r>
              <a:rPr lang="en-US" dirty="0">
                <a:ea typeface="Calibri"/>
                <a:cs typeface="Calibri"/>
              </a:rPr>
              <a:t>Collected from certified government "</a:t>
            </a:r>
            <a:r>
              <a:rPr lang="en-US" dirty="0" err="1">
                <a:ea typeface="Calibri"/>
                <a:cs typeface="Calibri"/>
              </a:rPr>
              <a:t>Cpcb</a:t>
            </a:r>
            <a:r>
              <a:rPr lang="en-US" dirty="0">
                <a:ea typeface="Calibri"/>
                <a:cs typeface="Calibri"/>
              </a:rPr>
              <a:t>" website.</a:t>
            </a:r>
          </a:p>
          <a:p>
            <a:r>
              <a:rPr lang="en-US" dirty="0">
                <a:ea typeface="Calibri"/>
                <a:cs typeface="Calibri"/>
              </a:rPr>
              <a:t>Data taken for 10 different cities across India at similar elevation or terrain (to block station elevation factor) areas.</a:t>
            </a:r>
          </a:p>
          <a:p>
            <a:r>
              <a:rPr lang="en-US" dirty="0">
                <a:ea typeface="Calibri"/>
                <a:cs typeface="Calibri"/>
              </a:rPr>
              <a:t>Chennai , Hyderabad ,Kota , Ludhiana , Mysore , Nagpur , Puducherry ,Pune ,Udaipur , Visakhapatnam.</a:t>
            </a:r>
          </a:p>
          <a:p>
            <a:r>
              <a:rPr lang="en-US" dirty="0">
                <a:ea typeface="Calibri"/>
                <a:cs typeface="Calibri"/>
              </a:rPr>
              <a:t>This data was taken for recent 5 years (2018 – 2023) over each month for each cities mentioned.</a:t>
            </a:r>
          </a:p>
        </p:txBody>
      </p:sp>
    </p:spTree>
    <p:extLst>
      <p:ext uri="{BB962C8B-B14F-4D97-AF65-F5344CB8AC3E}">
        <p14:creationId xmlns:p14="http://schemas.microsoft.com/office/powerpoint/2010/main" val="145963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Statistical Study of Variation of PM –10 particulate particle</vt:lpstr>
      <vt:lpstr>Objective</vt:lpstr>
      <vt:lpstr>Our Approach</vt:lpstr>
      <vt:lpstr>Why these factors ?</vt:lpstr>
      <vt:lpstr>PowerPoint Presentation</vt:lpstr>
      <vt:lpstr>PowerPoint Presentation</vt:lpstr>
      <vt:lpstr>PowerPoint Presentation</vt:lpstr>
      <vt:lpstr>Models Used</vt:lpstr>
      <vt:lpstr>Data Used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538</cp:revision>
  <dcterms:created xsi:type="dcterms:W3CDTF">2013-07-15T20:26:40Z</dcterms:created>
  <dcterms:modified xsi:type="dcterms:W3CDTF">2023-04-11T20:30:52Z</dcterms:modified>
</cp:coreProperties>
</file>