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73" r:id="rId10"/>
    <p:sldId id="272" r:id="rId11"/>
    <p:sldId id="271" r:id="rId12"/>
    <p:sldId id="268" r:id="rId13"/>
    <p:sldId id="269" r:id="rId14"/>
    <p:sldId id="270" r:id="rId15"/>
    <p:sldId id="261" r:id="rId16"/>
    <p:sldId id="27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6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3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7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7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2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3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5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B3B44-617C-4F9D-A378-EC81C62BD183}" type="datetimeFigureOut">
              <a:rPr lang="en-IN" smtClean="0"/>
              <a:t>24-09-2016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BE16FB-6243-4FBE-B3A1-6BA0293A3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2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2/MahanaJohnsApte-AutomatedEssayGradingUsingMachineLearning.pdf" TargetMode="External"/><Relationship Id="rId2" Type="http://schemas.openxmlformats.org/officeDocument/2006/relationships/hyperlink" Target="http://www.cs.cmu.edu/~norii/pub/a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/asap-aes/details/background" TargetMode="External"/><Relationship Id="rId4" Type="http://schemas.openxmlformats.org/officeDocument/2006/relationships/hyperlink" Target="https://www.ets.org/Media/Research/pdf/RR-04-45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Automatic Essay Grading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By Space Explorers</a:t>
            </a:r>
          </a:p>
          <a:p>
            <a:r>
              <a:rPr lang="en-IN" dirty="0" err="1" smtClean="0"/>
              <a:t>Sahil</a:t>
            </a:r>
            <a:r>
              <a:rPr lang="en-IN" dirty="0" smtClean="0"/>
              <a:t> </a:t>
            </a:r>
            <a:r>
              <a:rPr lang="en-IN" dirty="0" err="1" smtClean="0"/>
              <a:t>Chelaramani</a:t>
            </a:r>
            <a:r>
              <a:rPr lang="en-IN" dirty="0" smtClean="0"/>
              <a:t> – 20162051</a:t>
            </a:r>
          </a:p>
          <a:p>
            <a:r>
              <a:rPr lang="en-IN" dirty="0" smtClean="0"/>
              <a:t>Pranav Dhakras – 20162303</a:t>
            </a:r>
          </a:p>
          <a:p>
            <a:r>
              <a:rPr lang="en-IN" dirty="0" err="1" smtClean="0"/>
              <a:t>Josyula</a:t>
            </a:r>
            <a:r>
              <a:rPr lang="en-IN" dirty="0" smtClean="0"/>
              <a:t> </a:t>
            </a:r>
            <a:r>
              <a:rPr lang="en-IN" dirty="0" err="1" smtClean="0"/>
              <a:t>Gopalkrishan</a:t>
            </a:r>
            <a:r>
              <a:rPr lang="en-IN" dirty="0" smtClean="0"/>
              <a:t> – 20162137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3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 intuition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nouns and verbs do not necessarily mean better writing style</a:t>
            </a:r>
          </a:p>
          <a:p>
            <a:r>
              <a:rPr lang="en-IN" dirty="0" smtClean="0"/>
              <a:t>Use of adjectives and adverbs is a better guess</a:t>
            </a:r>
          </a:p>
          <a:p>
            <a:r>
              <a:rPr lang="en-IN" dirty="0" smtClean="0"/>
              <a:t>Long sentences may make the essay too verbose to read</a:t>
            </a:r>
          </a:p>
          <a:p>
            <a:r>
              <a:rPr lang="en-IN" dirty="0" smtClean="0"/>
              <a:t>Foreign words may not be necessary for good essay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selection/elimination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Adjective count</a:t>
            </a:r>
          </a:p>
          <a:p>
            <a:r>
              <a:rPr lang="en-IN" dirty="0" smtClean="0"/>
              <a:t>Adverb count</a:t>
            </a:r>
          </a:p>
          <a:p>
            <a:r>
              <a:rPr lang="en-IN" dirty="0" smtClean="0"/>
              <a:t>Long word count</a:t>
            </a:r>
          </a:p>
          <a:p>
            <a:r>
              <a:rPr lang="en-IN" dirty="0" smtClean="0"/>
              <a:t>Unique N-grams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Sentence count</a:t>
            </a:r>
          </a:p>
          <a:p>
            <a:r>
              <a:rPr lang="en-IN" dirty="0" smtClean="0"/>
              <a:t>Positive sentiment</a:t>
            </a:r>
          </a:p>
          <a:p>
            <a:r>
              <a:rPr lang="en-IN" dirty="0" smtClean="0"/>
              <a:t>Negative sentiment</a:t>
            </a:r>
          </a:p>
          <a:p>
            <a:r>
              <a:rPr lang="en-IN" dirty="0" smtClean="0"/>
              <a:t>Neutral sentiment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(all features)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Small subset of data was used</a:t>
            </a:r>
          </a:p>
          <a:p>
            <a:r>
              <a:rPr lang="en-IN" dirty="0" smtClean="0"/>
              <a:t>No. of training </a:t>
            </a:r>
            <a:r>
              <a:rPr lang="en-IN" dirty="0"/>
              <a:t>s</a:t>
            </a:r>
            <a:r>
              <a:rPr lang="en-IN" dirty="0" smtClean="0"/>
              <a:t>amples : 2434</a:t>
            </a:r>
          </a:p>
          <a:p>
            <a:r>
              <a:rPr lang="en-IN" dirty="0" smtClean="0"/>
              <a:t>No. of test samples : 806</a:t>
            </a:r>
          </a:p>
          <a:p>
            <a:r>
              <a:rPr lang="en-IN" dirty="0" smtClean="0"/>
              <a:t>Average </a:t>
            </a:r>
            <a:r>
              <a:rPr lang="en-IN" dirty="0"/>
              <a:t>Quadratic Kappa :  </a:t>
            </a:r>
            <a:r>
              <a:rPr lang="en-IN" dirty="0" smtClean="0"/>
              <a:t>0.700992555831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1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(selected features)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Small subset of data was used</a:t>
            </a:r>
          </a:p>
          <a:p>
            <a:r>
              <a:rPr lang="en-IN" dirty="0" smtClean="0"/>
              <a:t>Only 9 selected features were used</a:t>
            </a:r>
          </a:p>
          <a:p>
            <a:r>
              <a:rPr lang="en-IN" dirty="0" smtClean="0"/>
              <a:t>No. of training </a:t>
            </a:r>
            <a:r>
              <a:rPr lang="en-IN" dirty="0"/>
              <a:t>s</a:t>
            </a:r>
            <a:r>
              <a:rPr lang="en-IN" dirty="0" smtClean="0"/>
              <a:t>amples : 2434</a:t>
            </a:r>
          </a:p>
          <a:p>
            <a:r>
              <a:rPr lang="en-IN" dirty="0" smtClean="0"/>
              <a:t>No. of test samples : 806</a:t>
            </a:r>
          </a:p>
          <a:p>
            <a:r>
              <a:rPr lang="en-IN" dirty="0" smtClean="0"/>
              <a:t>Average </a:t>
            </a:r>
            <a:r>
              <a:rPr lang="en-IN" dirty="0"/>
              <a:t>Quadratic Kappa :  0.774193548387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Phase 3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Way forward…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7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 forests</a:t>
            </a:r>
          </a:p>
          <a:p>
            <a:r>
              <a:rPr lang="en-IN" dirty="0" smtClean="0"/>
              <a:t>Neural </a:t>
            </a:r>
            <a:r>
              <a:rPr lang="en-IN" dirty="0" smtClean="0"/>
              <a:t>networks</a:t>
            </a:r>
          </a:p>
          <a:p>
            <a:r>
              <a:rPr lang="en-IN" dirty="0" smtClean="0"/>
              <a:t>Support vector machine</a:t>
            </a:r>
          </a:p>
          <a:p>
            <a:r>
              <a:rPr lang="en-IN" dirty="0" smtClean="0"/>
              <a:t>Boosting with all of the above</a:t>
            </a:r>
          </a:p>
          <a:p>
            <a:r>
              <a:rPr lang="en-IN" dirty="0" smtClean="0"/>
              <a:t>Standard </a:t>
            </a:r>
            <a:r>
              <a:rPr lang="en-IN" dirty="0"/>
              <a:t>metric average </a:t>
            </a:r>
            <a:r>
              <a:rPr lang="en-IN" dirty="0" smtClean="0"/>
              <a:t>quadratic weighted </a:t>
            </a:r>
            <a:r>
              <a:rPr lang="en-IN" dirty="0"/>
              <a:t>kappa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3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features?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3667" y="2648711"/>
            <a:ext cx="4895055" cy="3124201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Possible solutions?</a:t>
            </a:r>
          </a:p>
          <a:p>
            <a:r>
              <a:rPr lang="en-IN" dirty="0" smtClean="0"/>
              <a:t>Structure of sentences</a:t>
            </a:r>
          </a:p>
          <a:p>
            <a:r>
              <a:rPr lang="en-IN" dirty="0" smtClean="0"/>
              <a:t>Content of essay</a:t>
            </a:r>
          </a:p>
          <a:p>
            <a:r>
              <a:rPr lang="en-IN" dirty="0" smtClean="0"/>
              <a:t>Grammatical correctness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648712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Limitations</a:t>
            </a:r>
          </a:p>
          <a:p>
            <a:r>
              <a:rPr lang="en-IN" dirty="0" smtClean="0"/>
              <a:t>Too focused on shallow features</a:t>
            </a:r>
          </a:p>
          <a:p>
            <a:r>
              <a:rPr lang="en-IN" dirty="0" smtClean="0"/>
              <a:t>Content of essay is not factored in</a:t>
            </a:r>
          </a:p>
          <a:p>
            <a:r>
              <a:rPr lang="en-IN" dirty="0" smtClean="0"/>
              <a:t>Creativity is underrated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9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hlinkClick r:id="rId2"/>
              </a:rPr>
              <a:t>http://www.cs.cmu.edu/~norii/pub/aes.pdf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hlinkClick r:id="rId3"/>
              </a:rPr>
              <a:t>http://cs229.stanford.edu/proj2012/MahanaJohnsApte-AutomatedEssayGradingUsingMachineLearning.pdf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hlinkClick r:id="rId4"/>
              </a:rPr>
              <a:t>https://www.ets.org/Media/Research/pdf/RR-04-45.pdf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5"/>
              </a:rPr>
              <a:t>https://www.kaggle.com/c/asap-aes/details/background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4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 &amp; A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9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essay, our aim is to evaluate it and give </a:t>
            </a:r>
            <a:r>
              <a:rPr lang="en-IN" dirty="0" smtClean="0"/>
              <a:t>a qualitative score.</a:t>
            </a:r>
          </a:p>
          <a:p>
            <a:r>
              <a:rPr lang="en-IN" dirty="0" smtClean="0"/>
              <a:t>While scoring an essay our aim is to consider multiple attributes of the essay to grade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3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Essays </a:t>
            </a:r>
            <a:r>
              <a:rPr lang="en-IN" dirty="0" smtClean="0"/>
              <a:t>can help </a:t>
            </a:r>
            <a:r>
              <a:rPr lang="en-IN" dirty="0"/>
              <a:t>assess </a:t>
            </a:r>
            <a:r>
              <a:rPr lang="en-IN" dirty="0" smtClean="0"/>
              <a:t>the creative writing ability on the parameters such </a:t>
            </a:r>
            <a:r>
              <a:rPr lang="en-IN" dirty="0"/>
              <a:t>as ability to recall, organise</a:t>
            </a:r>
            <a:r>
              <a:rPr lang="en-IN" dirty="0" smtClean="0"/>
              <a:t>, style of writing, </a:t>
            </a:r>
            <a:r>
              <a:rPr lang="en-IN" dirty="0"/>
              <a:t>and </a:t>
            </a:r>
            <a:r>
              <a:rPr lang="en-IN" dirty="0" smtClean="0"/>
              <a:t>creativity.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subjective nature </a:t>
            </a:r>
            <a:r>
              <a:rPr lang="en-IN" dirty="0" smtClean="0"/>
              <a:t>of essay </a:t>
            </a:r>
            <a:r>
              <a:rPr lang="en-IN" dirty="0"/>
              <a:t>assessment leads to variation in grades </a:t>
            </a:r>
            <a:r>
              <a:rPr lang="en-IN" dirty="0" smtClean="0"/>
              <a:t>awarded by human </a:t>
            </a:r>
            <a:r>
              <a:rPr lang="en-IN" dirty="0"/>
              <a:t>assessors, which is perceived </a:t>
            </a:r>
            <a:r>
              <a:rPr lang="en-IN" dirty="0" smtClean="0"/>
              <a:t>by students </a:t>
            </a:r>
            <a:r>
              <a:rPr lang="en-IN" dirty="0"/>
              <a:t>as </a:t>
            </a:r>
            <a:r>
              <a:rPr lang="en-IN" dirty="0" smtClean="0"/>
              <a:t>a </a:t>
            </a:r>
            <a:r>
              <a:rPr lang="en-IN" dirty="0"/>
              <a:t>source of unfairness</a:t>
            </a:r>
            <a:r>
              <a:rPr lang="en-IN" dirty="0" smtClean="0"/>
              <a:t>.</a:t>
            </a:r>
          </a:p>
          <a:p>
            <a:r>
              <a:rPr lang="en-IN" dirty="0"/>
              <a:t>A system for automated assessment </a:t>
            </a:r>
            <a:r>
              <a:rPr lang="en-IN" dirty="0" smtClean="0"/>
              <a:t>should be consistent </a:t>
            </a:r>
            <a:r>
              <a:rPr lang="en-IN" dirty="0"/>
              <a:t>in the way it scores </a:t>
            </a:r>
            <a:r>
              <a:rPr lang="en-IN" dirty="0" smtClean="0"/>
              <a:t>essays.</a:t>
            </a:r>
          </a:p>
          <a:p>
            <a:r>
              <a:rPr lang="en-IN" dirty="0" smtClean="0"/>
              <a:t> In addition enormous cost </a:t>
            </a:r>
            <a:r>
              <a:rPr lang="en-IN" dirty="0"/>
              <a:t>and time savings could be achieved if the </a:t>
            </a:r>
            <a:r>
              <a:rPr lang="en-IN" dirty="0" smtClean="0"/>
              <a:t>system can </a:t>
            </a:r>
            <a:r>
              <a:rPr lang="en-IN" dirty="0"/>
              <a:t>be shown to grade essays within the range </a:t>
            </a:r>
            <a:r>
              <a:rPr lang="en-IN" dirty="0" smtClean="0"/>
              <a:t>of those </a:t>
            </a:r>
            <a:r>
              <a:rPr lang="en-IN" dirty="0"/>
              <a:t>awarded by human assessors.</a:t>
            </a:r>
          </a:p>
        </p:txBody>
      </p:sp>
    </p:spTree>
    <p:extLst>
      <p:ext uri="{BB962C8B-B14F-4D97-AF65-F5344CB8AC3E}">
        <p14:creationId xmlns:p14="http://schemas.microsoft.com/office/powerpoint/2010/main" val="23106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While grading an essay the key points to look at are:</a:t>
            </a:r>
          </a:p>
          <a:p>
            <a:r>
              <a:rPr lang="en-IN" dirty="0" smtClean="0"/>
              <a:t>Grammatical correctness</a:t>
            </a:r>
          </a:p>
          <a:p>
            <a:r>
              <a:rPr lang="en-IN" dirty="0" smtClean="0"/>
              <a:t>Content of the essay</a:t>
            </a:r>
          </a:p>
          <a:p>
            <a:r>
              <a:rPr lang="en-IN" dirty="0" smtClean="0"/>
              <a:t>Organization of essay</a:t>
            </a:r>
          </a:p>
          <a:p>
            <a:r>
              <a:rPr lang="en-IN" dirty="0" smtClean="0"/>
              <a:t>Style of writing </a:t>
            </a:r>
          </a:p>
          <a:p>
            <a:r>
              <a:rPr lang="en-IN" dirty="0" smtClean="0"/>
              <a:t>Creativity (for especially for narrative essay)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4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Evaluation biases</a:t>
            </a:r>
          </a:p>
          <a:p>
            <a:r>
              <a:rPr lang="en-IN" dirty="0" smtClean="0"/>
              <a:t>Plagiarism check</a:t>
            </a:r>
          </a:p>
          <a:p>
            <a:r>
              <a:rPr lang="en-IN" dirty="0" smtClean="0"/>
              <a:t>Students should not be able to cheat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3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1" y="1993392"/>
            <a:ext cx="5431536" cy="420623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Sentiment</a:t>
            </a:r>
            <a:endParaRPr lang="en-IN" sz="2000" dirty="0"/>
          </a:p>
          <a:p>
            <a:r>
              <a:rPr lang="en-IN" sz="2000" dirty="0" smtClean="0"/>
              <a:t>Unique </a:t>
            </a:r>
            <a:r>
              <a:rPr lang="en-IN" sz="2000" dirty="0" smtClean="0"/>
              <a:t>N-grams</a:t>
            </a:r>
            <a:endParaRPr lang="en-IN" sz="2000" dirty="0"/>
          </a:p>
          <a:p>
            <a:r>
              <a:rPr lang="en-IN" sz="2000" dirty="0" smtClean="0"/>
              <a:t>Long Word Count</a:t>
            </a:r>
          </a:p>
          <a:p>
            <a:r>
              <a:rPr lang="en-IN" sz="2000" dirty="0" smtClean="0"/>
              <a:t>Noun Count</a:t>
            </a:r>
          </a:p>
          <a:p>
            <a:r>
              <a:rPr lang="en-IN" sz="2000" dirty="0" smtClean="0"/>
              <a:t>Verb Count</a:t>
            </a:r>
          </a:p>
          <a:p>
            <a:r>
              <a:rPr lang="en-IN" sz="2000" dirty="0" smtClean="0"/>
              <a:t>Adjective Count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438399"/>
            <a:ext cx="4895056" cy="376123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Spelling </a:t>
            </a:r>
            <a:r>
              <a:rPr lang="en-IN" sz="2000" dirty="0" smtClean="0"/>
              <a:t>Error Count</a:t>
            </a:r>
          </a:p>
          <a:p>
            <a:r>
              <a:rPr lang="en-IN" sz="2000" dirty="0" smtClean="0"/>
              <a:t>Foreign Word Count</a:t>
            </a:r>
          </a:p>
          <a:p>
            <a:r>
              <a:rPr lang="en-IN" sz="2000" dirty="0" smtClean="0"/>
              <a:t>Essay length</a:t>
            </a:r>
          </a:p>
          <a:p>
            <a:r>
              <a:rPr lang="en-IN" sz="2000" dirty="0"/>
              <a:t>Adverb Count</a:t>
            </a:r>
          </a:p>
          <a:p>
            <a:r>
              <a:rPr lang="en-IN" sz="2000" dirty="0"/>
              <a:t>Sentence Count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17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</a:p>
          <a:p>
            <a:r>
              <a:rPr lang="en-IN" dirty="0" smtClean="0"/>
              <a:t>NLTK</a:t>
            </a:r>
          </a:p>
          <a:p>
            <a:r>
              <a:rPr lang="en-IN" dirty="0" err="1" smtClean="0"/>
              <a:t>Scikit</a:t>
            </a:r>
            <a:r>
              <a:rPr lang="en-IN" dirty="0" smtClean="0"/>
              <a:t> </a:t>
            </a:r>
            <a:r>
              <a:rPr lang="en-IN" dirty="0" smtClean="0"/>
              <a:t>Learn</a:t>
            </a:r>
          </a:p>
          <a:p>
            <a:r>
              <a:rPr lang="en-IN" dirty="0" err="1" smtClean="0"/>
              <a:t>PyEnchant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75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Currently we have used SVR</a:t>
            </a:r>
          </a:p>
          <a:p>
            <a:r>
              <a:rPr lang="en-IN" dirty="0" smtClean="0"/>
              <a:t>Recursive feature elimination with cross-validation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0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selection/elimination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No. of  training data samples: 500</a:t>
            </a:r>
          </a:p>
          <a:p>
            <a:r>
              <a:rPr lang="en-IN" dirty="0" smtClean="0"/>
              <a:t>5-fold cross-validation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6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356</TotalTime>
  <Words>456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Automatic Essay Grading </vt:lpstr>
      <vt:lpstr>Problem statement </vt:lpstr>
      <vt:lpstr>Background</vt:lpstr>
      <vt:lpstr>Challenges</vt:lpstr>
      <vt:lpstr>Challenges</vt:lpstr>
      <vt:lpstr>Features</vt:lpstr>
      <vt:lpstr>Tools</vt:lpstr>
      <vt:lpstr>Techniques</vt:lpstr>
      <vt:lpstr>Feature selection/elimination</vt:lpstr>
      <vt:lpstr>Feature selection intuition</vt:lpstr>
      <vt:lpstr>Feature selection/elimination</vt:lpstr>
      <vt:lpstr>Results (all features)</vt:lpstr>
      <vt:lpstr>Results (selected features)</vt:lpstr>
      <vt:lpstr>Phase 3</vt:lpstr>
      <vt:lpstr>Techniques</vt:lpstr>
      <vt:lpstr>More features?</vt:lpstr>
      <vt:lpstr>References</vt:lpstr>
      <vt:lpstr>Q &amp; 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Essay Grading</dc:title>
  <dc:creator>Pranav Dhakras</dc:creator>
  <cp:lastModifiedBy>Pranav Dhakras</cp:lastModifiedBy>
  <cp:revision>27</cp:revision>
  <dcterms:created xsi:type="dcterms:W3CDTF">2016-08-31T04:36:30Z</dcterms:created>
  <dcterms:modified xsi:type="dcterms:W3CDTF">2016-09-24T09:02:44Z</dcterms:modified>
</cp:coreProperties>
</file>