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73" r:id="rId10"/>
    <p:sldId id="272" r:id="rId11"/>
    <p:sldId id="271" r:id="rId12"/>
    <p:sldId id="268" r:id="rId13"/>
    <p:sldId id="269" r:id="rId14"/>
    <p:sldId id="278" r:id="rId15"/>
    <p:sldId id="279" r:id="rId16"/>
    <p:sldId id="280" r:id="rId17"/>
    <p:sldId id="277" r:id="rId18"/>
    <p:sldId id="275" r:id="rId19"/>
    <p:sldId id="274" r:id="rId20"/>
    <p:sldId id="276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0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6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33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75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77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1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32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6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0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8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3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2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05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2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proj2012/MahanaJohnsApte-AutomatedEssayGradingUsingMachineLearning.pdf" TargetMode="External"/><Relationship Id="rId7" Type="http://schemas.openxmlformats.org/officeDocument/2006/relationships/hyperlink" Target="http://colah.github.io/posts/2015-08-Understanding-LSTMs/" TargetMode="External"/><Relationship Id="rId2" Type="http://schemas.openxmlformats.org/officeDocument/2006/relationships/hyperlink" Target="http://www.cs.cmu.edu/~norii/pub/a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16/04/complete-tutorial-tree-based-modeling-scratch-in-python/#one" TargetMode="External"/><Relationship Id="rId5" Type="http://schemas.openxmlformats.org/officeDocument/2006/relationships/hyperlink" Target="https://www.kaggle.com/c/asap-aes/details/background" TargetMode="External"/><Relationship Id="rId4" Type="http://schemas.openxmlformats.org/officeDocument/2006/relationships/hyperlink" Target="https://www.ets.org/Media/Research/pdf/RR-04-45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Automatic Essay Grading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By Space Explorers</a:t>
            </a:r>
          </a:p>
          <a:p>
            <a:r>
              <a:rPr lang="en-IN" dirty="0" err="1" smtClean="0"/>
              <a:t>Sahil</a:t>
            </a:r>
            <a:r>
              <a:rPr lang="en-IN" dirty="0" smtClean="0"/>
              <a:t> </a:t>
            </a:r>
            <a:r>
              <a:rPr lang="en-IN" dirty="0" err="1" smtClean="0"/>
              <a:t>Chelaramani</a:t>
            </a:r>
            <a:r>
              <a:rPr lang="en-IN" dirty="0" smtClean="0"/>
              <a:t> – 20162051</a:t>
            </a:r>
          </a:p>
          <a:p>
            <a:r>
              <a:rPr lang="en-IN" dirty="0" smtClean="0"/>
              <a:t>Pranav Dhakras – 20162303</a:t>
            </a:r>
          </a:p>
          <a:p>
            <a:r>
              <a:rPr lang="en-IN" dirty="0" err="1" smtClean="0"/>
              <a:t>Josyula</a:t>
            </a:r>
            <a:r>
              <a:rPr lang="en-IN" dirty="0" smtClean="0"/>
              <a:t> </a:t>
            </a:r>
            <a:r>
              <a:rPr lang="en-IN" dirty="0" err="1" smtClean="0"/>
              <a:t>Gopalkrishan</a:t>
            </a:r>
            <a:r>
              <a:rPr lang="en-IN" dirty="0" smtClean="0"/>
              <a:t> – 20162137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3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selection intuition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No. of nouns and verbs do not necessarily mean better writing style</a:t>
            </a:r>
          </a:p>
          <a:p>
            <a:r>
              <a:rPr lang="en-IN" dirty="0" smtClean="0"/>
              <a:t>Use of adjectives and adverbs is a better guess</a:t>
            </a:r>
          </a:p>
          <a:p>
            <a:r>
              <a:rPr lang="en-IN" dirty="0" smtClean="0"/>
              <a:t>Long sentences may make the essay too verbose to read</a:t>
            </a:r>
          </a:p>
          <a:p>
            <a:r>
              <a:rPr lang="en-IN" dirty="0" smtClean="0"/>
              <a:t>Foreign words may not be necessary for good essay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1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selection/elimination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Adjective count</a:t>
            </a:r>
          </a:p>
          <a:p>
            <a:r>
              <a:rPr lang="en-IN" dirty="0" smtClean="0"/>
              <a:t>Adverb count</a:t>
            </a:r>
          </a:p>
          <a:p>
            <a:r>
              <a:rPr lang="en-IN" dirty="0" smtClean="0"/>
              <a:t>Long word count</a:t>
            </a:r>
          </a:p>
          <a:p>
            <a:r>
              <a:rPr lang="en-IN" dirty="0" smtClean="0"/>
              <a:t>Unique N-grams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Sentence count</a:t>
            </a:r>
          </a:p>
          <a:p>
            <a:r>
              <a:rPr lang="en-IN" dirty="0" smtClean="0"/>
              <a:t>Positive sentiment</a:t>
            </a:r>
          </a:p>
          <a:p>
            <a:r>
              <a:rPr lang="en-IN" dirty="0" smtClean="0"/>
              <a:t>Negative sentiment</a:t>
            </a:r>
          </a:p>
          <a:p>
            <a:r>
              <a:rPr lang="en-IN" dirty="0" smtClean="0"/>
              <a:t>Neutral sentiment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r</a:t>
            </a:r>
            <a:r>
              <a:rPr lang="en-IN" dirty="0" smtClean="0"/>
              <a:t>esults – Before feature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SVR was used for testing</a:t>
            </a:r>
          </a:p>
          <a:p>
            <a:r>
              <a:rPr lang="en-IN" dirty="0" smtClean="0"/>
              <a:t>13 extracted features were used</a:t>
            </a:r>
          </a:p>
          <a:p>
            <a:r>
              <a:rPr lang="en-IN" dirty="0" smtClean="0"/>
              <a:t>No</a:t>
            </a:r>
            <a:r>
              <a:rPr lang="en-IN" dirty="0" smtClean="0"/>
              <a:t>. of training </a:t>
            </a:r>
            <a:r>
              <a:rPr lang="en-IN" dirty="0"/>
              <a:t>s</a:t>
            </a:r>
            <a:r>
              <a:rPr lang="en-IN" dirty="0" smtClean="0"/>
              <a:t>amples : 2434</a:t>
            </a:r>
          </a:p>
          <a:p>
            <a:r>
              <a:rPr lang="en-IN" dirty="0" smtClean="0"/>
              <a:t>No. of test samples : 806</a:t>
            </a:r>
          </a:p>
          <a:p>
            <a:r>
              <a:rPr lang="en-IN" dirty="0" smtClean="0"/>
              <a:t>Average </a:t>
            </a:r>
            <a:r>
              <a:rPr lang="en-IN" dirty="0"/>
              <a:t>Quadratic Kappa :  </a:t>
            </a:r>
            <a:r>
              <a:rPr lang="en-IN" dirty="0" smtClean="0"/>
              <a:t>0.700992555831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1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r</a:t>
            </a:r>
            <a:r>
              <a:rPr lang="en-IN" dirty="0" smtClean="0"/>
              <a:t>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Only the </a:t>
            </a:r>
            <a:r>
              <a:rPr lang="en-IN" dirty="0" smtClean="0"/>
              <a:t>selected features were </a:t>
            </a:r>
            <a:r>
              <a:rPr lang="en-IN" dirty="0" smtClean="0"/>
              <a:t>used</a:t>
            </a:r>
          </a:p>
          <a:p>
            <a:r>
              <a:rPr lang="en-IN" dirty="0" smtClean="0"/>
              <a:t>SVR was used for testing</a:t>
            </a:r>
            <a:endParaRPr lang="en-IN" dirty="0" smtClean="0"/>
          </a:p>
          <a:p>
            <a:r>
              <a:rPr lang="en-IN" dirty="0" smtClean="0"/>
              <a:t>No. of training </a:t>
            </a:r>
            <a:r>
              <a:rPr lang="en-IN" dirty="0"/>
              <a:t>s</a:t>
            </a:r>
            <a:r>
              <a:rPr lang="en-IN" dirty="0" smtClean="0"/>
              <a:t>amples : 2434</a:t>
            </a:r>
          </a:p>
          <a:p>
            <a:r>
              <a:rPr lang="en-IN" dirty="0" smtClean="0"/>
              <a:t>No. of test samples : 806</a:t>
            </a:r>
          </a:p>
          <a:p>
            <a:r>
              <a:rPr lang="en-IN" dirty="0" smtClean="0"/>
              <a:t>Average </a:t>
            </a:r>
            <a:r>
              <a:rPr lang="en-IN" dirty="0"/>
              <a:t>Quadratic Kappa :  0.774193548387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Trees</a:t>
            </a:r>
            <a:endParaRPr lang="en-IN" dirty="0"/>
          </a:p>
        </p:txBody>
      </p:sp>
      <p:pic>
        <p:nvPicPr>
          <p:cNvPr id="1026" name="Picture 2" descr="https://lh3.googleusercontent.com/VuXgDUGg74VdzLAJDozNrQSbaQZlhesrB-zZqL0qtg1rOz9G-Kg-0xzSJYOLI0IiS9SiZl6uXPU9KsHwvHGxbyM8rLhH_xB70gXCb0FseV6ksLL15BUbjCBhZ-XzbweMKQbpKi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80" y="2011679"/>
            <a:ext cx="8180174" cy="450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1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056" y="-536608"/>
            <a:ext cx="10018713" cy="1752599"/>
          </a:xfrm>
        </p:spPr>
        <p:txBody>
          <a:bodyPr/>
          <a:lstStyle/>
          <a:p>
            <a:r>
              <a:rPr lang="en-IN" dirty="0" smtClean="0"/>
              <a:t>Random Forest</a:t>
            </a:r>
            <a:endParaRPr lang="en-IN" dirty="0"/>
          </a:p>
        </p:txBody>
      </p:sp>
      <p:pic>
        <p:nvPicPr>
          <p:cNvPr id="2050" name="Picture 2" descr="https://lh3.googleusercontent.com/n1Z-e_0NNQAIdLCU8mIShUEDbnZ0q6wwjvVa6V3YmhqsGRLYNI8nOwKriyAfHV8S_4sWWkNUPQqRuYHTMWdiv4EChLKrXHYXJZEUDEvd6HWXtzUlsKsguxGQ_FyaLhchDlviwJs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806" y="751665"/>
            <a:ext cx="7777212" cy="610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2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lide_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16" y="67377"/>
            <a:ext cx="8847396" cy="663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6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– Selected features and </a:t>
            </a:r>
            <a:r>
              <a:rPr lang="en-IN" dirty="0" err="1" smtClean="0"/>
              <a:t>GloVe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LSTM gave best performance</a:t>
            </a:r>
          </a:p>
          <a:p>
            <a:r>
              <a:rPr lang="en-IN" dirty="0" err="1" smtClean="0"/>
              <a:t>AdaBoost</a:t>
            </a:r>
            <a:r>
              <a:rPr lang="en-IN" dirty="0" smtClean="0"/>
              <a:t> with Decision trees</a:t>
            </a:r>
          </a:p>
          <a:p>
            <a:r>
              <a:rPr lang="en-IN" dirty="0" smtClean="0"/>
              <a:t>Random forest implementation</a:t>
            </a:r>
          </a:p>
          <a:p>
            <a:r>
              <a:rPr lang="en-IN" dirty="0" smtClean="0"/>
              <a:t>SVR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Kappa ~</a:t>
            </a:r>
            <a:r>
              <a:rPr lang="en-IN" dirty="0" smtClean="0"/>
              <a:t> 0.90</a:t>
            </a:r>
          </a:p>
          <a:p>
            <a:r>
              <a:rPr lang="en-IN" dirty="0" smtClean="0"/>
              <a:t>Kappa </a:t>
            </a:r>
            <a:r>
              <a:rPr lang="en-IN" dirty="0"/>
              <a:t>~ 0.82</a:t>
            </a:r>
          </a:p>
          <a:p>
            <a:r>
              <a:rPr lang="en-IN" dirty="0"/>
              <a:t>Kappa ~ 0.80</a:t>
            </a:r>
          </a:p>
          <a:p>
            <a:r>
              <a:rPr lang="en-IN" dirty="0"/>
              <a:t>Kappa ~ 0.76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223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Future work…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36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features?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3667" y="2648711"/>
            <a:ext cx="4895055" cy="3124201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Possible solutions?</a:t>
            </a:r>
          </a:p>
          <a:p>
            <a:r>
              <a:rPr lang="en-IN" dirty="0" smtClean="0"/>
              <a:t>Structure of </a:t>
            </a:r>
            <a:r>
              <a:rPr lang="en-IN" dirty="0" smtClean="0"/>
              <a:t>sentences (using say </a:t>
            </a:r>
            <a:r>
              <a:rPr lang="en-IN" dirty="0" err="1" smtClean="0"/>
              <a:t>TextRank</a:t>
            </a:r>
            <a:r>
              <a:rPr lang="en-IN" dirty="0" smtClean="0"/>
              <a:t>)</a:t>
            </a:r>
          </a:p>
          <a:p>
            <a:r>
              <a:rPr lang="en-IN" dirty="0" smtClean="0"/>
              <a:t>Grammatical correctness</a:t>
            </a:r>
          </a:p>
          <a:p>
            <a:r>
              <a:rPr lang="en-IN" dirty="0" smtClean="0"/>
              <a:t>Combining </a:t>
            </a:r>
            <a:r>
              <a:rPr lang="en-IN" dirty="0" err="1" smtClean="0"/>
              <a:t>GloVe</a:t>
            </a:r>
            <a:r>
              <a:rPr lang="en-IN" dirty="0" smtClean="0"/>
              <a:t> and our feature set</a:t>
            </a: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2648712"/>
            <a:ext cx="4895056" cy="3124200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Limitations</a:t>
            </a:r>
          </a:p>
          <a:p>
            <a:r>
              <a:rPr lang="en-IN" dirty="0" smtClean="0"/>
              <a:t>Extracted feature are too shallow</a:t>
            </a:r>
            <a:endParaRPr lang="en-IN" dirty="0" smtClean="0"/>
          </a:p>
          <a:p>
            <a:r>
              <a:rPr lang="en-IN" dirty="0" smtClean="0"/>
              <a:t>Content of essay is </a:t>
            </a:r>
            <a:r>
              <a:rPr lang="en-IN" dirty="0" smtClean="0"/>
              <a:t>factored by </a:t>
            </a:r>
            <a:r>
              <a:rPr lang="en-IN" dirty="0" err="1" smtClean="0"/>
              <a:t>GloVe</a:t>
            </a:r>
            <a:endParaRPr lang="en-IN" dirty="0" smtClean="0"/>
          </a:p>
          <a:p>
            <a:r>
              <a:rPr lang="en-IN" dirty="0" smtClean="0"/>
              <a:t>Creativity is underrated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94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Problem statement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essay, our aim is to evaluate it and give </a:t>
            </a:r>
            <a:r>
              <a:rPr lang="en-IN" dirty="0" smtClean="0"/>
              <a:t>a qualitative score.</a:t>
            </a:r>
          </a:p>
          <a:p>
            <a:r>
              <a:rPr lang="en-IN" dirty="0" smtClean="0"/>
              <a:t>While scoring an essay our aim is to consider multiple attributes of the essay to grade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3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Tweaking models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LSTM was most promising</a:t>
            </a:r>
          </a:p>
          <a:p>
            <a:r>
              <a:rPr lang="en-IN" dirty="0" smtClean="0"/>
              <a:t>Tweak LSTM parameters to suit improved feature set</a:t>
            </a:r>
          </a:p>
          <a:p>
            <a:r>
              <a:rPr lang="en-IN" dirty="0" smtClean="0"/>
              <a:t>Test other models with improved feature set</a:t>
            </a:r>
          </a:p>
        </p:txBody>
      </p:sp>
    </p:spTree>
    <p:extLst>
      <p:ext uri="{BB962C8B-B14F-4D97-AF65-F5344CB8AC3E}">
        <p14:creationId xmlns:p14="http://schemas.microsoft.com/office/powerpoint/2010/main" val="3970465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>
                <a:hlinkClick r:id="rId2"/>
              </a:rPr>
              <a:t>http://www.cs.cmu.edu/~</a:t>
            </a:r>
            <a:r>
              <a:rPr lang="en-IN" dirty="0" smtClean="0">
                <a:hlinkClick r:id="rId2"/>
              </a:rPr>
              <a:t>norii/pub/aes.pdf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cs229.stanford.edu/proj2012/MahanaJohnsApte-AutomatedEssayGradingUsingMachineLearning.pdf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www.ets.org/Media/Research/pdf/RR-04-45.pdf</a:t>
            </a:r>
            <a:endParaRPr lang="en-IN" dirty="0" smtClean="0"/>
          </a:p>
          <a:p>
            <a:r>
              <a:rPr lang="en-IN" dirty="0" smtClean="0">
                <a:hlinkClick r:id="rId5"/>
              </a:rPr>
              <a:t>https://www.kaggle.com/c/asap-aes/details/background</a:t>
            </a:r>
            <a:endParaRPr lang="en-IN" dirty="0" smtClean="0"/>
          </a:p>
          <a:p>
            <a:r>
              <a:rPr lang="en-IN" dirty="0">
                <a:hlinkClick r:id="rId6"/>
              </a:rPr>
              <a:t>https://www.analyticsvidhya.com/blog/2016/04/complete-tutorial-tree-based-modeling-scratch-in-python/#</a:t>
            </a:r>
            <a:r>
              <a:rPr lang="en-IN" dirty="0" smtClean="0">
                <a:hlinkClick r:id="rId6"/>
              </a:rPr>
              <a:t>one</a:t>
            </a:r>
            <a:endParaRPr lang="en-IN" dirty="0" smtClean="0"/>
          </a:p>
          <a:p>
            <a:r>
              <a:rPr lang="en-IN" u="sng" dirty="0">
                <a:hlinkClick r:id="rId7"/>
              </a:rPr>
              <a:t>http://colah.github.io/posts/2015-08-Understanding-LSTMs/</a:t>
            </a:r>
            <a:endParaRPr lang="en-IN" dirty="0"/>
          </a:p>
          <a:p>
            <a:r>
              <a:rPr lang="en-IN" dirty="0"/>
              <a:t>Pennington, Jeffrey, Richard </a:t>
            </a:r>
            <a:r>
              <a:rPr lang="en-IN" dirty="0" err="1"/>
              <a:t>Socher</a:t>
            </a:r>
            <a:r>
              <a:rPr lang="en-IN" dirty="0"/>
              <a:t>, and Christopher D. Manning. ”Glove: Global Vectors for Word Representation.”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4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 &amp; A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9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Essays </a:t>
            </a:r>
            <a:r>
              <a:rPr lang="en-IN" dirty="0" smtClean="0"/>
              <a:t>can help </a:t>
            </a:r>
            <a:r>
              <a:rPr lang="en-IN" dirty="0"/>
              <a:t>assess </a:t>
            </a:r>
            <a:r>
              <a:rPr lang="en-IN" dirty="0" smtClean="0"/>
              <a:t>the creative writing ability on the parameters such </a:t>
            </a:r>
            <a:r>
              <a:rPr lang="en-IN" dirty="0"/>
              <a:t>as ability to recall, organise</a:t>
            </a:r>
            <a:r>
              <a:rPr lang="en-IN" dirty="0" smtClean="0"/>
              <a:t>, style of writing, </a:t>
            </a:r>
            <a:r>
              <a:rPr lang="en-IN" dirty="0"/>
              <a:t>and </a:t>
            </a:r>
            <a:r>
              <a:rPr lang="en-IN" dirty="0" smtClean="0"/>
              <a:t>creativity.</a:t>
            </a:r>
            <a:endParaRPr lang="en-IN" dirty="0"/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subjective nature </a:t>
            </a:r>
            <a:r>
              <a:rPr lang="en-IN" dirty="0" smtClean="0"/>
              <a:t>of essay </a:t>
            </a:r>
            <a:r>
              <a:rPr lang="en-IN" dirty="0"/>
              <a:t>assessment leads to variation in grades </a:t>
            </a:r>
            <a:r>
              <a:rPr lang="en-IN" dirty="0" smtClean="0"/>
              <a:t>awarded by human </a:t>
            </a:r>
            <a:r>
              <a:rPr lang="en-IN" dirty="0"/>
              <a:t>assessors, which is perceived </a:t>
            </a:r>
            <a:r>
              <a:rPr lang="en-IN" dirty="0" smtClean="0"/>
              <a:t>by students </a:t>
            </a:r>
            <a:r>
              <a:rPr lang="en-IN" dirty="0"/>
              <a:t>as </a:t>
            </a:r>
            <a:r>
              <a:rPr lang="en-IN" dirty="0" smtClean="0"/>
              <a:t>a </a:t>
            </a:r>
            <a:r>
              <a:rPr lang="en-IN" dirty="0"/>
              <a:t>source of unfairness</a:t>
            </a:r>
            <a:r>
              <a:rPr lang="en-IN" dirty="0" smtClean="0"/>
              <a:t>.</a:t>
            </a:r>
          </a:p>
          <a:p>
            <a:r>
              <a:rPr lang="en-IN" dirty="0"/>
              <a:t>A system for automated assessment </a:t>
            </a:r>
            <a:r>
              <a:rPr lang="en-IN" dirty="0" smtClean="0"/>
              <a:t>should be consistent </a:t>
            </a:r>
            <a:r>
              <a:rPr lang="en-IN" dirty="0"/>
              <a:t>in the way it scores </a:t>
            </a:r>
            <a:r>
              <a:rPr lang="en-IN" dirty="0" smtClean="0"/>
              <a:t>essays.</a:t>
            </a:r>
          </a:p>
          <a:p>
            <a:r>
              <a:rPr lang="en-IN" dirty="0" smtClean="0"/>
              <a:t> In addition enormous cost </a:t>
            </a:r>
            <a:r>
              <a:rPr lang="en-IN" dirty="0"/>
              <a:t>and time savings could be achieved if the </a:t>
            </a:r>
            <a:r>
              <a:rPr lang="en-IN" dirty="0" smtClean="0"/>
              <a:t>system can </a:t>
            </a:r>
            <a:r>
              <a:rPr lang="en-IN" dirty="0"/>
              <a:t>be shown to grade essays within the range </a:t>
            </a:r>
            <a:r>
              <a:rPr lang="en-IN" dirty="0" smtClean="0"/>
              <a:t>of those </a:t>
            </a:r>
            <a:r>
              <a:rPr lang="en-IN" dirty="0"/>
              <a:t>awarded by human assessors.</a:t>
            </a:r>
          </a:p>
        </p:txBody>
      </p:sp>
    </p:spTree>
    <p:extLst>
      <p:ext uri="{BB962C8B-B14F-4D97-AF65-F5344CB8AC3E}">
        <p14:creationId xmlns:p14="http://schemas.microsoft.com/office/powerpoint/2010/main" val="23106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While grading an essay the key points to look at are:</a:t>
            </a:r>
          </a:p>
          <a:p>
            <a:r>
              <a:rPr lang="en-IN" dirty="0" smtClean="0"/>
              <a:t>Grammatical correctness</a:t>
            </a:r>
          </a:p>
          <a:p>
            <a:r>
              <a:rPr lang="en-IN" dirty="0" smtClean="0"/>
              <a:t>Content of the essay</a:t>
            </a:r>
          </a:p>
          <a:p>
            <a:r>
              <a:rPr lang="en-IN" dirty="0" smtClean="0"/>
              <a:t>Organization of essay</a:t>
            </a:r>
          </a:p>
          <a:p>
            <a:r>
              <a:rPr lang="en-IN" dirty="0" smtClean="0"/>
              <a:t>Style of writing </a:t>
            </a:r>
          </a:p>
          <a:p>
            <a:r>
              <a:rPr lang="en-IN" dirty="0" smtClean="0"/>
              <a:t>Creativity (for especially for narrative essay)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4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Evaluation biases</a:t>
            </a:r>
          </a:p>
          <a:p>
            <a:r>
              <a:rPr lang="en-IN" dirty="0" smtClean="0"/>
              <a:t>Plagiarism check</a:t>
            </a:r>
          </a:p>
          <a:p>
            <a:r>
              <a:rPr lang="en-IN" dirty="0" smtClean="0"/>
              <a:t>Students should not be able to cheat the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3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1" y="1993392"/>
            <a:ext cx="5431536" cy="420623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Sentiment</a:t>
            </a:r>
            <a:endParaRPr lang="en-IN" sz="2000" dirty="0"/>
          </a:p>
          <a:p>
            <a:r>
              <a:rPr lang="en-IN" sz="2000" dirty="0" smtClean="0"/>
              <a:t>Unique N-grams</a:t>
            </a:r>
            <a:endParaRPr lang="en-IN" sz="2000" dirty="0"/>
          </a:p>
          <a:p>
            <a:r>
              <a:rPr lang="en-IN" sz="2000" dirty="0" smtClean="0"/>
              <a:t>Long Word Count</a:t>
            </a:r>
          </a:p>
          <a:p>
            <a:r>
              <a:rPr lang="en-IN" sz="2000" dirty="0" smtClean="0"/>
              <a:t>Noun Count</a:t>
            </a:r>
          </a:p>
          <a:p>
            <a:r>
              <a:rPr lang="en-IN" sz="2000" dirty="0" smtClean="0"/>
              <a:t>Verb Count</a:t>
            </a:r>
          </a:p>
          <a:p>
            <a:r>
              <a:rPr lang="en-IN" sz="2000" dirty="0" smtClean="0"/>
              <a:t>Adjective Count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438399"/>
            <a:ext cx="4895056" cy="376123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Spelling Error Count</a:t>
            </a:r>
          </a:p>
          <a:p>
            <a:r>
              <a:rPr lang="en-IN" sz="2000" dirty="0" smtClean="0"/>
              <a:t>Foreign Word Count</a:t>
            </a:r>
          </a:p>
          <a:p>
            <a:r>
              <a:rPr lang="en-IN" sz="2000" dirty="0" smtClean="0"/>
              <a:t>Essay length</a:t>
            </a:r>
          </a:p>
          <a:p>
            <a:r>
              <a:rPr lang="en-IN" sz="2000" dirty="0"/>
              <a:t>Adverb Count</a:t>
            </a:r>
          </a:p>
          <a:p>
            <a:r>
              <a:rPr lang="en-IN" sz="2000" dirty="0"/>
              <a:t>Sentence Count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317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</a:p>
          <a:p>
            <a:r>
              <a:rPr lang="en-IN" dirty="0" smtClean="0"/>
              <a:t>NLTK</a:t>
            </a:r>
          </a:p>
          <a:p>
            <a:r>
              <a:rPr lang="en-IN" dirty="0" err="1" smtClean="0"/>
              <a:t>Scikit</a:t>
            </a:r>
            <a:r>
              <a:rPr lang="en-IN" dirty="0" smtClean="0"/>
              <a:t> Learn</a:t>
            </a:r>
          </a:p>
          <a:p>
            <a:r>
              <a:rPr lang="en-IN" dirty="0" err="1" smtClean="0"/>
              <a:t>PyEnchant</a:t>
            </a:r>
            <a:endParaRPr lang="en-IN" dirty="0" smtClean="0"/>
          </a:p>
          <a:p>
            <a:r>
              <a:rPr lang="en-IN" dirty="0" smtClean="0"/>
              <a:t>Vader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759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Techniques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Recursive feature elimination with </a:t>
            </a:r>
            <a:r>
              <a:rPr lang="en-IN" dirty="0" smtClean="0"/>
              <a:t>cross-validation</a:t>
            </a:r>
            <a:endParaRPr lang="en-IN" dirty="0" smtClean="0"/>
          </a:p>
          <a:p>
            <a:r>
              <a:rPr lang="en-IN" b="1" dirty="0" smtClean="0"/>
              <a:t>Random Forest for regression</a:t>
            </a:r>
            <a:endParaRPr lang="en-IN" dirty="0" smtClean="0"/>
          </a:p>
          <a:p>
            <a:r>
              <a:rPr lang="en-IN" dirty="0" smtClean="0"/>
              <a:t>SVR from </a:t>
            </a:r>
            <a:r>
              <a:rPr lang="en-IN" dirty="0" err="1" smtClean="0"/>
              <a:t>SciKit</a:t>
            </a:r>
            <a:r>
              <a:rPr lang="en-IN" dirty="0" smtClean="0"/>
              <a:t> Learn</a:t>
            </a:r>
          </a:p>
          <a:p>
            <a:r>
              <a:rPr lang="en-IN" dirty="0" smtClean="0"/>
              <a:t>Random Forest from </a:t>
            </a:r>
            <a:r>
              <a:rPr lang="en-IN" dirty="0" err="1" smtClean="0"/>
              <a:t>SciKit</a:t>
            </a:r>
            <a:r>
              <a:rPr lang="en-IN" dirty="0" smtClean="0"/>
              <a:t> Learn</a:t>
            </a:r>
          </a:p>
          <a:p>
            <a:r>
              <a:rPr lang="en-IN" dirty="0" smtClean="0"/>
              <a:t>LSTM from Tensor Flow</a:t>
            </a:r>
          </a:p>
          <a:p>
            <a:r>
              <a:rPr lang="en-IN" dirty="0" err="1" smtClean="0"/>
              <a:t>AdaBoost</a:t>
            </a:r>
            <a:r>
              <a:rPr lang="en-IN" dirty="0" smtClean="0"/>
              <a:t> from </a:t>
            </a:r>
            <a:r>
              <a:rPr lang="en-IN" dirty="0" err="1" smtClean="0"/>
              <a:t>SciKit</a:t>
            </a:r>
            <a:r>
              <a:rPr lang="en-IN" dirty="0" smtClean="0"/>
              <a:t> Learn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870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selection/elimination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No. of  training data samples: 500</a:t>
            </a:r>
          </a:p>
          <a:p>
            <a:r>
              <a:rPr lang="en-IN" dirty="0" smtClean="0"/>
              <a:t>5-fold cross-validation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6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564</TotalTime>
  <Words>546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Corbel</vt:lpstr>
      <vt:lpstr>Parallax</vt:lpstr>
      <vt:lpstr>Automatic Essay Grading </vt:lpstr>
      <vt:lpstr>Problem statement </vt:lpstr>
      <vt:lpstr>Background</vt:lpstr>
      <vt:lpstr>Challenges</vt:lpstr>
      <vt:lpstr>Challenges</vt:lpstr>
      <vt:lpstr>Features</vt:lpstr>
      <vt:lpstr>Tools</vt:lpstr>
      <vt:lpstr>Techniques</vt:lpstr>
      <vt:lpstr>Feature selection/elimination</vt:lpstr>
      <vt:lpstr>Feature selection intuition</vt:lpstr>
      <vt:lpstr>Feature selection/elimination</vt:lpstr>
      <vt:lpstr>Intermediate results – Before feature selection</vt:lpstr>
      <vt:lpstr>Intermediate results</vt:lpstr>
      <vt:lpstr>Decision Trees</vt:lpstr>
      <vt:lpstr>Random Forest</vt:lpstr>
      <vt:lpstr>PowerPoint Presentation</vt:lpstr>
      <vt:lpstr>Results – Selected features and GloVe</vt:lpstr>
      <vt:lpstr>Future work…</vt:lpstr>
      <vt:lpstr>More features?</vt:lpstr>
      <vt:lpstr>Tweaking models</vt:lpstr>
      <vt:lpstr>References</vt:lpstr>
      <vt:lpstr>Q &amp; 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Essay Grading</dc:title>
  <dc:creator>Pranav Dhakras</dc:creator>
  <cp:lastModifiedBy>Pranav Dhakras</cp:lastModifiedBy>
  <cp:revision>35</cp:revision>
  <dcterms:created xsi:type="dcterms:W3CDTF">2016-08-31T04:36:30Z</dcterms:created>
  <dcterms:modified xsi:type="dcterms:W3CDTF">2016-10-24T16:21:31Z</dcterms:modified>
</cp:coreProperties>
</file>