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IBM Plex Sans Medium" panose="020B0604020202020204" charset="0"/>
      <p:regular r:id="rId11"/>
    </p:embeddedFont>
    <p:embeddedFont>
      <p:font typeface="Calibri" panose="020F0502020204030204" pitchFamily="34" charset="0"/>
      <p:regular r:id="rId12"/>
      <p:bold r:id="rId13"/>
      <p:italic r:id="rId14"/>
      <p:boldItalic r:id="rId15"/>
    </p:embeddedFont>
    <p:embeddedFont>
      <p:font typeface="Roboto"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494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821180"/>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Amazon Sales Dashboard - Business Insights</a:t>
            </a:r>
            <a:endParaRPr lang="en-US" sz="4450" dirty="0"/>
          </a:p>
        </p:txBody>
      </p:sp>
      <p:sp>
        <p:nvSpPr>
          <p:cNvPr id="4" name="Text 1"/>
          <p:cNvSpPr/>
          <p:nvPr/>
        </p:nvSpPr>
        <p:spPr>
          <a:xfrm>
            <a:off x="6280190" y="3578900"/>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D4D4D1"/>
                </a:solidFill>
                <a:latin typeface="Roboto" pitchFamily="34" charset="0"/>
                <a:ea typeface="Roboto" pitchFamily="34" charset="-122"/>
                <a:cs typeface="Roboto" pitchFamily="34" charset="-120"/>
              </a:rPr>
              <a:t>This presentation introduces a modern, data-driven approach to Amazon sales analytics. Our goal is to streamline decision-making and drive revenue growth by providing actionable insights through a comprehensive dashboard. Authored by Vaibhav Sharma, Data Analyst, this dashboard is designed to empower businesses with critical information at their fingertips.</a:t>
            </a:r>
            <a:endParaRPr lang="en-US" sz="1750" dirty="0"/>
          </a:p>
        </p:txBody>
      </p:sp>
      <p:sp>
        <p:nvSpPr>
          <p:cNvPr id="8" name="Rectangle 7"/>
          <p:cNvSpPr/>
          <p:nvPr/>
        </p:nvSpPr>
        <p:spPr>
          <a:xfrm>
            <a:off x="12833498" y="7751132"/>
            <a:ext cx="1807535" cy="478465"/>
          </a:xfrm>
          <a:prstGeom prst="rect">
            <a:avLst/>
          </a:prstGeom>
          <a:solidFill>
            <a:srgbClr val="29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lumOff val="50000"/>
                  </a:schemeClr>
                </a:solidFill>
              </a:rPr>
              <a:t> </a:t>
            </a:r>
            <a:endParaRPr lang="en-IN" dirty="0">
              <a:solidFill>
                <a:schemeClr val="tx1">
                  <a:lumMod val="50000"/>
                  <a:lumOff val="50000"/>
                </a:schemeClr>
              </a:solidFill>
            </a:endParaRPr>
          </a:p>
        </p:txBody>
      </p:sp>
      <p:sp>
        <p:nvSpPr>
          <p:cNvPr id="12" name="TextBox 11"/>
          <p:cNvSpPr txBox="1"/>
          <p:nvPr/>
        </p:nvSpPr>
        <p:spPr>
          <a:xfrm>
            <a:off x="6719777" y="6411433"/>
            <a:ext cx="1924493" cy="400110"/>
          </a:xfrm>
          <a:prstGeom prst="rect">
            <a:avLst/>
          </a:prstGeom>
          <a:noFill/>
        </p:spPr>
        <p:txBody>
          <a:bodyPr wrap="square" rtlCol="0">
            <a:spAutoFit/>
          </a:bodyPr>
          <a:lstStyle/>
          <a:p>
            <a:r>
              <a:rPr lang="en-US" sz="2000" dirty="0" smtClean="0">
                <a:solidFill>
                  <a:schemeClr val="bg1"/>
                </a:solidFill>
              </a:rPr>
              <a:t>BY </a:t>
            </a:r>
            <a:r>
              <a:rPr lang="en-US" sz="2000" dirty="0" err="1" smtClean="0">
                <a:solidFill>
                  <a:schemeClr val="bg1"/>
                </a:solidFill>
              </a:rPr>
              <a:t>Sahil</a:t>
            </a:r>
            <a:r>
              <a:rPr lang="en-US" sz="2000" dirty="0" smtClean="0">
                <a:solidFill>
                  <a:schemeClr val="bg1"/>
                </a:solidFill>
              </a:rPr>
              <a:t> </a:t>
            </a:r>
            <a:r>
              <a:rPr lang="en-US" sz="2000" dirty="0" err="1" smtClean="0">
                <a:solidFill>
                  <a:schemeClr val="bg1"/>
                </a:solidFill>
              </a:rPr>
              <a:t>Chhetri</a:t>
            </a:r>
            <a:endParaRPr lang="en-IN" sz="2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18442"/>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Objective</a:t>
            </a:r>
            <a:endParaRPr lang="en-US" sz="4450" dirty="0"/>
          </a:p>
        </p:txBody>
      </p:sp>
      <p:sp>
        <p:nvSpPr>
          <p:cNvPr id="3" name="Text 1"/>
          <p:cNvSpPr/>
          <p:nvPr/>
        </p:nvSpPr>
        <p:spPr>
          <a:xfrm>
            <a:off x="793790" y="309419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Centralized Data</a:t>
            </a:r>
            <a:endParaRPr lang="en-US" sz="2200" dirty="0"/>
          </a:p>
        </p:txBody>
      </p:sp>
      <p:sp>
        <p:nvSpPr>
          <p:cNvPr id="4" name="Text 2"/>
          <p:cNvSpPr/>
          <p:nvPr/>
        </p:nvSpPr>
        <p:spPr>
          <a:xfrm>
            <a:off x="793790" y="3675340"/>
            <a:ext cx="2845594" cy="2177415"/>
          </a:xfrm>
          <a:prstGeom prst="rect">
            <a:avLst/>
          </a:prstGeom>
          <a:noFill/>
          <a:ln/>
        </p:spPr>
        <p:txBody>
          <a:bodyPr wrap="square" lIns="0" tIns="0" rIns="0" bIns="0" rtlCol="0" anchor="t"/>
          <a:lstStyle/>
          <a:p>
            <a:pPr marL="0" indent="0" algn="l">
              <a:lnSpc>
                <a:spcPts val="2850"/>
              </a:lnSpc>
              <a:buNone/>
            </a:pPr>
            <a:r>
              <a:rPr lang="en-US" sz="1750" dirty="0">
                <a:solidFill>
                  <a:srgbClr val="D4D4D1"/>
                </a:solidFill>
                <a:latin typeface="Roboto" pitchFamily="34" charset="0"/>
                <a:ea typeface="Roboto" pitchFamily="34" charset="-122"/>
                <a:cs typeface="Roboto" pitchFamily="34" charset="-120"/>
              </a:rPr>
              <a:t>Centralize key Amazon sales data to provide quick and easy access to critical insights, eliminating the need to pull data from multiple sources.</a:t>
            </a:r>
            <a:endParaRPr lang="en-US" sz="1750" dirty="0"/>
          </a:p>
        </p:txBody>
      </p:sp>
      <p:sp>
        <p:nvSpPr>
          <p:cNvPr id="5" name="Text 3"/>
          <p:cNvSpPr/>
          <p:nvPr/>
        </p:nvSpPr>
        <p:spPr>
          <a:xfrm>
            <a:off x="4200406" y="3094196"/>
            <a:ext cx="2845594" cy="708660"/>
          </a:xfrm>
          <a:prstGeom prst="rect">
            <a:avLst/>
          </a:prstGeom>
          <a:noFill/>
          <a:ln/>
        </p:spPr>
        <p:txBody>
          <a:bodyPr wrap="square" lIns="0" tIns="0" rIns="0" bIns="0" rtlCol="0" anchor="t"/>
          <a:lstStyle/>
          <a:p>
            <a:pPr marL="0" indent="0" algn="l">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Identify Opportunities</a:t>
            </a:r>
            <a:endParaRPr lang="en-US" sz="2200" dirty="0"/>
          </a:p>
        </p:txBody>
      </p:sp>
      <p:sp>
        <p:nvSpPr>
          <p:cNvPr id="6" name="Text 4"/>
          <p:cNvSpPr/>
          <p:nvPr/>
        </p:nvSpPr>
        <p:spPr>
          <a:xfrm>
            <a:off x="4200406" y="4029670"/>
            <a:ext cx="2845594" cy="2177415"/>
          </a:xfrm>
          <a:prstGeom prst="rect">
            <a:avLst/>
          </a:prstGeom>
          <a:noFill/>
          <a:ln/>
        </p:spPr>
        <p:txBody>
          <a:bodyPr wrap="square" lIns="0" tIns="0" rIns="0" bIns="0" rtlCol="0" anchor="t"/>
          <a:lstStyle/>
          <a:p>
            <a:pPr marL="0" indent="0" algn="l">
              <a:lnSpc>
                <a:spcPts val="2850"/>
              </a:lnSpc>
              <a:buNone/>
            </a:pPr>
            <a:r>
              <a:rPr lang="en-US" sz="1750" dirty="0">
                <a:solidFill>
                  <a:srgbClr val="D4D4D1"/>
                </a:solidFill>
                <a:latin typeface="Roboto" pitchFamily="34" charset="0"/>
                <a:ea typeface="Roboto" pitchFamily="34" charset="-122"/>
                <a:cs typeface="Roboto" pitchFamily="34" charset="-120"/>
              </a:rPr>
              <a:t>Proactively identify trends, untapped opportunities, and potential issues before they escalate, ensuring agile response and strategic adjustments.</a:t>
            </a:r>
            <a:endParaRPr lang="en-US" sz="1750" dirty="0"/>
          </a:p>
        </p:txBody>
      </p:sp>
      <p:sp>
        <p:nvSpPr>
          <p:cNvPr id="7" name="Text 5"/>
          <p:cNvSpPr/>
          <p:nvPr/>
        </p:nvSpPr>
        <p:spPr>
          <a:xfrm>
            <a:off x="7607022" y="3094196"/>
            <a:ext cx="2845594" cy="708660"/>
          </a:xfrm>
          <a:prstGeom prst="rect">
            <a:avLst/>
          </a:prstGeom>
          <a:noFill/>
          <a:ln/>
        </p:spPr>
        <p:txBody>
          <a:bodyPr wrap="square" lIns="0" tIns="0" rIns="0" bIns="0" rtlCol="0" anchor="t"/>
          <a:lstStyle/>
          <a:p>
            <a:pPr marL="0" indent="0" algn="l">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Actionable Intelligence</a:t>
            </a:r>
            <a:endParaRPr lang="en-US" sz="2200" dirty="0"/>
          </a:p>
        </p:txBody>
      </p:sp>
      <p:sp>
        <p:nvSpPr>
          <p:cNvPr id="8" name="Text 6"/>
          <p:cNvSpPr/>
          <p:nvPr/>
        </p:nvSpPr>
        <p:spPr>
          <a:xfrm>
            <a:off x="7607022" y="4029670"/>
            <a:ext cx="2845594" cy="2177415"/>
          </a:xfrm>
          <a:prstGeom prst="rect">
            <a:avLst/>
          </a:prstGeom>
          <a:noFill/>
          <a:ln/>
        </p:spPr>
        <p:txBody>
          <a:bodyPr wrap="square" lIns="0" tIns="0" rIns="0" bIns="0" rtlCol="0" anchor="t"/>
          <a:lstStyle/>
          <a:p>
            <a:pPr marL="0" indent="0" algn="l">
              <a:lnSpc>
                <a:spcPts val="2850"/>
              </a:lnSpc>
              <a:buNone/>
            </a:pPr>
            <a:r>
              <a:rPr lang="en-US" sz="1750" dirty="0">
                <a:solidFill>
                  <a:srgbClr val="D4D4D1"/>
                </a:solidFill>
                <a:latin typeface="Roboto" pitchFamily="34" charset="0"/>
                <a:ea typeface="Roboto" pitchFamily="34" charset="-122"/>
                <a:cs typeface="Roboto" pitchFamily="34" charset="-120"/>
              </a:rPr>
              <a:t>Empower all stakeholders with actionable intelligence, transforming raw data into clear, concise, and implementable strategies for growth.</a:t>
            </a:r>
            <a:endParaRPr lang="en-US" sz="1750" dirty="0"/>
          </a:p>
        </p:txBody>
      </p:sp>
      <p:sp>
        <p:nvSpPr>
          <p:cNvPr id="9" name="Text 7"/>
          <p:cNvSpPr/>
          <p:nvPr/>
        </p:nvSpPr>
        <p:spPr>
          <a:xfrm>
            <a:off x="11013638" y="309419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Boost Sales</a:t>
            </a:r>
            <a:endParaRPr lang="en-US" sz="2200" dirty="0"/>
          </a:p>
        </p:txBody>
      </p:sp>
      <p:sp>
        <p:nvSpPr>
          <p:cNvPr id="10" name="Text 8"/>
          <p:cNvSpPr/>
          <p:nvPr/>
        </p:nvSpPr>
        <p:spPr>
          <a:xfrm>
            <a:off x="11013638" y="3675340"/>
            <a:ext cx="2845594" cy="2177415"/>
          </a:xfrm>
          <a:prstGeom prst="rect">
            <a:avLst/>
          </a:prstGeom>
          <a:noFill/>
          <a:ln/>
        </p:spPr>
        <p:txBody>
          <a:bodyPr wrap="square" lIns="0" tIns="0" rIns="0" bIns="0" rtlCol="0" anchor="t"/>
          <a:lstStyle/>
          <a:p>
            <a:pPr marL="0" indent="0" algn="l">
              <a:lnSpc>
                <a:spcPts val="2850"/>
              </a:lnSpc>
              <a:buNone/>
            </a:pPr>
            <a:r>
              <a:rPr lang="en-US" sz="1750" dirty="0">
                <a:solidFill>
                  <a:srgbClr val="D4D4D1"/>
                </a:solidFill>
                <a:latin typeface="Roboto" pitchFamily="34" charset="0"/>
                <a:ea typeface="Roboto" pitchFamily="34" charset="-122"/>
                <a:cs typeface="Roboto" pitchFamily="34" charset="-120"/>
              </a:rPr>
              <a:t>Our primary aim is to increase overall Amazon sales by 15% within the next quarter through informed, data-driven decision-making.</a:t>
            </a:r>
            <a:endParaRPr lang="en-US" sz="1750" dirty="0"/>
          </a:p>
        </p:txBody>
      </p:sp>
      <p:sp>
        <p:nvSpPr>
          <p:cNvPr id="11" name="Rectangle 10"/>
          <p:cNvSpPr/>
          <p:nvPr/>
        </p:nvSpPr>
        <p:spPr>
          <a:xfrm>
            <a:off x="12822865" y="7751131"/>
            <a:ext cx="1807535" cy="478465"/>
          </a:xfrm>
          <a:prstGeom prst="rect">
            <a:avLst/>
          </a:prstGeom>
          <a:solidFill>
            <a:srgbClr val="29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50000"/>
                  <a:lumOff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87956" y="620435"/>
            <a:ext cx="8936355" cy="703659"/>
          </a:xfrm>
          <a:prstGeom prst="rect">
            <a:avLst/>
          </a:prstGeom>
          <a:noFill/>
          <a:ln/>
        </p:spPr>
        <p:txBody>
          <a:bodyPr wrap="none" lIns="0" tIns="0" rIns="0" bIns="0" rtlCol="0" anchor="t"/>
          <a:lstStyle/>
          <a:p>
            <a:pPr marL="0" indent="0" algn="l">
              <a:lnSpc>
                <a:spcPts val="5500"/>
              </a:lnSpc>
              <a:buNone/>
            </a:pPr>
            <a:r>
              <a:rPr lang="en-US" sz="4400" dirty="0">
                <a:solidFill>
                  <a:srgbClr val="F3F3F2"/>
                </a:solidFill>
                <a:latin typeface="IBM Plex Sans Medium" pitchFamily="34" charset="0"/>
                <a:ea typeface="IBM Plex Sans Medium" pitchFamily="34" charset="-122"/>
                <a:cs typeface="IBM Plex Sans Medium" pitchFamily="34" charset="-120"/>
              </a:rPr>
              <a:t>Key Performance Indicators (KPIs)</a:t>
            </a:r>
            <a:endParaRPr lang="en-US" sz="4400" dirty="0"/>
          </a:p>
        </p:txBody>
      </p:sp>
      <p:sp>
        <p:nvSpPr>
          <p:cNvPr id="3" name="Shape 1"/>
          <p:cNvSpPr/>
          <p:nvPr/>
        </p:nvSpPr>
        <p:spPr>
          <a:xfrm>
            <a:off x="787956" y="1774388"/>
            <a:ext cx="506492" cy="506492"/>
          </a:xfrm>
          <a:prstGeom prst="roundRect">
            <a:avLst>
              <a:gd name="adj" fmla="val 6668"/>
            </a:avLst>
          </a:prstGeom>
          <a:solidFill>
            <a:srgbClr val="484B51"/>
          </a:solidFill>
          <a:ln/>
        </p:spPr>
      </p:sp>
      <p:pic>
        <p:nvPicPr>
          <p:cNvPr id="4" name="Image 0" descr="preencoded.png"/>
          <p:cNvPicPr>
            <a:picLocks noChangeAspect="1"/>
          </p:cNvPicPr>
          <p:nvPr/>
        </p:nvPicPr>
        <p:blipFill>
          <a:blip r:embed="rId3"/>
          <a:stretch>
            <a:fillRect/>
          </a:stretch>
        </p:blipFill>
        <p:spPr>
          <a:xfrm>
            <a:off x="872371" y="1816596"/>
            <a:ext cx="337661" cy="422077"/>
          </a:xfrm>
          <a:prstGeom prst="rect">
            <a:avLst/>
          </a:prstGeom>
        </p:spPr>
      </p:pic>
      <p:sp>
        <p:nvSpPr>
          <p:cNvPr id="5" name="Text 2"/>
          <p:cNvSpPr/>
          <p:nvPr/>
        </p:nvSpPr>
        <p:spPr>
          <a:xfrm>
            <a:off x="1519595" y="1851779"/>
            <a:ext cx="2814399" cy="351830"/>
          </a:xfrm>
          <a:prstGeom prst="rect">
            <a:avLst/>
          </a:prstGeom>
          <a:noFill/>
          <a:ln/>
        </p:spPr>
        <p:txBody>
          <a:bodyPr wrap="none" lIns="0" tIns="0" rIns="0" bIns="0" rtlCol="0" anchor="t"/>
          <a:lstStyle/>
          <a:p>
            <a:pPr marL="0" indent="0" algn="l">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Total Sales Revenue</a:t>
            </a:r>
            <a:endParaRPr lang="en-US" sz="2200" dirty="0"/>
          </a:p>
        </p:txBody>
      </p:sp>
      <p:sp>
        <p:nvSpPr>
          <p:cNvPr id="6" name="Text 3"/>
          <p:cNvSpPr/>
          <p:nvPr/>
        </p:nvSpPr>
        <p:spPr>
          <a:xfrm>
            <a:off x="1519595" y="2338626"/>
            <a:ext cx="5654993" cy="1080492"/>
          </a:xfrm>
          <a:prstGeom prst="rect">
            <a:avLst/>
          </a:prstGeom>
          <a:noFill/>
          <a:ln/>
        </p:spPr>
        <p:txBody>
          <a:bodyPr wrap="square" lIns="0" tIns="0" rIns="0" bIns="0" rtlCol="0" anchor="t"/>
          <a:lstStyle/>
          <a:p>
            <a:pPr marL="0" indent="0" algn="l">
              <a:lnSpc>
                <a:spcPts val="2800"/>
              </a:lnSpc>
              <a:buNone/>
            </a:pPr>
            <a:r>
              <a:rPr lang="en-US" sz="1750" dirty="0">
                <a:solidFill>
                  <a:srgbClr val="D4D4D1"/>
                </a:solidFill>
                <a:latin typeface="Roboto" pitchFamily="34" charset="0"/>
                <a:ea typeface="Roboto" pitchFamily="34" charset="-122"/>
                <a:cs typeface="Roboto" pitchFamily="34" charset="-120"/>
              </a:rPr>
              <a:t>Track overall sales performance, with a target of $5M per month, indicating the total monetary value of products sold.</a:t>
            </a:r>
            <a:endParaRPr lang="en-US" sz="1750" dirty="0"/>
          </a:p>
        </p:txBody>
      </p:sp>
      <p:sp>
        <p:nvSpPr>
          <p:cNvPr id="7" name="Shape 4"/>
          <p:cNvSpPr/>
          <p:nvPr/>
        </p:nvSpPr>
        <p:spPr>
          <a:xfrm>
            <a:off x="7455932" y="1774388"/>
            <a:ext cx="506492" cy="506492"/>
          </a:xfrm>
          <a:prstGeom prst="roundRect">
            <a:avLst>
              <a:gd name="adj" fmla="val 6668"/>
            </a:avLst>
          </a:prstGeom>
          <a:solidFill>
            <a:srgbClr val="484B51"/>
          </a:solidFill>
          <a:ln/>
        </p:spPr>
      </p:sp>
      <p:pic>
        <p:nvPicPr>
          <p:cNvPr id="8" name="Image 1" descr="preencoded.png"/>
          <p:cNvPicPr>
            <a:picLocks noChangeAspect="1"/>
          </p:cNvPicPr>
          <p:nvPr/>
        </p:nvPicPr>
        <p:blipFill>
          <a:blip r:embed="rId4"/>
          <a:stretch>
            <a:fillRect/>
          </a:stretch>
        </p:blipFill>
        <p:spPr>
          <a:xfrm>
            <a:off x="7540347" y="1816596"/>
            <a:ext cx="337661" cy="422077"/>
          </a:xfrm>
          <a:prstGeom prst="rect">
            <a:avLst/>
          </a:prstGeom>
        </p:spPr>
      </p:pic>
      <p:sp>
        <p:nvSpPr>
          <p:cNvPr id="9" name="Text 5"/>
          <p:cNvSpPr/>
          <p:nvPr/>
        </p:nvSpPr>
        <p:spPr>
          <a:xfrm>
            <a:off x="8187571" y="1851779"/>
            <a:ext cx="2814399" cy="351830"/>
          </a:xfrm>
          <a:prstGeom prst="rect">
            <a:avLst/>
          </a:prstGeom>
          <a:noFill/>
          <a:ln/>
        </p:spPr>
        <p:txBody>
          <a:bodyPr wrap="none" lIns="0" tIns="0" rIns="0" bIns="0" rtlCol="0" anchor="t"/>
          <a:lstStyle/>
          <a:p>
            <a:pPr marL="0" indent="0" algn="l">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Units Sold</a:t>
            </a:r>
            <a:endParaRPr lang="en-US" sz="2200" dirty="0"/>
          </a:p>
        </p:txBody>
      </p:sp>
      <p:sp>
        <p:nvSpPr>
          <p:cNvPr id="10" name="Text 6"/>
          <p:cNvSpPr/>
          <p:nvPr/>
        </p:nvSpPr>
        <p:spPr>
          <a:xfrm>
            <a:off x="8187571" y="2338626"/>
            <a:ext cx="5654993" cy="720328"/>
          </a:xfrm>
          <a:prstGeom prst="rect">
            <a:avLst/>
          </a:prstGeom>
          <a:noFill/>
          <a:ln/>
        </p:spPr>
        <p:txBody>
          <a:bodyPr wrap="square" lIns="0" tIns="0" rIns="0" bIns="0" rtlCol="0" anchor="t"/>
          <a:lstStyle/>
          <a:p>
            <a:pPr marL="0" indent="0" algn="l">
              <a:lnSpc>
                <a:spcPts val="2800"/>
              </a:lnSpc>
              <a:buNone/>
            </a:pPr>
            <a:r>
              <a:rPr lang="en-US" sz="1750" dirty="0">
                <a:solidFill>
                  <a:srgbClr val="D4D4D1"/>
                </a:solidFill>
                <a:latin typeface="Roboto" pitchFamily="34" charset="0"/>
                <a:ea typeface="Roboto" pitchFamily="34" charset="-122"/>
                <a:cs typeface="Roboto" pitchFamily="34" charset="-120"/>
              </a:rPr>
              <a:t>Monitor sales volume across all products, aiming for 50,000 units sold per month, reflecting product demand.</a:t>
            </a:r>
            <a:endParaRPr lang="en-US" sz="1750" dirty="0"/>
          </a:p>
        </p:txBody>
      </p:sp>
      <p:sp>
        <p:nvSpPr>
          <p:cNvPr id="11" name="Shape 7"/>
          <p:cNvSpPr/>
          <p:nvPr/>
        </p:nvSpPr>
        <p:spPr>
          <a:xfrm>
            <a:off x="787956" y="3869412"/>
            <a:ext cx="506492" cy="506492"/>
          </a:xfrm>
          <a:prstGeom prst="roundRect">
            <a:avLst>
              <a:gd name="adj" fmla="val 6668"/>
            </a:avLst>
          </a:prstGeom>
          <a:solidFill>
            <a:srgbClr val="484B51"/>
          </a:solidFill>
          <a:ln/>
        </p:spPr>
      </p:sp>
      <p:pic>
        <p:nvPicPr>
          <p:cNvPr id="12" name="Image 2" descr="preencoded.png"/>
          <p:cNvPicPr>
            <a:picLocks noChangeAspect="1"/>
          </p:cNvPicPr>
          <p:nvPr/>
        </p:nvPicPr>
        <p:blipFill>
          <a:blip r:embed="rId5"/>
          <a:stretch>
            <a:fillRect/>
          </a:stretch>
        </p:blipFill>
        <p:spPr>
          <a:xfrm>
            <a:off x="872371" y="3911620"/>
            <a:ext cx="337661" cy="422077"/>
          </a:xfrm>
          <a:prstGeom prst="rect">
            <a:avLst/>
          </a:prstGeom>
        </p:spPr>
      </p:pic>
      <p:sp>
        <p:nvSpPr>
          <p:cNvPr id="13" name="Text 8"/>
          <p:cNvSpPr/>
          <p:nvPr/>
        </p:nvSpPr>
        <p:spPr>
          <a:xfrm>
            <a:off x="1519595" y="3946803"/>
            <a:ext cx="2814399" cy="351830"/>
          </a:xfrm>
          <a:prstGeom prst="rect">
            <a:avLst/>
          </a:prstGeom>
          <a:noFill/>
          <a:ln/>
        </p:spPr>
        <p:txBody>
          <a:bodyPr wrap="none" lIns="0" tIns="0" rIns="0" bIns="0" rtlCol="0" anchor="t"/>
          <a:lstStyle/>
          <a:p>
            <a:pPr marL="0" indent="0" algn="l">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Conversion Rate</a:t>
            </a:r>
            <a:endParaRPr lang="en-US" sz="2200" dirty="0"/>
          </a:p>
        </p:txBody>
      </p:sp>
      <p:sp>
        <p:nvSpPr>
          <p:cNvPr id="14" name="Text 9"/>
          <p:cNvSpPr/>
          <p:nvPr/>
        </p:nvSpPr>
        <p:spPr>
          <a:xfrm>
            <a:off x="1519595" y="4433649"/>
            <a:ext cx="5654993" cy="1080492"/>
          </a:xfrm>
          <a:prstGeom prst="rect">
            <a:avLst/>
          </a:prstGeom>
          <a:noFill/>
          <a:ln/>
        </p:spPr>
        <p:txBody>
          <a:bodyPr wrap="square" lIns="0" tIns="0" rIns="0" bIns="0" rtlCol="0" anchor="t"/>
          <a:lstStyle/>
          <a:p>
            <a:pPr marL="0" indent="0" algn="l">
              <a:lnSpc>
                <a:spcPts val="2800"/>
              </a:lnSpc>
              <a:buNone/>
            </a:pPr>
            <a:r>
              <a:rPr lang="en-US" sz="1750" dirty="0">
                <a:solidFill>
                  <a:srgbClr val="D4D4D1"/>
                </a:solidFill>
                <a:latin typeface="Roboto" pitchFamily="34" charset="0"/>
                <a:ea typeface="Roboto" pitchFamily="34" charset="-122"/>
                <a:cs typeface="Roboto" pitchFamily="34" charset="-120"/>
              </a:rPr>
              <a:t>Optimize product listings and marketing efforts to achieve a benchmark conversion rate of 10%, maximizing visitor-to-buyer ratios.</a:t>
            </a:r>
            <a:endParaRPr lang="en-US" sz="1750" dirty="0"/>
          </a:p>
        </p:txBody>
      </p:sp>
      <p:sp>
        <p:nvSpPr>
          <p:cNvPr id="15" name="Shape 10"/>
          <p:cNvSpPr/>
          <p:nvPr/>
        </p:nvSpPr>
        <p:spPr>
          <a:xfrm>
            <a:off x="7455932" y="3869412"/>
            <a:ext cx="506492" cy="506492"/>
          </a:xfrm>
          <a:prstGeom prst="roundRect">
            <a:avLst>
              <a:gd name="adj" fmla="val 6668"/>
            </a:avLst>
          </a:prstGeom>
          <a:solidFill>
            <a:srgbClr val="484B51"/>
          </a:solidFill>
          <a:ln/>
        </p:spPr>
      </p:sp>
      <p:pic>
        <p:nvPicPr>
          <p:cNvPr id="16" name="Image 3" descr="preencoded.png"/>
          <p:cNvPicPr>
            <a:picLocks noChangeAspect="1"/>
          </p:cNvPicPr>
          <p:nvPr/>
        </p:nvPicPr>
        <p:blipFill>
          <a:blip r:embed="rId6"/>
          <a:stretch>
            <a:fillRect/>
          </a:stretch>
        </p:blipFill>
        <p:spPr>
          <a:xfrm>
            <a:off x="7540347" y="3911620"/>
            <a:ext cx="337661" cy="422077"/>
          </a:xfrm>
          <a:prstGeom prst="rect">
            <a:avLst/>
          </a:prstGeom>
        </p:spPr>
      </p:pic>
      <p:sp>
        <p:nvSpPr>
          <p:cNvPr id="17" name="Text 11"/>
          <p:cNvSpPr/>
          <p:nvPr/>
        </p:nvSpPr>
        <p:spPr>
          <a:xfrm>
            <a:off x="8187571" y="3946803"/>
            <a:ext cx="4130516" cy="351830"/>
          </a:xfrm>
          <a:prstGeom prst="rect">
            <a:avLst/>
          </a:prstGeom>
          <a:noFill/>
          <a:ln/>
        </p:spPr>
        <p:txBody>
          <a:bodyPr wrap="none" lIns="0" tIns="0" rIns="0" bIns="0" rtlCol="0" anchor="t"/>
          <a:lstStyle/>
          <a:p>
            <a:pPr marL="0" indent="0" algn="l">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Advertising Cost of Sales (ACoS)</a:t>
            </a:r>
            <a:endParaRPr lang="en-US" sz="2200" dirty="0"/>
          </a:p>
        </p:txBody>
      </p:sp>
      <p:sp>
        <p:nvSpPr>
          <p:cNvPr id="18" name="Text 12"/>
          <p:cNvSpPr/>
          <p:nvPr/>
        </p:nvSpPr>
        <p:spPr>
          <a:xfrm>
            <a:off x="8187571" y="4433649"/>
            <a:ext cx="5654993" cy="720328"/>
          </a:xfrm>
          <a:prstGeom prst="rect">
            <a:avLst/>
          </a:prstGeom>
          <a:noFill/>
          <a:ln/>
        </p:spPr>
        <p:txBody>
          <a:bodyPr wrap="square" lIns="0" tIns="0" rIns="0" bIns="0" rtlCol="0" anchor="t"/>
          <a:lstStyle/>
          <a:p>
            <a:pPr marL="0" indent="0" algn="l">
              <a:lnSpc>
                <a:spcPts val="2800"/>
              </a:lnSpc>
              <a:buNone/>
            </a:pPr>
            <a:r>
              <a:rPr lang="en-US" sz="1750" dirty="0">
                <a:solidFill>
                  <a:srgbClr val="D4D4D1"/>
                </a:solidFill>
                <a:latin typeface="Roboto" pitchFamily="34" charset="0"/>
                <a:ea typeface="Roboto" pitchFamily="34" charset="-122"/>
                <a:cs typeface="Roboto" pitchFamily="34" charset="-120"/>
              </a:rPr>
              <a:t>Measure advertising efficiency, targeting an ACoS of less than 25%, to ensure profitable ad spending.</a:t>
            </a:r>
            <a:endParaRPr lang="en-US" sz="1750" dirty="0"/>
          </a:p>
        </p:txBody>
      </p:sp>
      <p:sp>
        <p:nvSpPr>
          <p:cNvPr id="19" name="Shape 13"/>
          <p:cNvSpPr/>
          <p:nvPr/>
        </p:nvSpPr>
        <p:spPr>
          <a:xfrm>
            <a:off x="787956" y="5964436"/>
            <a:ext cx="506492" cy="506492"/>
          </a:xfrm>
          <a:prstGeom prst="roundRect">
            <a:avLst>
              <a:gd name="adj" fmla="val 6668"/>
            </a:avLst>
          </a:prstGeom>
          <a:solidFill>
            <a:srgbClr val="484B51"/>
          </a:solidFill>
          <a:ln/>
        </p:spPr>
      </p:sp>
      <p:pic>
        <p:nvPicPr>
          <p:cNvPr id="20" name="Image 4" descr="preencoded.png"/>
          <p:cNvPicPr>
            <a:picLocks noChangeAspect="1"/>
          </p:cNvPicPr>
          <p:nvPr/>
        </p:nvPicPr>
        <p:blipFill>
          <a:blip r:embed="rId7"/>
          <a:stretch>
            <a:fillRect/>
          </a:stretch>
        </p:blipFill>
        <p:spPr>
          <a:xfrm>
            <a:off x="872371" y="6006644"/>
            <a:ext cx="337661" cy="422077"/>
          </a:xfrm>
          <a:prstGeom prst="rect">
            <a:avLst/>
          </a:prstGeom>
        </p:spPr>
      </p:pic>
      <p:sp>
        <p:nvSpPr>
          <p:cNvPr id="21" name="Text 14"/>
          <p:cNvSpPr/>
          <p:nvPr/>
        </p:nvSpPr>
        <p:spPr>
          <a:xfrm>
            <a:off x="1519595" y="6041827"/>
            <a:ext cx="4194096" cy="351830"/>
          </a:xfrm>
          <a:prstGeom prst="rect">
            <a:avLst/>
          </a:prstGeom>
          <a:noFill/>
          <a:ln/>
        </p:spPr>
        <p:txBody>
          <a:bodyPr wrap="none" lIns="0" tIns="0" rIns="0" bIns="0" rtlCol="0" anchor="t"/>
          <a:lstStyle/>
          <a:p>
            <a:pPr marL="0" indent="0" algn="l">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Customer Acquisition Cost (CAC)</a:t>
            </a:r>
            <a:endParaRPr lang="en-US" sz="2200" dirty="0"/>
          </a:p>
        </p:txBody>
      </p:sp>
      <p:sp>
        <p:nvSpPr>
          <p:cNvPr id="22" name="Text 15"/>
          <p:cNvSpPr/>
          <p:nvPr/>
        </p:nvSpPr>
        <p:spPr>
          <a:xfrm>
            <a:off x="1519595" y="6528673"/>
            <a:ext cx="5654993" cy="1080492"/>
          </a:xfrm>
          <a:prstGeom prst="rect">
            <a:avLst/>
          </a:prstGeom>
          <a:noFill/>
          <a:ln/>
        </p:spPr>
        <p:txBody>
          <a:bodyPr wrap="square" lIns="0" tIns="0" rIns="0" bIns="0" rtlCol="0" anchor="t"/>
          <a:lstStyle/>
          <a:p>
            <a:pPr marL="0" indent="0" algn="l">
              <a:lnSpc>
                <a:spcPts val="2800"/>
              </a:lnSpc>
              <a:buNone/>
            </a:pPr>
            <a:r>
              <a:rPr lang="en-US" sz="1750" dirty="0">
                <a:solidFill>
                  <a:srgbClr val="D4D4D1"/>
                </a:solidFill>
                <a:latin typeface="Roboto" pitchFamily="34" charset="0"/>
                <a:ea typeface="Roboto" pitchFamily="34" charset="-122"/>
                <a:cs typeface="Roboto" pitchFamily="34" charset="-120"/>
              </a:rPr>
              <a:t>Understand the cost of acquiring new customers, aiming for a CAC of less than $10, to maintain cost-effective growth.</a:t>
            </a:r>
            <a:endParaRPr lang="en-US" sz="1750" dirty="0"/>
          </a:p>
        </p:txBody>
      </p:sp>
      <p:sp>
        <p:nvSpPr>
          <p:cNvPr id="23" name="Shape 16"/>
          <p:cNvSpPr/>
          <p:nvPr/>
        </p:nvSpPr>
        <p:spPr>
          <a:xfrm>
            <a:off x="7455932" y="5964436"/>
            <a:ext cx="506492" cy="506492"/>
          </a:xfrm>
          <a:prstGeom prst="roundRect">
            <a:avLst>
              <a:gd name="adj" fmla="val 6668"/>
            </a:avLst>
          </a:prstGeom>
          <a:solidFill>
            <a:srgbClr val="484B51"/>
          </a:solidFill>
          <a:ln/>
        </p:spPr>
      </p:sp>
      <p:pic>
        <p:nvPicPr>
          <p:cNvPr id="24" name="Image 5" descr="preencoded.png"/>
          <p:cNvPicPr>
            <a:picLocks noChangeAspect="1"/>
          </p:cNvPicPr>
          <p:nvPr/>
        </p:nvPicPr>
        <p:blipFill>
          <a:blip r:embed="rId8"/>
          <a:stretch>
            <a:fillRect/>
          </a:stretch>
        </p:blipFill>
        <p:spPr>
          <a:xfrm>
            <a:off x="7540347" y="6006644"/>
            <a:ext cx="337661" cy="422077"/>
          </a:xfrm>
          <a:prstGeom prst="rect">
            <a:avLst/>
          </a:prstGeom>
        </p:spPr>
      </p:pic>
      <p:sp>
        <p:nvSpPr>
          <p:cNvPr id="25" name="Text 17"/>
          <p:cNvSpPr/>
          <p:nvPr/>
        </p:nvSpPr>
        <p:spPr>
          <a:xfrm>
            <a:off x="8187571" y="6041827"/>
            <a:ext cx="3551992" cy="351830"/>
          </a:xfrm>
          <a:prstGeom prst="rect">
            <a:avLst/>
          </a:prstGeom>
          <a:noFill/>
          <a:ln/>
        </p:spPr>
        <p:txBody>
          <a:bodyPr wrap="none" lIns="0" tIns="0" rIns="0" bIns="0" rtlCol="0" anchor="t"/>
          <a:lstStyle/>
          <a:p>
            <a:pPr marL="0" indent="0" algn="l">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Return on Ad Spend (ROAS)</a:t>
            </a:r>
            <a:endParaRPr lang="en-US" sz="2200" dirty="0"/>
          </a:p>
        </p:txBody>
      </p:sp>
      <p:sp>
        <p:nvSpPr>
          <p:cNvPr id="26" name="Text 18"/>
          <p:cNvSpPr/>
          <p:nvPr/>
        </p:nvSpPr>
        <p:spPr>
          <a:xfrm>
            <a:off x="8187571" y="6528673"/>
            <a:ext cx="5654993" cy="1080492"/>
          </a:xfrm>
          <a:prstGeom prst="rect">
            <a:avLst/>
          </a:prstGeom>
          <a:noFill/>
          <a:ln/>
        </p:spPr>
        <p:txBody>
          <a:bodyPr wrap="square" lIns="0" tIns="0" rIns="0" bIns="0" rtlCol="0" anchor="t"/>
          <a:lstStyle/>
          <a:p>
            <a:pPr marL="0" indent="0" algn="l">
              <a:lnSpc>
                <a:spcPts val="2800"/>
              </a:lnSpc>
              <a:buNone/>
            </a:pPr>
            <a:r>
              <a:rPr lang="en-US" sz="1750" dirty="0">
                <a:solidFill>
                  <a:srgbClr val="D4D4D1"/>
                </a:solidFill>
                <a:latin typeface="Roboto" pitchFamily="34" charset="0"/>
                <a:ea typeface="Roboto" pitchFamily="34" charset="-122"/>
                <a:cs typeface="Roboto" pitchFamily="34" charset="-120"/>
              </a:rPr>
              <a:t>Optimize ad spend for maximum return, targeting a ROAS greater than 4, indicating strong advertising effectiveness.</a:t>
            </a:r>
            <a:endParaRPr lang="en-US" sz="1750" dirty="0"/>
          </a:p>
        </p:txBody>
      </p:sp>
      <p:sp>
        <p:nvSpPr>
          <p:cNvPr id="27" name="Rectangle 26"/>
          <p:cNvSpPr/>
          <p:nvPr/>
        </p:nvSpPr>
        <p:spPr>
          <a:xfrm>
            <a:off x="12822865" y="7729867"/>
            <a:ext cx="1807535" cy="478465"/>
          </a:xfrm>
          <a:prstGeom prst="rect">
            <a:avLst/>
          </a:prstGeom>
          <a:solidFill>
            <a:srgbClr val="29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50000"/>
                  <a:lumOff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386"/>
          </a:xfrm>
          <a:prstGeom prst="rect">
            <a:avLst/>
          </a:prstGeom>
        </p:spPr>
      </p:pic>
      <p:sp>
        <p:nvSpPr>
          <p:cNvPr id="3" name="Text 0"/>
          <p:cNvSpPr/>
          <p:nvPr/>
        </p:nvSpPr>
        <p:spPr>
          <a:xfrm>
            <a:off x="676751" y="531733"/>
            <a:ext cx="4833938" cy="604242"/>
          </a:xfrm>
          <a:prstGeom prst="rect">
            <a:avLst/>
          </a:prstGeom>
          <a:noFill/>
          <a:ln/>
        </p:spPr>
        <p:txBody>
          <a:bodyPr wrap="none" lIns="0" tIns="0" rIns="0" bIns="0" rtlCol="0" anchor="t"/>
          <a:lstStyle/>
          <a:p>
            <a:pPr marL="0" indent="0" algn="l">
              <a:lnSpc>
                <a:spcPts val="4750"/>
              </a:lnSpc>
              <a:buNone/>
            </a:pPr>
            <a:r>
              <a:rPr lang="en-US" sz="3800" dirty="0">
                <a:solidFill>
                  <a:srgbClr val="F3F3F2"/>
                </a:solidFill>
                <a:latin typeface="IBM Plex Sans Medium" pitchFamily="34" charset="0"/>
                <a:ea typeface="IBM Plex Sans Medium" pitchFamily="34" charset="-122"/>
                <a:cs typeface="IBM Plex Sans Medium" pitchFamily="34" charset="-120"/>
              </a:rPr>
              <a:t>Dashboard Features</a:t>
            </a:r>
            <a:endParaRPr lang="en-US" sz="3800" dirty="0"/>
          </a:p>
        </p:txBody>
      </p:sp>
      <p:sp>
        <p:nvSpPr>
          <p:cNvPr id="4" name="Shape 1"/>
          <p:cNvSpPr/>
          <p:nvPr/>
        </p:nvSpPr>
        <p:spPr>
          <a:xfrm>
            <a:off x="676751" y="1426012"/>
            <a:ext cx="7790498" cy="1423392"/>
          </a:xfrm>
          <a:prstGeom prst="roundRect">
            <a:avLst>
              <a:gd name="adj" fmla="val 2038"/>
            </a:avLst>
          </a:prstGeom>
          <a:solidFill>
            <a:srgbClr val="484B51"/>
          </a:solidFill>
          <a:ln/>
        </p:spPr>
      </p:sp>
      <p:sp>
        <p:nvSpPr>
          <p:cNvPr id="5" name="Text 2"/>
          <p:cNvSpPr/>
          <p:nvPr/>
        </p:nvSpPr>
        <p:spPr>
          <a:xfrm>
            <a:off x="870109" y="1619369"/>
            <a:ext cx="2416969" cy="302062"/>
          </a:xfrm>
          <a:prstGeom prst="rect">
            <a:avLst/>
          </a:prstGeom>
          <a:noFill/>
          <a:ln/>
        </p:spPr>
        <p:txBody>
          <a:bodyPr wrap="none" lIns="0" tIns="0" rIns="0" bIns="0" rtlCol="0" anchor="t"/>
          <a:lstStyle/>
          <a:p>
            <a:pPr marL="0" indent="0" algn="l">
              <a:lnSpc>
                <a:spcPts val="2350"/>
              </a:lnSpc>
              <a:buNone/>
            </a:pPr>
            <a:r>
              <a:rPr lang="en-US" sz="1900" dirty="0">
                <a:solidFill>
                  <a:srgbClr val="D4D4D1"/>
                </a:solidFill>
                <a:latin typeface="IBM Plex Sans Medium" pitchFamily="34" charset="0"/>
                <a:ea typeface="IBM Plex Sans Medium" pitchFamily="34" charset="-122"/>
                <a:cs typeface="IBM Plex Sans Medium" pitchFamily="34" charset="-120"/>
              </a:rPr>
              <a:t>Real-time Data</a:t>
            </a:r>
            <a:endParaRPr lang="en-US" sz="1900" dirty="0"/>
          </a:p>
        </p:txBody>
      </p:sp>
      <p:sp>
        <p:nvSpPr>
          <p:cNvPr id="6" name="Text 3"/>
          <p:cNvSpPr/>
          <p:nvPr/>
        </p:nvSpPr>
        <p:spPr>
          <a:xfrm>
            <a:off x="870109" y="2037397"/>
            <a:ext cx="7403783" cy="618649"/>
          </a:xfrm>
          <a:prstGeom prst="rect">
            <a:avLst/>
          </a:prstGeom>
          <a:noFill/>
          <a:ln/>
        </p:spPr>
        <p:txBody>
          <a:bodyPr wrap="square" lIns="0" tIns="0" rIns="0" bIns="0" rtlCol="0" anchor="t"/>
          <a:lstStyle/>
          <a:p>
            <a:pPr marL="0" indent="0" algn="l">
              <a:lnSpc>
                <a:spcPts val="2400"/>
              </a:lnSpc>
              <a:buNone/>
            </a:pPr>
            <a:r>
              <a:rPr lang="en-US" sz="1500" dirty="0">
                <a:solidFill>
                  <a:srgbClr val="D4D4D1"/>
                </a:solidFill>
                <a:latin typeface="Roboto" pitchFamily="34" charset="0"/>
                <a:ea typeface="Roboto" pitchFamily="34" charset="-122"/>
                <a:cs typeface="Roboto" pitchFamily="34" charset="-120"/>
              </a:rPr>
              <a:t>Data updates every 15 minutes, ensuring you always have the most current information for rapid decision-making.</a:t>
            </a:r>
            <a:endParaRPr lang="en-US" sz="1500" dirty="0"/>
          </a:p>
        </p:txBody>
      </p:sp>
      <p:sp>
        <p:nvSpPr>
          <p:cNvPr id="7" name="Shape 4"/>
          <p:cNvSpPr/>
          <p:nvPr/>
        </p:nvSpPr>
        <p:spPr>
          <a:xfrm>
            <a:off x="676751" y="3042761"/>
            <a:ext cx="7790498" cy="1423392"/>
          </a:xfrm>
          <a:prstGeom prst="roundRect">
            <a:avLst>
              <a:gd name="adj" fmla="val 2038"/>
            </a:avLst>
          </a:prstGeom>
          <a:solidFill>
            <a:srgbClr val="484B51"/>
          </a:solidFill>
          <a:ln/>
        </p:spPr>
      </p:sp>
      <p:sp>
        <p:nvSpPr>
          <p:cNvPr id="8" name="Text 5"/>
          <p:cNvSpPr/>
          <p:nvPr/>
        </p:nvSpPr>
        <p:spPr>
          <a:xfrm>
            <a:off x="870109" y="3236119"/>
            <a:ext cx="2416969" cy="302062"/>
          </a:xfrm>
          <a:prstGeom prst="rect">
            <a:avLst/>
          </a:prstGeom>
          <a:noFill/>
          <a:ln/>
        </p:spPr>
        <p:txBody>
          <a:bodyPr wrap="none" lIns="0" tIns="0" rIns="0" bIns="0" rtlCol="0" anchor="t"/>
          <a:lstStyle/>
          <a:p>
            <a:pPr marL="0" indent="0" algn="l">
              <a:lnSpc>
                <a:spcPts val="2350"/>
              </a:lnSpc>
              <a:buNone/>
            </a:pPr>
            <a:r>
              <a:rPr lang="en-US" sz="1900" dirty="0">
                <a:solidFill>
                  <a:srgbClr val="D4D4D1"/>
                </a:solidFill>
                <a:latin typeface="IBM Plex Sans Medium" pitchFamily="34" charset="0"/>
                <a:ea typeface="IBM Plex Sans Medium" pitchFamily="34" charset="-122"/>
                <a:cs typeface="IBM Plex Sans Medium" pitchFamily="34" charset="-120"/>
              </a:rPr>
              <a:t>Interactive Visuals</a:t>
            </a:r>
            <a:endParaRPr lang="en-US" sz="1900" dirty="0"/>
          </a:p>
        </p:txBody>
      </p:sp>
      <p:sp>
        <p:nvSpPr>
          <p:cNvPr id="9" name="Text 6"/>
          <p:cNvSpPr/>
          <p:nvPr/>
        </p:nvSpPr>
        <p:spPr>
          <a:xfrm>
            <a:off x="870109" y="3654147"/>
            <a:ext cx="7403783" cy="618649"/>
          </a:xfrm>
          <a:prstGeom prst="rect">
            <a:avLst/>
          </a:prstGeom>
          <a:noFill/>
          <a:ln/>
        </p:spPr>
        <p:txBody>
          <a:bodyPr wrap="square" lIns="0" tIns="0" rIns="0" bIns="0" rtlCol="0" anchor="t"/>
          <a:lstStyle/>
          <a:p>
            <a:pPr marL="0" indent="0" algn="l">
              <a:lnSpc>
                <a:spcPts val="2400"/>
              </a:lnSpc>
              <a:buNone/>
            </a:pPr>
            <a:r>
              <a:rPr lang="en-US" sz="1500" dirty="0">
                <a:solidFill>
                  <a:srgbClr val="D4D4D1"/>
                </a:solidFill>
                <a:latin typeface="Roboto" pitchFamily="34" charset="0"/>
                <a:ea typeface="Roboto" pitchFamily="34" charset="-122"/>
                <a:cs typeface="Roboto" pitchFamily="34" charset="-120"/>
              </a:rPr>
              <a:t>Interactive charts and graphs enable dynamic exploration and analysis of sales trends, allowing for deeper dives into specific metrics.</a:t>
            </a:r>
            <a:endParaRPr lang="en-US" sz="1500" dirty="0"/>
          </a:p>
        </p:txBody>
      </p:sp>
      <p:sp>
        <p:nvSpPr>
          <p:cNvPr id="10" name="Shape 7"/>
          <p:cNvSpPr/>
          <p:nvPr/>
        </p:nvSpPr>
        <p:spPr>
          <a:xfrm>
            <a:off x="676751" y="4659511"/>
            <a:ext cx="7790498" cy="1423392"/>
          </a:xfrm>
          <a:prstGeom prst="roundRect">
            <a:avLst>
              <a:gd name="adj" fmla="val 2038"/>
            </a:avLst>
          </a:prstGeom>
          <a:solidFill>
            <a:srgbClr val="484B51"/>
          </a:solidFill>
          <a:ln/>
        </p:spPr>
      </p:sp>
      <p:sp>
        <p:nvSpPr>
          <p:cNvPr id="11" name="Text 8"/>
          <p:cNvSpPr/>
          <p:nvPr/>
        </p:nvSpPr>
        <p:spPr>
          <a:xfrm>
            <a:off x="870109" y="4852868"/>
            <a:ext cx="2416969" cy="302062"/>
          </a:xfrm>
          <a:prstGeom prst="rect">
            <a:avLst/>
          </a:prstGeom>
          <a:noFill/>
          <a:ln/>
        </p:spPr>
        <p:txBody>
          <a:bodyPr wrap="none" lIns="0" tIns="0" rIns="0" bIns="0" rtlCol="0" anchor="t"/>
          <a:lstStyle/>
          <a:p>
            <a:pPr marL="0" indent="0" algn="l">
              <a:lnSpc>
                <a:spcPts val="2350"/>
              </a:lnSpc>
              <a:buNone/>
            </a:pPr>
            <a:r>
              <a:rPr lang="en-US" sz="1900" dirty="0">
                <a:solidFill>
                  <a:srgbClr val="D4D4D1"/>
                </a:solidFill>
                <a:latin typeface="IBM Plex Sans Medium" pitchFamily="34" charset="0"/>
                <a:ea typeface="IBM Plex Sans Medium" pitchFamily="34" charset="-122"/>
                <a:cs typeface="IBM Plex Sans Medium" pitchFamily="34" charset="-120"/>
              </a:rPr>
              <a:t>Customizable Filters</a:t>
            </a:r>
            <a:endParaRPr lang="en-US" sz="1900" dirty="0"/>
          </a:p>
        </p:txBody>
      </p:sp>
      <p:sp>
        <p:nvSpPr>
          <p:cNvPr id="12" name="Text 9"/>
          <p:cNvSpPr/>
          <p:nvPr/>
        </p:nvSpPr>
        <p:spPr>
          <a:xfrm>
            <a:off x="870109" y="5270897"/>
            <a:ext cx="7403783" cy="618649"/>
          </a:xfrm>
          <a:prstGeom prst="rect">
            <a:avLst/>
          </a:prstGeom>
          <a:noFill/>
          <a:ln/>
        </p:spPr>
        <p:txBody>
          <a:bodyPr wrap="square" lIns="0" tIns="0" rIns="0" bIns="0" rtlCol="0" anchor="t"/>
          <a:lstStyle/>
          <a:p>
            <a:pPr marL="0" indent="0" algn="l">
              <a:lnSpc>
                <a:spcPts val="2400"/>
              </a:lnSpc>
              <a:buNone/>
            </a:pPr>
            <a:r>
              <a:rPr lang="en-US" sz="1500" dirty="0">
                <a:solidFill>
                  <a:srgbClr val="D4D4D1"/>
                </a:solidFill>
                <a:latin typeface="Roboto" pitchFamily="34" charset="0"/>
                <a:ea typeface="Roboto" pitchFamily="34" charset="-122"/>
                <a:cs typeface="Roboto" pitchFamily="34" charset="-120"/>
              </a:rPr>
              <a:t>Flexible date ranges and product filters provide granular control over the data displayed, tailored to your analytical needs.</a:t>
            </a:r>
            <a:endParaRPr lang="en-US" sz="1500" dirty="0"/>
          </a:p>
        </p:txBody>
      </p:sp>
      <p:sp>
        <p:nvSpPr>
          <p:cNvPr id="13" name="Shape 10"/>
          <p:cNvSpPr/>
          <p:nvPr/>
        </p:nvSpPr>
        <p:spPr>
          <a:xfrm>
            <a:off x="676751" y="6276261"/>
            <a:ext cx="7790498" cy="1423392"/>
          </a:xfrm>
          <a:prstGeom prst="roundRect">
            <a:avLst>
              <a:gd name="adj" fmla="val 2038"/>
            </a:avLst>
          </a:prstGeom>
          <a:solidFill>
            <a:srgbClr val="484B51"/>
          </a:solidFill>
          <a:ln/>
        </p:spPr>
      </p:sp>
      <p:sp>
        <p:nvSpPr>
          <p:cNvPr id="14" name="Text 11"/>
          <p:cNvSpPr/>
          <p:nvPr/>
        </p:nvSpPr>
        <p:spPr>
          <a:xfrm>
            <a:off x="870109" y="6469618"/>
            <a:ext cx="2528649" cy="302062"/>
          </a:xfrm>
          <a:prstGeom prst="rect">
            <a:avLst/>
          </a:prstGeom>
          <a:noFill/>
          <a:ln/>
        </p:spPr>
        <p:txBody>
          <a:bodyPr wrap="none" lIns="0" tIns="0" rIns="0" bIns="0" rtlCol="0" anchor="t"/>
          <a:lstStyle/>
          <a:p>
            <a:pPr marL="0" indent="0" algn="l">
              <a:lnSpc>
                <a:spcPts val="2350"/>
              </a:lnSpc>
              <a:buNone/>
            </a:pPr>
            <a:r>
              <a:rPr lang="en-US" sz="1900" dirty="0">
                <a:solidFill>
                  <a:srgbClr val="D4D4D1"/>
                </a:solidFill>
                <a:latin typeface="IBM Plex Sans Medium" pitchFamily="34" charset="0"/>
                <a:ea typeface="IBM Plex Sans Medium" pitchFamily="34" charset="-122"/>
                <a:cs typeface="IBM Plex Sans Medium" pitchFamily="34" charset="-120"/>
              </a:rPr>
              <a:t>Drill-down Capabilities</a:t>
            </a:r>
            <a:endParaRPr lang="en-US" sz="1900" dirty="0"/>
          </a:p>
        </p:txBody>
      </p:sp>
      <p:sp>
        <p:nvSpPr>
          <p:cNvPr id="15" name="Text 12"/>
          <p:cNvSpPr/>
          <p:nvPr/>
        </p:nvSpPr>
        <p:spPr>
          <a:xfrm>
            <a:off x="870109" y="6887647"/>
            <a:ext cx="7403783" cy="618649"/>
          </a:xfrm>
          <a:prstGeom prst="rect">
            <a:avLst/>
          </a:prstGeom>
          <a:noFill/>
          <a:ln/>
        </p:spPr>
        <p:txBody>
          <a:bodyPr wrap="square" lIns="0" tIns="0" rIns="0" bIns="0" rtlCol="0" anchor="t"/>
          <a:lstStyle/>
          <a:p>
            <a:pPr marL="0" indent="0" algn="l">
              <a:lnSpc>
                <a:spcPts val="2400"/>
              </a:lnSpc>
              <a:buNone/>
            </a:pPr>
            <a:r>
              <a:rPr lang="en-US" sz="1500" dirty="0">
                <a:solidFill>
                  <a:srgbClr val="D4D4D1"/>
                </a:solidFill>
                <a:latin typeface="Roboto" pitchFamily="34" charset="0"/>
                <a:ea typeface="Roboto" pitchFamily="34" charset="-122"/>
                <a:cs typeface="Roboto" pitchFamily="34" charset="-120"/>
              </a:rPr>
              <a:t>Seamless drill-down capabilities allow you to move from high-level summaries to detailed individual transactions for comprehensive insights.</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16637"/>
          </a:xfrm>
          <a:prstGeom prst="rect">
            <a:avLst/>
          </a:prstGeom>
        </p:spPr>
      </p:pic>
      <p:sp>
        <p:nvSpPr>
          <p:cNvPr id="3" name="Text 0"/>
          <p:cNvSpPr/>
          <p:nvPr/>
        </p:nvSpPr>
        <p:spPr>
          <a:xfrm>
            <a:off x="732592" y="3193852"/>
            <a:ext cx="5233273" cy="654010"/>
          </a:xfrm>
          <a:prstGeom prst="rect">
            <a:avLst/>
          </a:prstGeom>
          <a:noFill/>
          <a:ln/>
        </p:spPr>
        <p:txBody>
          <a:bodyPr wrap="none" lIns="0" tIns="0" rIns="0" bIns="0" rtlCol="0" anchor="t"/>
          <a:lstStyle/>
          <a:p>
            <a:pPr marL="0" indent="0" algn="l">
              <a:lnSpc>
                <a:spcPts val="5150"/>
              </a:lnSpc>
              <a:buNone/>
            </a:pPr>
            <a:r>
              <a:rPr lang="en-US" sz="4100" dirty="0">
                <a:solidFill>
                  <a:srgbClr val="F3F3F2"/>
                </a:solidFill>
                <a:latin typeface="IBM Plex Sans Medium" pitchFamily="34" charset="0"/>
                <a:ea typeface="IBM Plex Sans Medium" pitchFamily="34" charset="-122"/>
                <a:cs typeface="IBM Plex Sans Medium" pitchFamily="34" charset="-120"/>
              </a:rPr>
              <a:t>Design and Layout</a:t>
            </a:r>
            <a:endParaRPr lang="en-US" sz="4100" dirty="0"/>
          </a:p>
        </p:txBody>
      </p:sp>
      <p:pic>
        <p:nvPicPr>
          <p:cNvPr id="4" name="Image 1" descr="preencoded.png"/>
          <p:cNvPicPr>
            <a:picLocks noChangeAspect="1"/>
          </p:cNvPicPr>
          <p:nvPr/>
        </p:nvPicPr>
        <p:blipFill>
          <a:blip r:embed="rId4"/>
          <a:stretch>
            <a:fillRect/>
          </a:stretch>
        </p:blipFill>
        <p:spPr>
          <a:xfrm>
            <a:off x="732592" y="4198382"/>
            <a:ext cx="523280" cy="523280"/>
          </a:xfrm>
          <a:prstGeom prst="rect">
            <a:avLst/>
          </a:prstGeom>
        </p:spPr>
      </p:pic>
      <p:sp>
        <p:nvSpPr>
          <p:cNvPr id="5" name="Text 1"/>
          <p:cNvSpPr/>
          <p:nvPr/>
        </p:nvSpPr>
        <p:spPr>
          <a:xfrm>
            <a:off x="1465183" y="4286012"/>
            <a:ext cx="2362438" cy="327065"/>
          </a:xfrm>
          <a:prstGeom prst="rect">
            <a:avLst/>
          </a:prstGeom>
          <a:noFill/>
          <a:ln/>
        </p:spPr>
        <p:txBody>
          <a:bodyPr wrap="none" lIns="0" tIns="0" rIns="0" bIns="0" rtlCol="0" anchor="t"/>
          <a:lstStyle/>
          <a:p>
            <a:pPr marL="0" indent="0" algn="l">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Color Scheme</a:t>
            </a:r>
            <a:endParaRPr lang="en-US" sz="2050" dirty="0"/>
          </a:p>
        </p:txBody>
      </p:sp>
      <p:sp>
        <p:nvSpPr>
          <p:cNvPr id="6" name="Text 2"/>
          <p:cNvSpPr/>
          <p:nvPr/>
        </p:nvSpPr>
        <p:spPr>
          <a:xfrm>
            <a:off x="1465183" y="4738568"/>
            <a:ext cx="2362438" cy="2008823"/>
          </a:xfrm>
          <a:prstGeom prst="rect">
            <a:avLst/>
          </a:prstGeom>
          <a:noFill/>
          <a:ln/>
        </p:spPr>
        <p:txBody>
          <a:bodyPr wrap="square" lIns="0" tIns="0" rIns="0" bIns="0" rtlCol="0" anchor="t"/>
          <a:lstStyle/>
          <a:p>
            <a:pPr marL="0" indent="0" algn="l">
              <a:lnSpc>
                <a:spcPts val="2600"/>
              </a:lnSpc>
              <a:buNone/>
            </a:pPr>
            <a:r>
              <a:rPr lang="en-US" sz="1600" dirty="0">
                <a:solidFill>
                  <a:srgbClr val="D4D4D1"/>
                </a:solidFill>
                <a:latin typeface="Roboto" pitchFamily="34" charset="0"/>
                <a:ea typeface="Roboto" pitchFamily="34" charset="-122"/>
                <a:cs typeface="Roboto" pitchFamily="34" charset="-120"/>
              </a:rPr>
              <a:t>A clean and modern blue-orange color scheme is used throughout, creating a visually cohesive and appealing experience.</a:t>
            </a:r>
            <a:endParaRPr lang="en-US" sz="1600" dirty="0"/>
          </a:p>
        </p:txBody>
      </p:sp>
      <p:pic>
        <p:nvPicPr>
          <p:cNvPr id="7" name="Image 2" descr="preencoded.png"/>
          <p:cNvPicPr>
            <a:picLocks noChangeAspect="1"/>
          </p:cNvPicPr>
          <p:nvPr/>
        </p:nvPicPr>
        <p:blipFill>
          <a:blip r:embed="rId5"/>
          <a:stretch>
            <a:fillRect/>
          </a:stretch>
        </p:blipFill>
        <p:spPr>
          <a:xfrm>
            <a:off x="4089202" y="4198382"/>
            <a:ext cx="523280" cy="523280"/>
          </a:xfrm>
          <a:prstGeom prst="rect">
            <a:avLst/>
          </a:prstGeom>
        </p:spPr>
      </p:pic>
      <p:sp>
        <p:nvSpPr>
          <p:cNvPr id="8" name="Text 3"/>
          <p:cNvSpPr/>
          <p:nvPr/>
        </p:nvSpPr>
        <p:spPr>
          <a:xfrm>
            <a:off x="4821793" y="4286012"/>
            <a:ext cx="2362557" cy="327065"/>
          </a:xfrm>
          <a:prstGeom prst="rect">
            <a:avLst/>
          </a:prstGeom>
          <a:noFill/>
          <a:ln/>
        </p:spPr>
        <p:txBody>
          <a:bodyPr wrap="none" lIns="0" tIns="0" rIns="0" bIns="0" rtlCol="0" anchor="t"/>
          <a:lstStyle/>
          <a:p>
            <a:pPr marL="0" indent="0" algn="l">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Visual Appeal</a:t>
            </a:r>
            <a:endParaRPr lang="en-US" sz="2050" dirty="0"/>
          </a:p>
        </p:txBody>
      </p:sp>
      <p:sp>
        <p:nvSpPr>
          <p:cNvPr id="9" name="Text 4"/>
          <p:cNvSpPr/>
          <p:nvPr/>
        </p:nvSpPr>
        <p:spPr>
          <a:xfrm>
            <a:off x="4821793" y="4738568"/>
            <a:ext cx="2362557" cy="1674019"/>
          </a:xfrm>
          <a:prstGeom prst="rect">
            <a:avLst/>
          </a:prstGeom>
          <a:noFill/>
          <a:ln/>
        </p:spPr>
        <p:txBody>
          <a:bodyPr wrap="square" lIns="0" tIns="0" rIns="0" bIns="0" rtlCol="0" anchor="t"/>
          <a:lstStyle/>
          <a:p>
            <a:pPr marL="0" indent="0" algn="l">
              <a:lnSpc>
                <a:spcPts val="2600"/>
              </a:lnSpc>
              <a:buNone/>
            </a:pPr>
            <a:r>
              <a:rPr lang="en-US" sz="1600" dirty="0">
                <a:solidFill>
                  <a:srgbClr val="D4D4D1"/>
                </a:solidFill>
                <a:latin typeface="Roboto" pitchFamily="34" charset="0"/>
                <a:ea typeface="Roboto" pitchFamily="34" charset="-122"/>
                <a:cs typeface="Roboto" pitchFamily="34" charset="-120"/>
              </a:rPr>
              <a:t>Visually appealing charts and graphs are designed for clarity and impact, making complex data easy to digest.</a:t>
            </a:r>
            <a:endParaRPr lang="en-US" sz="1600" dirty="0"/>
          </a:p>
        </p:txBody>
      </p:sp>
      <p:pic>
        <p:nvPicPr>
          <p:cNvPr id="10" name="Image 3" descr="preencoded.png"/>
          <p:cNvPicPr>
            <a:picLocks noChangeAspect="1"/>
          </p:cNvPicPr>
          <p:nvPr/>
        </p:nvPicPr>
        <p:blipFill>
          <a:blip r:embed="rId6"/>
          <a:stretch>
            <a:fillRect/>
          </a:stretch>
        </p:blipFill>
        <p:spPr>
          <a:xfrm>
            <a:off x="7445931" y="4198382"/>
            <a:ext cx="523280" cy="523280"/>
          </a:xfrm>
          <a:prstGeom prst="rect">
            <a:avLst/>
          </a:prstGeom>
        </p:spPr>
      </p:pic>
      <p:sp>
        <p:nvSpPr>
          <p:cNvPr id="11" name="Text 5"/>
          <p:cNvSpPr/>
          <p:nvPr/>
        </p:nvSpPr>
        <p:spPr>
          <a:xfrm>
            <a:off x="8178522" y="4286012"/>
            <a:ext cx="2362557" cy="327065"/>
          </a:xfrm>
          <a:prstGeom prst="rect">
            <a:avLst/>
          </a:prstGeom>
          <a:noFill/>
          <a:ln/>
        </p:spPr>
        <p:txBody>
          <a:bodyPr wrap="none" lIns="0" tIns="0" rIns="0" bIns="0" rtlCol="0" anchor="t"/>
          <a:lstStyle/>
          <a:p>
            <a:pPr marL="0" indent="0" algn="l">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Readability</a:t>
            </a:r>
            <a:endParaRPr lang="en-US" sz="2050" dirty="0"/>
          </a:p>
        </p:txBody>
      </p:sp>
      <p:sp>
        <p:nvSpPr>
          <p:cNvPr id="12" name="Text 6"/>
          <p:cNvSpPr/>
          <p:nvPr/>
        </p:nvSpPr>
        <p:spPr>
          <a:xfrm>
            <a:off x="8178522" y="4738568"/>
            <a:ext cx="2362557" cy="1674019"/>
          </a:xfrm>
          <a:prstGeom prst="rect">
            <a:avLst/>
          </a:prstGeom>
          <a:noFill/>
          <a:ln/>
        </p:spPr>
        <p:txBody>
          <a:bodyPr wrap="square" lIns="0" tIns="0" rIns="0" bIns="0" rtlCol="0" anchor="t"/>
          <a:lstStyle/>
          <a:p>
            <a:pPr marL="0" indent="0" algn="l">
              <a:lnSpc>
                <a:spcPts val="2600"/>
              </a:lnSpc>
              <a:buNone/>
            </a:pPr>
            <a:r>
              <a:rPr lang="en-US" sz="1600" dirty="0">
                <a:solidFill>
                  <a:srgbClr val="D4D4D1"/>
                </a:solidFill>
                <a:latin typeface="Roboto" pitchFamily="34" charset="0"/>
                <a:ea typeface="Roboto" pitchFamily="34" charset="-122"/>
                <a:cs typeface="Roboto" pitchFamily="34" charset="-120"/>
              </a:rPr>
              <a:t>Consistent font style and size ensure maximum readability across all elements of the dashboard.</a:t>
            </a:r>
            <a:endParaRPr lang="en-US" sz="1600" dirty="0"/>
          </a:p>
        </p:txBody>
      </p:sp>
      <p:pic>
        <p:nvPicPr>
          <p:cNvPr id="13" name="Image 4" descr="preencoded.png"/>
          <p:cNvPicPr>
            <a:picLocks noChangeAspect="1"/>
          </p:cNvPicPr>
          <p:nvPr/>
        </p:nvPicPr>
        <p:blipFill>
          <a:blip r:embed="rId7"/>
          <a:stretch>
            <a:fillRect/>
          </a:stretch>
        </p:blipFill>
        <p:spPr>
          <a:xfrm>
            <a:off x="10802660" y="4198382"/>
            <a:ext cx="523280" cy="523280"/>
          </a:xfrm>
          <a:prstGeom prst="rect">
            <a:avLst/>
          </a:prstGeom>
        </p:spPr>
      </p:pic>
      <p:sp>
        <p:nvSpPr>
          <p:cNvPr id="14" name="Text 7"/>
          <p:cNvSpPr/>
          <p:nvPr/>
        </p:nvSpPr>
        <p:spPr>
          <a:xfrm>
            <a:off x="11535251" y="4286012"/>
            <a:ext cx="2362557" cy="327065"/>
          </a:xfrm>
          <a:prstGeom prst="rect">
            <a:avLst/>
          </a:prstGeom>
          <a:noFill/>
          <a:ln/>
        </p:spPr>
        <p:txBody>
          <a:bodyPr wrap="none" lIns="0" tIns="0" rIns="0" bIns="0" rtlCol="0" anchor="t"/>
          <a:lstStyle/>
          <a:p>
            <a:pPr marL="0" indent="0" algn="l">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Intuitive Navigation</a:t>
            </a:r>
            <a:endParaRPr lang="en-US" sz="2050" dirty="0"/>
          </a:p>
        </p:txBody>
      </p:sp>
      <p:sp>
        <p:nvSpPr>
          <p:cNvPr id="15" name="Text 8"/>
          <p:cNvSpPr/>
          <p:nvPr/>
        </p:nvSpPr>
        <p:spPr>
          <a:xfrm>
            <a:off x="11535251" y="4738568"/>
            <a:ext cx="2362557" cy="1674019"/>
          </a:xfrm>
          <a:prstGeom prst="rect">
            <a:avLst/>
          </a:prstGeom>
          <a:noFill/>
          <a:ln/>
        </p:spPr>
        <p:txBody>
          <a:bodyPr wrap="square" lIns="0" tIns="0" rIns="0" bIns="0" rtlCol="0" anchor="t"/>
          <a:lstStyle/>
          <a:p>
            <a:pPr marL="0" indent="0" algn="l">
              <a:lnSpc>
                <a:spcPts val="2600"/>
              </a:lnSpc>
              <a:buNone/>
            </a:pPr>
            <a:r>
              <a:rPr lang="en-US" sz="1600" dirty="0">
                <a:solidFill>
                  <a:srgbClr val="D4D4D1"/>
                </a:solidFill>
                <a:latin typeface="Roboto" pitchFamily="34" charset="0"/>
                <a:ea typeface="Roboto" pitchFamily="34" charset="-122"/>
                <a:cs typeface="Roboto" pitchFamily="34" charset="-120"/>
              </a:rPr>
              <a:t>An intuitive layout with clear section headings ensures easy navigation and a user-friendly experience.</a:t>
            </a:r>
            <a:endParaRPr lang="en-US" sz="1600" dirty="0"/>
          </a:p>
        </p:txBody>
      </p:sp>
      <p:sp>
        <p:nvSpPr>
          <p:cNvPr id="16" name="Text 9"/>
          <p:cNvSpPr/>
          <p:nvPr/>
        </p:nvSpPr>
        <p:spPr>
          <a:xfrm>
            <a:off x="743225" y="6982778"/>
            <a:ext cx="13165217" cy="669608"/>
          </a:xfrm>
          <a:prstGeom prst="rect">
            <a:avLst/>
          </a:prstGeom>
          <a:noFill/>
          <a:ln/>
        </p:spPr>
        <p:txBody>
          <a:bodyPr wrap="square" lIns="0" tIns="0" rIns="0" bIns="0" rtlCol="0" anchor="t"/>
          <a:lstStyle/>
          <a:p>
            <a:pPr marL="0" indent="0" algn="l">
              <a:lnSpc>
                <a:spcPts val="2600"/>
              </a:lnSpc>
              <a:buNone/>
            </a:pPr>
            <a:r>
              <a:rPr lang="en-US" sz="1600" dirty="0">
                <a:solidFill>
                  <a:srgbClr val="D4D4D1"/>
                </a:solidFill>
                <a:latin typeface="Roboto" pitchFamily="34" charset="0"/>
                <a:ea typeface="Roboto" pitchFamily="34" charset="-122"/>
                <a:cs typeface="Roboto" pitchFamily="34" charset="-120"/>
              </a:rPr>
              <a:t>The dashboard features a minimalist design to reduce clutter, along with a placeholder for your company logo, integrating seamlessly into your brand identity.</a:t>
            </a:r>
            <a:endParaRPr lang="en-US" sz="1600" dirty="0"/>
          </a:p>
        </p:txBody>
      </p:sp>
      <p:sp>
        <p:nvSpPr>
          <p:cNvPr id="17" name="Rectangle 16"/>
          <p:cNvSpPr/>
          <p:nvPr/>
        </p:nvSpPr>
        <p:spPr>
          <a:xfrm>
            <a:off x="12822865" y="7719236"/>
            <a:ext cx="1807535" cy="478465"/>
          </a:xfrm>
          <a:prstGeom prst="rect">
            <a:avLst/>
          </a:prstGeom>
          <a:solidFill>
            <a:srgbClr val="29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50000"/>
                  <a:lumOff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32711" y="575786"/>
            <a:ext cx="5241846" cy="654248"/>
          </a:xfrm>
          <a:prstGeom prst="rect">
            <a:avLst/>
          </a:prstGeom>
          <a:noFill/>
          <a:ln/>
        </p:spPr>
        <p:txBody>
          <a:bodyPr wrap="none" lIns="0" tIns="0" rIns="0" bIns="0" rtlCol="0" anchor="t"/>
          <a:lstStyle/>
          <a:p>
            <a:pPr marL="0" indent="0" algn="l">
              <a:lnSpc>
                <a:spcPts val="5150"/>
              </a:lnSpc>
              <a:buNone/>
            </a:pPr>
            <a:r>
              <a:rPr lang="en-US" sz="4100" dirty="0">
                <a:solidFill>
                  <a:srgbClr val="F3F3F2"/>
                </a:solidFill>
                <a:latin typeface="IBM Plex Sans Medium" pitchFamily="34" charset="0"/>
                <a:ea typeface="IBM Plex Sans Medium" pitchFamily="34" charset="-122"/>
                <a:cs typeface="IBM Plex Sans Medium" pitchFamily="34" charset="-120"/>
              </a:rPr>
              <a:t>Key Business Insights</a:t>
            </a:r>
            <a:endParaRPr lang="en-US" sz="4100" dirty="0"/>
          </a:p>
        </p:txBody>
      </p:sp>
      <p:sp>
        <p:nvSpPr>
          <p:cNvPr id="3" name="Text 1"/>
          <p:cNvSpPr/>
          <p:nvPr/>
        </p:nvSpPr>
        <p:spPr>
          <a:xfrm>
            <a:off x="2184797" y="1648777"/>
            <a:ext cx="2617232" cy="327065"/>
          </a:xfrm>
          <a:prstGeom prst="rect">
            <a:avLst/>
          </a:prstGeom>
          <a:noFill/>
          <a:ln/>
        </p:spPr>
        <p:txBody>
          <a:bodyPr wrap="none" lIns="0" tIns="0" rIns="0" bIns="0" rtlCol="0" anchor="t"/>
          <a:lstStyle/>
          <a:p>
            <a:pPr marL="0" indent="0" algn="r">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Top-Selling Products</a:t>
            </a:r>
            <a:endParaRPr lang="en-US" sz="2050" dirty="0"/>
          </a:p>
        </p:txBody>
      </p:sp>
      <p:sp>
        <p:nvSpPr>
          <p:cNvPr id="4" name="Text 2"/>
          <p:cNvSpPr/>
          <p:nvPr/>
        </p:nvSpPr>
        <p:spPr>
          <a:xfrm>
            <a:off x="732711" y="2101453"/>
            <a:ext cx="4069318" cy="1340168"/>
          </a:xfrm>
          <a:prstGeom prst="rect">
            <a:avLst/>
          </a:prstGeom>
          <a:noFill/>
          <a:ln/>
        </p:spPr>
        <p:txBody>
          <a:bodyPr wrap="square" lIns="0" tIns="0" rIns="0" bIns="0" rtlCol="0" anchor="t"/>
          <a:lstStyle/>
          <a:p>
            <a:pPr marL="0" indent="0" algn="r">
              <a:lnSpc>
                <a:spcPts val="2600"/>
              </a:lnSpc>
              <a:buNone/>
            </a:pPr>
            <a:r>
              <a:rPr lang="en-US" sz="1600" dirty="0">
                <a:solidFill>
                  <a:srgbClr val="D4D4D1"/>
                </a:solidFill>
                <a:latin typeface="Roboto" pitchFamily="34" charset="0"/>
                <a:ea typeface="Roboto" pitchFamily="34" charset="-122"/>
                <a:cs typeface="Roboto" pitchFamily="34" charset="-120"/>
              </a:rPr>
              <a:t>Identify your most popular products, like Product A and Product B, to leverage their success and focus marketing efforts effectively.</a:t>
            </a:r>
            <a:endParaRPr lang="en-US" sz="1600" dirty="0"/>
          </a:p>
        </p:txBody>
      </p:sp>
      <p:pic>
        <p:nvPicPr>
          <p:cNvPr id="5" name="Image 0" descr="preencoded.png"/>
          <p:cNvPicPr>
            <a:picLocks noChangeAspect="1"/>
          </p:cNvPicPr>
          <p:nvPr/>
        </p:nvPicPr>
        <p:blipFill>
          <a:blip r:embed="rId3"/>
          <a:stretch>
            <a:fillRect/>
          </a:stretch>
        </p:blipFill>
        <p:spPr>
          <a:xfrm>
            <a:off x="5011341" y="2348151"/>
            <a:ext cx="4607719" cy="4607719"/>
          </a:xfrm>
          <a:prstGeom prst="rect">
            <a:avLst/>
          </a:prstGeom>
        </p:spPr>
      </p:pic>
      <p:sp>
        <p:nvSpPr>
          <p:cNvPr id="6" name="Text 3"/>
          <p:cNvSpPr/>
          <p:nvPr/>
        </p:nvSpPr>
        <p:spPr>
          <a:xfrm>
            <a:off x="6352103" y="3059430"/>
            <a:ext cx="313253" cy="391597"/>
          </a:xfrm>
          <a:prstGeom prst="rect">
            <a:avLst/>
          </a:prstGeom>
          <a:noFill/>
          <a:ln/>
        </p:spPr>
        <p:txBody>
          <a:bodyPr wrap="none" lIns="0" tIns="0" rIns="0" bIns="0" rtlCol="0" anchor="t"/>
          <a:lstStyle/>
          <a:p>
            <a:pPr marL="0" indent="0" algn="l">
              <a:lnSpc>
                <a:spcPts val="3900"/>
              </a:lnSpc>
              <a:buNone/>
            </a:pPr>
            <a:r>
              <a:rPr lang="en-US" sz="2450" dirty="0">
                <a:solidFill>
                  <a:srgbClr val="D4D4D1"/>
                </a:solidFill>
                <a:latin typeface="IBM Plex Sans Medium" pitchFamily="34" charset="0"/>
                <a:ea typeface="IBM Plex Sans Medium" pitchFamily="34" charset="-122"/>
                <a:cs typeface="IBM Plex Sans Medium" pitchFamily="34" charset="-120"/>
              </a:rPr>
              <a:t>1</a:t>
            </a:r>
            <a:endParaRPr lang="en-US" sz="2450" dirty="0"/>
          </a:p>
        </p:txBody>
      </p:sp>
      <p:sp>
        <p:nvSpPr>
          <p:cNvPr id="7" name="Text 4"/>
          <p:cNvSpPr/>
          <p:nvPr/>
        </p:nvSpPr>
        <p:spPr>
          <a:xfrm>
            <a:off x="9828371" y="1648777"/>
            <a:ext cx="2617232" cy="327065"/>
          </a:xfrm>
          <a:prstGeom prst="rect">
            <a:avLst/>
          </a:prstGeom>
          <a:noFill/>
          <a:ln/>
        </p:spPr>
        <p:txBody>
          <a:bodyPr wrap="none" lIns="0" tIns="0" rIns="0" bIns="0" rtlCol="0" anchor="t"/>
          <a:lstStyle/>
          <a:p>
            <a:pPr marL="0" indent="0" algn="l">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Sales Trends</a:t>
            </a:r>
            <a:endParaRPr lang="en-US" sz="2050" dirty="0"/>
          </a:p>
        </p:txBody>
      </p:sp>
      <p:sp>
        <p:nvSpPr>
          <p:cNvPr id="8" name="Text 5"/>
          <p:cNvSpPr/>
          <p:nvPr/>
        </p:nvSpPr>
        <p:spPr>
          <a:xfrm>
            <a:off x="9828371" y="2101453"/>
            <a:ext cx="4069318" cy="1340168"/>
          </a:xfrm>
          <a:prstGeom prst="rect">
            <a:avLst/>
          </a:prstGeom>
          <a:noFill/>
          <a:ln/>
        </p:spPr>
        <p:txBody>
          <a:bodyPr wrap="square" lIns="0" tIns="0" rIns="0" bIns="0" rtlCol="0" anchor="t"/>
          <a:lstStyle/>
          <a:p>
            <a:pPr marL="0" indent="0" algn="l">
              <a:lnSpc>
                <a:spcPts val="2600"/>
              </a:lnSpc>
              <a:buNone/>
            </a:pPr>
            <a:r>
              <a:rPr lang="en-US" sz="1600" dirty="0">
                <a:solidFill>
                  <a:srgbClr val="D4D4D1"/>
                </a:solidFill>
                <a:latin typeface="Roboto" pitchFamily="34" charset="0"/>
                <a:ea typeface="Roboto" pitchFamily="34" charset="-122"/>
                <a:cs typeface="Roboto" pitchFamily="34" charset="-120"/>
              </a:rPr>
              <a:t>Analyze sales patterns over time, uncovering seasonal trends and peak sales days to optimize inventory and promotional strategies.</a:t>
            </a:r>
            <a:endParaRPr lang="en-US" sz="1600" dirty="0"/>
          </a:p>
        </p:txBody>
      </p:sp>
      <p:pic>
        <p:nvPicPr>
          <p:cNvPr id="9" name="Image 1" descr="preencoded.png"/>
          <p:cNvPicPr>
            <a:picLocks noChangeAspect="1"/>
          </p:cNvPicPr>
          <p:nvPr/>
        </p:nvPicPr>
        <p:blipFill>
          <a:blip r:embed="rId4"/>
          <a:stretch>
            <a:fillRect/>
          </a:stretch>
        </p:blipFill>
        <p:spPr>
          <a:xfrm>
            <a:off x="5011341" y="2348151"/>
            <a:ext cx="4607719" cy="4607719"/>
          </a:xfrm>
          <a:prstGeom prst="rect">
            <a:avLst/>
          </a:prstGeom>
        </p:spPr>
      </p:pic>
      <p:sp>
        <p:nvSpPr>
          <p:cNvPr id="10" name="Text 6"/>
          <p:cNvSpPr/>
          <p:nvPr/>
        </p:nvSpPr>
        <p:spPr>
          <a:xfrm>
            <a:off x="7964805" y="3059430"/>
            <a:ext cx="313253" cy="391597"/>
          </a:xfrm>
          <a:prstGeom prst="rect">
            <a:avLst/>
          </a:prstGeom>
          <a:noFill/>
          <a:ln/>
        </p:spPr>
        <p:txBody>
          <a:bodyPr wrap="none" lIns="0" tIns="0" rIns="0" bIns="0" rtlCol="0" anchor="t"/>
          <a:lstStyle/>
          <a:p>
            <a:pPr marL="0" indent="0" algn="l">
              <a:lnSpc>
                <a:spcPts val="3900"/>
              </a:lnSpc>
              <a:buNone/>
            </a:pPr>
            <a:r>
              <a:rPr lang="en-US" sz="2450" dirty="0">
                <a:solidFill>
                  <a:srgbClr val="D4D4D1"/>
                </a:solidFill>
                <a:latin typeface="IBM Plex Sans Medium" pitchFamily="34" charset="0"/>
                <a:ea typeface="IBM Plex Sans Medium" pitchFamily="34" charset="-122"/>
                <a:cs typeface="IBM Plex Sans Medium" pitchFamily="34" charset="-120"/>
              </a:rPr>
              <a:t>2</a:t>
            </a:r>
            <a:endParaRPr lang="en-US" sz="2450" dirty="0"/>
          </a:p>
        </p:txBody>
      </p:sp>
      <p:sp>
        <p:nvSpPr>
          <p:cNvPr id="11" name="Text 7"/>
          <p:cNvSpPr/>
          <p:nvPr/>
        </p:nvSpPr>
        <p:spPr>
          <a:xfrm>
            <a:off x="10037802" y="3755588"/>
            <a:ext cx="2617232" cy="327065"/>
          </a:xfrm>
          <a:prstGeom prst="rect">
            <a:avLst/>
          </a:prstGeom>
          <a:noFill/>
          <a:ln/>
        </p:spPr>
        <p:txBody>
          <a:bodyPr wrap="none" lIns="0" tIns="0" rIns="0" bIns="0" rtlCol="0" anchor="t"/>
          <a:lstStyle/>
          <a:p>
            <a:pPr marL="0" indent="0" algn="l">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Customer Behavior</a:t>
            </a:r>
            <a:endParaRPr lang="en-US" sz="2050" dirty="0"/>
          </a:p>
        </p:txBody>
      </p:sp>
      <p:sp>
        <p:nvSpPr>
          <p:cNvPr id="12" name="Text 8"/>
          <p:cNvSpPr/>
          <p:nvPr/>
        </p:nvSpPr>
        <p:spPr>
          <a:xfrm>
            <a:off x="10037802" y="4208264"/>
            <a:ext cx="3859887" cy="1340168"/>
          </a:xfrm>
          <a:prstGeom prst="rect">
            <a:avLst/>
          </a:prstGeom>
          <a:noFill/>
          <a:ln/>
        </p:spPr>
        <p:txBody>
          <a:bodyPr wrap="square" lIns="0" tIns="0" rIns="0" bIns="0" rtlCol="0" anchor="t"/>
          <a:lstStyle/>
          <a:p>
            <a:pPr marL="0" indent="0" algn="l">
              <a:lnSpc>
                <a:spcPts val="2600"/>
              </a:lnSpc>
              <a:buNone/>
            </a:pPr>
            <a:r>
              <a:rPr lang="en-US" sz="1600" dirty="0">
                <a:solidFill>
                  <a:srgbClr val="D4D4D1"/>
                </a:solidFill>
                <a:latin typeface="Roboto" pitchFamily="34" charset="0"/>
                <a:ea typeface="Roboto" pitchFamily="34" charset="-122"/>
                <a:cs typeface="Roboto" pitchFamily="34" charset="-120"/>
              </a:rPr>
              <a:t>Understand customer purchasing habits and preferences, including average order value and repeat customer rates, to tailor experiences.</a:t>
            </a:r>
            <a:endParaRPr lang="en-US" sz="1600" dirty="0"/>
          </a:p>
        </p:txBody>
      </p:sp>
      <p:pic>
        <p:nvPicPr>
          <p:cNvPr id="13" name="Image 2" descr="preencoded.png"/>
          <p:cNvPicPr>
            <a:picLocks noChangeAspect="1"/>
          </p:cNvPicPr>
          <p:nvPr/>
        </p:nvPicPr>
        <p:blipFill>
          <a:blip r:embed="rId5"/>
          <a:stretch>
            <a:fillRect/>
          </a:stretch>
        </p:blipFill>
        <p:spPr>
          <a:xfrm>
            <a:off x="5011341" y="2348151"/>
            <a:ext cx="4607719" cy="4607719"/>
          </a:xfrm>
          <a:prstGeom prst="rect">
            <a:avLst/>
          </a:prstGeom>
        </p:spPr>
      </p:pic>
      <p:sp>
        <p:nvSpPr>
          <p:cNvPr id="14" name="Text 9"/>
          <p:cNvSpPr/>
          <p:nvPr/>
        </p:nvSpPr>
        <p:spPr>
          <a:xfrm>
            <a:off x="8771215" y="4456152"/>
            <a:ext cx="313253" cy="391597"/>
          </a:xfrm>
          <a:prstGeom prst="rect">
            <a:avLst/>
          </a:prstGeom>
          <a:noFill/>
          <a:ln/>
        </p:spPr>
        <p:txBody>
          <a:bodyPr wrap="none" lIns="0" tIns="0" rIns="0" bIns="0" rtlCol="0" anchor="t"/>
          <a:lstStyle/>
          <a:p>
            <a:pPr marL="0" indent="0" algn="l">
              <a:lnSpc>
                <a:spcPts val="3900"/>
              </a:lnSpc>
              <a:buNone/>
            </a:pPr>
            <a:r>
              <a:rPr lang="en-US" sz="2450" dirty="0">
                <a:solidFill>
                  <a:srgbClr val="D4D4D1"/>
                </a:solidFill>
                <a:latin typeface="IBM Plex Sans Medium" pitchFamily="34" charset="0"/>
                <a:ea typeface="IBM Plex Sans Medium" pitchFamily="34" charset="-122"/>
                <a:cs typeface="IBM Plex Sans Medium" pitchFamily="34" charset="-120"/>
              </a:rPr>
              <a:t>3</a:t>
            </a:r>
            <a:endParaRPr lang="en-US" sz="2450" dirty="0"/>
          </a:p>
        </p:txBody>
      </p:sp>
      <p:sp>
        <p:nvSpPr>
          <p:cNvPr id="15" name="Text 10"/>
          <p:cNvSpPr/>
          <p:nvPr/>
        </p:nvSpPr>
        <p:spPr>
          <a:xfrm>
            <a:off x="9828371" y="5862399"/>
            <a:ext cx="2802612" cy="327065"/>
          </a:xfrm>
          <a:prstGeom prst="rect">
            <a:avLst/>
          </a:prstGeom>
          <a:noFill/>
          <a:ln/>
        </p:spPr>
        <p:txBody>
          <a:bodyPr wrap="none" lIns="0" tIns="0" rIns="0" bIns="0" rtlCol="0" anchor="t"/>
          <a:lstStyle/>
          <a:p>
            <a:pPr marL="0" indent="0" algn="l">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Marketing Performance</a:t>
            </a:r>
            <a:endParaRPr lang="en-US" sz="2050" dirty="0"/>
          </a:p>
        </p:txBody>
      </p:sp>
      <p:sp>
        <p:nvSpPr>
          <p:cNvPr id="16" name="Text 11"/>
          <p:cNvSpPr/>
          <p:nvPr/>
        </p:nvSpPr>
        <p:spPr>
          <a:xfrm>
            <a:off x="9828371" y="6315075"/>
            <a:ext cx="4069318" cy="1340168"/>
          </a:xfrm>
          <a:prstGeom prst="rect">
            <a:avLst/>
          </a:prstGeom>
          <a:noFill/>
          <a:ln/>
        </p:spPr>
        <p:txBody>
          <a:bodyPr wrap="square" lIns="0" tIns="0" rIns="0" bIns="0" rtlCol="0" anchor="t"/>
          <a:lstStyle/>
          <a:p>
            <a:pPr marL="0" indent="0" algn="l">
              <a:lnSpc>
                <a:spcPts val="2600"/>
              </a:lnSpc>
              <a:buNone/>
            </a:pPr>
            <a:r>
              <a:rPr lang="en-US" sz="1600" dirty="0">
                <a:solidFill>
                  <a:srgbClr val="D4D4D1"/>
                </a:solidFill>
                <a:latin typeface="Roboto" pitchFamily="34" charset="0"/>
                <a:ea typeface="Roboto" pitchFamily="34" charset="-122"/>
                <a:cs typeface="Roboto" pitchFamily="34" charset="-120"/>
              </a:rPr>
              <a:t>Measure the effectiveness of your marketing campaigns by tracking click-through rates and conversion rates, ensuring ROI on ad spend.</a:t>
            </a:r>
            <a:endParaRPr lang="en-US" sz="1600" dirty="0"/>
          </a:p>
        </p:txBody>
      </p:sp>
      <p:pic>
        <p:nvPicPr>
          <p:cNvPr id="17" name="Image 3" descr="preencoded.png"/>
          <p:cNvPicPr>
            <a:picLocks noChangeAspect="1"/>
          </p:cNvPicPr>
          <p:nvPr/>
        </p:nvPicPr>
        <p:blipFill>
          <a:blip r:embed="rId6"/>
          <a:stretch>
            <a:fillRect/>
          </a:stretch>
        </p:blipFill>
        <p:spPr>
          <a:xfrm>
            <a:off x="5011341" y="2348151"/>
            <a:ext cx="4607719" cy="4607719"/>
          </a:xfrm>
          <a:prstGeom prst="rect">
            <a:avLst/>
          </a:prstGeom>
        </p:spPr>
      </p:pic>
      <p:sp>
        <p:nvSpPr>
          <p:cNvPr id="18" name="Text 12"/>
          <p:cNvSpPr/>
          <p:nvPr/>
        </p:nvSpPr>
        <p:spPr>
          <a:xfrm>
            <a:off x="7964805" y="5852755"/>
            <a:ext cx="313253" cy="391597"/>
          </a:xfrm>
          <a:prstGeom prst="rect">
            <a:avLst/>
          </a:prstGeom>
          <a:noFill/>
          <a:ln/>
        </p:spPr>
        <p:txBody>
          <a:bodyPr wrap="none" lIns="0" tIns="0" rIns="0" bIns="0" rtlCol="0" anchor="t"/>
          <a:lstStyle/>
          <a:p>
            <a:pPr marL="0" indent="0" algn="l">
              <a:lnSpc>
                <a:spcPts val="3900"/>
              </a:lnSpc>
              <a:buNone/>
            </a:pPr>
            <a:r>
              <a:rPr lang="en-US" sz="2450" dirty="0">
                <a:solidFill>
                  <a:srgbClr val="D4D4D1"/>
                </a:solidFill>
                <a:latin typeface="IBM Plex Sans Medium" pitchFamily="34" charset="0"/>
                <a:ea typeface="IBM Plex Sans Medium" pitchFamily="34" charset="-122"/>
                <a:cs typeface="IBM Plex Sans Medium" pitchFamily="34" charset="-120"/>
              </a:rPr>
              <a:t>4</a:t>
            </a:r>
            <a:endParaRPr lang="en-US" sz="2450" dirty="0"/>
          </a:p>
        </p:txBody>
      </p:sp>
      <p:sp>
        <p:nvSpPr>
          <p:cNvPr id="19" name="Text 13"/>
          <p:cNvSpPr/>
          <p:nvPr/>
        </p:nvSpPr>
        <p:spPr>
          <a:xfrm>
            <a:off x="1828562" y="6029920"/>
            <a:ext cx="2973467" cy="327065"/>
          </a:xfrm>
          <a:prstGeom prst="rect">
            <a:avLst/>
          </a:prstGeom>
          <a:noFill/>
          <a:ln/>
        </p:spPr>
        <p:txBody>
          <a:bodyPr wrap="none" lIns="0" tIns="0" rIns="0" bIns="0" rtlCol="0" anchor="t"/>
          <a:lstStyle/>
          <a:p>
            <a:pPr marL="0" indent="0" algn="r">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Geographic Performance</a:t>
            </a:r>
            <a:endParaRPr lang="en-US" sz="2050" dirty="0"/>
          </a:p>
        </p:txBody>
      </p:sp>
      <p:sp>
        <p:nvSpPr>
          <p:cNvPr id="20" name="Text 14"/>
          <p:cNvSpPr/>
          <p:nvPr/>
        </p:nvSpPr>
        <p:spPr>
          <a:xfrm>
            <a:off x="732711" y="6482596"/>
            <a:ext cx="4069318" cy="1005126"/>
          </a:xfrm>
          <a:prstGeom prst="rect">
            <a:avLst/>
          </a:prstGeom>
          <a:noFill/>
          <a:ln/>
        </p:spPr>
        <p:txBody>
          <a:bodyPr wrap="square" lIns="0" tIns="0" rIns="0" bIns="0" rtlCol="0" anchor="t"/>
          <a:lstStyle/>
          <a:p>
            <a:pPr marL="0" indent="0" algn="r">
              <a:lnSpc>
                <a:spcPts val="2600"/>
              </a:lnSpc>
              <a:buNone/>
            </a:pPr>
            <a:r>
              <a:rPr lang="en-US" sz="1600" dirty="0">
                <a:solidFill>
                  <a:srgbClr val="D4D4D1"/>
                </a:solidFill>
                <a:latin typeface="Roboto" pitchFamily="34" charset="0"/>
                <a:ea typeface="Roboto" pitchFamily="34" charset="-122"/>
                <a:cs typeface="Roboto" pitchFamily="34" charset="-120"/>
              </a:rPr>
              <a:t>Identify top-performing regions, such as North America and Europe, to target expansion and localized marketing efforts.</a:t>
            </a:r>
            <a:endParaRPr lang="en-US" sz="1600" dirty="0"/>
          </a:p>
        </p:txBody>
      </p:sp>
      <p:pic>
        <p:nvPicPr>
          <p:cNvPr id="21" name="Image 4" descr="preencoded.png"/>
          <p:cNvPicPr>
            <a:picLocks noChangeAspect="1"/>
          </p:cNvPicPr>
          <p:nvPr/>
        </p:nvPicPr>
        <p:blipFill>
          <a:blip r:embed="rId7"/>
          <a:stretch>
            <a:fillRect/>
          </a:stretch>
        </p:blipFill>
        <p:spPr>
          <a:xfrm>
            <a:off x="5011341" y="2348151"/>
            <a:ext cx="4607719" cy="4607719"/>
          </a:xfrm>
          <a:prstGeom prst="rect">
            <a:avLst/>
          </a:prstGeom>
        </p:spPr>
      </p:pic>
      <p:sp>
        <p:nvSpPr>
          <p:cNvPr id="22" name="Text 15"/>
          <p:cNvSpPr/>
          <p:nvPr/>
        </p:nvSpPr>
        <p:spPr>
          <a:xfrm>
            <a:off x="6352103" y="5852755"/>
            <a:ext cx="313253" cy="391597"/>
          </a:xfrm>
          <a:prstGeom prst="rect">
            <a:avLst/>
          </a:prstGeom>
          <a:noFill/>
          <a:ln/>
        </p:spPr>
        <p:txBody>
          <a:bodyPr wrap="none" lIns="0" tIns="0" rIns="0" bIns="0" rtlCol="0" anchor="t"/>
          <a:lstStyle/>
          <a:p>
            <a:pPr marL="0" indent="0" algn="l">
              <a:lnSpc>
                <a:spcPts val="3900"/>
              </a:lnSpc>
              <a:buNone/>
            </a:pPr>
            <a:r>
              <a:rPr lang="en-US" sz="2450" dirty="0">
                <a:solidFill>
                  <a:srgbClr val="D4D4D1"/>
                </a:solidFill>
                <a:latin typeface="IBM Plex Sans Medium" pitchFamily="34" charset="0"/>
                <a:ea typeface="IBM Plex Sans Medium" pitchFamily="34" charset="-122"/>
                <a:cs typeface="IBM Plex Sans Medium" pitchFamily="34" charset="-120"/>
              </a:rPr>
              <a:t>5</a:t>
            </a:r>
            <a:endParaRPr lang="en-US" sz="2450" dirty="0"/>
          </a:p>
        </p:txBody>
      </p:sp>
      <p:sp>
        <p:nvSpPr>
          <p:cNvPr id="23" name="Text 16"/>
          <p:cNvSpPr/>
          <p:nvPr/>
        </p:nvSpPr>
        <p:spPr>
          <a:xfrm>
            <a:off x="1975366" y="3755588"/>
            <a:ext cx="2617232" cy="327065"/>
          </a:xfrm>
          <a:prstGeom prst="rect">
            <a:avLst/>
          </a:prstGeom>
          <a:noFill/>
          <a:ln/>
        </p:spPr>
        <p:txBody>
          <a:bodyPr wrap="none" lIns="0" tIns="0" rIns="0" bIns="0" rtlCol="0" anchor="t"/>
          <a:lstStyle/>
          <a:p>
            <a:pPr marL="0" indent="0" algn="r">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Competitor Analysis</a:t>
            </a:r>
            <a:endParaRPr lang="en-US" sz="2050" dirty="0"/>
          </a:p>
        </p:txBody>
      </p:sp>
      <p:sp>
        <p:nvSpPr>
          <p:cNvPr id="24" name="Text 17"/>
          <p:cNvSpPr/>
          <p:nvPr/>
        </p:nvSpPr>
        <p:spPr>
          <a:xfrm>
            <a:off x="732711" y="4208264"/>
            <a:ext cx="3859887" cy="1340168"/>
          </a:xfrm>
          <a:prstGeom prst="rect">
            <a:avLst/>
          </a:prstGeom>
          <a:noFill/>
          <a:ln/>
        </p:spPr>
        <p:txBody>
          <a:bodyPr wrap="square" lIns="0" tIns="0" rIns="0" bIns="0" rtlCol="0" anchor="t"/>
          <a:lstStyle/>
          <a:p>
            <a:pPr marL="0" indent="0" algn="r">
              <a:lnSpc>
                <a:spcPts val="2600"/>
              </a:lnSpc>
              <a:buNone/>
            </a:pPr>
            <a:r>
              <a:rPr lang="en-US" sz="1600" dirty="0">
                <a:solidFill>
                  <a:srgbClr val="D4D4D1"/>
                </a:solidFill>
                <a:latin typeface="Roboto" pitchFamily="34" charset="0"/>
                <a:ea typeface="Roboto" pitchFamily="34" charset="-122"/>
                <a:cs typeface="Roboto" pitchFamily="34" charset="-120"/>
              </a:rPr>
              <a:t>Benchmark your performance against key competitors using market share data, identifying areas for competitive advantage.</a:t>
            </a:r>
            <a:endParaRPr lang="en-US" sz="1600" dirty="0"/>
          </a:p>
        </p:txBody>
      </p:sp>
      <p:pic>
        <p:nvPicPr>
          <p:cNvPr id="25" name="Image 5" descr="preencoded.png"/>
          <p:cNvPicPr>
            <a:picLocks noChangeAspect="1"/>
          </p:cNvPicPr>
          <p:nvPr/>
        </p:nvPicPr>
        <p:blipFill>
          <a:blip r:embed="rId8"/>
          <a:stretch>
            <a:fillRect/>
          </a:stretch>
        </p:blipFill>
        <p:spPr>
          <a:xfrm>
            <a:off x="5011341" y="2348151"/>
            <a:ext cx="4607719" cy="4607719"/>
          </a:xfrm>
          <a:prstGeom prst="rect">
            <a:avLst/>
          </a:prstGeom>
        </p:spPr>
      </p:pic>
      <p:sp>
        <p:nvSpPr>
          <p:cNvPr id="26" name="Text 18"/>
          <p:cNvSpPr/>
          <p:nvPr/>
        </p:nvSpPr>
        <p:spPr>
          <a:xfrm>
            <a:off x="5545812" y="4456152"/>
            <a:ext cx="313253" cy="391597"/>
          </a:xfrm>
          <a:prstGeom prst="rect">
            <a:avLst/>
          </a:prstGeom>
          <a:noFill/>
          <a:ln/>
        </p:spPr>
        <p:txBody>
          <a:bodyPr wrap="none" lIns="0" tIns="0" rIns="0" bIns="0" rtlCol="0" anchor="t"/>
          <a:lstStyle/>
          <a:p>
            <a:pPr marL="0" indent="0" algn="l">
              <a:lnSpc>
                <a:spcPts val="3900"/>
              </a:lnSpc>
              <a:buNone/>
            </a:pPr>
            <a:r>
              <a:rPr lang="en-US" sz="2450" dirty="0">
                <a:solidFill>
                  <a:srgbClr val="D4D4D1"/>
                </a:solidFill>
                <a:latin typeface="IBM Plex Sans Medium" pitchFamily="34" charset="0"/>
                <a:ea typeface="IBM Plex Sans Medium" pitchFamily="34" charset="-122"/>
                <a:cs typeface="IBM Plex Sans Medium" pitchFamily="34" charset="-120"/>
              </a:rPr>
              <a:t>6</a:t>
            </a:r>
            <a:endParaRPr lang="en-US" sz="2450" dirty="0"/>
          </a:p>
        </p:txBody>
      </p:sp>
      <p:sp>
        <p:nvSpPr>
          <p:cNvPr id="27" name="Rectangle 26"/>
          <p:cNvSpPr/>
          <p:nvPr/>
        </p:nvSpPr>
        <p:spPr>
          <a:xfrm>
            <a:off x="12822865" y="7708603"/>
            <a:ext cx="1807535" cy="478465"/>
          </a:xfrm>
          <a:prstGeom prst="rect">
            <a:avLst/>
          </a:prstGeom>
          <a:solidFill>
            <a:srgbClr val="29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50000"/>
                  <a:lumOff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30793" y="496014"/>
            <a:ext cx="4506397" cy="563285"/>
          </a:xfrm>
          <a:prstGeom prst="rect">
            <a:avLst/>
          </a:prstGeom>
          <a:noFill/>
          <a:ln/>
        </p:spPr>
        <p:txBody>
          <a:bodyPr wrap="none" lIns="0" tIns="0" rIns="0" bIns="0" rtlCol="0" anchor="t"/>
          <a:lstStyle/>
          <a:p>
            <a:pPr marL="0" indent="0" algn="l">
              <a:lnSpc>
                <a:spcPts val="4400"/>
              </a:lnSpc>
              <a:buNone/>
            </a:pPr>
            <a:r>
              <a:rPr lang="en-US" sz="3500" dirty="0">
                <a:solidFill>
                  <a:srgbClr val="F3F3F2"/>
                </a:solidFill>
                <a:latin typeface="IBM Plex Sans Medium" pitchFamily="34" charset="0"/>
                <a:ea typeface="IBM Plex Sans Medium" pitchFamily="34" charset="-122"/>
                <a:cs typeface="IBM Plex Sans Medium" pitchFamily="34" charset="-120"/>
              </a:rPr>
              <a:t>Tools Used</a:t>
            </a:r>
            <a:endParaRPr lang="en-US" sz="3500" dirty="0"/>
          </a:p>
        </p:txBody>
      </p:sp>
      <p:sp>
        <p:nvSpPr>
          <p:cNvPr id="3" name="Shape 1"/>
          <p:cNvSpPr/>
          <p:nvPr/>
        </p:nvSpPr>
        <p:spPr>
          <a:xfrm>
            <a:off x="7303770" y="1419701"/>
            <a:ext cx="22860" cy="6313765"/>
          </a:xfrm>
          <a:prstGeom prst="roundRect">
            <a:avLst>
              <a:gd name="adj" fmla="val 118281"/>
            </a:avLst>
          </a:prstGeom>
          <a:solidFill>
            <a:srgbClr val="61646A"/>
          </a:solidFill>
          <a:ln/>
        </p:spPr>
      </p:sp>
      <p:sp>
        <p:nvSpPr>
          <p:cNvPr id="4" name="Shape 2"/>
          <p:cNvSpPr/>
          <p:nvPr/>
        </p:nvSpPr>
        <p:spPr>
          <a:xfrm>
            <a:off x="6594634" y="1611035"/>
            <a:ext cx="540663" cy="22860"/>
          </a:xfrm>
          <a:prstGeom prst="roundRect">
            <a:avLst>
              <a:gd name="adj" fmla="val 118281"/>
            </a:avLst>
          </a:prstGeom>
          <a:solidFill>
            <a:srgbClr val="61646A"/>
          </a:solidFill>
          <a:ln/>
        </p:spPr>
      </p:sp>
      <p:sp>
        <p:nvSpPr>
          <p:cNvPr id="5" name="Shape 3"/>
          <p:cNvSpPr/>
          <p:nvPr/>
        </p:nvSpPr>
        <p:spPr>
          <a:xfrm>
            <a:off x="7112437" y="1419701"/>
            <a:ext cx="405527" cy="405527"/>
          </a:xfrm>
          <a:prstGeom prst="roundRect">
            <a:avLst>
              <a:gd name="adj" fmla="val 6668"/>
            </a:avLst>
          </a:prstGeom>
          <a:solidFill>
            <a:srgbClr val="484B51"/>
          </a:solidFill>
          <a:ln/>
        </p:spPr>
      </p:sp>
      <p:pic>
        <p:nvPicPr>
          <p:cNvPr id="6" name="Image 0" descr="preencoded.png"/>
          <p:cNvPicPr>
            <a:picLocks noChangeAspect="1"/>
          </p:cNvPicPr>
          <p:nvPr/>
        </p:nvPicPr>
        <p:blipFill>
          <a:blip r:embed="rId3"/>
          <a:stretch>
            <a:fillRect/>
          </a:stretch>
        </p:blipFill>
        <p:spPr>
          <a:xfrm>
            <a:off x="7180064" y="1453515"/>
            <a:ext cx="270272" cy="337899"/>
          </a:xfrm>
          <a:prstGeom prst="rect">
            <a:avLst/>
          </a:prstGeom>
        </p:spPr>
      </p:pic>
      <p:sp>
        <p:nvSpPr>
          <p:cNvPr id="7" name="Text 4"/>
          <p:cNvSpPr/>
          <p:nvPr/>
        </p:nvSpPr>
        <p:spPr>
          <a:xfrm>
            <a:off x="3684389" y="1481614"/>
            <a:ext cx="2729627" cy="281583"/>
          </a:xfrm>
          <a:prstGeom prst="rect">
            <a:avLst/>
          </a:prstGeom>
          <a:noFill/>
          <a:ln/>
        </p:spPr>
        <p:txBody>
          <a:bodyPr wrap="none" lIns="0" tIns="0" rIns="0" bIns="0" rtlCol="0" anchor="t"/>
          <a:lstStyle/>
          <a:p>
            <a:pPr marL="0" indent="0" algn="r">
              <a:lnSpc>
                <a:spcPts val="2200"/>
              </a:lnSpc>
              <a:buNone/>
            </a:pPr>
            <a:r>
              <a:rPr lang="en-US" sz="1750" dirty="0">
                <a:solidFill>
                  <a:srgbClr val="D4D4D1"/>
                </a:solidFill>
                <a:latin typeface="IBM Plex Sans Medium" pitchFamily="34" charset="0"/>
                <a:ea typeface="IBM Plex Sans Medium" pitchFamily="34" charset="-122"/>
                <a:cs typeface="IBM Plex Sans Medium" pitchFamily="34" charset="-120"/>
              </a:rPr>
              <a:t>Amazon Seller Central API</a:t>
            </a:r>
            <a:endParaRPr lang="en-US" sz="1750" dirty="0"/>
          </a:p>
        </p:txBody>
      </p:sp>
      <p:sp>
        <p:nvSpPr>
          <p:cNvPr id="8" name="Text 5"/>
          <p:cNvSpPr/>
          <p:nvPr/>
        </p:nvSpPr>
        <p:spPr>
          <a:xfrm>
            <a:off x="630793" y="1871305"/>
            <a:ext cx="5783223" cy="576739"/>
          </a:xfrm>
          <a:prstGeom prst="rect">
            <a:avLst/>
          </a:prstGeom>
          <a:noFill/>
          <a:ln/>
        </p:spPr>
        <p:txBody>
          <a:bodyPr wrap="square" lIns="0" tIns="0" rIns="0" bIns="0" rtlCol="0" anchor="t"/>
          <a:lstStyle/>
          <a:p>
            <a:pPr marL="0" indent="0" algn="r">
              <a:lnSpc>
                <a:spcPts val="2250"/>
              </a:lnSpc>
              <a:buNone/>
            </a:pPr>
            <a:r>
              <a:rPr lang="en-US" sz="1400" dirty="0">
                <a:solidFill>
                  <a:srgbClr val="D4D4D1"/>
                </a:solidFill>
                <a:latin typeface="Roboto" pitchFamily="34" charset="0"/>
                <a:ea typeface="Roboto" pitchFamily="34" charset="-122"/>
                <a:cs typeface="Roboto" pitchFamily="34" charset="-120"/>
              </a:rPr>
              <a:t>Utilized for efficient and reliable data extraction from Amazon Seller Central, ensuring accurate and up-to-date sales figures.</a:t>
            </a:r>
            <a:endParaRPr lang="en-US" sz="1400" dirty="0"/>
          </a:p>
        </p:txBody>
      </p:sp>
      <p:sp>
        <p:nvSpPr>
          <p:cNvPr id="9" name="Shape 6"/>
          <p:cNvSpPr/>
          <p:nvPr/>
        </p:nvSpPr>
        <p:spPr>
          <a:xfrm>
            <a:off x="7495103" y="2692360"/>
            <a:ext cx="540663" cy="22860"/>
          </a:xfrm>
          <a:prstGeom prst="roundRect">
            <a:avLst>
              <a:gd name="adj" fmla="val 118281"/>
            </a:avLst>
          </a:prstGeom>
          <a:solidFill>
            <a:srgbClr val="61646A"/>
          </a:solidFill>
          <a:ln/>
        </p:spPr>
      </p:sp>
      <p:sp>
        <p:nvSpPr>
          <p:cNvPr id="10" name="Shape 7"/>
          <p:cNvSpPr/>
          <p:nvPr/>
        </p:nvSpPr>
        <p:spPr>
          <a:xfrm>
            <a:off x="7112437" y="2501027"/>
            <a:ext cx="405527" cy="405527"/>
          </a:xfrm>
          <a:prstGeom prst="roundRect">
            <a:avLst>
              <a:gd name="adj" fmla="val 6668"/>
            </a:avLst>
          </a:prstGeom>
          <a:solidFill>
            <a:srgbClr val="484B51"/>
          </a:solidFill>
          <a:ln/>
        </p:spPr>
      </p:sp>
      <p:pic>
        <p:nvPicPr>
          <p:cNvPr id="11" name="Image 1" descr="preencoded.png"/>
          <p:cNvPicPr>
            <a:picLocks noChangeAspect="1"/>
          </p:cNvPicPr>
          <p:nvPr/>
        </p:nvPicPr>
        <p:blipFill>
          <a:blip r:embed="rId4"/>
          <a:stretch>
            <a:fillRect/>
          </a:stretch>
        </p:blipFill>
        <p:spPr>
          <a:xfrm>
            <a:off x="7180064" y="2534841"/>
            <a:ext cx="270272" cy="337899"/>
          </a:xfrm>
          <a:prstGeom prst="rect">
            <a:avLst/>
          </a:prstGeom>
        </p:spPr>
      </p:pic>
      <p:sp>
        <p:nvSpPr>
          <p:cNvPr id="12" name="Text 8"/>
          <p:cNvSpPr/>
          <p:nvPr/>
        </p:nvSpPr>
        <p:spPr>
          <a:xfrm>
            <a:off x="8216384" y="2562939"/>
            <a:ext cx="2253139" cy="281583"/>
          </a:xfrm>
          <a:prstGeom prst="rect">
            <a:avLst/>
          </a:prstGeom>
          <a:noFill/>
          <a:ln/>
        </p:spPr>
        <p:txBody>
          <a:bodyPr wrap="none" lIns="0" tIns="0" rIns="0" bIns="0" rtlCol="0" anchor="t"/>
          <a:lstStyle/>
          <a:p>
            <a:pPr marL="0" indent="0" algn="l">
              <a:lnSpc>
                <a:spcPts val="2200"/>
              </a:lnSpc>
              <a:buNone/>
            </a:pPr>
            <a:r>
              <a:rPr lang="en-US" sz="1750" dirty="0">
                <a:solidFill>
                  <a:srgbClr val="D4D4D1"/>
                </a:solidFill>
                <a:latin typeface="IBM Plex Sans Medium" pitchFamily="34" charset="0"/>
                <a:ea typeface="IBM Plex Sans Medium" pitchFamily="34" charset="-122"/>
                <a:cs typeface="IBM Plex Sans Medium" pitchFamily="34" charset="-120"/>
              </a:rPr>
              <a:t>SQL Database</a:t>
            </a:r>
            <a:endParaRPr lang="en-US" sz="1750" dirty="0"/>
          </a:p>
        </p:txBody>
      </p:sp>
      <p:sp>
        <p:nvSpPr>
          <p:cNvPr id="13" name="Text 9"/>
          <p:cNvSpPr/>
          <p:nvPr/>
        </p:nvSpPr>
        <p:spPr>
          <a:xfrm>
            <a:off x="8216384" y="2952631"/>
            <a:ext cx="5783223" cy="576739"/>
          </a:xfrm>
          <a:prstGeom prst="rect">
            <a:avLst/>
          </a:prstGeom>
          <a:noFill/>
          <a:ln/>
        </p:spPr>
        <p:txBody>
          <a:bodyPr wrap="square" lIns="0" tIns="0" rIns="0" bIns="0" rtlCol="0" anchor="t"/>
          <a:lstStyle/>
          <a:p>
            <a:pPr marL="0" indent="0" algn="l">
              <a:lnSpc>
                <a:spcPts val="2250"/>
              </a:lnSpc>
              <a:buNone/>
            </a:pPr>
            <a:r>
              <a:rPr lang="en-US" sz="1400" dirty="0">
                <a:solidFill>
                  <a:srgbClr val="D4D4D1"/>
                </a:solidFill>
                <a:latin typeface="Roboto" pitchFamily="34" charset="0"/>
                <a:ea typeface="Roboto" pitchFamily="34" charset="-122"/>
                <a:cs typeface="Roboto" pitchFamily="34" charset="-120"/>
              </a:rPr>
              <a:t>Employed for robust data storage, providing a secure and scalable solution for managing vast amounts of sales data.</a:t>
            </a:r>
            <a:endParaRPr lang="en-US" sz="1400" dirty="0"/>
          </a:p>
        </p:txBody>
      </p:sp>
      <p:sp>
        <p:nvSpPr>
          <p:cNvPr id="14" name="Shape 10"/>
          <p:cNvSpPr/>
          <p:nvPr/>
        </p:nvSpPr>
        <p:spPr>
          <a:xfrm>
            <a:off x="6594634" y="3624501"/>
            <a:ext cx="540663" cy="22860"/>
          </a:xfrm>
          <a:prstGeom prst="roundRect">
            <a:avLst>
              <a:gd name="adj" fmla="val 118281"/>
            </a:avLst>
          </a:prstGeom>
          <a:solidFill>
            <a:srgbClr val="61646A"/>
          </a:solidFill>
          <a:ln/>
        </p:spPr>
      </p:sp>
      <p:sp>
        <p:nvSpPr>
          <p:cNvPr id="15" name="Shape 11"/>
          <p:cNvSpPr/>
          <p:nvPr/>
        </p:nvSpPr>
        <p:spPr>
          <a:xfrm>
            <a:off x="7112437" y="3433167"/>
            <a:ext cx="405527" cy="405527"/>
          </a:xfrm>
          <a:prstGeom prst="roundRect">
            <a:avLst>
              <a:gd name="adj" fmla="val 6668"/>
            </a:avLst>
          </a:prstGeom>
          <a:solidFill>
            <a:srgbClr val="484B51"/>
          </a:solidFill>
          <a:ln/>
        </p:spPr>
      </p:sp>
      <p:pic>
        <p:nvPicPr>
          <p:cNvPr id="16" name="Image 2" descr="preencoded.png"/>
          <p:cNvPicPr>
            <a:picLocks noChangeAspect="1"/>
          </p:cNvPicPr>
          <p:nvPr/>
        </p:nvPicPr>
        <p:blipFill>
          <a:blip r:embed="rId5"/>
          <a:stretch>
            <a:fillRect/>
          </a:stretch>
        </p:blipFill>
        <p:spPr>
          <a:xfrm>
            <a:off x="7180064" y="3466981"/>
            <a:ext cx="270272" cy="337899"/>
          </a:xfrm>
          <a:prstGeom prst="rect">
            <a:avLst/>
          </a:prstGeom>
        </p:spPr>
      </p:pic>
      <p:sp>
        <p:nvSpPr>
          <p:cNvPr id="17" name="Text 12"/>
          <p:cNvSpPr/>
          <p:nvPr/>
        </p:nvSpPr>
        <p:spPr>
          <a:xfrm>
            <a:off x="4160877" y="3495080"/>
            <a:ext cx="2253139" cy="281583"/>
          </a:xfrm>
          <a:prstGeom prst="rect">
            <a:avLst/>
          </a:prstGeom>
          <a:noFill/>
          <a:ln/>
        </p:spPr>
        <p:txBody>
          <a:bodyPr wrap="none" lIns="0" tIns="0" rIns="0" bIns="0" rtlCol="0" anchor="t"/>
          <a:lstStyle/>
          <a:p>
            <a:pPr marL="0" indent="0" algn="r">
              <a:lnSpc>
                <a:spcPts val="2200"/>
              </a:lnSpc>
              <a:buNone/>
            </a:pPr>
            <a:r>
              <a:rPr lang="en-US" sz="1750" dirty="0">
                <a:solidFill>
                  <a:srgbClr val="D4D4D1"/>
                </a:solidFill>
                <a:latin typeface="IBM Plex Sans Medium" pitchFamily="34" charset="0"/>
                <a:ea typeface="IBM Plex Sans Medium" pitchFamily="34" charset="-122"/>
                <a:cs typeface="IBM Plex Sans Medium" pitchFamily="34" charset="-120"/>
              </a:rPr>
              <a:t>Tableau/Power BI</a:t>
            </a:r>
            <a:endParaRPr lang="en-US" sz="1750" dirty="0"/>
          </a:p>
        </p:txBody>
      </p:sp>
      <p:sp>
        <p:nvSpPr>
          <p:cNvPr id="18" name="Text 13"/>
          <p:cNvSpPr/>
          <p:nvPr/>
        </p:nvSpPr>
        <p:spPr>
          <a:xfrm>
            <a:off x="630793" y="3884771"/>
            <a:ext cx="5783223" cy="576739"/>
          </a:xfrm>
          <a:prstGeom prst="rect">
            <a:avLst/>
          </a:prstGeom>
          <a:noFill/>
          <a:ln/>
        </p:spPr>
        <p:txBody>
          <a:bodyPr wrap="square" lIns="0" tIns="0" rIns="0" bIns="0" rtlCol="0" anchor="t"/>
          <a:lstStyle/>
          <a:p>
            <a:pPr marL="0" indent="0" algn="r">
              <a:lnSpc>
                <a:spcPts val="2250"/>
              </a:lnSpc>
              <a:buNone/>
            </a:pPr>
            <a:r>
              <a:rPr lang="en-US" sz="1400" dirty="0">
                <a:solidFill>
                  <a:srgbClr val="D4D4D1"/>
                </a:solidFill>
                <a:latin typeface="Roboto" pitchFamily="34" charset="0"/>
                <a:ea typeface="Roboto" pitchFamily="34" charset="-122"/>
                <a:cs typeface="Roboto" pitchFamily="34" charset="-120"/>
              </a:rPr>
              <a:t>Used for dynamic data visualization, transforming raw data into intuitive and interactive dashboards for insightful analysis.</a:t>
            </a:r>
            <a:endParaRPr lang="en-US" sz="1400" dirty="0"/>
          </a:p>
        </p:txBody>
      </p:sp>
      <p:sp>
        <p:nvSpPr>
          <p:cNvPr id="19" name="Shape 14"/>
          <p:cNvSpPr/>
          <p:nvPr/>
        </p:nvSpPr>
        <p:spPr>
          <a:xfrm>
            <a:off x="7495103" y="4556641"/>
            <a:ext cx="540663" cy="22860"/>
          </a:xfrm>
          <a:prstGeom prst="roundRect">
            <a:avLst>
              <a:gd name="adj" fmla="val 118281"/>
            </a:avLst>
          </a:prstGeom>
          <a:solidFill>
            <a:srgbClr val="61646A"/>
          </a:solidFill>
          <a:ln/>
        </p:spPr>
      </p:sp>
      <p:sp>
        <p:nvSpPr>
          <p:cNvPr id="20" name="Shape 15"/>
          <p:cNvSpPr/>
          <p:nvPr/>
        </p:nvSpPr>
        <p:spPr>
          <a:xfrm>
            <a:off x="7112437" y="4365308"/>
            <a:ext cx="405527" cy="405527"/>
          </a:xfrm>
          <a:prstGeom prst="roundRect">
            <a:avLst>
              <a:gd name="adj" fmla="val 6668"/>
            </a:avLst>
          </a:prstGeom>
          <a:solidFill>
            <a:srgbClr val="484B51"/>
          </a:solidFill>
          <a:ln/>
        </p:spPr>
      </p:sp>
      <p:pic>
        <p:nvPicPr>
          <p:cNvPr id="21" name="Image 3" descr="preencoded.png"/>
          <p:cNvPicPr>
            <a:picLocks noChangeAspect="1"/>
          </p:cNvPicPr>
          <p:nvPr/>
        </p:nvPicPr>
        <p:blipFill>
          <a:blip r:embed="rId6"/>
          <a:stretch>
            <a:fillRect/>
          </a:stretch>
        </p:blipFill>
        <p:spPr>
          <a:xfrm>
            <a:off x="7180064" y="4399121"/>
            <a:ext cx="270272" cy="337899"/>
          </a:xfrm>
          <a:prstGeom prst="rect">
            <a:avLst/>
          </a:prstGeom>
        </p:spPr>
      </p:pic>
      <p:sp>
        <p:nvSpPr>
          <p:cNvPr id="22" name="Text 16"/>
          <p:cNvSpPr/>
          <p:nvPr/>
        </p:nvSpPr>
        <p:spPr>
          <a:xfrm>
            <a:off x="8216384" y="4427220"/>
            <a:ext cx="2253139" cy="281583"/>
          </a:xfrm>
          <a:prstGeom prst="rect">
            <a:avLst/>
          </a:prstGeom>
          <a:noFill/>
          <a:ln/>
        </p:spPr>
        <p:txBody>
          <a:bodyPr wrap="none" lIns="0" tIns="0" rIns="0" bIns="0" rtlCol="0" anchor="t"/>
          <a:lstStyle/>
          <a:p>
            <a:pPr marL="0" indent="0" algn="l">
              <a:lnSpc>
                <a:spcPts val="2200"/>
              </a:lnSpc>
              <a:buNone/>
            </a:pPr>
            <a:r>
              <a:rPr lang="en-US" sz="1750" dirty="0">
                <a:solidFill>
                  <a:srgbClr val="D4D4D1"/>
                </a:solidFill>
                <a:latin typeface="IBM Plex Sans Medium" pitchFamily="34" charset="0"/>
                <a:ea typeface="IBM Plex Sans Medium" pitchFamily="34" charset="-122"/>
                <a:cs typeface="IBM Plex Sans Medium" pitchFamily="34" charset="-120"/>
              </a:rPr>
              <a:t>Python/R</a:t>
            </a:r>
            <a:endParaRPr lang="en-US" sz="1750" dirty="0"/>
          </a:p>
        </p:txBody>
      </p:sp>
      <p:sp>
        <p:nvSpPr>
          <p:cNvPr id="23" name="Text 17"/>
          <p:cNvSpPr/>
          <p:nvPr/>
        </p:nvSpPr>
        <p:spPr>
          <a:xfrm>
            <a:off x="8216384" y="4816912"/>
            <a:ext cx="5783223" cy="576739"/>
          </a:xfrm>
          <a:prstGeom prst="rect">
            <a:avLst/>
          </a:prstGeom>
          <a:noFill/>
          <a:ln/>
        </p:spPr>
        <p:txBody>
          <a:bodyPr wrap="square" lIns="0" tIns="0" rIns="0" bIns="0" rtlCol="0" anchor="t"/>
          <a:lstStyle/>
          <a:p>
            <a:pPr marL="0" indent="0" algn="l">
              <a:lnSpc>
                <a:spcPts val="2250"/>
              </a:lnSpc>
              <a:buNone/>
            </a:pPr>
            <a:r>
              <a:rPr lang="en-US" sz="1400" dirty="0">
                <a:solidFill>
                  <a:srgbClr val="D4D4D1"/>
                </a:solidFill>
                <a:latin typeface="Roboto" pitchFamily="34" charset="0"/>
                <a:ea typeface="Roboto" pitchFamily="34" charset="-122"/>
                <a:cs typeface="Roboto" pitchFamily="34" charset="-120"/>
              </a:rPr>
              <a:t>Leveraged for advanced data analysis and modeling, enabling deeper insights and predictive analytics for sales forecasting.</a:t>
            </a:r>
            <a:endParaRPr lang="en-US" sz="1400" dirty="0"/>
          </a:p>
        </p:txBody>
      </p:sp>
      <p:sp>
        <p:nvSpPr>
          <p:cNvPr id="24" name="Shape 18"/>
          <p:cNvSpPr/>
          <p:nvPr/>
        </p:nvSpPr>
        <p:spPr>
          <a:xfrm>
            <a:off x="6594634" y="5488781"/>
            <a:ext cx="540663" cy="22860"/>
          </a:xfrm>
          <a:prstGeom prst="roundRect">
            <a:avLst>
              <a:gd name="adj" fmla="val 118281"/>
            </a:avLst>
          </a:prstGeom>
          <a:solidFill>
            <a:srgbClr val="61646A"/>
          </a:solidFill>
          <a:ln/>
        </p:spPr>
      </p:sp>
      <p:sp>
        <p:nvSpPr>
          <p:cNvPr id="25" name="Shape 19"/>
          <p:cNvSpPr/>
          <p:nvPr/>
        </p:nvSpPr>
        <p:spPr>
          <a:xfrm>
            <a:off x="7112437" y="5297448"/>
            <a:ext cx="405527" cy="405527"/>
          </a:xfrm>
          <a:prstGeom prst="roundRect">
            <a:avLst>
              <a:gd name="adj" fmla="val 6668"/>
            </a:avLst>
          </a:prstGeom>
          <a:solidFill>
            <a:srgbClr val="484B51"/>
          </a:solidFill>
          <a:ln/>
        </p:spPr>
      </p:sp>
      <p:pic>
        <p:nvPicPr>
          <p:cNvPr id="26" name="Image 4" descr="preencoded.png"/>
          <p:cNvPicPr>
            <a:picLocks noChangeAspect="1"/>
          </p:cNvPicPr>
          <p:nvPr/>
        </p:nvPicPr>
        <p:blipFill>
          <a:blip r:embed="rId7"/>
          <a:stretch>
            <a:fillRect/>
          </a:stretch>
        </p:blipFill>
        <p:spPr>
          <a:xfrm>
            <a:off x="7180064" y="5331262"/>
            <a:ext cx="270272" cy="337899"/>
          </a:xfrm>
          <a:prstGeom prst="rect">
            <a:avLst/>
          </a:prstGeom>
        </p:spPr>
      </p:pic>
      <p:sp>
        <p:nvSpPr>
          <p:cNvPr id="27" name="Text 20"/>
          <p:cNvSpPr/>
          <p:nvPr/>
        </p:nvSpPr>
        <p:spPr>
          <a:xfrm>
            <a:off x="4160877" y="5359360"/>
            <a:ext cx="2253139" cy="281583"/>
          </a:xfrm>
          <a:prstGeom prst="rect">
            <a:avLst/>
          </a:prstGeom>
          <a:noFill/>
          <a:ln/>
        </p:spPr>
        <p:txBody>
          <a:bodyPr wrap="none" lIns="0" tIns="0" rIns="0" bIns="0" rtlCol="0" anchor="t"/>
          <a:lstStyle/>
          <a:p>
            <a:pPr marL="0" indent="0" algn="r">
              <a:lnSpc>
                <a:spcPts val="2200"/>
              </a:lnSpc>
              <a:buNone/>
            </a:pPr>
            <a:r>
              <a:rPr lang="en-US" sz="1750" dirty="0">
                <a:solidFill>
                  <a:srgbClr val="D4D4D1"/>
                </a:solidFill>
                <a:latin typeface="IBM Plex Sans Medium" pitchFamily="34" charset="0"/>
                <a:ea typeface="IBM Plex Sans Medium" pitchFamily="34" charset="-122"/>
                <a:cs typeface="IBM Plex Sans Medium" pitchFamily="34" charset="-120"/>
              </a:rPr>
              <a:t>Version Control: Git</a:t>
            </a:r>
            <a:endParaRPr lang="en-US" sz="1750" dirty="0"/>
          </a:p>
        </p:txBody>
      </p:sp>
      <p:sp>
        <p:nvSpPr>
          <p:cNvPr id="28" name="Text 21"/>
          <p:cNvSpPr/>
          <p:nvPr/>
        </p:nvSpPr>
        <p:spPr>
          <a:xfrm>
            <a:off x="630793" y="5749052"/>
            <a:ext cx="5783223" cy="576739"/>
          </a:xfrm>
          <a:prstGeom prst="rect">
            <a:avLst/>
          </a:prstGeom>
          <a:noFill/>
          <a:ln/>
        </p:spPr>
        <p:txBody>
          <a:bodyPr wrap="square" lIns="0" tIns="0" rIns="0" bIns="0" rtlCol="0" anchor="t"/>
          <a:lstStyle/>
          <a:p>
            <a:pPr marL="0" indent="0" algn="r">
              <a:lnSpc>
                <a:spcPts val="2250"/>
              </a:lnSpc>
              <a:buNone/>
            </a:pPr>
            <a:r>
              <a:rPr lang="en-US" sz="1400" dirty="0">
                <a:solidFill>
                  <a:srgbClr val="D4D4D1"/>
                </a:solidFill>
                <a:latin typeface="Roboto" pitchFamily="34" charset="0"/>
                <a:ea typeface="Roboto" pitchFamily="34" charset="-122"/>
                <a:cs typeface="Roboto" pitchFamily="34" charset="-120"/>
              </a:rPr>
              <a:t>Git is used for version control, ensuring collaborative development and seamless tracking of all code and analysis changes.</a:t>
            </a:r>
            <a:endParaRPr lang="en-US" sz="1400" dirty="0"/>
          </a:p>
        </p:txBody>
      </p:sp>
      <p:sp>
        <p:nvSpPr>
          <p:cNvPr id="29" name="Shape 22"/>
          <p:cNvSpPr/>
          <p:nvPr/>
        </p:nvSpPr>
        <p:spPr>
          <a:xfrm>
            <a:off x="7495103" y="6420922"/>
            <a:ext cx="540663" cy="22860"/>
          </a:xfrm>
          <a:prstGeom prst="roundRect">
            <a:avLst>
              <a:gd name="adj" fmla="val 118281"/>
            </a:avLst>
          </a:prstGeom>
          <a:solidFill>
            <a:srgbClr val="61646A"/>
          </a:solidFill>
          <a:ln/>
        </p:spPr>
      </p:sp>
      <p:sp>
        <p:nvSpPr>
          <p:cNvPr id="30" name="Shape 23"/>
          <p:cNvSpPr/>
          <p:nvPr/>
        </p:nvSpPr>
        <p:spPr>
          <a:xfrm>
            <a:off x="7112437" y="6229588"/>
            <a:ext cx="405527" cy="405527"/>
          </a:xfrm>
          <a:prstGeom prst="roundRect">
            <a:avLst>
              <a:gd name="adj" fmla="val 6668"/>
            </a:avLst>
          </a:prstGeom>
          <a:solidFill>
            <a:srgbClr val="484B51"/>
          </a:solidFill>
          <a:ln/>
        </p:spPr>
      </p:sp>
      <p:pic>
        <p:nvPicPr>
          <p:cNvPr id="31" name="Image 5" descr="preencoded.png"/>
          <p:cNvPicPr>
            <a:picLocks noChangeAspect="1"/>
          </p:cNvPicPr>
          <p:nvPr/>
        </p:nvPicPr>
        <p:blipFill>
          <a:blip r:embed="rId8"/>
          <a:stretch>
            <a:fillRect/>
          </a:stretch>
        </p:blipFill>
        <p:spPr>
          <a:xfrm>
            <a:off x="7180064" y="6263402"/>
            <a:ext cx="270272" cy="337899"/>
          </a:xfrm>
          <a:prstGeom prst="rect">
            <a:avLst/>
          </a:prstGeom>
        </p:spPr>
      </p:pic>
      <p:sp>
        <p:nvSpPr>
          <p:cNvPr id="32" name="Text 24"/>
          <p:cNvSpPr/>
          <p:nvPr/>
        </p:nvSpPr>
        <p:spPr>
          <a:xfrm>
            <a:off x="8216384" y="6291501"/>
            <a:ext cx="2638544" cy="281583"/>
          </a:xfrm>
          <a:prstGeom prst="rect">
            <a:avLst/>
          </a:prstGeom>
          <a:noFill/>
          <a:ln/>
        </p:spPr>
        <p:txBody>
          <a:bodyPr wrap="none" lIns="0" tIns="0" rIns="0" bIns="0" rtlCol="0" anchor="t"/>
          <a:lstStyle/>
          <a:p>
            <a:pPr marL="0" indent="0" algn="l">
              <a:lnSpc>
                <a:spcPts val="2200"/>
              </a:lnSpc>
              <a:buNone/>
            </a:pPr>
            <a:r>
              <a:rPr lang="en-US" sz="1750" dirty="0">
                <a:solidFill>
                  <a:srgbClr val="D4D4D1"/>
                </a:solidFill>
                <a:latin typeface="IBM Plex Sans Medium" pitchFamily="34" charset="0"/>
                <a:ea typeface="IBM Plex Sans Medium" pitchFamily="34" charset="-122"/>
                <a:cs typeface="IBM Plex Sans Medium" pitchFamily="34" charset="-120"/>
              </a:rPr>
              <a:t>Project Management: Jira</a:t>
            </a:r>
            <a:endParaRPr lang="en-US" sz="1750" dirty="0"/>
          </a:p>
        </p:txBody>
      </p:sp>
      <p:sp>
        <p:nvSpPr>
          <p:cNvPr id="33" name="Text 25"/>
          <p:cNvSpPr/>
          <p:nvPr/>
        </p:nvSpPr>
        <p:spPr>
          <a:xfrm>
            <a:off x="8216384" y="6681192"/>
            <a:ext cx="5783223" cy="576739"/>
          </a:xfrm>
          <a:prstGeom prst="rect">
            <a:avLst/>
          </a:prstGeom>
          <a:noFill/>
          <a:ln/>
        </p:spPr>
        <p:txBody>
          <a:bodyPr wrap="square" lIns="0" tIns="0" rIns="0" bIns="0" rtlCol="0" anchor="t"/>
          <a:lstStyle/>
          <a:p>
            <a:pPr marL="0" indent="0" algn="l">
              <a:lnSpc>
                <a:spcPts val="2250"/>
              </a:lnSpc>
              <a:buNone/>
            </a:pPr>
            <a:r>
              <a:rPr lang="en-US" sz="1400" dirty="0">
                <a:solidFill>
                  <a:srgbClr val="D4D4D1"/>
                </a:solidFill>
                <a:latin typeface="Roboto" pitchFamily="34" charset="0"/>
                <a:ea typeface="Roboto" pitchFamily="34" charset="-122"/>
                <a:cs typeface="Roboto" pitchFamily="34" charset="-120"/>
              </a:rPr>
              <a:t>Jira is utilized for comprehensive project management, streamlining workflows and ensuring efficient task tracking and delivery.</a:t>
            </a:r>
            <a:endParaRPr lang="en-US" sz="1400" dirty="0"/>
          </a:p>
        </p:txBody>
      </p:sp>
      <p:sp>
        <p:nvSpPr>
          <p:cNvPr id="34" name="Rectangle 33"/>
          <p:cNvSpPr/>
          <p:nvPr/>
        </p:nvSpPr>
        <p:spPr>
          <a:xfrm>
            <a:off x="12822865" y="7719234"/>
            <a:ext cx="1807535" cy="478465"/>
          </a:xfrm>
          <a:prstGeom prst="rect">
            <a:avLst/>
          </a:prstGeom>
          <a:solidFill>
            <a:srgbClr val="29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50000"/>
                  <a:lumOff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0932" y="622459"/>
            <a:ext cx="9030653" cy="706160"/>
          </a:xfrm>
          <a:prstGeom prst="rect">
            <a:avLst/>
          </a:prstGeom>
          <a:noFill/>
          <a:ln/>
        </p:spPr>
        <p:txBody>
          <a:bodyPr wrap="none" lIns="0" tIns="0" rIns="0" bIns="0" rtlCol="0" anchor="t"/>
          <a:lstStyle/>
          <a:p>
            <a:pPr marL="0" indent="0" algn="l">
              <a:lnSpc>
                <a:spcPts val="5550"/>
              </a:lnSpc>
              <a:buNone/>
            </a:pPr>
            <a:r>
              <a:rPr lang="en-US" sz="4400" dirty="0">
                <a:solidFill>
                  <a:srgbClr val="F3F3F2"/>
                </a:solidFill>
                <a:latin typeface="IBM Plex Sans Medium" pitchFamily="34" charset="0"/>
                <a:ea typeface="IBM Plex Sans Medium" pitchFamily="34" charset="-122"/>
                <a:cs typeface="IBM Plex Sans Medium" pitchFamily="34" charset="-120"/>
              </a:rPr>
              <a:t>Case Study: 30% Increase in ROAS</a:t>
            </a:r>
            <a:endParaRPr lang="en-US" sz="4400" dirty="0"/>
          </a:p>
        </p:txBody>
      </p:sp>
      <p:pic>
        <p:nvPicPr>
          <p:cNvPr id="3" name="Image 0" descr="preencoded.png"/>
          <p:cNvPicPr>
            <a:picLocks noChangeAspect="1"/>
          </p:cNvPicPr>
          <p:nvPr/>
        </p:nvPicPr>
        <p:blipFill>
          <a:blip r:embed="rId3"/>
          <a:stretch>
            <a:fillRect/>
          </a:stretch>
        </p:blipFill>
        <p:spPr>
          <a:xfrm>
            <a:off x="790932" y="1780580"/>
            <a:ext cx="3262074" cy="903923"/>
          </a:xfrm>
          <a:prstGeom prst="rect">
            <a:avLst/>
          </a:prstGeom>
        </p:spPr>
      </p:pic>
      <p:sp>
        <p:nvSpPr>
          <p:cNvPr id="4" name="Text 1"/>
          <p:cNvSpPr/>
          <p:nvPr/>
        </p:nvSpPr>
        <p:spPr>
          <a:xfrm>
            <a:off x="1016913" y="3023473"/>
            <a:ext cx="2810113" cy="353139"/>
          </a:xfrm>
          <a:prstGeom prst="rect">
            <a:avLst/>
          </a:prstGeom>
          <a:noFill/>
          <a:ln/>
        </p:spPr>
        <p:txBody>
          <a:bodyPr wrap="none" lIns="0" tIns="0" rIns="0" bIns="0" rtlCol="0" anchor="t"/>
          <a:lstStyle/>
          <a:p>
            <a:pPr marL="0" indent="0" algn="l">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Challenge</a:t>
            </a:r>
            <a:endParaRPr lang="en-US" sz="2200" dirty="0"/>
          </a:p>
        </p:txBody>
      </p:sp>
      <p:sp>
        <p:nvSpPr>
          <p:cNvPr id="5" name="Text 2"/>
          <p:cNvSpPr/>
          <p:nvPr/>
        </p:nvSpPr>
        <p:spPr>
          <a:xfrm>
            <a:off x="1016913" y="3512106"/>
            <a:ext cx="2810113" cy="2168843"/>
          </a:xfrm>
          <a:prstGeom prst="rect">
            <a:avLst/>
          </a:prstGeom>
          <a:noFill/>
          <a:ln/>
        </p:spPr>
        <p:txBody>
          <a:bodyPr wrap="square" lIns="0" tIns="0" rIns="0" bIns="0" rtlCol="0" anchor="t"/>
          <a:lstStyle/>
          <a:p>
            <a:pPr marL="0" indent="0" algn="l">
              <a:lnSpc>
                <a:spcPts val="2800"/>
              </a:lnSpc>
              <a:buNone/>
            </a:pPr>
            <a:r>
              <a:rPr lang="en-US" sz="1750" dirty="0">
                <a:solidFill>
                  <a:srgbClr val="D4D4D1"/>
                </a:solidFill>
                <a:latin typeface="Roboto" pitchFamily="34" charset="0"/>
                <a:ea typeface="Roboto" pitchFamily="34" charset="-122"/>
                <a:cs typeface="Roboto" pitchFamily="34" charset="-120"/>
              </a:rPr>
              <a:t>Product C faced a persistent challenge of low Return on Ad Spend (ROAS), limiting its profitability and growth potential.</a:t>
            </a:r>
            <a:endParaRPr lang="en-US" sz="1750" dirty="0"/>
          </a:p>
        </p:txBody>
      </p:sp>
      <p:pic>
        <p:nvPicPr>
          <p:cNvPr id="6" name="Image 1" descr="preencoded.png"/>
          <p:cNvPicPr>
            <a:picLocks noChangeAspect="1"/>
          </p:cNvPicPr>
          <p:nvPr/>
        </p:nvPicPr>
        <p:blipFill>
          <a:blip r:embed="rId4"/>
          <a:stretch>
            <a:fillRect/>
          </a:stretch>
        </p:blipFill>
        <p:spPr>
          <a:xfrm>
            <a:off x="4053007" y="1780580"/>
            <a:ext cx="3262193" cy="903923"/>
          </a:xfrm>
          <a:prstGeom prst="rect">
            <a:avLst/>
          </a:prstGeom>
        </p:spPr>
      </p:pic>
      <p:sp>
        <p:nvSpPr>
          <p:cNvPr id="7" name="Text 3"/>
          <p:cNvSpPr/>
          <p:nvPr/>
        </p:nvSpPr>
        <p:spPr>
          <a:xfrm>
            <a:off x="4278987" y="3023473"/>
            <a:ext cx="2810232" cy="353139"/>
          </a:xfrm>
          <a:prstGeom prst="rect">
            <a:avLst/>
          </a:prstGeom>
          <a:noFill/>
          <a:ln/>
        </p:spPr>
        <p:txBody>
          <a:bodyPr wrap="none" lIns="0" tIns="0" rIns="0" bIns="0" rtlCol="0" anchor="t"/>
          <a:lstStyle/>
          <a:p>
            <a:pPr marL="0" indent="0" algn="l">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Solution</a:t>
            </a:r>
            <a:endParaRPr lang="en-US" sz="2200" dirty="0"/>
          </a:p>
        </p:txBody>
      </p:sp>
      <p:sp>
        <p:nvSpPr>
          <p:cNvPr id="8" name="Text 4"/>
          <p:cNvSpPr/>
          <p:nvPr/>
        </p:nvSpPr>
        <p:spPr>
          <a:xfrm>
            <a:off x="4278987" y="3512106"/>
            <a:ext cx="2810232" cy="2168843"/>
          </a:xfrm>
          <a:prstGeom prst="rect">
            <a:avLst/>
          </a:prstGeom>
          <a:noFill/>
          <a:ln/>
        </p:spPr>
        <p:txBody>
          <a:bodyPr wrap="square" lIns="0" tIns="0" rIns="0" bIns="0" rtlCol="0" anchor="t"/>
          <a:lstStyle/>
          <a:p>
            <a:pPr marL="0" indent="0" algn="l">
              <a:lnSpc>
                <a:spcPts val="2800"/>
              </a:lnSpc>
              <a:buNone/>
            </a:pPr>
            <a:r>
              <a:rPr lang="en-US" sz="1750" dirty="0">
                <a:solidFill>
                  <a:srgbClr val="D4D4D1"/>
                </a:solidFill>
                <a:latin typeface="Roboto" pitchFamily="34" charset="0"/>
                <a:ea typeface="Roboto" pitchFamily="34" charset="-122"/>
                <a:cs typeface="Roboto" pitchFamily="34" charset="-120"/>
              </a:rPr>
              <a:t>A deep dive into the data was conducted, analyzing ACoS, conversion rate, and keyword performance to pinpoint specific areas for improvement.</a:t>
            </a:r>
            <a:endParaRPr lang="en-US" sz="1750" dirty="0"/>
          </a:p>
        </p:txBody>
      </p:sp>
      <p:pic>
        <p:nvPicPr>
          <p:cNvPr id="9" name="Image 2" descr="preencoded.png"/>
          <p:cNvPicPr>
            <a:picLocks noChangeAspect="1"/>
          </p:cNvPicPr>
          <p:nvPr/>
        </p:nvPicPr>
        <p:blipFill>
          <a:blip r:embed="rId5"/>
          <a:stretch>
            <a:fillRect/>
          </a:stretch>
        </p:blipFill>
        <p:spPr>
          <a:xfrm>
            <a:off x="7315200" y="1780580"/>
            <a:ext cx="3262074" cy="903923"/>
          </a:xfrm>
          <a:prstGeom prst="rect">
            <a:avLst/>
          </a:prstGeom>
        </p:spPr>
      </p:pic>
      <p:sp>
        <p:nvSpPr>
          <p:cNvPr id="10" name="Text 5"/>
          <p:cNvSpPr/>
          <p:nvPr/>
        </p:nvSpPr>
        <p:spPr>
          <a:xfrm>
            <a:off x="7541181" y="3023473"/>
            <a:ext cx="2810113" cy="353139"/>
          </a:xfrm>
          <a:prstGeom prst="rect">
            <a:avLst/>
          </a:prstGeom>
          <a:noFill/>
          <a:ln/>
        </p:spPr>
        <p:txBody>
          <a:bodyPr wrap="none" lIns="0" tIns="0" rIns="0" bIns="0" rtlCol="0" anchor="t"/>
          <a:lstStyle/>
          <a:p>
            <a:pPr marL="0" indent="0" algn="l">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Action</a:t>
            </a:r>
            <a:endParaRPr lang="en-US" sz="2200" dirty="0"/>
          </a:p>
        </p:txBody>
      </p:sp>
      <p:sp>
        <p:nvSpPr>
          <p:cNvPr id="11" name="Text 6"/>
          <p:cNvSpPr/>
          <p:nvPr/>
        </p:nvSpPr>
        <p:spPr>
          <a:xfrm>
            <a:off x="7541181" y="3512106"/>
            <a:ext cx="2810113" cy="2168843"/>
          </a:xfrm>
          <a:prstGeom prst="rect">
            <a:avLst/>
          </a:prstGeom>
          <a:noFill/>
          <a:ln/>
        </p:spPr>
        <p:txBody>
          <a:bodyPr wrap="square" lIns="0" tIns="0" rIns="0" bIns="0" rtlCol="0" anchor="t"/>
          <a:lstStyle/>
          <a:p>
            <a:pPr marL="0" indent="0" algn="l">
              <a:lnSpc>
                <a:spcPts val="2800"/>
              </a:lnSpc>
              <a:buNone/>
            </a:pPr>
            <a:r>
              <a:rPr lang="en-US" sz="1750" dirty="0">
                <a:solidFill>
                  <a:srgbClr val="D4D4D1"/>
                </a:solidFill>
                <a:latin typeface="Roboto" pitchFamily="34" charset="0"/>
                <a:ea typeface="Roboto" pitchFamily="34" charset="-122"/>
                <a:cs typeface="Roboto" pitchFamily="34" charset="-120"/>
              </a:rPr>
              <a:t>Based on the analysis, ad campaigns were strategically optimized with highly targeted keywords, focusing on high-converting search terms.</a:t>
            </a:r>
            <a:endParaRPr lang="en-US" sz="1750" dirty="0"/>
          </a:p>
        </p:txBody>
      </p:sp>
      <p:pic>
        <p:nvPicPr>
          <p:cNvPr id="12" name="Image 3" descr="preencoded.png"/>
          <p:cNvPicPr>
            <a:picLocks noChangeAspect="1"/>
          </p:cNvPicPr>
          <p:nvPr/>
        </p:nvPicPr>
        <p:blipFill>
          <a:blip r:embed="rId6"/>
          <a:stretch>
            <a:fillRect/>
          </a:stretch>
        </p:blipFill>
        <p:spPr>
          <a:xfrm>
            <a:off x="10577274" y="1780580"/>
            <a:ext cx="3262193" cy="903923"/>
          </a:xfrm>
          <a:prstGeom prst="rect">
            <a:avLst/>
          </a:prstGeom>
        </p:spPr>
      </p:pic>
      <p:sp>
        <p:nvSpPr>
          <p:cNvPr id="13" name="Text 7"/>
          <p:cNvSpPr/>
          <p:nvPr/>
        </p:nvSpPr>
        <p:spPr>
          <a:xfrm>
            <a:off x="10803255" y="3023473"/>
            <a:ext cx="2810232" cy="353139"/>
          </a:xfrm>
          <a:prstGeom prst="rect">
            <a:avLst/>
          </a:prstGeom>
          <a:noFill/>
          <a:ln/>
        </p:spPr>
        <p:txBody>
          <a:bodyPr wrap="none" lIns="0" tIns="0" rIns="0" bIns="0" rtlCol="0" anchor="t"/>
          <a:lstStyle/>
          <a:p>
            <a:pPr marL="0" indent="0" algn="l">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Result</a:t>
            </a:r>
            <a:endParaRPr lang="en-US" sz="2200" dirty="0"/>
          </a:p>
        </p:txBody>
      </p:sp>
      <p:sp>
        <p:nvSpPr>
          <p:cNvPr id="14" name="Text 8"/>
          <p:cNvSpPr/>
          <p:nvPr/>
        </p:nvSpPr>
        <p:spPr>
          <a:xfrm>
            <a:off x="10803255" y="3512106"/>
            <a:ext cx="2810232" cy="2530316"/>
          </a:xfrm>
          <a:prstGeom prst="rect">
            <a:avLst/>
          </a:prstGeom>
          <a:noFill/>
          <a:ln/>
        </p:spPr>
        <p:txBody>
          <a:bodyPr wrap="square" lIns="0" tIns="0" rIns="0" bIns="0" rtlCol="0" anchor="t"/>
          <a:lstStyle/>
          <a:p>
            <a:pPr marL="0" indent="0" algn="l">
              <a:lnSpc>
                <a:spcPts val="2800"/>
              </a:lnSpc>
              <a:buNone/>
            </a:pPr>
            <a:r>
              <a:rPr lang="en-US" sz="1750" dirty="0">
                <a:solidFill>
                  <a:srgbClr val="D4D4D1"/>
                </a:solidFill>
                <a:latin typeface="Roboto" pitchFamily="34" charset="0"/>
                <a:ea typeface="Roboto" pitchFamily="34" charset="-122"/>
                <a:cs typeface="Roboto" pitchFamily="34" charset="-120"/>
              </a:rPr>
              <a:t>These targeted optimizations led to a remarkable 30% increase in ROAS for Product C within just one month, significantly boosting profitability.</a:t>
            </a:r>
            <a:endParaRPr lang="en-US" sz="1750" dirty="0"/>
          </a:p>
        </p:txBody>
      </p:sp>
      <p:sp>
        <p:nvSpPr>
          <p:cNvPr id="15" name="Text 9"/>
          <p:cNvSpPr/>
          <p:nvPr/>
        </p:nvSpPr>
        <p:spPr>
          <a:xfrm>
            <a:off x="790932" y="6522601"/>
            <a:ext cx="13048536" cy="1084421"/>
          </a:xfrm>
          <a:prstGeom prst="rect">
            <a:avLst/>
          </a:prstGeom>
          <a:noFill/>
          <a:ln/>
        </p:spPr>
        <p:txBody>
          <a:bodyPr wrap="square" lIns="0" tIns="0" rIns="0" bIns="0" rtlCol="0" anchor="t"/>
          <a:lstStyle/>
          <a:p>
            <a:pPr marL="0" indent="0" algn="l">
              <a:lnSpc>
                <a:spcPts val="2800"/>
              </a:lnSpc>
              <a:buNone/>
            </a:pPr>
            <a:r>
              <a:rPr lang="en-US" sz="1750" dirty="0">
                <a:solidFill>
                  <a:srgbClr val="D4D4D1"/>
                </a:solidFill>
                <a:latin typeface="Roboto" pitchFamily="34" charset="0"/>
                <a:ea typeface="Roboto" pitchFamily="34" charset="-122"/>
                <a:cs typeface="Roboto" pitchFamily="34" charset="-120"/>
              </a:rPr>
              <a:t>This case study demonstrates the direct impact of data-driven insights and strategic optimization on advertising effectiveness. By identifying and addressing the root causes of low ROAS, we were able to achieve substantial improvements, proving the value of our analytical approach.</a:t>
            </a:r>
            <a:endParaRPr lang="en-US" sz="1750" dirty="0"/>
          </a:p>
        </p:txBody>
      </p:sp>
      <p:sp>
        <p:nvSpPr>
          <p:cNvPr id="16" name="Rectangle 15"/>
          <p:cNvSpPr/>
          <p:nvPr/>
        </p:nvSpPr>
        <p:spPr>
          <a:xfrm>
            <a:off x="12822865" y="7729867"/>
            <a:ext cx="1807535" cy="478465"/>
          </a:xfrm>
          <a:prstGeom prst="rect">
            <a:avLst/>
          </a:prstGeom>
          <a:solidFill>
            <a:srgbClr val="29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50000"/>
                  <a:lumOff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936</Words>
  <Application>Microsoft Office PowerPoint</Application>
  <PresentationFormat>Custom</PresentationFormat>
  <Paragraphs>95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IBM Plex Sans Medium</vt:lpstr>
      <vt:lpstr>Calibri</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acer</cp:lastModifiedBy>
  <cp:revision>9</cp:revision>
  <dcterms:created xsi:type="dcterms:W3CDTF">2025-06-05T16:17:36Z</dcterms:created>
  <dcterms:modified xsi:type="dcterms:W3CDTF">2025-06-05T16:45:54Z</dcterms:modified>
</cp:coreProperties>
</file>