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4" r:id="rId1"/>
  </p:sldMasterIdLst>
  <p:sldIdLst>
    <p:sldId id="256" r:id="rId2"/>
    <p:sldId id="257" r:id="rId3"/>
    <p:sldId id="259" r:id="rId4"/>
    <p:sldId id="263" r:id="rId5"/>
    <p:sldId id="264" r:id="rId6"/>
    <p:sldId id="265" r:id="rId7"/>
    <p:sldId id="266" r:id="rId8"/>
    <p:sldId id="270" r:id="rId9"/>
    <p:sldId id="271" r:id="rId10"/>
    <p:sldId id="272"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805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55430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79988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663770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210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8AA095-1816-4B42-AE78-B6AA0620B6E7}"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25643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8AA095-1816-4B42-AE78-B6AA0620B6E7}" type="datetimeFigureOut">
              <a:rPr lang="en-US" smtClean="0"/>
              <a:t>3/15/2023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265594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8AA095-1816-4B42-AE78-B6AA0620B6E7}" type="datetimeFigureOut">
              <a:rPr lang="en-US" smtClean="0"/>
              <a:t>3/15/2023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825498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88AA095-1816-4B42-AE78-B6AA0620B6E7}" type="datetimeFigureOut">
              <a:rPr lang="en-US" smtClean="0"/>
              <a:t>3/15/2023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153298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88AA095-1816-4B42-AE78-B6AA0620B6E7}" type="datetimeFigureOut">
              <a:rPr lang="en-US" smtClean="0"/>
              <a:t>3/15/2023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05C398A-A814-433C-9712-2EAC9B80A758}" type="slidenum">
              <a:rPr lang="en-US" smtClean="0"/>
              <a:t>‹#›</a:t>
            </a:fld>
            <a:endParaRPr lang="en-US"/>
          </a:p>
        </p:txBody>
      </p:sp>
    </p:spTree>
    <p:extLst>
      <p:ext uri="{BB962C8B-B14F-4D97-AF65-F5344CB8AC3E}">
        <p14:creationId xmlns:p14="http://schemas.microsoft.com/office/powerpoint/2010/main" val="1265007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000697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88AA095-1816-4B42-AE78-B6AA0620B6E7}" type="datetimeFigureOut">
              <a:rPr lang="en-US" smtClean="0"/>
              <a:t>3/15/2023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05C398A-A814-433C-9712-2EAC9B80A75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268897"/>
      </p:ext>
    </p:extLst>
  </p:cSld>
  <p:clrMap bg1="lt1" tx1="dk1" bg2="lt2" tx2="dk2" accent1="accent1" accent2="accent2" accent3="accent3" accent4="accent4" accent5="accent5" accent6="accent6" hlink="hlink" folHlink="folHlink"/>
  <p:sldLayoutIdLst>
    <p:sldLayoutId id="2147484035"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 id="2147484044" r:id="rId10"/>
    <p:sldLayoutId id="214748404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datasets/noordeen/insurance-premium-prediction"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73FB-04D8-42C2-AE62-C8E126F7A8C0}"/>
              </a:ext>
            </a:extLst>
          </p:cNvPr>
          <p:cNvSpPr>
            <a:spLocks noGrp="1"/>
          </p:cNvSpPr>
          <p:nvPr>
            <p:ph type="ctrTitle"/>
          </p:nvPr>
        </p:nvSpPr>
        <p:spPr>
          <a:xfrm>
            <a:off x="994538" y="267128"/>
            <a:ext cx="10058400" cy="2496312"/>
          </a:xfrm>
        </p:spPr>
        <p:txBody>
          <a:bodyPr/>
          <a:lstStyle/>
          <a:p>
            <a:r>
              <a:rPr lang="en-US" dirty="0"/>
              <a:t>Insurance Premium Prediction</a:t>
            </a:r>
          </a:p>
        </p:txBody>
      </p:sp>
      <p:sp>
        <p:nvSpPr>
          <p:cNvPr id="3" name="TextBox 2">
            <a:extLst>
              <a:ext uri="{FF2B5EF4-FFF2-40B4-BE49-F238E27FC236}">
                <a16:creationId xmlns:a16="http://schemas.microsoft.com/office/drawing/2014/main" id="{D10674B4-8709-8122-439B-A7D062A33A11}"/>
              </a:ext>
            </a:extLst>
          </p:cNvPr>
          <p:cNvSpPr txBox="1"/>
          <p:nvPr/>
        </p:nvSpPr>
        <p:spPr>
          <a:xfrm>
            <a:off x="8596044" y="5381615"/>
            <a:ext cx="3595956" cy="769441"/>
          </a:xfrm>
          <a:prstGeom prst="rect">
            <a:avLst/>
          </a:prstGeom>
          <a:noFill/>
        </p:spPr>
        <p:txBody>
          <a:bodyPr wrap="square" rtlCol="0">
            <a:spAutoFit/>
          </a:bodyPr>
          <a:lstStyle/>
          <a:p>
            <a:r>
              <a:rPr lang="en-US" sz="4400" dirty="0"/>
              <a:t>Sahil &amp; Siddhi</a:t>
            </a:r>
            <a:endParaRPr lang="en-IN" sz="4400" dirty="0"/>
          </a:p>
        </p:txBody>
      </p:sp>
    </p:spTree>
    <p:extLst>
      <p:ext uri="{BB962C8B-B14F-4D97-AF65-F5344CB8AC3E}">
        <p14:creationId xmlns:p14="http://schemas.microsoft.com/office/powerpoint/2010/main" val="304096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alt text">
            <a:extLst>
              <a:ext uri="{FF2B5EF4-FFF2-40B4-BE49-F238E27FC236}">
                <a16:creationId xmlns:a16="http://schemas.microsoft.com/office/drawing/2014/main" id="{E733D812-D11F-AE2E-6B26-35EA520687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238" y="1719182"/>
            <a:ext cx="9318660" cy="4585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603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46579" y="798770"/>
            <a:ext cx="2774023" cy="793724"/>
          </a:xfrm>
        </p:spPr>
        <p:txBody>
          <a:bodyPr>
            <a:normAutofit/>
          </a:bodyPr>
          <a:lstStyle/>
          <a:p>
            <a:pPr algn="ctr"/>
            <a:r>
              <a:rPr lang="en-US" sz="2400" b="1" dirty="0">
                <a:solidFill>
                  <a:schemeClr val="tx1"/>
                </a:solidFill>
              </a:rPr>
              <a:t>Q &amp; A</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096052" y="1790797"/>
            <a:ext cx="8915400" cy="4473916"/>
          </a:xfrm>
        </p:spPr>
        <p:txBody>
          <a:bodyPr>
            <a:noAutofit/>
          </a:bodyPr>
          <a:lstStyle/>
          <a:p>
            <a:pPr marL="0" indent="0">
              <a:buNone/>
            </a:pPr>
            <a:r>
              <a:rPr lang="en-US" sz="1800" b="1" dirty="0"/>
              <a:t>Q1) What is the source data?</a:t>
            </a:r>
          </a:p>
          <a:p>
            <a:pPr marL="0" indent="0">
              <a:buNone/>
            </a:pPr>
            <a:r>
              <a:rPr lang="en-US" sz="1800" dirty="0"/>
              <a:t>The source of the data is Kaggle. The data is in the form of ‘csv’ file.</a:t>
            </a:r>
          </a:p>
          <a:p>
            <a:pPr marL="0" indent="0">
              <a:buNone/>
            </a:pPr>
            <a:r>
              <a:rPr lang="en-US" sz="1800" b="1" dirty="0"/>
              <a:t>Q2) What was the type of the data?</a:t>
            </a:r>
          </a:p>
          <a:p>
            <a:pPr marL="0" indent="0">
              <a:buNone/>
            </a:pPr>
            <a:r>
              <a:rPr lang="en-US" sz="1800" dirty="0"/>
              <a:t>The data was combination of categorical and numerical values.</a:t>
            </a:r>
          </a:p>
          <a:p>
            <a:pPr marL="0" indent="0">
              <a:buNone/>
            </a:pPr>
            <a:r>
              <a:rPr lang="en-US" sz="1800" b="1" dirty="0"/>
              <a:t>Q3) What’s the complete flow you followed in this project?</a:t>
            </a:r>
          </a:p>
          <a:p>
            <a:pPr marL="0" indent="0">
              <a:buNone/>
            </a:pPr>
            <a:r>
              <a:rPr lang="en-US" sz="1800" dirty="0"/>
              <a:t>Refer the 3</a:t>
            </a:r>
            <a:r>
              <a:rPr lang="en-US" sz="1800" baseline="30000" dirty="0"/>
              <a:t>rd</a:t>
            </a:r>
            <a:r>
              <a:rPr lang="en-US" sz="1800" dirty="0"/>
              <a:t> slide for better understanding</a:t>
            </a:r>
            <a:endParaRPr lang="en-US" sz="1800" b="1" dirty="0"/>
          </a:p>
          <a:p>
            <a:pPr marL="0" indent="0">
              <a:buNone/>
            </a:pPr>
            <a:r>
              <a:rPr lang="en-US" sz="1800" b="1" dirty="0"/>
              <a:t>Q4) What techniques were you using for data pre-processing?</a:t>
            </a:r>
          </a:p>
          <a:p>
            <a:r>
              <a:rPr lang="en-US" sz="1800" dirty="0"/>
              <a:t>Visualizing relation of independent variables with each other and dependent variable. </a:t>
            </a:r>
          </a:p>
          <a:p>
            <a:r>
              <a:rPr lang="en-US" sz="1800" dirty="0"/>
              <a:t>Checking distribution of Continuous variables.</a:t>
            </a:r>
          </a:p>
          <a:p>
            <a:r>
              <a:rPr lang="en-US" sz="1800" dirty="0"/>
              <a:t>Checking any null values present in the dataset.</a:t>
            </a:r>
          </a:p>
          <a:p>
            <a:pPr marL="0" indent="0">
              <a:buNone/>
            </a:pPr>
            <a:br>
              <a:rPr lang="en-US" sz="1800" dirty="0"/>
            </a:br>
            <a:endParaRPr lang="en-US" sz="1800" b="1" dirty="0"/>
          </a:p>
        </p:txBody>
      </p:sp>
    </p:spTree>
    <p:extLst>
      <p:ext uri="{BB962C8B-B14F-4D97-AF65-F5344CB8AC3E}">
        <p14:creationId xmlns:p14="http://schemas.microsoft.com/office/powerpoint/2010/main" val="1264151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32500" lnSpcReduction="20000"/>
          </a:bodyPr>
          <a:lstStyle/>
          <a:p>
            <a:r>
              <a:rPr lang="en-US" sz="7200" dirty="0"/>
              <a:t>Converting categorical data into numeric values.</a:t>
            </a:r>
          </a:p>
          <a:p>
            <a:r>
              <a:rPr lang="en-US" sz="7200" dirty="0"/>
              <a:t>Scaling the data.</a:t>
            </a:r>
          </a:p>
          <a:p>
            <a:pPr marL="0" indent="0">
              <a:buNone/>
            </a:pPr>
            <a:endParaRPr lang="en-US" sz="7200" b="1" dirty="0"/>
          </a:p>
          <a:p>
            <a:pPr marL="0" indent="0">
              <a:buNone/>
            </a:pPr>
            <a:r>
              <a:rPr lang="en-US" sz="7200" b="1" dirty="0"/>
              <a:t>Q5) How training was done or what models were used?</a:t>
            </a:r>
          </a:p>
          <a:p>
            <a:r>
              <a:rPr lang="en-US" sz="7200" dirty="0"/>
              <a:t>Before training the model the dataset is divided into training set and testing/validation set.</a:t>
            </a:r>
          </a:p>
          <a:p>
            <a:r>
              <a:rPr lang="en-US" sz="7200" dirty="0"/>
              <a:t>The scaling was performed of training and validation set.</a:t>
            </a:r>
          </a:p>
          <a:p>
            <a:r>
              <a:rPr lang="en-US" sz="7200" dirty="0"/>
              <a:t>The categorical columns were converted into numeric values.</a:t>
            </a:r>
          </a:p>
          <a:p>
            <a:r>
              <a:rPr lang="en-US" sz="7200" dirty="0"/>
              <a:t>Algorithms like Linear Regression, Decision Trees, Random Forest, Gradient Boosting, KNN, and Extreme Gradient Boosting  were used for model training and based on RMSE &amp; r2_score the Gradient boosting model is saved for Validation.</a:t>
            </a:r>
          </a:p>
        </p:txBody>
      </p:sp>
    </p:spTree>
    <p:extLst>
      <p:ext uri="{BB962C8B-B14F-4D97-AF65-F5344CB8AC3E}">
        <p14:creationId xmlns:p14="http://schemas.microsoft.com/office/powerpoint/2010/main" val="3994819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1800" b="1" dirty="0"/>
              <a:t>Q6) How prediction was done?</a:t>
            </a:r>
          </a:p>
          <a:p>
            <a:pPr marL="0" indent="0">
              <a:buNone/>
            </a:pPr>
            <a:r>
              <a:rPr lang="en-US" sz="1800" dirty="0"/>
              <a:t>On the basis of trained model, the prediction was performed. We also created API interface for estimating cost of premium on the basis of personal health information/status.</a:t>
            </a:r>
            <a:endParaRPr lang="en-US" b="1" dirty="0"/>
          </a:p>
          <a:p>
            <a:pPr marL="0" indent="0">
              <a:buNone/>
            </a:pPr>
            <a:r>
              <a:rPr lang="en-US" b="1" dirty="0"/>
              <a:t>Q7) What are the different stages of deployment?</a:t>
            </a:r>
          </a:p>
          <a:p>
            <a:r>
              <a:rPr lang="en-US" dirty="0"/>
              <a:t>When the model is ready we deploy it in Heroku platform.</a:t>
            </a:r>
          </a:p>
          <a:p>
            <a:endParaRPr lang="en-US" b="1" dirty="0"/>
          </a:p>
          <a:p>
            <a:pPr marL="0" indent="0">
              <a:buNone/>
            </a:pPr>
            <a:br>
              <a:rPr lang="en-US" sz="2400" dirty="0"/>
            </a:br>
            <a:endParaRPr lang="en-US" sz="2200" b="1" dirty="0"/>
          </a:p>
        </p:txBody>
      </p:sp>
    </p:spTree>
    <p:extLst>
      <p:ext uri="{BB962C8B-B14F-4D97-AF65-F5344CB8AC3E}">
        <p14:creationId xmlns:p14="http://schemas.microsoft.com/office/powerpoint/2010/main" val="388729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C1363-8B73-4849-8318-D36DA906B854}"/>
              </a:ext>
            </a:extLst>
          </p:cNvPr>
          <p:cNvSpPr>
            <a:spLocks noGrp="1"/>
          </p:cNvSpPr>
          <p:nvPr>
            <p:ph idx="1"/>
          </p:nvPr>
        </p:nvSpPr>
        <p:spPr>
          <a:xfrm>
            <a:off x="2346615" y="1073020"/>
            <a:ext cx="8915400" cy="5057191"/>
          </a:xfrm>
        </p:spPr>
        <p:txBody>
          <a:bodyPr>
            <a:normAutofit/>
          </a:bodyPr>
          <a:lstStyle/>
          <a:p>
            <a:pPr marL="0" indent="0">
              <a:buNone/>
            </a:pPr>
            <a:r>
              <a:rPr lang="en-US" sz="2400" b="1" dirty="0"/>
              <a:t>Objective</a:t>
            </a:r>
            <a:r>
              <a:rPr lang="en-US" sz="3200" b="1" dirty="0"/>
              <a:t> :</a:t>
            </a:r>
          </a:p>
          <a:p>
            <a:pPr marL="0" indent="0">
              <a:buNone/>
            </a:pPr>
            <a:endParaRPr lang="en-US" sz="3200" b="1" dirty="0"/>
          </a:p>
          <a:p>
            <a:pPr marL="0" indent="0">
              <a:buNone/>
            </a:pPr>
            <a:r>
              <a:rPr lang="en-US" dirty="0"/>
              <a:t> The goal of this project is to give an estimate of how much they need on their individual health situation and  Build a solution that should able to predict the premium of the personal for health insurance.</a:t>
            </a:r>
          </a:p>
          <a:p>
            <a:pPr marL="0" indent="0">
              <a:buNone/>
            </a:pPr>
            <a:endParaRPr lang="en-US" sz="2400" b="1" dirty="0"/>
          </a:p>
          <a:p>
            <a:pPr marL="0" indent="0">
              <a:buNone/>
            </a:pPr>
            <a:r>
              <a:rPr lang="en-US" sz="2400" b="1" dirty="0"/>
              <a:t>Benefits :</a:t>
            </a:r>
          </a:p>
          <a:p>
            <a:pPr>
              <a:buFont typeface="Wingdings" panose="05000000000000000000" pitchFamily="2" charset="2"/>
              <a:buChar char="§"/>
            </a:pPr>
            <a:r>
              <a:rPr lang="en-US" dirty="0"/>
              <a:t>Gets idea about how much amount required annually according to their own of health status.</a:t>
            </a:r>
          </a:p>
          <a:p>
            <a:pPr>
              <a:buFont typeface="Wingdings" panose="05000000000000000000" pitchFamily="2" charset="2"/>
              <a:buChar char="§"/>
            </a:pPr>
            <a:r>
              <a:rPr lang="en-US" dirty="0"/>
              <a:t>This can help a person in focusing more on the health aspect of an insurance.</a:t>
            </a:r>
          </a:p>
          <a:p>
            <a:pPr>
              <a:buFont typeface="Wingdings" panose="05000000000000000000" pitchFamily="2" charset="2"/>
              <a:buChar char="§"/>
            </a:pPr>
            <a:r>
              <a:rPr lang="en-US" dirty="0"/>
              <a:t>Help in giving premium of health insurance.</a:t>
            </a:r>
          </a:p>
          <a:p>
            <a:pPr marL="0" indent="0">
              <a:buNone/>
            </a:pPr>
            <a:endParaRPr lang="en-US" b="1" dirty="0"/>
          </a:p>
        </p:txBody>
      </p:sp>
    </p:spTree>
    <p:extLst>
      <p:ext uri="{BB962C8B-B14F-4D97-AF65-F5344CB8AC3E}">
        <p14:creationId xmlns:p14="http://schemas.microsoft.com/office/powerpoint/2010/main" val="18716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1882-BA8A-452E-8482-6FB65EB3B8D9}"/>
              </a:ext>
            </a:extLst>
          </p:cNvPr>
          <p:cNvSpPr>
            <a:spLocks noGrp="1"/>
          </p:cNvSpPr>
          <p:nvPr>
            <p:ph type="title"/>
          </p:nvPr>
        </p:nvSpPr>
        <p:spPr>
          <a:xfrm>
            <a:off x="1066800" y="667819"/>
            <a:ext cx="10058400" cy="627751"/>
          </a:xfrm>
        </p:spPr>
        <p:txBody>
          <a:bodyPr>
            <a:normAutofit/>
          </a:bodyPr>
          <a:lstStyle/>
          <a:p>
            <a:r>
              <a:rPr lang="en-US" sz="3200" b="1" dirty="0">
                <a:solidFill>
                  <a:schemeClr val="tx1"/>
                </a:solidFill>
              </a:rPr>
              <a:t>Architecture</a:t>
            </a:r>
          </a:p>
        </p:txBody>
      </p:sp>
      <p:pic>
        <p:nvPicPr>
          <p:cNvPr id="7" name="Content Placeholder 6">
            <a:extLst>
              <a:ext uri="{FF2B5EF4-FFF2-40B4-BE49-F238E27FC236}">
                <a16:creationId xmlns:a16="http://schemas.microsoft.com/office/drawing/2014/main" id="{D3B74CF3-C77D-A216-16AF-D638F256F610}"/>
              </a:ext>
            </a:extLst>
          </p:cNvPr>
          <p:cNvPicPr>
            <a:picLocks noGrp="1" noChangeAspect="1"/>
          </p:cNvPicPr>
          <p:nvPr>
            <p:ph idx="1"/>
          </p:nvPr>
        </p:nvPicPr>
        <p:blipFill>
          <a:blip r:embed="rId2"/>
          <a:stretch>
            <a:fillRect/>
          </a:stretch>
        </p:blipFill>
        <p:spPr>
          <a:xfrm>
            <a:off x="2695254" y="1777428"/>
            <a:ext cx="6801492" cy="4527505"/>
          </a:xfrm>
        </p:spPr>
      </p:pic>
    </p:spTree>
    <p:extLst>
      <p:ext uri="{BB962C8B-B14F-4D97-AF65-F5344CB8AC3E}">
        <p14:creationId xmlns:p14="http://schemas.microsoft.com/office/powerpoint/2010/main" val="381081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Data Collection and validation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p:txBody>
          <a:bodyPr/>
          <a:lstStyle/>
          <a:p>
            <a:pPr>
              <a:buFont typeface="Wingdings" panose="05000000000000000000" pitchFamily="2" charset="2"/>
              <a:buChar char="§"/>
            </a:pPr>
            <a:endParaRPr lang="en-US" dirty="0"/>
          </a:p>
          <a:p>
            <a:pPr>
              <a:buFont typeface="Wingdings" panose="05000000000000000000" pitchFamily="2" charset="2"/>
              <a:buChar char="§"/>
            </a:pPr>
            <a:r>
              <a:rPr lang="en-US" dirty="0"/>
              <a:t>The dataset was taken from the Kaggle competition page.</a:t>
            </a:r>
          </a:p>
          <a:p>
            <a:pPr>
              <a:buFont typeface="Wingdings" panose="05000000000000000000" pitchFamily="2" charset="2"/>
              <a:buChar char="§"/>
            </a:pPr>
            <a:r>
              <a:rPr lang="en-US" dirty="0"/>
              <a:t>Data type of columns – Validating the data type of the columns if wrong, then it was corrected.</a:t>
            </a:r>
          </a:p>
          <a:p>
            <a:pPr>
              <a:buFont typeface="Wingdings" panose="05000000000000000000" pitchFamily="2" charset="2"/>
              <a:buChar char="§"/>
            </a:pPr>
            <a:r>
              <a:rPr lang="en-US" dirty="0"/>
              <a:t>Null values in columns – Validating the column in the dataset have null values or missing information. </a:t>
            </a:r>
          </a:p>
          <a:p>
            <a:pPr marL="0" indent="0">
              <a:buNone/>
            </a:pPr>
            <a:endParaRPr lang="en-US" dirty="0"/>
          </a:p>
        </p:txBody>
      </p:sp>
    </p:spTree>
    <p:extLst>
      <p:ext uri="{BB962C8B-B14F-4D97-AF65-F5344CB8AC3E}">
        <p14:creationId xmlns:p14="http://schemas.microsoft.com/office/powerpoint/2010/main" val="329538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1154543" y="346708"/>
            <a:ext cx="8911687" cy="1135864"/>
          </a:xfrm>
        </p:spPr>
        <p:txBody>
          <a:bodyPr>
            <a:normAutofit/>
          </a:bodyPr>
          <a:lstStyle/>
          <a:p>
            <a:br>
              <a:rPr lang="en-US" sz="3200" b="1" dirty="0">
                <a:solidFill>
                  <a:schemeClr val="tx1"/>
                </a:solidFill>
              </a:rPr>
            </a:br>
            <a:r>
              <a:rPr lang="en-US" sz="3200" b="1" dirty="0">
                <a:solidFill>
                  <a:schemeClr val="tx1"/>
                </a:solidFill>
              </a:rPr>
              <a:t>Model Training</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2232585"/>
            <a:ext cx="8915400" cy="4473916"/>
          </a:xfrm>
        </p:spPr>
        <p:txBody>
          <a:bodyPr>
            <a:normAutofit/>
          </a:bodyPr>
          <a:lstStyle/>
          <a:p>
            <a:pPr>
              <a:buFont typeface="Wingdings" panose="05000000000000000000" pitchFamily="2" charset="2"/>
              <a:buChar char="Ø"/>
            </a:pPr>
            <a:r>
              <a:rPr lang="en-US" sz="2400" b="1" dirty="0"/>
              <a:t>Data Pre-processing:  </a:t>
            </a:r>
          </a:p>
          <a:p>
            <a:pPr>
              <a:buFont typeface="Wingdings" panose="05000000000000000000" pitchFamily="2" charset="2"/>
              <a:buChar char="§"/>
            </a:pPr>
            <a:r>
              <a:rPr lang="en-US" dirty="0"/>
              <a:t>Performing EDA to get insights of the data like identifying distribution, outliers etc.</a:t>
            </a:r>
          </a:p>
          <a:p>
            <a:pPr>
              <a:buFont typeface="Wingdings" panose="05000000000000000000" pitchFamily="2" charset="2"/>
              <a:buChar char="§"/>
            </a:pPr>
            <a:r>
              <a:rPr lang="en-US" dirty="0"/>
              <a:t>Check any null values present in the dataset. If present then impute those null values.</a:t>
            </a:r>
          </a:p>
          <a:p>
            <a:pPr>
              <a:buFont typeface="Wingdings" panose="05000000000000000000" pitchFamily="2" charset="2"/>
              <a:buChar char="§"/>
            </a:pPr>
            <a:r>
              <a:rPr lang="en-US" dirty="0"/>
              <a:t>Encode the categorical features/columns.</a:t>
            </a:r>
          </a:p>
          <a:p>
            <a:pPr>
              <a:buFont typeface="Wingdings" panose="05000000000000000000" pitchFamily="2" charset="2"/>
              <a:buChar char="§"/>
            </a:pPr>
            <a:r>
              <a:rPr lang="en-US" dirty="0"/>
              <a:t>Perform Standard Scalar to scale down values.</a:t>
            </a:r>
          </a:p>
          <a:p>
            <a:pPr marL="0" indent="0">
              <a:buNone/>
            </a:pPr>
            <a:endParaRPr lang="en-US" sz="2200" dirty="0"/>
          </a:p>
          <a:p>
            <a:pPr marL="0" indent="0">
              <a:buNone/>
            </a:pPr>
            <a:endParaRPr lang="en-US" sz="2400" dirty="0"/>
          </a:p>
        </p:txBody>
      </p:sp>
    </p:spTree>
    <p:extLst>
      <p:ext uri="{BB962C8B-B14F-4D97-AF65-F5344CB8AC3E}">
        <p14:creationId xmlns:p14="http://schemas.microsoft.com/office/powerpoint/2010/main" val="181840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1175092" y="459723"/>
            <a:ext cx="8911687" cy="1135864"/>
          </a:xfrm>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Model Selection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239891" y="1790796"/>
            <a:ext cx="8915400" cy="4473916"/>
          </a:xfrm>
        </p:spPr>
        <p:txBody>
          <a:bodyPr>
            <a:normAutofit/>
          </a:bodyPr>
          <a:lstStyle/>
          <a:p>
            <a:pPr marL="0" indent="0">
              <a:buNone/>
            </a:pPr>
            <a:endParaRPr lang="en-US" dirty="0"/>
          </a:p>
          <a:p>
            <a:pPr marL="0" indent="0">
              <a:buNone/>
            </a:pPr>
            <a:endParaRPr lang="en-US" dirty="0"/>
          </a:p>
          <a:p>
            <a:pPr marL="0" indent="0">
              <a:buNone/>
            </a:pPr>
            <a:r>
              <a:rPr lang="en-US" dirty="0"/>
              <a:t>After pre-processing and model training, we find the best model for premium prediction. The model is trained on multiple regression algorithms like Linear Regression, Decision Trees, Random Forest, Gradient Boosting, Extreme Gradient Boosting and K-Nearest Neighbors (KNN). After prediction we will find accuracy of those predictions using evaluation metrics like RMSE (Root mean squared error) and r2_score (R-squared).  </a:t>
            </a:r>
            <a:r>
              <a:rPr lang="en-US" sz="2200" b="1" dirty="0"/>
              <a:t>       </a:t>
            </a:r>
            <a:endParaRPr lang="en-US" sz="2200" dirty="0"/>
          </a:p>
          <a:p>
            <a:pPr marL="0" indent="0">
              <a:buNone/>
            </a:pPr>
            <a:endParaRPr lang="en-US" sz="2400" dirty="0"/>
          </a:p>
        </p:txBody>
      </p:sp>
    </p:spTree>
    <p:extLst>
      <p:ext uri="{BB962C8B-B14F-4D97-AF65-F5344CB8AC3E}">
        <p14:creationId xmlns:p14="http://schemas.microsoft.com/office/powerpoint/2010/main" val="31345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1175092" y="377530"/>
            <a:ext cx="8911687" cy="1135864"/>
          </a:xfrm>
        </p:spPr>
        <p:txBody>
          <a:bodyPr>
            <a:normAutofit/>
          </a:bodyPr>
          <a:lstStyle/>
          <a:p>
            <a:br>
              <a:rPr lang="en-US" sz="2400" b="1" dirty="0"/>
            </a:br>
            <a:r>
              <a:rPr lang="en-US" sz="2400" b="1" dirty="0">
                <a:solidFill>
                  <a:schemeClr val="tx1"/>
                </a:solidFill>
              </a:rPr>
              <a:t>Predictions</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363181" y="2006554"/>
            <a:ext cx="8915400" cy="4473916"/>
          </a:xfrm>
        </p:spPr>
        <p:txBody>
          <a:bodyPr>
            <a:normAutofit/>
          </a:bodyPr>
          <a:lstStyle/>
          <a:p>
            <a:pPr marL="0" indent="0">
              <a:buNone/>
            </a:pPr>
            <a:r>
              <a:rPr lang="en-US" sz="2200" b="1" dirty="0"/>
              <a:t>           </a:t>
            </a:r>
            <a:endParaRPr lang="en-US" sz="2200" dirty="0"/>
          </a:p>
          <a:p>
            <a:r>
              <a:rPr lang="en-US" dirty="0"/>
              <a:t>Then all the trained models were used for validating test set.</a:t>
            </a:r>
          </a:p>
          <a:p>
            <a:r>
              <a:rPr lang="en-US" dirty="0"/>
              <a:t>We</a:t>
            </a:r>
            <a:r>
              <a:rPr lang="en-US" sz="2400" dirty="0"/>
              <a:t> </a:t>
            </a:r>
            <a:r>
              <a:rPr lang="en-US" dirty="0"/>
              <a:t>perform pre-processing techniques on it.</a:t>
            </a:r>
          </a:p>
          <a:p>
            <a:r>
              <a:rPr lang="en-US" dirty="0"/>
              <a:t>The best RMSE and r2 score model were saved for developing API for prediction of premium.</a:t>
            </a:r>
          </a:p>
          <a:p>
            <a:endParaRPr lang="en-US" sz="2400" dirty="0"/>
          </a:p>
        </p:txBody>
      </p:sp>
    </p:spTree>
    <p:extLst>
      <p:ext uri="{BB962C8B-B14F-4D97-AF65-F5344CB8AC3E}">
        <p14:creationId xmlns:p14="http://schemas.microsoft.com/office/powerpoint/2010/main" val="390698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7977-36E8-5566-C6FB-6F9CED10297C}"/>
              </a:ext>
            </a:extLst>
          </p:cNvPr>
          <p:cNvSpPr>
            <a:spLocks noGrp="1"/>
          </p:cNvSpPr>
          <p:nvPr>
            <p:ph type="ctrTitle"/>
          </p:nvPr>
        </p:nvSpPr>
        <p:spPr>
          <a:xfrm>
            <a:off x="236305" y="82194"/>
            <a:ext cx="4027471" cy="595592"/>
          </a:xfrm>
        </p:spPr>
        <p:txBody>
          <a:bodyPr>
            <a:normAutofit/>
          </a:bodyPr>
          <a:lstStyle/>
          <a:p>
            <a:r>
              <a:rPr lang="en-US" sz="3600" b="1" dirty="0"/>
              <a:t>Dataset Information:</a:t>
            </a:r>
            <a:endParaRPr lang="en-IN" sz="3600" b="1" dirty="0"/>
          </a:p>
        </p:txBody>
      </p:sp>
      <p:sp>
        <p:nvSpPr>
          <p:cNvPr id="3" name="Subtitle 2">
            <a:extLst>
              <a:ext uri="{FF2B5EF4-FFF2-40B4-BE49-F238E27FC236}">
                <a16:creationId xmlns:a16="http://schemas.microsoft.com/office/drawing/2014/main" id="{62E076BE-6384-E88E-E5C8-351C4AE5DC4B}"/>
              </a:ext>
            </a:extLst>
          </p:cNvPr>
          <p:cNvSpPr>
            <a:spLocks noGrp="1"/>
          </p:cNvSpPr>
          <p:nvPr>
            <p:ph type="subTitle" idx="1"/>
          </p:nvPr>
        </p:nvSpPr>
        <p:spPr>
          <a:xfrm>
            <a:off x="308940" y="677786"/>
            <a:ext cx="3163725" cy="503434"/>
          </a:xfrm>
        </p:spPr>
        <p:txBody>
          <a:bodyPr/>
          <a:lstStyle/>
          <a:p>
            <a:r>
              <a:rPr lang="en-US" dirty="0"/>
              <a:t>DATASET LINK: </a:t>
            </a:r>
            <a:r>
              <a:rPr lang="en-US" b="1" dirty="0">
                <a:solidFill>
                  <a:srgbClr val="0070C0"/>
                </a:solidFill>
                <a:hlinkClick r:id="rId2">
                  <a:extLst>
                    <a:ext uri="{A12FA001-AC4F-418D-AE19-62706E023703}">
                      <ahyp:hlinkClr xmlns:ahyp="http://schemas.microsoft.com/office/drawing/2018/hyperlinkcolor" val="tx"/>
                    </a:ext>
                  </a:extLst>
                </a:hlinkClick>
              </a:rPr>
              <a:t>LINK</a:t>
            </a:r>
            <a:endParaRPr lang="en-US" b="1" dirty="0">
              <a:solidFill>
                <a:srgbClr val="0070C0"/>
              </a:solidFill>
            </a:endParaRPr>
          </a:p>
          <a:p>
            <a:endParaRPr lang="en-US" b="1" dirty="0">
              <a:solidFill>
                <a:srgbClr val="0070C0"/>
              </a:solidFill>
            </a:endParaRPr>
          </a:p>
          <a:p>
            <a:endParaRPr lang="en-IN" b="1" dirty="0">
              <a:solidFill>
                <a:srgbClr val="0070C0"/>
              </a:solidFill>
            </a:endParaRPr>
          </a:p>
        </p:txBody>
      </p:sp>
      <p:pic>
        <p:nvPicPr>
          <p:cNvPr id="5" name="Picture 4">
            <a:extLst>
              <a:ext uri="{FF2B5EF4-FFF2-40B4-BE49-F238E27FC236}">
                <a16:creationId xmlns:a16="http://schemas.microsoft.com/office/drawing/2014/main" id="{C4960570-2291-3EEE-1223-2CA3C88254F0}"/>
              </a:ext>
            </a:extLst>
          </p:cNvPr>
          <p:cNvPicPr>
            <a:picLocks noChangeAspect="1"/>
          </p:cNvPicPr>
          <p:nvPr/>
        </p:nvPicPr>
        <p:blipFill>
          <a:blip r:embed="rId3"/>
          <a:stretch>
            <a:fillRect/>
          </a:stretch>
        </p:blipFill>
        <p:spPr>
          <a:xfrm>
            <a:off x="589492" y="1181220"/>
            <a:ext cx="11013016" cy="5127935"/>
          </a:xfrm>
          <a:prstGeom prst="rect">
            <a:avLst/>
          </a:prstGeom>
        </p:spPr>
      </p:pic>
    </p:spTree>
    <p:extLst>
      <p:ext uri="{BB962C8B-B14F-4D97-AF65-F5344CB8AC3E}">
        <p14:creationId xmlns:p14="http://schemas.microsoft.com/office/powerpoint/2010/main" val="339775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DD4A-A717-5A85-E812-382365809D42}"/>
              </a:ext>
            </a:extLst>
          </p:cNvPr>
          <p:cNvSpPr>
            <a:spLocks noGrp="1"/>
          </p:cNvSpPr>
          <p:nvPr>
            <p:ph type="title"/>
          </p:nvPr>
        </p:nvSpPr>
        <p:spPr>
          <a:xfrm>
            <a:off x="388363" y="236305"/>
            <a:ext cx="3443898" cy="1225212"/>
          </a:xfrm>
        </p:spPr>
        <p:txBody>
          <a:bodyPr>
            <a:normAutofit fontScale="90000"/>
          </a:bodyPr>
          <a:lstStyle/>
          <a:p>
            <a:r>
              <a:rPr lang="en-US" dirty="0"/>
              <a:t>Web Interface</a:t>
            </a:r>
            <a:endParaRPr lang="en-IN" dirty="0"/>
          </a:p>
        </p:txBody>
      </p:sp>
      <p:pic>
        <p:nvPicPr>
          <p:cNvPr id="1026" name="Picture 2" descr="alt text">
            <a:extLst>
              <a:ext uri="{FF2B5EF4-FFF2-40B4-BE49-F238E27FC236}">
                <a16:creationId xmlns:a16="http://schemas.microsoft.com/office/drawing/2014/main" id="{EAB75DF4-73CD-2016-E190-E829FDDB6F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3127" y="1846263"/>
            <a:ext cx="7786071"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722494"/>
      </p:ext>
    </p:extLst>
  </p:cSld>
  <p:clrMapOvr>
    <a:masterClrMapping/>
  </p:clrMapOvr>
</p:sld>
</file>

<file path=ppt/theme/theme1.xml><?xml version="1.0" encoding="utf-8"?>
<a:theme xmlns:a="http://schemas.openxmlformats.org/drawingml/2006/main" name="Retrospect">
  <a:themeElements>
    <a:clrScheme name="Custom 3">
      <a:dk1>
        <a:sysClr val="windowText" lastClr="000000"/>
      </a:dk1>
      <a:lt1>
        <a:sysClr val="window" lastClr="FFFFFF"/>
      </a:lt1>
      <a:dk2>
        <a:srgbClr val="000000"/>
      </a:dk2>
      <a:lt2>
        <a:srgbClr val="F8F8F8"/>
      </a:lt2>
      <a:accent1>
        <a:srgbClr val="000000"/>
      </a:accent1>
      <a:accent2>
        <a:srgbClr val="B2B2B2"/>
      </a:accent2>
      <a:accent3>
        <a:srgbClr val="595959"/>
      </a:accent3>
      <a:accent4>
        <a:srgbClr val="808080"/>
      </a:accent4>
      <a:accent5>
        <a:srgbClr val="5F5F5F"/>
      </a:accent5>
      <a:accent6>
        <a:srgbClr val="4D4D4D"/>
      </a:accent6>
      <a:hlink>
        <a:srgbClr val="5F5F5F"/>
      </a:hlink>
      <a:folHlink>
        <a:srgbClr val="00000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676</TotalTime>
  <Words>593</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Retrospect</vt:lpstr>
      <vt:lpstr>Insurance Premium Prediction</vt:lpstr>
      <vt:lpstr>PowerPoint Presentation</vt:lpstr>
      <vt:lpstr>Architecture</vt:lpstr>
      <vt:lpstr>  Data Collection and validation</vt:lpstr>
      <vt:lpstr> Model Training</vt:lpstr>
      <vt:lpstr>  Model Selection</vt:lpstr>
      <vt:lpstr> Predictions</vt:lpstr>
      <vt:lpstr>Dataset Information:</vt:lpstr>
      <vt:lpstr>Web Interface</vt:lpstr>
      <vt:lpstr>PowerPoint Presentation</vt:lpstr>
      <vt:lpstr>Q &amp; 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Nikhil Patil</dc:creator>
  <cp:lastModifiedBy>Pranesh Dorage</cp:lastModifiedBy>
  <cp:revision>22</cp:revision>
  <dcterms:created xsi:type="dcterms:W3CDTF">2021-08-31T07:31:57Z</dcterms:created>
  <dcterms:modified xsi:type="dcterms:W3CDTF">2023-03-15T15:02:55Z</dcterms:modified>
</cp:coreProperties>
</file>