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0" d="100"/>
          <a:sy n="110" d="100"/>
        </p:scale>
        <p:origin x="76"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05D09D-C198-465C-B657-359802E5CC70}" type="datetimeFigureOut">
              <a:rPr lang="en-IN" smtClean="0"/>
              <a:t>13-03-2022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371082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5D09D-C198-465C-B657-359802E5CC70}" type="datetimeFigureOut">
              <a:rPr lang="en-IN" smtClean="0"/>
              <a:t>13-03-2022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322525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5D09D-C198-465C-B657-359802E5CC70}"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1190801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5D09D-C198-465C-B657-359802E5CC70}"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1585180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5D09D-C198-465C-B657-359802E5CC70}"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718999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5D09D-C198-465C-B657-359802E5CC70}"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1070814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5D09D-C198-465C-B657-359802E5CC70}"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172381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5D09D-C198-465C-B657-359802E5CC70}"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497272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5D09D-C198-465C-B657-359802E5CC70}"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118502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5D09D-C198-465C-B657-359802E5CC70}"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19500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5D09D-C198-465C-B657-359802E5CC70}"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269581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05D09D-C198-465C-B657-359802E5CC70}" type="datetimeFigureOut">
              <a:rPr lang="en-IN" smtClean="0"/>
              <a:t>13-03-2022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2302859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05D09D-C198-465C-B657-359802E5CC70}" type="datetimeFigureOut">
              <a:rPr lang="en-IN" smtClean="0"/>
              <a:t>13-03-2022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2973839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05D09D-C198-465C-B657-359802E5CC70}" type="datetimeFigureOut">
              <a:rPr lang="en-IN" smtClean="0"/>
              <a:t>13-03-2022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405403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5D09D-C198-465C-B657-359802E5CC70}" type="datetimeFigureOut">
              <a:rPr lang="en-IN" smtClean="0"/>
              <a:t>13-03-2022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255468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5D09D-C198-465C-B657-359802E5CC70}" type="datetimeFigureOut">
              <a:rPr lang="en-IN" smtClean="0"/>
              <a:t>13-03-2022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6033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5D09D-C198-465C-B657-359802E5CC70}" type="datetimeFigureOut">
              <a:rPr lang="en-IN" smtClean="0"/>
              <a:t>13-03-2022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19D240-CE13-4537-A1A1-17D83C8243A4}" type="slidenum">
              <a:rPr lang="en-IN" smtClean="0"/>
              <a:t>‹#›</a:t>
            </a:fld>
            <a:endParaRPr lang="en-IN"/>
          </a:p>
        </p:txBody>
      </p:sp>
    </p:spTree>
    <p:extLst>
      <p:ext uri="{BB962C8B-B14F-4D97-AF65-F5344CB8AC3E}">
        <p14:creationId xmlns:p14="http://schemas.microsoft.com/office/powerpoint/2010/main" val="375862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05D09D-C198-465C-B657-359802E5CC70}" type="datetimeFigureOut">
              <a:rPr lang="en-IN" smtClean="0"/>
              <a:t>13-03-2022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19D240-CE13-4537-A1A1-17D83C8243A4}" type="slidenum">
              <a:rPr lang="en-IN" smtClean="0"/>
              <a:t>‹#›</a:t>
            </a:fld>
            <a:endParaRPr lang="en-IN"/>
          </a:p>
        </p:txBody>
      </p:sp>
    </p:spTree>
    <p:extLst>
      <p:ext uri="{BB962C8B-B14F-4D97-AF65-F5344CB8AC3E}">
        <p14:creationId xmlns:p14="http://schemas.microsoft.com/office/powerpoint/2010/main" val="295763335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6A2E-43A0-476C-84A0-2EE78B800167}"/>
              </a:ext>
            </a:extLst>
          </p:cNvPr>
          <p:cNvSpPr>
            <a:spLocks noGrp="1"/>
          </p:cNvSpPr>
          <p:nvPr>
            <p:ph type="ctrTitle"/>
          </p:nvPr>
        </p:nvSpPr>
        <p:spPr>
          <a:xfrm>
            <a:off x="1808689" y="399409"/>
            <a:ext cx="8574622" cy="2616199"/>
          </a:xfrm>
        </p:spPr>
        <p:txBody>
          <a:bodyPr/>
          <a:lstStyle/>
          <a:p>
            <a:r>
              <a:rPr lang="en-IN" dirty="0"/>
              <a:t>PHISING URL DETECTOR</a:t>
            </a:r>
          </a:p>
        </p:txBody>
      </p:sp>
      <p:sp>
        <p:nvSpPr>
          <p:cNvPr id="3" name="Subtitle 2">
            <a:extLst>
              <a:ext uri="{FF2B5EF4-FFF2-40B4-BE49-F238E27FC236}">
                <a16:creationId xmlns:a16="http://schemas.microsoft.com/office/drawing/2014/main" id="{BEA743A6-B537-4785-B8D6-21CB2FDACAE0}"/>
              </a:ext>
            </a:extLst>
          </p:cNvPr>
          <p:cNvSpPr>
            <a:spLocks noGrp="1"/>
          </p:cNvSpPr>
          <p:nvPr>
            <p:ph type="subTitle" idx="1"/>
          </p:nvPr>
        </p:nvSpPr>
        <p:spPr>
          <a:xfrm>
            <a:off x="243290" y="1052996"/>
            <a:ext cx="6987645" cy="1388534"/>
          </a:xfrm>
        </p:spPr>
        <p:txBody>
          <a:bodyPr>
            <a:normAutofit/>
          </a:bodyPr>
          <a:lstStyle/>
          <a:p>
            <a:r>
              <a:rPr lang="en-IN" sz="6600" dirty="0">
                <a:latin typeface="+mj-lt"/>
              </a:rPr>
              <a:t>TITLE</a:t>
            </a:r>
          </a:p>
        </p:txBody>
      </p:sp>
      <p:sp>
        <p:nvSpPr>
          <p:cNvPr id="4" name="TextBox 3">
            <a:extLst>
              <a:ext uri="{FF2B5EF4-FFF2-40B4-BE49-F238E27FC236}">
                <a16:creationId xmlns:a16="http://schemas.microsoft.com/office/drawing/2014/main" id="{AF80A73C-33C0-441C-A1C5-2DBBF88DC3AA}"/>
              </a:ext>
            </a:extLst>
          </p:cNvPr>
          <p:cNvSpPr txBox="1"/>
          <p:nvPr/>
        </p:nvSpPr>
        <p:spPr>
          <a:xfrm>
            <a:off x="3785241" y="3418387"/>
            <a:ext cx="5592417" cy="1569660"/>
          </a:xfrm>
          <a:prstGeom prst="rect">
            <a:avLst/>
          </a:prstGeom>
          <a:noFill/>
        </p:spPr>
        <p:txBody>
          <a:bodyPr wrap="square" rtlCol="0">
            <a:spAutoFit/>
          </a:bodyPr>
          <a:lstStyle/>
          <a:p>
            <a:r>
              <a:rPr lang="en-IN" sz="2400" dirty="0">
                <a:latin typeface="+mj-lt"/>
              </a:rPr>
              <a:t>GROUP MEMBERS</a:t>
            </a:r>
          </a:p>
          <a:p>
            <a:r>
              <a:rPr lang="en-IN" sz="2400" dirty="0">
                <a:latin typeface="+mj-lt"/>
              </a:rPr>
              <a:t>B-04          SAHIL SANDEEP CHIPKAR </a:t>
            </a:r>
          </a:p>
          <a:p>
            <a:r>
              <a:rPr lang="en-IN" sz="2400" dirty="0">
                <a:latin typeface="+mj-lt"/>
              </a:rPr>
              <a:t>B-01          SHIVANI KASHINATH DANGARE</a:t>
            </a:r>
          </a:p>
          <a:p>
            <a:r>
              <a:rPr lang="en-IN" sz="2400" dirty="0">
                <a:latin typeface="+mj-lt"/>
              </a:rPr>
              <a:t>B-05          ATISH MALUSARE        </a:t>
            </a:r>
          </a:p>
        </p:txBody>
      </p:sp>
      <p:cxnSp>
        <p:nvCxnSpPr>
          <p:cNvPr id="5" name="Straight Connector 4">
            <a:extLst>
              <a:ext uri="{FF2B5EF4-FFF2-40B4-BE49-F238E27FC236}">
                <a16:creationId xmlns:a16="http://schemas.microsoft.com/office/drawing/2014/main" id="{FED31596-D3DE-4844-978C-93C60AAD2C6E}"/>
              </a:ext>
            </a:extLst>
          </p:cNvPr>
          <p:cNvCxnSpPr/>
          <p:nvPr/>
        </p:nvCxnSpPr>
        <p:spPr>
          <a:xfrm>
            <a:off x="10629055" y="0"/>
            <a:ext cx="0" cy="4412974"/>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79AB33B9-B22E-40D8-8100-22F945963C1E}"/>
              </a:ext>
            </a:extLst>
          </p:cNvPr>
          <p:cNvSpPr/>
          <p:nvPr/>
        </p:nvSpPr>
        <p:spPr>
          <a:xfrm rot="2697734">
            <a:off x="10082694" y="4639075"/>
            <a:ext cx="1110888" cy="113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iagonal Stripe 6">
            <a:extLst>
              <a:ext uri="{FF2B5EF4-FFF2-40B4-BE49-F238E27FC236}">
                <a16:creationId xmlns:a16="http://schemas.microsoft.com/office/drawing/2014/main" id="{E7A76CF4-315D-45D1-A503-3631534045A3}"/>
              </a:ext>
            </a:extLst>
          </p:cNvPr>
          <p:cNvSpPr/>
          <p:nvPr/>
        </p:nvSpPr>
        <p:spPr>
          <a:xfrm rot="5083579" flipH="1">
            <a:off x="11412888" y="4380391"/>
            <a:ext cx="647587" cy="781878"/>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Diagonal Stripe 7">
            <a:extLst>
              <a:ext uri="{FF2B5EF4-FFF2-40B4-BE49-F238E27FC236}">
                <a16:creationId xmlns:a16="http://schemas.microsoft.com/office/drawing/2014/main" id="{4ECDA68F-3BF0-4DB8-8861-8F9A20403D69}"/>
              </a:ext>
            </a:extLst>
          </p:cNvPr>
          <p:cNvSpPr/>
          <p:nvPr/>
        </p:nvSpPr>
        <p:spPr>
          <a:xfrm rot="5200685">
            <a:off x="11420646" y="5080141"/>
            <a:ext cx="720400" cy="781878"/>
          </a:xfrm>
          <a:prstGeom prst="diagStripe">
            <a:avLst/>
          </a:prstGeom>
          <a:solidFill>
            <a:schemeClr val="accent1">
              <a:lumMod val="5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9" name="Rectangle 8">
            <a:extLst>
              <a:ext uri="{FF2B5EF4-FFF2-40B4-BE49-F238E27FC236}">
                <a16:creationId xmlns:a16="http://schemas.microsoft.com/office/drawing/2014/main" id="{8097297A-0BDC-47D2-8D6A-C71A78E90F67}"/>
              </a:ext>
            </a:extLst>
          </p:cNvPr>
          <p:cNvSpPr/>
          <p:nvPr/>
        </p:nvSpPr>
        <p:spPr>
          <a:xfrm rot="2851882">
            <a:off x="10112220" y="5126414"/>
            <a:ext cx="185530" cy="1855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1B37A45E-4A8E-4341-B0E3-B8C545FA10A3}"/>
              </a:ext>
            </a:extLst>
          </p:cNvPr>
          <p:cNvSpPr/>
          <p:nvPr/>
        </p:nvSpPr>
        <p:spPr>
          <a:xfrm flipH="1">
            <a:off x="10576055" y="4307364"/>
            <a:ext cx="120205" cy="10561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2873228730"/>
      </p:ext>
    </p:extLst>
  </p:cSld>
  <p:clrMapOvr>
    <a:masterClrMapping/>
  </p:clrMapOvr>
  <mc:AlternateContent xmlns:mc="http://schemas.openxmlformats.org/markup-compatibility/2006" xmlns:p14="http://schemas.microsoft.com/office/powerpoint/2010/main">
    <mc:Choice Requires="p14">
      <p:transition spd="slow" p14:dur="3400" advTm="9361">
        <p14:reveal/>
      </p:transition>
    </mc:Choice>
    <mc:Fallback xmlns="">
      <p:transition spd="slow" advTm="936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229D-3315-49C1-A47E-4E6E4035A74A}"/>
              </a:ext>
            </a:extLst>
          </p:cNvPr>
          <p:cNvSpPr>
            <a:spLocks noGrp="1"/>
          </p:cNvSpPr>
          <p:nvPr>
            <p:ph type="title" idx="4294967295"/>
          </p:nvPr>
        </p:nvSpPr>
        <p:spPr>
          <a:xfrm>
            <a:off x="1354237" y="381965"/>
            <a:ext cx="3773347" cy="1724627"/>
          </a:xfrm>
        </p:spPr>
        <p:txBody>
          <a:bodyPr/>
          <a:lstStyle/>
          <a:p>
            <a:r>
              <a:rPr lang="en-IN" dirty="0"/>
              <a:t>   INDEX:</a:t>
            </a:r>
          </a:p>
        </p:txBody>
      </p:sp>
      <p:sp>
        <p:nvSpPr>
          <p:cNvPr id="4" name="TextBox 3">
            <a:extLst>
              <a:ext uri="{FF2B5EF4-FFF2-40B4-BE49-F238E27FC236}">
                <a16:creationId xmlns:a16="http://schemas.microsoft.com/office/drawing/2014/main" id="{EAD4948C-A276-4CC6-9174-AB450EA8FE55}"/>
              </a:ext>
            </a:extLst>
          </p:cNvPr>
          <p:cNvSpPr txBox="1"/>
          <p:nvPr/>
        </p:nvSpPr>
        <p:spPr>
          <a:xfrm>
            <a:off x="4174436" y="1752600"/>
            <a:ext cx="6573078" cy="4308872"/>
          </a:xfrm>
          <a:prstGeom prst="rect">
            <a:avLst/>
          </a:prstGeom>
          <a:noFill/>
        </p:spPr>
        <p:txBody>
          <a:bodyPr wrap="square" rtlCol="0">
            <a:spAutoFit/>
          </a:bodyPr>
          <a:lstStyle/>
          <a:p>
            <a:pPr marL="285750" indent="-285750">
              <a:buFont typeface="Arial" panose="020B0604020202020204" pitchFamily="34" charset="0"/>
              <a:buChar char="•"/>
            </a:pPr>
            <a:r>
              <a:rPr lang="en-IN" sz="3200" dirty="0"/>
              <a:t>ABSTRACT</a:t>
            </a:r>
          </a:p>
          <a:p>
            <a:pPr marL="285750" indent="-285750">
              <a:buFont typeface="Arial" panose="020B0604020202020204" pitchFamily="34" charset="0"/>
              <a:buChar char="•"/>
            </a:pPr>
            <a:r>
              <a:rPr lang="en-IN" sz="3200" dirty="0"/>
              <a:t>INTRODUCTION</a:t>
            </a:r>
          </a:p>
          <a:p>
            <a:pPr marL="285750" indent="-285750">
              <a:buFont typeface="Arial" panose="020B0604020202020204" pitchFamily="34" charset="0"/>
              <a:buChar char="•"/>
            </a:pPr>
            <a:r>
              <a:rPr lang="en-IN" sz="3200" dirty="0"/>
              <a:t>FLOW CHART</a:t>
            </a:r>
          </a:p>
          <a:p>
            <a:pPr marL="285750" indent="-285750">
              <a:buFont typeface="Arial" panose="020B0604020202020204" pitchFamily="34" charset="0"/>
              <a:buChar char="•"/>
            </a:pPr>
            <a:r>
              <a:rPr lang="en-IN" sz="3200" dirty="0"/>
              <a:t>SOFTWARE REQUIRMENT</a:t>
            </a:r>
          </a:p>
          <a:p>
            <a:pPr marL="285750" indent="-285750">
              <a:buFont typeface="Arial" panose="020B0604020202020204" pitchFamily="34" charset="0"/>
              <a:buChar char="•"/>
            </a:pPr>
            <a:r>
              <a:rPr lang="en-IN" sz="3200" dirty="0"/>
              <a:t>IMPLEMENTATION</a:t>
            </a:r>
          </a:p>
          <a:p>
            <a:pPr marL="285750" indent="-285750">
              <a:buFont typeface="Arial" panose="020B0604020202020204" pitchFamily="34" charset="0"/>
              <a:buChar char="•"/>
            </a:pPr>
            <a:r>
              <a:rPr lang="en-IN" sz="3200" dirty="0"/>
              <a:t>DEMONSTRATION</a:t>
            </a:r>
          </a:p>
          <a:p>
            <a:pPr marL="285750" indent="-285750">
              <a:buFont typeface="Arial" panose="020B0604020202020204" pitchFamily="34" charset="0"/>
              <a:buChar char="•"/>
            </a:pPr>
            <a:r>
              <a:rPr lang="en-IN" sz="3200" dirty="0"/>
              <a:t>CONCLUSION</a:t>
            </a:r>
          </a:p>
          <a:p>
            <a:pPr marL="285750" indent="-285750">
              <a:buFont typeface="Arial" panose="020B0604020202020204" pitchFamily="34" charset="0"/>
              <a:buChar char="•"/>
            </a:pPr>
            <a:r>
              <a:rPr lang="en-IN" sz="3200" dirty="0"/>
              <a:t>REFERENCE</a:t>
            </a:r>
          </a:p>
          <a:p>
            <a:endParaRPr lang="en-IN" dirty="0"/>
          </a:p>
        </p:txBody>
      </p:sp>
    </p:spTree>
    <p:custDataLst>
      <p:tags r:id="rId1"/>
    </p:custDataLst>
    <p:extLst>
      <p:ext uri="{BB962C8B-B14F-4D97-AF65-F5344CB8AC3E}">
        <p14:creationId xmlns:p14="http://schemas.microsoft.com/office/powerpoint/2010/main" val="1463770746"/>
      </p:ext>
    </p:extLst>
  </p:cSld>
  <p:clrMapOvr>
    <a:masterClrMapping/>
  </p:clrMapOvr>
  <mc:AlternateContent xmlns:mc="http://schemas.openxmlformats.org/markup-compatibility/2006" xmlns:p14="http://schemas.microsoft.com/office/powerpoint/2010/main">
    <mc:Choice Requires="p14">
      <p:transition spd="slow" p14:dur="3400" advTm="10406">
        <p14:reveal/>
      </p:transition>
    </mc:Choice>
    <mc:Fallback xmlns="">
      <p:transition spd="slow" advTm="1040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C2C8FC-F7E1-45C1-B95E-80C0671ABF4C}"/>
              </a:ext>
            </a:extLst>
          </p:cNvPr>
          <p:cNvSpPr txBox="1"/>
          <p:nvPr/>
        </p:nvSpPr>
        <p:spPr>
          <a:xfrm>
            <a:off x="1630019" y="132524"/>
            <a:ext cx="10137913" cy="5786199"/>
          </a:xfrm>
          <a:prstGeom prst="rect">
            <a:avLst/>
          </a:prstGeom>
          <a:noFill/>
        </p:spPr>
        <p:txBody>
          <a:bodyPr wrap="square" rtlCol="0">
            <a:spAutoFit/>
          </a:bodyPr>
          <a:lstStyle/>
          <a:p>
            <a:pPr algn="just"/>
            <a:r>
              <a:rPr lang="en-US" sz="4400" dirty="0"/>
              <a:t>ABSTRACT:</a:t>
            </a:r>
          </a:p>
          <a:p>
            <a:pPr algn="just"/>
            <a:endParaRPr lang="en-US" sz="2800" dirty="0"/>
          </a:p>
          <a:p>
            <a:pPr algn="just"/>
            <a:r>
              <a:rPr lang="en-US" sz="2800" dirty="0"/>
              <a:t>               While research in the field of cybersecurity makes significant year-</a:t>
            </a:r>
            <a:r>
              <a:rPr lang="en-US" sz="2800" dirty="0" err="1"/>
              <a:t>onyear</a:t>
            </a:r>
            <a:r>
              <a:rPr lang="en-US" sz="2800" dirty="0"/>
              <a:t> progress, phishing as one of the most widely used cyberattacks does not seem to be on the retreat. This thesis describes an approach to the detection of malicious phishing websites using machine learning with a focus on using features extracted solely from the URL. It includes the description of available data and the feature engineering process, followed by the selection of appropriate machine learning techniques. It compares the performance of individual algorithms and evaluates the obtained results. </a:t>
            </a:r>
            <a:endParaRPr lang="en-IN" sz="2800" dirty="0"/>
          </a:p>
          <a:p>
            <a:endParaRPr lang="en-IN" dirty="0"/>
          </a:p>
        </p:txBody>
      </p:sp>
    </p:spTree>
    <p:extLst>
      <p:ext uri="{BB962C8B-B14F-4D97-AF65-F5344CB8AC3E}">
        <p14:creationId xmlns:p14="http://schemas.microsoft.com/office/powerpoint/2010/main" val="3591443052"/>
      </p:ext>
    </p:extLst>
  </p:cSld>
  <p:clrMapOvr>
    <a:masterClrMapping/>
  </p:clrMapOvr>
  <mc:AlternateContent xmlns:mc="http://schemas.openxmlformats.org/markup-compatibility/2006" xmlns:p14="http://schemas.microsoft.com/office/powerpoint/2010/main">
    <mc:Choice Requires="p14">
      <p:transition spd="slow" p14:dur="3400" advTm="861">
        <p14:reveal/>
      </p:transition>
    </mc:Choice>
    <mc:Fallback xmlns="">
      <p:transition spd="slow" advTm="86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3E26010-DE92-4536-BDB1-943AC51D90A3}"/>
              </a:ext>
            </a:extLst>
          </p:cNvPr>
          <p:cNvCxnSpPr/>
          <p:nvPr/>
        </p:nvCxnSpPr>
        <p:spPr>
          <a:xfrm>
            <a:off x="2464904" y="0"/>
            <a:ext cx="0" cy="4412974"/>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E2AC81F-EA43-460F-873D-8F00AFD596C3}"/>
              </a:ext>
            </a:extLst>
          </p:cNvPr>
          <p:cNvSpPr/>
          <p:nvPr/>
        </p:nvSpPr>
        <p:spPr>
          <a:xfrm rot="2697734">
            <a:off x="1918543" y="4639075"/>
            <a:ext cx="1110888" cy="113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iagonal Stripe 6">
            <a:extLst>
              <a:ext uri="{FF2B5EF4-FFF2-40B4-BE49-F238E27FC236}">
                <a16:creationId xmlns:a16="http://schemas.microsoft.com/office/drawing/2014/main" id="{C12567DD-2609-49FA-AC19-96A66A753EC2}"/>
              </a:ext>
            </a:extLst>
          </p:cNvPr>
          <p:cNvSpPr/>
          <p:nvPr/>
        </p:nvSpPr>
        <p:spPr>
          <a:xfrm rot="5083579" flipH="1">
            <a:off x="3248739" y="4380391"/>
            <a:ext cx="647587" cy="781878"/>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Diagonal Stripe 7">
            <a:extLst>
              <a:ext uri="{FF2B5EF4-FFF2-40B4-BE49-F238E27FC236}">
                <a16:creationId xmlns:a16="http://schemas.microsoft.com/office/drawing/2014/main" id="{4DAE28C7-4A7B-4CDD-BEF2-5F6D9B1DB55E}"/>
              </a:ext>
            </a:extLst>
          </p:cNvPr>
          <p:cNvSpPr/>
          <p:nvPr/>
        </p:nvSpPr>
        <p:spPr>
          <a:xfrm rot="5200685">
            <a:off x="3256495" y="5080141"/>
            <a:ext cx="720400" cy="781878"/>
          </a:xfrm>
          <a:prstGeom prst="diagStripe">
            <a:avLst/>
          </a:prstGeom>
          <a:solidFill>
            <a:schemeClr val="accent1">
              <a:lumMod val="5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9" name="Rectangle 8">
            <a:extLst>
              <a:ext uri="{FF2B5EF4-FFF2-40B4-BE49-F238E27FC236}">
                <a16:creationId xmlns:a16="http://schemas.microsoft.com/office/drawing/2014/main" id="{5405EFA4-9C1F-4DCE-B9B3-E2A0A0E59ABB}"/>
              </a:ext>
            </a:extLst>
          </p:cNvPr>
          <p:cNvSpPr/>
          <p:nvPr/>
        </p:nvSpPr>
        <p:spPr>
          <a:xfrm rot="2851882">
            <a:off x="1948069" y="5126414"/>
            <a:ext cx="185530" cy="1855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22741F52-0532-4971-89B6-D8C8F78A2D0F}"/>
              </a:ext>
            </a:extLst>
          </p:cNvPr>
          <p:cNvSpPr/>
          <p:nvPr/>
        </p:nvSpPr>
        <p:spPr>
          <a:xfrm flipH="1">
            <a:off x="2411904" y="4307364"/>
            <a:ext cx="120205" cy="10561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19BF409-15D9-484D-9FE3-FD31FD3E77EE}"/>
              </a:ext>
            </a:extLst>
          </p:cNvPr>
          <p:cNvSpPr txBox="1"/>
          <p:nvPr/>
        </p:nvSpPr>
        <p:spPr>
          <a:xfrm>
            <a:off x="5638800" y="2968487"/>
            <a:ext cx="914400"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FF63C921-C323-42EA-B6DD-8F4CFBA6BAEA}"/>
              </a:ext>
            </a:extLst>
          </p:cNvPr>
          <p:cNvSpPr txBox="1"/>
          <p:nvPr/>
        </p:nvSpPr>
        <p:spPr>
          <a:xfrm>
            <a:off x="2652312" y="702364"/>
            <a:ext cx="8744559" cy="923330"/>
          </a:xfrm>
          <a:prstGeom prst="rect">
            <a:avLst/>
          </a:prstGeom>
          <a:noFill/>
        </p:spPr>
        <p:txBody>
          <a:bodyPr wrap="square" rtlCol="0">
            <a:spAutoFit/>
          </a:bodyPr>
          <a:lstStyle/>
          <a:p>
            <a:r>
              <a:rPr lang="en-IN" dirty="0"/>
              <a:t>                                                       </a:t>
            </a:r>
            <a:r>
              <a:rPr lang="en-IN" sz="3600" dirty="0"/>
              <a:t>INTRODUCTION</a:t>
            </a:r>
          </a:p>
          <a:p>
            <a:pPr algn="just"/>
            <a:endParaRPr lang="en-IN" dirty="0"/>
          </a:p>
        </p:txBody>
      </p:sp>
      <p:sp>
        <p:nvSpPr>
          <p:cNvPr id="13" name="TextBox 12">
            <a:extLst>
              <a:ext uri="{FF2B5EF4-FFF2-40B4-BE49-F238E27FC236}">
                <a16:creationId xmlns:a16="http://schemas.microsoft.com/office/drawing/2014/main" id="{F729C719-3B09-4FD7-B68F-9067EB1D6C73}"/>
              </a:ext>
            </a:extLst>
          </p:cNvPr>
          <p:cNvSpPr txBox="1"/>
          <p:nvPr/>
        </p:nvSpPr>
        <p:spPr>
          <a:xfrm>
            <a:off x="4215129" y="1769170"/>
            <a:ext cx="6996205" cy="4708981"/>
          </a:xfrm>
          <a:prstGeom prst="rect">
            <a:avLst/>
          </a:prstGeom>
          <a:noFill/>
        </p:spPr>
        <p:txBody>
          <a:bodyPr wrap="square" rtlCol="0">
            <a:spAutoFit/>
          </a:bodyPr>
          <a:lstStyle/>
          <a:p>
            <a:r>
              <a:rPr lang="en-IN" sz="2000" dirty="0"/>
              <a:t>• Phishing is the most commonly used social engineering and cyber attack.</a:t>
            </a:r>
          </a:p>
          <a:p>
            <a:r>
              <a:rPr lang="en-IN" sz="2000" dirty="0"/>
              <a:t> • Through such attacks, the phisher targets naïve online users by tricking them into revealing confidential information, with the purpose of using it fraudulently.</a:t>
            </a:r>
          </a:p>
          <a:p>
            <a:r>
              <a:rPr lang="en-IN" sz="2000" dirty="0"/>
              <a:t> • In order to avoid getting phished,</a:t>
            </a:r>
          </a:p>
          <a:p>
            <a:r>
              <a:rPr lang="en-IN" sz="2000" dirty="0"/>
              <a:t> • users should have awareness of phishing websites. </a:t>
            </a:r>
          </a:p>
          <a:p>
            <a:r>
              <a:rPr lang="en-IN" sz="2000" dirty="0"/>
              <a:t>• have a blacklist of phishing websites which requires the knowledge of website being detected as phishing.</a:t>
            </a:r>
          </a:p>
          <a:p>
            <a:r>
              <a:rPr lang="en-IN" sz="2000" dirty="0"/>
              <a:t> • detect them in their early appearance, using machine learning and deep neural network algorithms.</a:t>
            </a:r>
          </a:p>
          <a:p>
            <a:r>
              <a:rPr lang="en-IN" sz="2000" dirty="0"/>
              <a:t> • Of the above three, the machine learning based method is proven to be most effective than the other methods.</a:t>
            </a:r>
          </a:p>
          <a:p>
            <a:r>
              <a:rPr lang="en-IN" sz="2000" dirty="0"/>
              <a:t> • Even then, online users are still being trapped into revealing sensitive information in phishing websites</a:t>
            </a:r>
            <a:r>
              <a:rPr lang="en-IN" dirty="0"/>
              <a:t>.</a:t>
            </a:r>
          </a:p>
        </p:txBody>
      </p:sp>
    </p:spTree>
    <p:extLst>
      <p:ext uri="{BB962C8B-B14F-4D97-AF65-F5344CB8AC3E}">
        <p14:creationId xmlns:p14="http://schemas.microsoft.com/office/powerpoint/2010/main" val="3274303887"/>
      </p:ext>
    </p:extLst>
  </p:cSld>
  <p:clrMapOvr>
    <a:masterClrMapping/>
  </p:clrMapOvr>
  <p:transition spd="slow" advTm="1458">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60FC09-9525-41DC-AF80-F75CF8570F7C}"/>
              </a:ext>
            </a:extLst>
          </p:cNvPr>
          <p:cNvSpPr txBox="1"/>
          <p:nvPr/>
        </p:nvSpPr>
        <p:spPr>
          <a:xfrm>
            <a:off x="1815548" y="697091"/>
            <a:ext cx="4280452" cy="584775"/>
          </a:xfrm>
          <a:prstGeom prst="rect">
            <a:avLst/>
          </a:prstGeom>
          <a:noFill/>
        </p:spPr>
        <p:txBody>
          <a:bodyPr wrap="square" rtlCol="0">
            <a:spAutoFit/>
          </a:bodyPr>
          <a:lstStyle/>
          <a:p>
            <a:r>
              <a:rPr lang="en-IN" sz="3200" b="1" dirty="0"/>
              <a:t> Phishing types:</a:t>
            </a:r>
          </a:p>
        </p:txBody>
      </p:sp>
      <p:graphicFrame>
        <p:nvGraphicFramePr>
          <p:cNvPr id="5" name="Table 5">
            <a:extLst>
              <a:ext uri="{FF2B5EF4-FFF2-40B4-BE49-F238E27FC236}">
                <a16:creationId xmlns:a16="http://schemas.microsoft.com/office/drawing/2014/main" id="{067FF6CC-1633-4AC0-ACAE-0652E9767636}"/>
              </a:ext>
            </a:extLst>
          </p:cNvPr>
          <p:cNvGraphicFramePr>
            <a:graphicFrameLocks noGrp="1"/>
          </p:cNvGraphicFramePr>
          <p:nvPr>
            <p:extLst>
              <p:ext uri="{D42A27DB-BD31-4B8C-83A1-F6EECF244321}">
                <p14:modId xmlns:p14="http://schemas.microsoft.com/office/powerpoint/2010/main" val="3979022547"/>
              </p:ext>
            </p:extLst>
          </p:nvPr>
        </p:nvGraphicFramePr>
        <p:xfrm>
          <a:off x="2032000" y="1560683"/>
          <a:ext cx="8128000" cy="4307840"/>
        </p:xfrm>
        <a:graphic>
          <a:graphicData uri="http://schemas.openxmlformats.org/drawingml/2006/table">
            <a:tbl>
              <a:tblPr firstRow="1" bandRow="1">
                <a:tableStyleId>{BC89EF96-8CEA-46FF-86C4-4CE0E7609802}</a:tableStyleId>
              </a:tblPr>
              <a:tblGrid>
                <a:gridCol w="4064000">
                  <a:extLst>
                    <a:ext uri="{9D8B030D-6E8A-4147-A177-3AD203B41FA5}">
                      <a16:colId xmlns:a16="http://schemas.microsoft.com/office/drawing/2014/main" val="2518685472"/>
                    </a:ext>
                  </a:extLst>
                </a:gridCol>
                <a:gridCol w="4064000">
                  <a:extLst>
                    <a:ext uri="{9D8B030D-6E8A-4147-A177-3AD203B41FA5}">
                      <a16:colId xmlns:a16="http://schemas.microsoft.com/office/drawing/2014/main" val="3238465390"/>
                    </a:ext>
                  </a:extLst>
                </a:gridCol>
              </a:tblGrid>
              <a:tr h="370840">
                <a:tc>
                  <a:txBody>
                    <a:bodyPr/>
                    <a:lstStyle/>
                    <a:p>
                      <a:r>
                        <a:rPr lang="en-IN" dirty="0"/>
                        <a:t>Type </a:t>
                      </a:r>
                    </a:p>
                  </a:txBody>
                  <a:tcPr/>
                </a:tc>
                <a:tc>
                  <a:txBody>
                    <a:bodyPr/>
                    <a:lstStyle/>
                    <a:p>
                      <a:r>
                        <a:rPr lang="en-IN" dirty="0" err="1"/>
                        <a:t>Desciption</a:t>
                      </a:r>
                      <a:r>
                        <a:rPr lang="en-IN" dirty="0"/>
                        <a:t> </a:t>
                      </a:r>
                    </a:p>
                  </a:txBody>
                  <a:tcPr/>
                </a:tc>
                <a:extLst>
                  <a:ext uri="{0D108BD9-81ED-4DB2-BD59-A6C34878D82A}">
                    <a16:rowId xmlns:a16="http://schemas.microsoft.com/office/drawing/2014/main" val="1334593613"/>
                  </a:ext>
                </a:extLst>
              </a:tr>
              <a:tr h="370840">
                <a:tc>
                  <a:txBody>
                    <a:bodyPr/>
                    <a:lstStyle/>
                    <a:p>
                      <a:r>
                        <a:rPr lang="en-IN" dirty="0"/>
                        <a:t>Bulk phishing </a:t>
                      </a:r>
                    </a:p>
                  </a:txBody>
                  <a:tcPr/>
                </a:tc>
                <a:tc>
                  <a:txBody>
                    <a:bodyPr/>
                    <a:lstStyle/>
                    <a:p>
                      <a:r>
                        <a:rPr lang="en-IN" dirty="0"/>
                        <a:t>The most common, traditional type of phishing, targets a wide range of potential victims. </a:t>
                      </a:r>
                    </a:p>
                  </a:txBody>
                  <a:tcPr/>
                </a:tc>
                <a:extLst>
                  <a:ext uri="{0D108BD9-81ED-4DB2-BD59-A6C34878D82A}">
                    <a16:rowId xmlns:a16="http://schemas.microsoft.com/office/drawing/2014/main" val="1420123239"/>
                  </a:ext>
                </a:extLst>
              </a:tr>
              <a:tr h="370840">
                <a:tc>
                  <a:txBody>
                    <a:bodyPr/>
                    <a:lstStyle/>
                    <a:p>
                      <a:r>
                        <a:rPr lang="en-IN" dirty="0"/>
                        <a:t>Spear phishing</a:t>
                      </a:r>
                    </a:p>
                  </a:txBody>
                  <a:tcPr/>
                </a:tc>
                <a:tc>
                  <a:txBody>
                    <a:bodyPr/>
                    <a:lstStyle/>
                    <a:p>
                      <a:r>
                        <a:rPr lang="en-IN" dirty="0"/>
                        <a:t>An attack directed at specific individuals.</a:t>
                      </a:r>
                    </a:p>
                  </a:txBody>
                  <a:tcPr/>
                </a:tc>
                <a:extLst>
                  <a:ext uri="{0D108BD9-81ED-4DB2-BD59-A6C34878D82A}">
                    <a16:rowId xmlns:a16="http://schemas.microsoft.com/office/drawing/2014/main" val="4175660425"/>
                  </a:ext>
                </a:extLst>
              </a:tr>
              <a:tr h="370840">
                <a:tc>
                  <a:txBody>
                    <a:bodyPr/>
                    <a:lstStyle/>
                    <a:p>
                      <a:r>
                        <a:rPr lang="en-IN" dirty="0"/>
                        <a:t>Whaling</a:t>
                      </a:r>
                    </a:p>
                  </a:txBody>
                  <a:tcPr/>
                </a:tc>
                <a:tc>
                  <a:txBody>
                    <a:bodyPr/>
                    <a:lstStyle/>
                    <a:p>
                      <a:r>
                        <a:rPr lang="en-IN" dirty="0"/>
                        <a:t>Subcategory of spear phishing, specializes in high profile targets (high profile politicians, senior executives, celebrities). </a:t>
                      </a:r>
                    </a:p>
                  </a:txBody>
                  <a:tcPr/>
                </a:tc>
                <a:extLst>
                  <a:ext uri="{0D108BD9-81ED-4DB2-BD59-A6C34878D82A}">
                    <a16:rowId xmlns:a16="http://schemas.microsoft.com/office/drawing/2014/main" val="2885798438"/>
                  </a:ext>
                </a:extLst>
              </a:tr>
              <a:tr h="370840">
                <a:tc>
                  <a:txBody>
                    <a:bodyPr/>
                    <a:lstStyle/>
                    <a:p>
                      <a:r>
                        <a:rPr lang="en-IN" dirty="0"/>
                        <a:t>Clone phishing</a:t>
                      </a:r>
                    </a:p>
                  </a:txBody>
                  <a:tcPr/>
                </a:tc>
                <a:tc>
                  <a:txBody>
                    <a:bodyPr/>
                    <a:lstStyle/>
                    <a:p>
                      <a:r>
                        <a:rPr lang="en-IN" dirty="0"/>
                        <a:t>Modifies legitimate previously sent e-mail/message to contain phishing link. An adversary then resends it to an unsuspecting victim disguised as an updated version of the item.</a:t>
                      </a:r>
                    </a:p>
                  </a:txBody>
                  <a:tcPr/>
                </a:tc>
                <a:extLst>
                  <a:ext uri="{0D108BD9-81ED-4DB2-BD59-A6C34878D82A}">
                    <a16:rowId xmlns:a16="http://schemas.microsoft.com/office/drawing/2014/main" val="1602298154"/>
                  </a:ext>
                </a:extLst>
              </a:tr>
            </a:tbl>
          </a:graphicData>
        </a:graphic>
      </p:graphicFrame>
    </p:spTree>
    <p:extLst>
      <p:ext uri="{BB962C8B-B14F-4D97-AF65-F5344CB8AC3E}">
        <p14:creationId xmlns:p14="http://schemas.microsoft.com/office/powerpoint/2010/main" val="4185449898"/>
      </p:ext>
    </p:extLst>
  </p:cSld>
  <p:clrMapOvr>
    <a:masterClrMapping/>
  </p:clrMapOvr>
  <mc:AlternateContent xmlns:mc="http://schemas.openxmlformats.org/markup-compatibility/2006" xmlns:p14="http://schemas.microsoft.com/office/powerpoint/2010/main">
    <mc:Choice Requires="p14">
      <p:transition spd="slow" p14:dur="3400" advTm="3418">
        <p14:reveal/>
      </p:transition>
    </mc:Choice>
    <mc:Fallback xmlns="">
      <p:transition spd="slow" advTm="341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81CD82-54B1-4871-B1E8-C022218931DF}"/>
              </a:ext>
            </a:extLst>
          </p:cNvPr>
          <p:cNvSpPr/>
          <p:nvPr/>
        </p:nvSpPr>
        <p:spPr>
          <a:xfrm>
            <a:off x="1510748" y="1027044"/>
            <a:ext cx="1948069" cy="1099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Input URL</a:t>
            </a:r>
          </a:p>
        </p:txBody>
      </p:sp>
      <p:sp>
        <p:nvSpPr>
          <p:cNvPr id="3" name="Rectangle 2">
            <a:extLst>
              <a:ext uri="{FF2B5EF4-FFF2-40B4-BE49-F238E27FC236}">
                <a16:creationId xmlns:a16="http://schemas.microsoft.com/office/drawing/2014/main" id="{CC002CAC-A19C-4E8F-B50F-A42B8CE5D21E}"/>
              </a:ext>
            </a:extLst>
          </p:cNvPr>
          <p:cNvSpPr/>
          <p:nvPr/>
        </p:nvSpPr>
        <p:spPr>
          <a:xfrm>
            <a:off x="4147931" y="887894"/>
            <a:ext cx="2597426" cy="280946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just"/>
            <a:r>
              <a:rPr lang="en-IN" dirty="0"/>
              <a:t>Features Extraction</a:t>
            </a:r>
          </a:p>
          <a:p>
            <a:pPr marL="285750" indent="-285750" algn="just">
              <a:buFont typeface="Arial" panose="020B0604020202020204" pitchFamily="34" charset="0"/>
              <a:buChar char="•"/>
            </a:pPr>
            <a:r>
              <a:rPr lang="en-IN" dirty="0"/>
              <a:t>WHOIS-based</a:t>
            </a:r>
          </a:p>
          <a:p>
            <a:pPr marL="285750" indent="-285750" algn="just">
              <a:buFont typeface="Arial" panose="020B0604020202020204" pitchFamily="34" charset="0"/>
              <a:buChar char="•"/>
            </a:pPr>
            <a:r>
              <a:rPr lang="en-IN" dirty="0"/>
              <a:t>Page Rank</a:t>
            </a:r>
          </a:p>
          <a:p>
            <a:pPr marL="285750" indent="-285750" algn="just">
              <a:buFont typeface="Arial" panose="020B0604020202020204" pitchFamily="34" charset="0"/>
              <a:buChar char="•"/>
            </a:pPr>
            <a:r>
              <a:rPr lang="en-IN" dirty="0"/>
              <a:t>Alexa Rank</a:t>
            </a:r>
          </a:p>
          <a:p>
            <a:pPr marL="285750" indent="-285750" algn="just">
              <a:buFont typeface="Arial" panose="020B0604020202020204" pitchFamily="34" charset="0"/>
              <a:buChar char="•"/>
            </a:pPr>
            <a:r>
              <a:rPr lang="en-IN" dirty="0"/>
              <a:t>IP Address</a:t>
            </a:r>
          </a:p>
          <a:p>
            <a:pPr marL="285750" indent="-285750" algn="just">
              <a:buFont typeface="Arial" panose="020B0604020202020204" pitchFamily="34" charset="0"/>
              <a:buChar char="•"/>
            </a:pPr>
            <a:r>
              <a:rPr lang="en-IN" dirty="0"/>
              <a:t>Long URL/ Short URL</a:t>
            </a:r>
          </a:p>
        </p:txBody>
      </p:sp>
      <p:sp>
        <p:nvSpPr>
          <p:cNvPr id="4" name="Rectangle 3">
            <a:extLst>
              <a:ext uri="{FF2B5EF4-FFF2-40B4-BE49-F238E27FC236}">
                <a16:creationId xmlns:a16="http://schemas.microsoft.com/office/drawing/2014/main" id="{AF8F6D76-589C-45B3-B6F2-3A9DA8EC73D6}"/>
              </a:ext>
            </a:extLst>
          </p:cNvPr>
          <p:cNvSpPr/>
          <p:nvPr/>
        </p:nvSpPr>
        <p:spPr>
          <a:xfrm>
            <a:off x="7308576" y="1431235"/>
            <a:ext cx="1948069" cy="5565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Features Selections</a:t>
            </a:r>
          </a:p>
        </p:txBody>
      </p:sp>
      <p:sp>
        <p:nvSpPr>
          <p:cNvPr id="5" name="Rectangle 4">
            <a:extLst>
              <a:ext uri="{FF2B5EF4-FFF2-40B4-BE49-F238E27FC236}">
                <a16:creationId xmlns:a16="http://schemas.microsoft.com/office/drawing/2014/main" id="{2A37AC6F-0F2A-4EF8-933C-7C2F4D7E9620}"/>
              </a:ext>
            </a:extLst>
          </p:cNvPr>
          <p:cNvSpPr/>
          <p:nvPr/>
        </p:nvSpPr>
        <p:spPr>
          <a:xfrm>
            <a:off x="9819862" y="1706216"/>
            <a:ext cx="1948069" cy="17227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Machine  Learning Algorithm</a:t>
            </a:r>
          </a:p>
          <a:p>
            <a:pPr marL="285750" indent="-285750" algn="ctr">
              <a:buFont typeface="Arial" panose="020B0604020202020204" pitchFamily="34" charset="0"/>
              <a:buChar char="•"/>
            </a:pPr>
            <a:r>
              <a:rPr lang="en-IN" dirty="0"/>
              <a:t>Gradient Boosting Classifier</a:t>
            </a:r>
          </a:p>
          <a:p>
            <a:pPr marL="285750" indent="-285750" algn="ctr">
              <a:buFont typeface="Arial" panose="020B0604020202020204" pitchFamily="34" charset="0"/>
              <a:buChar char="•"/>
            </a:pPr>
            <a:endParaRPr lang="en-IN" dirty="0"/>
          </a:p>
        </p:txBody>
      </p:sp>
      <p:sp>
        <p:nvSpPr>
          <p:cNvPr id="8" name="Diamond 7">
            <a:extLst>
              <a:ext uri="{FF2B5EF4-FFF2-40B4-BE49-F238E27FC236}">
                <a16:creationId xmlns:a16="http://schemas.microsoft.com/office/drawing/2014/main" id="{28FE0539-6AC0-4720-8B02-E77F0DBBF2B8}"/>
              </a:ext>
            </a:extLst>
          </p:cNvPr>
          <p:cNvSpPr/>
          <p:nvPr/>
        </p:nvSpPr>
        <p:spPr>
          <a:xfrm>
            <a:off x="6798369" y="3916019"/>
            <a:ext cx="1948069" cy="1908313"/>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Output URL</a:t>
            </a:r>
          </a:p>
        </p:txBody>
      </p:sp>
      <p:cxnSp>
        <p:nvCxnSpPr>
          <p:cNvPr id="10" name="Straight Connector 9">
            <a:extLst>
              <a:ext uri="{FF2B5EF4-FFF2-40B4-BE49-F238E27FC236}">
                <a16:creationId xmlns:a16="http://schemas.microsoft.com/office/drawing/2014/main" id="{57A9D80B-2282-4E41-B0C3-E1F5157A3A0F}"/>
              </a:ext>
            </a:extLst>
          </p:cNvPr>
          <p:cNvCxnSpPr>
            <a:cxnSpLocks/>
            <a:stCxn id="8" idx="1"/>
          </p:cNvCxnSpPr>
          <p:nvPr/>
        </p:nvCxnSpPr>
        <p:spPr>
          <a:xfrm flipH="1">
            <a:off x="5671932" y="4870174"/>
            <a:ext cx="1126437"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3A41177F-7AB0-4FF0-B1AF-012B2E2AC711}"/>
              </a:ext>
            </a:extLst>
          </p:cNvPr>
          <p:cNvCxnSpPr/>
          <p:nvPr/>
        </p:nvCxnSpPr>
        <p:spPr>
          <a:xfrm>
            <a:off x="5671930" y="4870175"/>
            <a:ext cx="0" cy="9541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849C146F-C3EB-4C14-8E22-2046C6DEEEEE}"/>
              </a:ext>
            </a:extLst>
          </p:cNvPr>
          <p:cNvCxnSpPr/>
          <p:nvPr/>
        </p:nvCxnSpPr>
        <p:spPr>
          <a:xfrm>
            <a:off x="9872873" y="4870175"/>
            <a:ext cx="0" cy="9541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988A1173-A48E-4322-9D7D-74D47904EFD7}"/>
              </a:ext>
            </a:extLst>
          </p:cNvPr>
          <p:cNvCxnSpPr>
            <a:cxnSpLocks/>
          </p:cNvCxnSpPr>
          <p:nvPr/>
        </p:nvCxnSpPr>
        <p:spPr>
          <a:xfrm flipH="1">
            <a:off x="8746438" y="4870173"/>
            <a:ext cx="1126437" cy="0"/>
          </a:xfrm>
          <a:prstGeom prst="line">
            <a:avLst/>
          </a:prstGeom>
        </p:spPr>
        <p:style>
          <a:lnRef idx="2">
            <a:schemeClr val="dk1"/>
          </a:lnRef>
          <a:fillRef idx="0">
            <a:schemeClr val="dk1"/>
          </a:fillRef>
          <a:effectRef idx="1">
            <a:schemeClr val="dk1"/>
          </a:effectRef>
          <a:fontRef idx="minor">
            <a:schemeClr val="tx1"/>
          </a:fontRef>
        </p:style>
      </p:cxnSp>
      <p:sp>
        <p:nvSpPr>
          <p:cNvPr id="17" name="Flowchart: Connector 16">
            <a:extLst>
              <a:ext uri="{FF2B5EF4-FFF2-40B4-BE49-F238E27FC236}">
                <a16:creationId xmlns:a16="http://schemas.microsoft.com/office/drawing/2014/main" id="{838B5EC0-5F04-409E-ABDB-18A4C91F2E3E}"/>
              </a:ext>
            </a:extLst>
          </p:cNvPr>
          <p:cNvSpPr/>
          <p:nvPr/>
        </p:nvSpPr>
        <p:spPr>
          <a:xfrm>
            <a:off x="5135216" y="5824330"/>
            <a:ext cx="1288772" cy="81500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Safe</a:t>
            </a:r>
          </a:p>
          <a:p>
            <a:pPr algn="ctr"/>
            <a:r>
              <a:rPr lang="en-IN" dirty="0">
                <a:solidFill>
                  <a:sysClr val="windowText" lastClr="000000"/>
                </a:solidFill>
              </a:rPr>
              <a:t>URL</a:t>
            </a:r>
          </a:p>
        </p:txBody>
      </p:sp>
      <p:sp>
        <p:nvSpPr>
          <p:cNvPr id="18" name="Flowchart: Connector 17">
            <a:extLst>
              <a:ext uri="{FF2B5EF4-FFF2-40B4-BE49-F238E27FC236}">
                <a16:creationId xmlns:a16="http://schemas.microsoft.com/office/drawing/2014/main" id="{17CAF573-B2C3-4FB5-AEAA-1BFF3F8F736E}"/>
              </a:ext>
            </a:extLst>
          </p:cNvPr>
          <p:cNvSpPr/>
          <p:nvPr/>
        </p:nvSpPr>
        <p:spPr>
          <a:xfrm>
            <a:off x="9246705" y="5817706"/>
            <a:ext cx="1288772" cy="81500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Unsafe</a:t>
            </a:r>
          </a:p>
          <a:p>
            <a:pPr algn="ctr"/>
            <a:r>
              <a:rPr lang="en-IN" dirty="0"/>
              <a:t>URL</a:t>
            </a:r>
          </a:p>
        </p:txBody>
      </p:sp>
      <p:cxnSp>
        <p:nvCxnSpPr>
          <p:cNvPr id="20" name="Straight Arrow Connector 19">
            <a:extLst>
              <a:ext uri="{FF2B5EF4-FFF2-40B4-BE49-F238E27FC236}">
                <a16:creationId xmlns:a16="http://schemas.microsoft.com/office/drawing/2014/main" id="{A4C7ED7B-AE89-4758-884D-A48AD768D557}"/>
              </a:ext>
            </a:extLst>
          </p:cNvPr>
          <p:cNvCxnSpPr>
            <a:stCxn id="2" idx="3"/>
          </p:cNvCxnSpPr>
          <p:nvPr/>
        </p:nvCxnSpPr>
        <p:spPr>
          <a:xfrm flipV="1">
            <a:off x="3458817" y="1577011"/>
            <a:ext cx="689114"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ED35D866-6474-4368-9777-BCE30D22F4B8}"/>
              </a:ext>
            </a:extLst>
          </p:cNvPr>
          <p:cNvCxnSpPr>
            <a:endCxn id="4" idx="1"/>
          </p:cNvCxnSpPr>
          <p:nvPr/>
        </p:nvCxnSpPr>
        <p:spPr>
          <a:xfrm>
            <a:off x="6745359" y="1706218"/>
            <a:ext cx="563217" cy="33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20BA09D8-D9C7-45E2-AE94-3FD3A35BCC4B}"/>
              </a:ext>
            </a:extLst>
          </p:cNvPr>
          <p:cNvCxnSpPr>
            <a:stCxn id="4" idx="3"/>
          </p:cNvCxnSpPr>
          <p:nvPr/>
        </p:nvCxnSpPr>
        <p:spPr>
          <a:xfrm flipV="1">
            <a:off x="9256645" y="1706218"/>
            <a:ext cx="311427" cy="3315"/>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21654776-2D3A-4C66-AC4F-73902D936ED7}"/>
              </a:ext>
            </a:extLst>
          </p:cNvPr>
          <p:cNvCxnSpPr/>
          <p:nvPr/>
        </p:nvCxnSpPr>
        <p:spPr>
          <a:xfrm>
            <a:off x="9581322" y="1706216"/>
            <a:ext cx="0" cy="1023732"/>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B2D8E5DE-D440-491C-9E8D-9CA46581B3D1}"/>
              </a:ext>
            </a:extLst>
          </p:cNvPr>
          <p:cNvCxnSpPr/>
          <p:nvPr/>
        </p:nvCxnSpPr>
        <p:spPr>
          <a:xfrm>
            <a:off x="9568070" y="2729948"/>
            <a:ext cx="2517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F53AC9E7-FB89-41A6-9EE4-C3FB93FB6FA8}"/>
              </a:ext>
            </a:extLst>
          </p:cNvPr>
          <p:cNvCxnSpPr/>
          <p:nvPr/>
        </p:nvCxnSpPr>
        <p:spPr>
          <a:xfrm>
            <a:off x="10535477" y="3429000"/>
            <a:ext cx="0" cy="268358"/>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A388E7B1-020E-4BF2-9247-2311F23DF67D}"/>
              </a:ext>
            </a:extLst>
          </p:cNvPr>
          <p:cNvCxnSpPr/>
          <p:nvPr/>
        </p:nvCxnSpPr>
        <p:spPr>
          <a:xfrm flipH="1">
            <a:off x="7772401" y="3697358"/>
            <a:ext cx="2763076" cy="0"/>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C97CC320-6A08-4CB7-817C-37C1CDD32CC9}"/>
              </a:ext>
            </a:extLst>
          </p:cNvPr>
          <p:cNvCxnSpPr>
            <a:endCxn id="8" idx="0"/>
          </p:cNvCxnSpPr>
          <p:nvPr/>
        </p:nvCxnSpPr>
        <p:spPr>
          <a:xfrm>
            <a:off x="7772403" y="3697360"/>
            <a:ext cx="1" cy="2186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80E2B191-75AB-4BCC-BC1C-115769B70ADF}"/>
              </a:ext>
            </a:extLst>
          </p:cNvPr>
          <p:cNvSpPr txBox="1"/>
          <p:nvPr/>
        </p:nvSpPr>
        <p:spPr>
          <a:xfrm>
            <a:off x="1789045" y="250951"/>
            <a:ext cx="2597426" cy="584775"/>
          </a:xfrm>
          <a:prstGeom prst="rect">
            <a:avLst/>
          </a:prstGeom>
          <a:noFill/>
        </p:spPr>
        <p:txBody>
          <a:bodyPr wrap="square" rtlCol="0">
            <a:spAutoFit/>
          </a:bodyPr>
          <a:lstStyle/>
          <a:p>
            <a:r>
              <a:rPr lang="en-IN" sz="3200" dirty="0"/>
              <a:t>Flow Chart:</a:t>
            </a:r>
          </a:p>
        </p:txBody>
      </p:sp>
    </p:spTree>
    <p:extLst>
      <p:ext uri="{BB962C8B-B14F-4D97-AF65-F5344CB8AC3E}">
        <p14:creationId xmlns:p14="http://schemas.microsoft.com/office/powerpoint/2010/main" val="3905938250"/>
      </p:ext>
    </p:extLst>
  </p:cSld>
  <p:clrMapOvr>
    <a:masterClrMapping/>
  </p:clrMapOvr>
  <mc:AlternateContent xmlns:mc="http://schemas.openxmlformats.org/markup-compatibility/2006" xmlns:p14="http://schemas.microsoft.com/office/powerpoint/2010/main">
    <mc:Choice Requires="p14">
      <p:transition spd="slow" p14:dur="3400" advTm="3316">
        <p14:reveal/>
      </p:transition>
    </mc:Choice>
    <mc:Fallback xmlns="">
      <p:transition spd="slow" advTm="331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5ACBA8-752B-4FA1-BA3B-B6A8190A8DAF}"/>
              </a:ext>
            </a:extLst>
          </p:cNvPr>
          <p:cNvSpPr txBox="1"/>
          <p:nvPr/>
        </p:nvSpPr>
        <p:spPr>
          <a:xfrm>
            <a:off x="1828800" y="278298"/>
            <a:ext cx="4572000" cy="584775"/>
          </a:xfrm>
          <a:prstGeom prst="rect">
            <a:avLst/>
          </a:prstGeom>
          <a:noFill/>
        </p:spPr>
        <p:txBody>
          <a:bodyPr wrap="square" rtlCol="0">
            <a:spAutoFit/>
          </a:bodyPr>
          <a:lstStyle/>
          <a:p>
            <a:r>
              <a:rPr lang="en-IN" sz="3200" dirty="0"/>
              <a:t>Implementation</a:t>
            </a:r>
            <a:r>
              <a:rPr lang="en-IN" dirty="0"/>
              <a:t>:</a:t>
            </a:r>
          </a:p>
        </p:txBody>
      </p:sp>
    </p:spTree>
    <p:extLst>
      <p:ext uri="{BB962C8B-B14F-4D97-AF65-F5344CB8AC3E}">
        <p14:creationId xmlns:p14="http://schemas.microsoft.com/office/powerpoint/2010/main" val="2846889395"/>
      </p:ext>
    </p:extLst>
  </p:cSld>
  <p:clrMapOvr>
    <a:masterClrMapping/>
  </p:clrMapOvr>
  <mc:AlternateContent xmlns:mc="http://schemas.openxmlformats.org/markup-compatibility/2006" xmlns:p14="http://schemas.microsoft.com/office/powerpoint/2010/main">
    <mc:Choice Requires="p14">
      <p:transition spd="slow" p14:dur="3400" advTm="1363">
        <p14:reveal/>
      </p:transition>
    </mc:Choice>
    <mc:Fallback xmlns="">
      <p:transition spd="slow" advTm="1363">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F8CF2F-DD3A-49EE-82A7-49EB5488A74F}"/>
              </a:ext>
            </a:extLst>
          </p:cNvPr>
          <p:cNvSpPr txBox="1"/>
          <p:nvPr/>
        </p:nvSpPr>
        <p:spPr>
          <a:xfrm>
            <a:off x="2663687" y="596348"/>
            <a:ext cx="6281530" cy="707886"/>
          </a:xfrm>
          <a:prstGeom prst="rect">
            <a:avLst/>
          </a:prstGeom>
          <a:noFill/>
        </p:spPr>
        <p:txBody>
          <a:bodyPr wrap="square" rtlCol="0">
            <a:spAutoFit/>
          </a:bodyPr>
          <a:lstStyle/>
          <a:p>
            <a:r>
              <a:rPr lang="en-IN" sz="3600" dirty="0"/>
              <a:t>Demonstratio</a:t>
            </a:r>
            <a:r>
              <a:rPr lang="en-IN" sz="4000" dirty="0"/>
              <a:t>n: </a:t>
            </a:r>
          </a:p>
        </p:txBody>
      </p:sp>
    </p:spTree>
    <p:extLst>
      <p:ext uri="{BB962C8B-B14F-4D97-AF65-F5344CB8AC3E}">
        <p14:creationId xmlns:p14="http://schemas.microsoft.com/office/powerpoint/2010/main" val="1810471964"/>
      </p:ext>
    </p:extLst>
  </p:cSld>
  <p:clrMapOvr>
    <a:masterClrMapping/>
  </p:clrMapOvr>
  <mc:AlternateContent xmlns:mc="http://schemas.openxmlformats.org/markup-compatibility/2006" xmlns:p14="http://schemas.microsoft.com/office/powerpoint/2010/main">
    <mc:Choice Requires="p14">
      <p:transition spd="slow" p14:dur="3400" advTm="1277">
        <p14:reveal/>
      </p:transition>
    </mc:Choice>
    <mc:Fallback xmlns="">
      <p:transition spd="slow" advTm="1277">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0DB40A-DB2D-4469-9940-4EF71585C61A}"/>
              </a:ext>
            </a:extLst>
          </p:cNvPr>
          <p:cNvSpPr txBox="1"/>
          <p:nvPr/>
        </p:nvSpPr>
        <p:spPr>
          <a:xfrm>
            <a:off x="1828801" y="569845"/>
            <a:ext cx="5486400" cy="646331"/>
          </a:xfrm>
          <a:prstGeom prst="rect">
            <a:avLst/>
          </a:prstGeom>
          <a:noFill/>
        </p:spPr>
        <p:txBody>
          <a:bodyPr wrap="square" rtlCol="0">
            <a:spAutoFit/>
          </a:bodyPr>
          <a:lstStyle/>
          <a:p>
            <a:r>
              <a:rPr lang="en-IN" sz="3600" dirty="0"/>
              <a:t>Conclusion:</a:t>
            </a:r>
          </a:p>
        </p:txBody>
      </p:sp>
    </p:spTree>
    <p:extLst>
      <p:ext uri="{BB962C8B-B14F-4D97-AF65-F5344CB8AC3E}">
        <p14:creationId xmlns:p14="http://schemas.microsoft.com/office/powerpoint/2010/main" val="2171224086"/>
      </p:ext>
    </p:extLst>
  </p:cSld>
  <p:clrMapOvr>
    <a:masterClrMapping/>
  </p:clrMapOvr>
  <mc:AlternateContent xmlns:mc="http://schemas.openxmlformats.org/markup-compatibility/2006" xmlns:p14="http://schemas.microsoft.com/office/powerpoint/2010/main">
    <mc:Choice Requires="p14">
      <p:transition spd="slow" p14:dur="3400" advTm="1278">
        <p14:reveal/>
      </p:transition>
    </mc:Choice>
    <mc:Fallback xmlns="">
      <p:transition spd="slow" advTm="1278">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6.1|0.9"/>
</p:tagLst>
</file>

<file path=ppt/tags/tag2.xml><?xml version="1.0" encoding="utf-8"?>
<p:tagLst xmlns:a="http://schemas.openxmlformats.org/drawingml/2006/main" xmlns:r="http://schemas.openxmlformats.org/officeDocument/2006/relationships" xmlns:p="http://schemas.openxmlformats.org/presentationml/2006/main">
  <p:tag name="TIMING" val="|6.4|1.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166</TotalTime>
  <Words>392</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PHISING URL DETECTOR</vt:lpstr>
      <vt:lpstr>   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PHISING URL DETECTOR</dc:title>
  <dc:creator>aditidalvi03@gmail.com</dc:creator>
  <cp:lastModifiedBy>chipkarsahil@outlook.com</cp:lastModifiedBy>
  <cp:revision>11</cp:revision>
  <dcterms:created xsi:type="dcterms:W3CDTF">2022-03-11T07:03:07Z</dcterms:created>
  <dcterms:modified xsi:type="dcterms:W3CDTF">2022-03-13T09:58:22Z</dcterms:modified>
</cp:coreProperties>
</file>