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9"/>
  </p:notesMasterIdLst>
  <p:handoutMasterIdLst>
    <p:handoutMasterId r:id="rId20"/>
  </p:handoutMasterIdLst>
  <p:sldIdLst>
    <p:sldId id="278" r:id="rId5"/>
    <p:sldId id="282" r:id="rId6"/>
    <p:sldId id="288" r:id="rId7"/>
    <p:sldId id="283" r:id="rId8"/>
    <p:sldId id="293" r:id="rId9"/>
    <p:sldId id="271" r:id="rId10"/>
    <p:sldId id="284" r:id="rId11"/>
    <p:sldId id="285" r:id="rId12"/>
    <p:sldId id="286" r:id="rId13"/>
    <p:sldId id="287"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C9365-BE61-1E02-B383-59B07205B658}" v="1367" dt="2024-04-23T13:15:31.838"/>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7" autoAdjust="0"/>
    <p:restoredTop sz="95388" autoAdjust="0"/>
  </p:normalViewPr>
  <p:slideViewPr>
    <p:cSldViewPr snapToGrid="0">
      <p:cViewPr varScale="1">
        <p:scale>
          <a:sx n="81" d="100"/>
          <a:sy n="81" d="100"/>
        </p:scale>
        <p:origin x="504" y="6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4/24/2024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05200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DA 322</a:t>
            </a:r>
            <a:br>
              <a:rPr lang="en-US" dirty="0"/>
            </a:br>
            <a:r>
              <a:rPr lang="en-US" sz="3200" dirty="0"/>
              <a:t>DEEP LEARNING</a:t>
            </a:r>
            <a:br>
              <a:rPr lang="en-US" dirty="0"/>
            </a:br>
            <a:r>
              <a:rPr lang="en-US" sz="3200" dirty="0"/>
              <a:t>Course Project</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Data Collection &amp; Preprocessing</a:t>
            </a:r>
          </a:p>
        </p:txBody>
      </p:sp>
      <p:sp>
        <p:nvSpPr>
          <p:cNvPr id="9" name="TextBox 8">
            <a:extLst>
              <a:ext uri="{FF2B5EF4-FFF2-40B4-BE49-F238E27FC236}">
                <a16:creationId xmlns:a16="http://schemas.microsoft.com/office/drawing/2014/main" id="{F2A2D52D-73E1-457B-5A18-4E56A6F22634}"/>
              </a:ext>
            </a:extLst>
          </p:cNvPr>
          <p:cNvSpPr txBox="1"/>
          <p:nvPr/>
        </p:nvSpPr>
        <p:spPr>
          <a:xfrm>
            <a:off x="548244" y="1666504"/>
            <a:ext cx="107392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t>We employed Selenium, a web automation tool, along with Beautiful Soup, a Python library for web scraping, to systematically gather images from search engine results pages. </a:t>
            </a:r>
          </a:p>
          <a:p>
            <a:pPr>
              <a:buFont typeface="Arial"/>
              <a:buChar char="•"/>
            </a:pPr>
            <a:endParaRPr lang="en-US" dirty="0"/>
          </a:p>
          <a:p>
            <a:pPr>
              <a:buFont typeface="Arial"/>
              <a:buChar char="•"/>
            </a:pPr>
            <a:r>
              <a:rPr lang="en-US" dirty="0"/>
              <a:t>Additionally, </a:t>
            </a:r>
            <a:r>
              <a:rPr lang="en-US" dirty="0" err="1"/>
              <a:t>PyImage</a:t>
            </a:r>
            <a:r>
              <a:rPr lang="en-US" dirty="0"/>
              <a:t> was utilized to craft search queries specifically targeting AI-generated and real images, ensuring the collection of relevant and diverse samples.</a:t>
            </a:r>
          </a:p>
          <a:p>
            <a:pPr>
              <a:buFont typeface="Arial"/>
              <a:buChar char="•"/>
            </a:pPr>
            <a:endParaRPr lang="en-US" dirty="0"/>
          </a:p>
          <a:p>
            <a:pPr>
              <a:buFont typeface="Arial"/>
              <a:buChar char="•"/>
            </a:pPr>
            <a:r>
              <a:rPr lang="en-US" dirty="0"/>
              <a:t> Following data collection, rigorous preprocessing techniques were applied to standardize the images to a uniform size, facilitating seamless integration into the neural network model. </a:t>
            </a:r>
          </a:p>
          <a:p>
            <a:pPr>
              <a:buFont typeface="Arial"/>
              <a:buChar char="•"/>
            </a:pPr>
            <a:endParaRPr lang="en-US" dirty="0"/>
          </a:p>
          <a:p>
            <a:pPr>
              <a:buFont typeface="Arial"/>
              <a:buChar char="•"/>
            </a:pPr>
            <a:r>
              <a:rPr lang="en-US" dirty="0"/>
              <a:t>By combining these methods, we curated a high-quality dataset primed for training an accurate and robust image classifier capable of discerning between AI-generated and real images effectively.</a:t>
            </a:r>
          </a:p>
        </p:txBody>
      </p:sp>
    </p:spTree>
    <p:extLst>
      <p:ext uri="{BB962C8B-B14F-4D97-AF65-F5344CB8AC3E}">
        <p14:creationId xmlns:p14="http://schemas.microsoft.com/office/powerpoint/2010/main" val="335346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Methodology</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553720" y="1917065"/>
            <a:ext cx="5286168" cy="4297680"/>
          </a:xfrm>
          <a:noFill/>
        </p:spPr>
        <p:txBody>
          <a:bodyPr vert="horz" lIns="0" tIns="0" rIns="91440" bIns="45720" rtlCol="0" anchor="t">
            <a:normAutofit lnSpcReduction="10000"/>
          </a:bodyPr>
          <a:lstStyle/>
          <a:p>
            <a:r>
              <a:rPr lang="en-US" dirty="0"/>
              <a:t>Our method created an 18 layered CNN architecture, suitable for image colorization tasks. It involved </a:t>
            </a:r>
            <a:r>
              <a:rPr lang="en-US" b="1" dirty="0"/>
              <a:t>87,037</a:t>
            </a:r>
            <a:r>
              <a:rPr lang="en-US" dirty="0"/>
              <a:t> trainable parameters.</a:t>
            </a:r>
          </a:p>
          <a:p>
            <a:r>
              <a:rPr lang="en-US" dirty="0"/>
              <a:t>The model architecture employs convolutional layers, max-pooling layers, and dropout regularization to facilitate image classification. </a:t>
            </a:r>
            <a:r>
              <a:rPr lang="en-US" dirty="0" err="1"/>
              <a:t>ReLU</a:t>
            </a:r>
            <a:r>
              <a:rPr lang="en-US" dirty="0"/>
              <a:t> activation functions are utilized within both convolutional and dense layers to introduce non-linearity and enable complex pattern learning. </a:t>
            </a:r>
          </a:p>
          <a:p>
            <a:r>
              <a:rPr lang="en-US" dirty="0"/>
              <a:t>The model was trained for 10 epochs.</a:t>
            </a:r>
          </a:p>
          <a:p>
            <a:r>
              <a:rPr lang="en-US" dirty="0"/>
              <a:t>Adam was used as the optimizer and Binary Cross-entropy was used as the loss function.</a:t>
            </a:r>
          </a:p>
          <a:p>
            <a:endParaRPr lang="en-US" dirty="0"/>
          </a:p>
        </p:txBody>
      </p:sp>
      <p:pic>
        <p:nvPicPr>
          <p:cNvPr id="5" name="Picture 4" descr="A screenshot of a computer screen&#10;&#10;Description automatically generated">
            <a:extLst>
              <a:ext uri="{FF2B5EF4-FFF2-40B4-BE49-F238E27FC236}">
                <a16:creationId xmlns:a16="http://schemas.microsoft.com/office/drawing/2014/main" id="{7DC3CA49-B59A-BD27-7961-64D69301E5C5}"/>
              </a:ext>
            </a:extLst>
          </p:cNvPr>
          <p:cNvPicPr>
            <a:picLocks noChangeAspect="1"/>
          </p:cNvPicPr>
          <p:nvPr/>
        </p:nvPicPr>
        <p:blipFill>
          <a:blip r:embed="rId2"/>
          <a:stretch>
            <a:fillRect/>
          </a:stretch>
        </p:blipFill>
        <p:spPr>
          <a:xfrm>
            <a:off x="6093253" y="412857"/>
            <a:ext cx="5620578" cy="6039394"/>
          </a:xfrm>
          <a:prstGeom prst="rect">
            <a:avLst/>
          </a:prstGeom>
        </p:spPr>
      </p:pic>
    </p:spTree>
    <p:extLst>
      <p:ext uri="{BB962C8B-B14F-4D97-AF65-F5344CB8AC3E}">
        <p14:creationId xmlns:p14="http://schemas.microsoft.com/office/powerpoint/2010/main" val="31444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2021444" y="233791"/>
            <a:ext cx="2003801" cy="690036"/>
          </a:xfrm>
          <a:noFill/>
        </p:spPr>
        <p:txBody>
          <a:bodyPr lIns="0">
            <a:normAutofit/>
          </a:bodyPr>
          <a:lstStyle/>
          <a:p>
            <a:pPr algn="ctr"/>
            <a:r>
              <a:rPr lang="en-US" dirty="0"/>
              <a:t>Results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6378534" y="488315"/>
            <a:ext cx="5404969" cy="2940685"/>
          </a:xfrm>
          <a:noFill/>
        </p:spPr>
        <p:txBody>
          <a:bodyPr vert="horz" lIns="0" tIns="45720" rIns="91440" bIns="45720" rtlCol="0" anchor="t">
            <a:normAutofit fontScale="92500" lnSpcReduction="20000"/>
          </a:bodyPr>
          <a:lstStyle/>
          <a:p>
            <a:r>
              <a:rPr lang="en-US" dirty="0"/>
              <a:t>Precision</a:t>
            </a:r>
          </a:p>
          <a:p>
            <a:pPr lvl="1"/>
            <a:r>
              <a:rPr lang="en-US" dirty="0"/>
              <a:t>Our model had a precision of 0.96 and 0.92 for classes 0 and 1 respectively.</a:t>
            </a:r>
          </a:p>
          <a:p>
            <a:r>
              <a:rPr lang="en-US" dirty="0"/>
              <a:t>Recall</a:t>
            </a:r>
          </a:p>
          <a:p>
            <a:pPr lvl="1"/>
            <a:r>
              <a:rPr lang="en-US" dirty="0"/>
              <a:t>Our model had a precision of 0.92 and 0.96 for classes 0 and 1 respectively.</a:t>
            </a:r>
          </a:p>
          <a:p>
            <a:r>
              <a:rPr lang="en-US" dirty="0"/>
              <a:t>F1-score</a:t>
            </a:r>
          </a:p>
          <a:p>
            <a:pPr lvl="1"/>
            <a:r>
              <a:rPr lang="en-US" dirty="0"/>
              <a:t>The F1 score of out model was 0.95</a:t>
            </a:r>
          </a:p>
        </p:txBody>
      </p:sp>
      <p:graphicFrame>
        <p:nvGraphicFramePr>
          <p:cNvPr id="7" name="Table 6">
            <a:extLst>
              <a:ext uri="{FF2B5EF4-FFF2-40B4-BE49-F238E27FC236}">
                <a16:creationId xmlns:a16="http://schemas.microsoft.com/office/drawing/2014/main" id="{F39E89DE-54B7-F836-34F9-EAC19A548CE6}"/>
              </a:ext>
            </a:extLst>
          </p:cNvPr>
          <p:cNvGraphicFramePr>
            <a:graphicFrameLocks noGrp="1"/>
          </p:cNvGraphicFramePr>
          <p:nvPr>
            <p:extLst>
              <p:ext uri="{D42A27DB-BD31-4B8C-83A1-F6EECF244321}">
                <p14:modId xmlns:p14="http://schemas.microsoft.com/office/powerpoint/2010/main" val="741645818"/>
              </p:ext>
            </p:extLst>
          </p:nvPr>
        </p:nvGraphicFramePr>
        <p:xfrm>
          <a:off x="6378535" y="3738582"/>
          <a:ext cx="5404969" cy="2719231"/>
        </p:xfrm>
        <a:graphic>
          <a:graphicData uri="http://schemas.openxmlformats.org/drawingml/2006/table">
            <a:tbl>
              <a:tblPr bandRow="1">
                <a:tableStyleId>{72833802-FEF1-4C79-8D5D-14CF1EAF98D9}</a:tableStyleId>
              </a:tblPr>
              <a:tblGrid>
                <a:gridCol w="2271698">
                  <a:extLst>
                    <a:ext uri="{9D8B030D-6E8A-4147-A177-3AD203B41FA5}">
                      <a16:colId xmlns:a16="http://schemas.microsoft.com/office/drawing/2014/main" val="2503901754"/>
                    </a:ext>
                  </a:extLst>
                </a:gridCol>
                <a:gridCol w="1346518">
                  <a:extLst>
                    <a:ext uri="{9D8B030D-6E8A-4147-A177-3AD203B41FA5}">
                      <a16:colId xmlns:a16="http://schemas.microsoft.com/office/drawing/2014/main" val="4277119959"/>
                    </a:ext>
                  </a:extLst>
                </a:gridCol>
                <a:gridCol w="902566">
                  <a:extLst>
                    <a:ext uri="{9D8B030D-6E8A-4147-A177-3AD203B41FA5}">
                      <a16:colId xmlns:a16="http://schemas.microsoft.com/office/drawing/2014/main" val="766916923"/>
                    </a:ext>
                  </a:extLst>
                </a:gridCol>
                <a:gridCol w="884187">
                  <a:extLst>
                    <a:ext uri="{9D8B030D-6E8A-4147-A177-3AD203B41FA5}">
                      <a16:colId xmlns:a16="http://schemas.microsoft.com/office/drawing/2014/main" val="1885289669"/>
                    </a:ext>
                  </a:extLst>
                </a:gridCol>
              </a:tblGrid>
              <a:tr h="547657">
                <a:tc>
                  <a:txBody>
                    <a:bodyPr/>
                    <a:lstStyle/>
                    <a:p>
                      <a:pPr algn="l" rtl="0" fontAlgn="base"/>
                      <a:r>
                        <a:rPr lang="en-US" sz="1800" b="0" i="0" dirty="0">
                          <a:solidFill>
                            <a:srgbClr val="000000"/>
                          </a:solidFill>
                          <a:effectLst/>
                          <a:highlight>
                            <a:srgbClr val="12B1BF"/>
                          </a:highlight>
                          <a:latin typeface="Gill Sans MT"/>
                        </a:rPr>
                        <a:t>Class</a:t>
                      </a: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Precision</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Recall</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F1 Score</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extLst>
                  <a:ext uri="{0D108BD9-81ED-4DB2-BD59-A6C34878D82A}">
                    <a16:rowId xmlns:a16="http://schemas.microsoft.com/office/drawing/2014/main" val="1001376039"/>
                  </a:ext>
                </a:extLst>
              </a:tr>
              <a:tr h="421545">
                <a:tc>
                  <a:txBody>
                    <a:bodyPr/>
                    <a:lstStyle/>
                    <a:p>
                      <a:pPr algn="l" rtl="0" fontAlgn="base"/>
                      <a:r>
                        <a:rPr lang="en-US" sz="1800" b="0" i="0" dirty="0">
                          <a:solidFill>
                            <a:srgbClr val="FFFFFF"/>
                          </a:solidFill>
                          <a:effectLst/>
                          <a:latin typeface="Gill Sans MT"/>
                        </a:rPr>
                        <a:t>0</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0.96</a:t>
                      </a:r>
                      <a:endParaRPr lang="en-US" dirty="0"/>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r>
                        <a:rPr lang="en-US" sz="1800" b="0" i="0" dirty="0">
                          <a:solidFill>
                            <a:srgbClr val="FFFFFF"/>
                          </a:solidFill>
                          <a:effectLst/>
                          <a:latin typeface="Gill Sans MT"/>
                        </a:rPr>
                        <a:t>0.92</a:t>
                      </a:r>
                      <a:endParaRPr lang="en-US"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0.94</a:t>
                      </a:r>
                      <a:endParaRPr lang="en-US" dirty="0"/>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4181456942"/>
                  </a:ext>
                </a:extLst>
              </a:tr>
              <a:tr h="421545">
                <a:tc>
                  <a:txBody>
                    <a:bodyPr/>
                    <a:lstStyle/>
                    <a:p>
                      <a:pPr algn="l" rtl="0" fontAlgn="base"/>
                      <a:r>
                        <a:rPr lang="en-US" sz="1800" b="0" i="0" dirty="0">
                          <a:solidFill>
                            <a:srgbClr val="FFFFFF"/>
                          </a:solidFill>
                          <a:effectLst/>
                          <a:latin typeface="Gill Sans MT"/>
                        </a:rPr>
                        <a:t>1</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0.92</a:t>
                      </a:r>
                      <a:endParaRPr lang="en-US" dirty="0"/>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r>
                        <a:rPr lang="en-US" sz="1800" b="0" i="0" dirty="0">
                          <a:solidFill>
                            <a:srgbClr val="FFFFFF"/>
                          </a:solidFill>
                          <a:effectLst/>
                          <a:latin typeface="Gill Sans MT"/>
                        </a:rPr>
                        <a:t>0.96</a:t>
                      </a:r>
                      <a:endParaRPr lang="en-US"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0.94</a:t>
                      </a:r>
                      <a:endParaRPr lang="en-US" dirty="0"/>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4264524411"/>
                  </a:ext>
                </a:extLst>
              </a:tr>
              <a:tr h="421545">
                <a:tc>
                  <a:txBody>
                    <a:bodyPr/>
                    <a:lstStyle/>
                    <a:p>
                      <a:pPr algn="l" rtl="0" fontAlgn="base"/>
                      <a:r>
                        <a:rPr lang="en-US" sz="1800" b="0" i="0" dirty="0">
                          <a:solidFill>
                            <a:srgbClr val="FFFFFF"/>
                          </a:solidFill>
                          <a:effectLst/>
                          <a:latin typeface="Gill Sans MT"/>
                        </a:rPr>
                        <a:t>Accuracy</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endParaRPr lang="en-US" sz="1800"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endParaRPr lang="en-US" sz="1800"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1566478558"/>
                  </a:ext>
                </a:extLst>
              </a:tr>
              <a:tr h="421545">
                <a:tc>
                  <a:txBody>
                    <a:bodyPr/>
                    <a:lstStyle/>
                    <a:p>
                      <a:pPr algn="l" rtl="0" fontAlgn="base"/>
                      <a:r>
                        <a:rPr lang="en-US" sz="1800" b="0" i="0" dirty="0">
                          <a:solidFill>
                            <a:srgbClr val="FFFFFF"/>
                          </a:solidFill>
                          <a:effectLst/>
                          <a:latin typeface="Gill Sans MT"/>
                        </a:rPr>
                        <a:t>Macro Avg</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208656438"/>
                  </a:ext>
                </a:extLst>
              </a:tr>
              <a:tr h="421545">
                <a:tc>
                  <a:txBody>
                    <a:bodyPr/>
                    <a:lstStyle/>
                    <a:p>
                      <a:pPr algn="l" rtl="0" fontAlgn="base"/>
                      <a:r>
                        <a:rPr lang="en-US" sz="1800" b="0" i="0" dirty="0">
                          <a:solidFill>
                            <a:srgbClr val="FFFFFF"/>
                          </a:solidFill>
                          <a:effectLst/>
                          <a:latin typeface="Gill Sans MT"/>
                        </a:rPr>
                        <a:t>Weighted Avg</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1713449461"/>
                  </a:ext>
                </a:extLst>
              </a:tr>
            </a:tbl>
          </a:graphicData>
        </a:graphic>
      </p:graphicFrame>
      <p:pic>
        <p:nvPicPr>
          <p:cNvPr id="5" name="Picture 4">
            <a:extLst>
              <a:ext uri="{FF2B5EF4-FFF2-40B4-BE49-F238E27FC236}">
                <a16:creationId xmlns:a16="http://schemas.microsoft.com/office/drawing/2014/main" id="{79D53B27-E04B-3BD8-0DE2-CEB900994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3" y="1178351"/>
            <a:ext cx="4944964" cy="5230876"/>
          </a:xfrm>
          <a:prstGeom prst="rect">
            <a:avLst/>
          </a:prstGeom>
        </p:spPr>
      </p:pic>
    </p:spTree>
    <p:extLst>
      <p:ext uri="{BB962C8B-B14F-4D97-AF65-F5344CB8AC3E}">
        <p14:creationId xmlns:p14="http://schemas.microsoft.com/office/powerpoint/2010/main" val="11866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Summary</a:t>
            </a:r>
          </a:p>
        </p:txBody>
      </p:sp>
      <p:sp>
        <p:nvSpPr>
          <p:cNvPr id="4" name="Content Placeholder 3">
            <a:extLst>
              <a:ext uri="{FF2B5EF4-FFF2-40B4-BE49-F238E27FC236}">
                <a16:creationId xmlns:a16="http://schemas.microsoft.com/office/drawing/2014/main" id="{A6E5DE90-5208-24F4-4770-53889A6E2B99}"/>
              </a:ext>
            </a:extLst>
          </p:cNvPr>
          <p:cNvSpPr>
            <a:spLocks noGrp="1"/>
          </p:cNvSpPr>
          <p:nvPr>
            <p:ph sz="half" idx="1"/>
          </p:nvPr>
        </p:nvSpPr>
        <p:spPr/>
        <p:txBody>
          <a:bodyPr/>
          <a:lstStyle/>
          <a:p>
            <a:r>
              <a:rPr lang="en-US" dirty="0"/>
              <a:t>The project aimed to develop an AI image classifier capable of distinguishing between AI-generated and real images to address concerns surrounding the spread of misinformation and the authenticity of visual content in the digital realm.</a:t>
            </a:r>
          </a:p>
          <a:p>
            <a:r>
              <a:rPr lang="en-US" dirty="0"/>
              <a:t> Using web scraping techniques and publicly available datasets, a comprehensive dataset of images was collected and preprocessed to ensure uniformity and quality. </a:t>
            </a:r>
          </a:p>
          <a:p>
            <a:r>
              <a:rPr lang="en-US" dirty="0"/>
              <a:t>The model architecture, comprising convolutional layers, max-pooling layers, and dropout regularization, was designed to effectively process and classify visual data. Through rigorous training and evaluation, the model learned to accurately differentiate between AI-generated and real images. In future, we aim to deploy this project as a user-friendly application facilitates its accessibility and usability, empowering individuals to verify the authenticity of images and combat the proliferation of manipulated media.</a:t>
            </a:r>
          </a:p>
        </p:txBody>
      </p:sp>
    </p:spTree>
    <p:extLst>
      <p:ext uri="{BB962C8B-B14F-4D97-AF65-F5344CB8AC3E}">
        <p14:creationId xmlns:p14="http://schemas.microsoft.com/office/powerpoint/2010/main" val="84946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vert="horz" wrap="square" lIns="0" tIns="0" rIns="0" bIns="0" rtlCol="0" anchor="t">
            <a:normAutofit/>
          </a:bodyPr>
          <a:lstStyle/>
          <a:p>
            <a:r>
              <a:rPr lang="en-US" dirty="0"/>
              <a:t>Sahil </a:t>
            </a:r>
            <a:r>
              <a:rPr lang="en-US" dirty="0" err="1"/>
              <a:t>Danayak</a:t>
            </a:r>
          </a:p>
          <a:p>
            <a:r>
              <a:rPr lang="en-US" dirty="0"/>
              <a:t>Roll No. 210101092</a:t>
            </a:r>
          </a:p>
          <a:p>
            <a:r>
              <a:rPr lang="en-US" err="1"/>
              <a:t>Aasneh</a:t>
            </a:r>
            <a:r>
              <a:rPr lang="en-US" dirty="0"/>
              <a:t> Prasad</a:t>
            </a:r>
          </a:p>
          <a:p>
            <a:r>
              <a:rPr lang="en-US" dirty="0"/>
              <a:t>Roll No. 210101001</a:t>
            </a:r>
            <a:endParaRPr lang="en-US" dirty="0">
              <a:solidFill>
                <a:srgbClr val="000000"/>
              </a:solidFill>
            </a:endParaRPr>
          </a:p>
          <a:p>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5"/>
            <a:ext cx="11090275" cy="1034158"/>
          </a:xfrm>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1253486" y="1685558"/>
            <a:ext cx="10288690" cy="3913188"/>
          </a:xfrm>
        </p:spPr>
        <p:txBody>
          <a:bodyPr vert="horz" wrap="square" lIns="0" tIns="0" rIns="0" bIns="0" rtlCol="0" anchor="t">
            <a:normAutofit fontScale="85000" lnSpcReduction="10000"/>
          </a:bodyPr>
          <a:lstStyle/>
          <a:p>
            <a:r>
              <a:rPr lang="en-US" dirty="0"/>
              <a:t>Introduction</a:t>
            </a:r>
          </a:p>
          <a:p>
            <a:r>
              <a:rPr lang="en-US" dirty="0"/>
              <a:t>Motivation</a:t>
            </a:r>
            <a:endParaRPr lang="en-US" dirty="0">
              <a:solidFill>
                <a:srgbClr val="000000"/>
              </a:solidFill>
            </a:endParaRPr>
          </a:p>
          <a:p>
            <a:r>
              <a:rPr lang="en-US" dirty="0"/>
              <a:t>Application / Use Cases</a:t>
            </a:r>
            <a:endParaRPr lang="en-US" dirty="0">
              <a:solidFill>
                <a:srgbClr val="000000"/>
              </a:solidFill>
            </a:endParaRPr>
          </a:p>
          <a:p>
            <a:r>
              <a:rPr lang="en-US" dirty="0"/>
              <a:t>Literature Review</a:t>
            </a:r>
            <a:endParaRPr lang="en-US" dirty="0">
              <a:solidFill>
                <a:srgbClr val="FFFFFF"/>
              </a:solidFill>
            </a:endParaRPr>
          </a:p>
          <a:p>
            <a:r>
              <a:rPr lang="en-US" dirty="0"/>
              <a:t>Objectives</a:t>
            </a:r>
            <a:endParaRPr lang="en-US" dirty="0">
              <a:solidFill>
                <a:srgbClr val="000000"/>
              </a:solidFill>
            </a:endParaRPr>
          </a:p>
          <a:p>
            <a:r>
              <a:rPr lang="en-US" dirty="0"/>
              <a:t>Methodology</a:t>
            </a:r>
            <a:endParaRPr lang="en-US" dirty="0">
              <a:solidFill>
                <a:srgbClr val="000000"/>
              </a:solidFill>
            </a:endParaRPr>
          </a:p>
          <a:p>
            <a:r>
              <a:rPr lang="en-US" dirty="0"/>
              <a:t>Dataset</a:t>
            </a:r>
            <a:endParaRPr lang="en-US" dirty="0">
              <a:solidFill>
                <a:srgbClr val="000000"/>
              </a:solidFill>
            </a:endParaRPr>
          </a:p>
          <a:p>
            <a:r>
              <a:rPr lang="en-US" dirty="0"/>
              <a:t>Results</a:t>
            </a:r>
          </a:p>
          <a:p>
            <a:r>
              <a:rPr lang="en-US" dirty="0"/>
              <a:t>Summary</a:t>
            </a: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91078" y="256276"/>
            <a:ext cx="4939212" cy="1470530"/>
          </a:xfrm>
          <a:noFill/>
        </p:spPr>
        <p:txBody>
          <a:bodyPr anchor="b"/>
          <a:lstStyle/>
          <a:p>
            <a:pPr algn="l"/>
            <a:r>
              <a:rPr lang="en-US" dirty="0"/>
              <a:t>Introduction</a:t>
            </a:r>
            <a:endParaRPr lang="en-US"/>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93058" y="1966248"/>
            <a:ext cx="4917440" cy="3442144"/>
          </a:xfrm>
          <a:noFill/>
        </p:spPr>
        <p:txBody>
          <a:bodyPr vert="horz" lIns="91440" tIns="45720" rIns="91440" bIns="45720" rtlCol="0" anchor="t">
            <a:normAutofit lnSpcReduction="10000"/>
          </a:bodyPr>
          <a:lstStyle/>
          <a:p>
            <a:pPr algn="just"/>
            <a:r>
              <a:rPr lang="en-US" dirty="0">
                <a:solidFill>
                  <a:srgbClr val="ECECEC"/>
                </a:solidFill>
                <a:ea typeface="+mn-lt"/>
                <a:cs typeface="+mn-lt"/>
              </a:rPr>
              <a:t>In today's digital age, the rapid advancement of artificial intelligence has revolutionized the way we interact with and consume media. However, alongside these innovations comes the proliferation of deepfakes, AI-generated content that raises concerns about the authenticity and integrity of visual information.</a:t>
            </a:r>
            <a:endParaRPr lang="en-US" dirty="0"/>
          </a:p>
          <a:p>
            <a:pPr algn="just"/>
            <a:r>
              <a:rPr lang="en-US" dirty="0">
                <a:solidFill>
                  <a:srgbClr val="ECECEC"/>
                </a:solidFill>
                <a:ea typeface="+mn-lt"/>
                <a:cs typeface="+mn-lt"/>
              </a:rPr>
              <a:t>In response to these challenges, our project endeavors to develop an AI image classifier capable of discerning between authentic and AI-generated images using CNNs.</a:t>
            </a:r>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5177508" y="5776915"/>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196901"/>
            <a:ext cx="4159160" cy="1463224"/>
          </a:xfrm>
          <a:noFill/>
        </p:spPr>
        <p:txBody>
          <a:bodyPr>
            <a:noAutofit/>
          </a:bodyPr>
          <a:lstStyle/>
          <a:p>
            <a:r>
              <a:rPr lang="en-US" dirty="0"/>
              <a:t>Motivation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1" y="1921517"/>
            <a:ext cx="3526889" cy="3460719"/>
          </a:xfrm>
          <a:noFill/>
        </p:spPr>
        <p:txBody>
          <a:bodyPr vert="horz" wrap="square" lIns="91440" tIns="0" rIns="91440" bIns="0" rtlCol="0" anchor="t">
            <a:noAutofit/>
          </a:bodyPr>
          <a:lstStyle/>
          <a:p>
            <a:br>
              <a:rPr lang="en-US" sz="1800" dirty="0"/>
            </a:br>
            <a:r>
              <a:rPr lang="en-US" sz="1800" dirty="0">
                <a:solidFill>
                  <a:srgbClr val="ECECEC"/>
                </a:solidFill>
                <a:ea typeface="+mn-lt"/>
                <a:cs typeface="+mn-lt"/>
              </a:rPr>
              <a:t>The motivation behind this project is to combat the proliferation of deepfakes, which threaten to erode trust in visual media and facilitate the spread of misinformation. By developing an AI image classifier capable of distinguishing between authentic and AI-generated images, we aim to empower individuals to critically evaluate digital content and uphold the integrity of online information. </a:t>
            </a:r>
            <a:endParaRPr lang="en-US" sz="1800" dirty="0">
              <a:solidFill>
                <a:srgbClr val="ECECEC"/>
              </a:solidFill>
            </a:endParaRP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Applications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vert="horz" wrap="square" lIns="0" tIns="0" rIns="0" bIns="0" rtlCol="0" anchor="t">
            <a:normAutofit/>
          </a:bodyPr>
          <a:lstStyle/>
          <a:p>
            <a:r>
              <a:rPr lang="en-US" sz="1600" b="1" dirty="0">
                <a:ea typeface="+mn-lt"/>
                <a:cs typeface="+mn-lt"/>
              </a:rPr>
              <a:t>Media Verification:</a:t>
            </a:r>
            <a:r>
              <a:rPr lang="en-US" sz="1600" dirty="0">
                <a:solidFill>
                  <a:srgbClr val="ECECEC"/>
                </a:solidFill>
                <a:ea typeface="+mn-lt"/>
                <a:cs typeface="+mn-lt"/>
              </a:rPr>
              <a:t> News organizations, journalists, and fact-checkers can use the classifier to verify the authenticity of images and videos before publishing or reporting on them.</a:t>
            </a:r>
            <a:endParaRPr lang="en-US" sz="1600" dirty="0"/>
          </a:p>
          <a:p>
            <a:r>
              <a:rPr lang="en-US" sz="1600" b="1" dirty="0">
                <a:ea typeface="+mn-lt"/>
                <a:cs typeface="+mn-lt"/>
              </a:rPr>
              <a:t>Social Media Platforms:</a:t>
            </a:r>
            <a:r>
              <a:rPr lang="en-US" sz="1600" dirty="0">
                <a:solidFill>
                  <a:srgbClr val="ECECEC"/>
                </a:solidFill>
                <a:ea typeface="+mn-lt"/>
                <a:cs typeface="+mn-lt"/>
              </a:rPr>
              <a:t> Social media platforms can integrate the classifier into their content moderation systems to detect and flag potentially deceptive or manipulated content.</a:t>
            </a:r>
            <a:endParaRPr lang="en-US" sz="1600" dirty="0"/>
          </a:p>
          <a:p>
            <a:r>
              <a:rPr lang="en-US" sz="1600" b="1" dirty="0">
                <a:ea typeface="+mn-lt"/>
                <a:cs typeface="+mn-lt"/>
              </a:rPr>
              <a:t>Forensic Analysis:</a:t>
            </a:r>
            <a:r>
              <a:rPr lang="en-US" sz="1600" dirty="0">
                <a:solidFill>
                  <a:srgbClr val="ECECEC"/>
                </a:solidFill>
                <a:ea typeface="+mn-lt"/>
                <a:cs typeface="+mn-lt"/>
              </a:rPr>
              <a:t> Law enforcement agencies and forensic experts can leverage the classifier in forensic investigations to authenticate digital evidence, such as surveillance footage or images submitted as legal documentation.</a:t>
            </a:r>
            <a:endParaRPr lang="en-US" sz="1600" dirty="0"/>
          </a:p>
          <a:p>
            <a:r>
              <a:rPr lang="en-US" sz="1600" b="1" dirty="0">
                <a:ea typeface="+mn-lt"/>
                <a:cs typeface="+mn-lt"/>
              </a:rPr>
              <a:t>Content Creation:</a:t>
            </a:r>
            <a:r>
              <a:rPr lang="en-US" sz="1600" dirty="0">
                <a:solidFill>
                  <a:srgbClr val="ECECEC"/>
                </a:solidFill>
                <a:ea typeface="+mn-lt"/>
                <a:cs typeface="+mn-lt"/>
              </a:rPr>
              <a:t> Content creators, photographers, and artists can use the classifier to ensure the integrity of their work and protect against unauthorized alterations or misuse of their images.</a:t>
            </a:r>
            <a:endParaRPr lang="en-US" sz="1600" dirty="0"/>
          </a:p>
        </p:txBody>
      </p:sp>
    </p:spTree>
    <p:extLst>
      <p:ext uri="{BB962C8B-B14F-4D97-AF65-F5344CB8AC3E}">
        <p14:creationId xmlns:p14="http://schemas.microsoft.com/office/powerpoint/2010/main" val="296735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Literature Review</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vert="horz" wrap="square" lIns="0" tIns="0" rIns="0" bIns="0" rtlCol="0" anchor="t">
            <a:normAutofit/>
          </a:bodyPr>
          <a:lstStyle/>
          <a:p>
            <a:r>
              <a:rPr lang="en-US" dirty="0" err="1"/>
              <a:t>Carlini</a:t>
            </a:r>
            <a:r>
              <a:rPr lang="en-US" dirty="0"/>
              <a:t>, Nicholas, and Hany Farid. "Evading deepfake-image detectors with white-and black-box attacks." In Proceedings of the IEEE/CVF conference on computer vision and pattern recognition workshops, pp. 658-659. 2020.</a:t>
            </a:r>
          </a:p>
          <a:p>
            <a:r>
              <a:rPr lang="en-US" dirty="0"/>
              <a:t>Khoo, Brandon, Raphaël C‐W. Phan, and </a:t>
            </a:r>
            <a:r>
              <a:rPr lang="en-US" dirty="0" err="1"/>
              <a:t>Chern</a:t>
            </a:r>
            <a:r>
              <a:rPr lang="en-US" dirty="0"/>
              <a:t>‐Hong Lim. "Deepfake attribution: On the source identification of artificially generated images." Wiley Interdisciplinary Reviews: Data Mining and Knowledge Discovery 12, no. 3 (2022): e1438.</a:t>
            </a:r>
          </a:p>
          <a:p>
            <a:r>
              <a:rPr lang="en-IN" dirty="0"/>
              <a:t>Cao, </a:t>
            </a:r>
            <a:r>
              <a:rPr lang="en-IN" dirty="0" err="1"/>
              <a:t>Xiaoyu</a:t>
            </a:r>
            <a:r>
              <a:rPr lang="en-IN" dirty="0"/>
              <a:t>, and Neil </a:t>
            </a:r>
            <a:r>
              <a:rPr lang="en-IN" dirty="0" err="1"/>
              <a:t>Zhenqiang</a:t>
            </a:r>
            <a:r>
              <a:rPr lang="en-IN" dirty="0"/>
              <a:t> Gong. "Understanding the security of deepfake detection." In International Conference on Digital Forensics and Cyber Crime, pp. 360-378. Cham: Springer International Publishing, 2021.</a:t>
            </a:r>
            <a:endParaRPr lang="en-US" dirty="0"/>
          </a:p>
        </p:txBody>
      </p:sp>
    </p:spTree>
    <p:extLst>
      <p:ext uri="{BB962C8B-B14F-4D97-AF65-F5344CB8AC3E}">
        <p14:creationId xmlns:p14="http://schemas.microsoft.com/office/powerpoint/2010/main" val="65284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dirty="0"/>
              <a:t>Our Model</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p:txBody>
          <a:bodyPr vert="horz" wrap="square" lIns="0" tIns="0" rIns="0" bIns="0" rtlCol="0" anchor="t">
            <a:noAutofit/>
          </a:bodyPr>
          <a:lstStyle/>
          <a:p>
            <a:r>
              <a:rPr lang="en-US" dirty="0"/>
              <a:t>An AI Image Classifier</a:t>
            </a:r>
          </a:p>
        </p:txBody>
      </p:sp>
    </p:spTree>
    <p:extLst>
      <p:ext uri="{BB962C8B-B14F-4D97-AF65-F5344CB8AC3E}">
        <p14:creationId xmlns:p14="http://schemas.microsoft.com/office/powerpoint/2010/main" val="285551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Objective</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2" y="2097175"/>
            <a:ext cx="11090274" cy="3995650"/>
          </a:xfrm>
        </p:spPr>
        <p:txBody>
          <a:bodyPr vert="horz" wrap="square" lIns="0" tIns="0" rIns="0" bIns="0" rtlCol="0" anchor="t">
            <a:normAutofit/>
          </a:bodyPr>
          <a:lstStyle/>
          <a:p>
            <a:br>
              <a:rPr lang="en-US" dirty="0"/>
            </a:br>
            <a:r>
              <a:rPr lang="en-US" dirty="0"/>
              <a:t>The objective of the project is to develop an AI image classifier capable of accurately distinguishing between AI-generated and real images. This classifier aims to mitigate the spread of misinformation by providing a tool to authenticate visual content in the digital realm. </a:t>
            </a:r>
          </a:p>
          <a:p>
            <a:r>
              <a:rPr lang="en-US" dirty="0"/>
              <a:t>Additionally, the project seeks to promote media integrity and transparency by empowering individuals to make informed decisions about the authenticity of images they encounter online. Through the application of advanced machine learning techniques and rigorous evaluation, the project strives to contribute to a more trustworthy and reliable digital landscape.</a:t>
            </a:r>
          </a:p>
        </p:txBody>
      </p:sp>
    </p:spTree>
    <p:extLst>
      <p:ext uri="{BB962C8B-B14F-4D97-AF65-F5344CB8AC3E}">
        <p14:creationId xmlns:p14="http://schemas.microsoft.com/office/powerpoint/2010/main" val="2330188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32</TotalTime>
  <Words>947</Words>
  <Application>Microsoft Office PowerPoint</Application>
  <PresentationFormat>Widescreen</PresentationFormat>
  <Paragraphs>90</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Walbaum Display</vt:lpstr>
      <vt:lpstr>3DFloatVTI</vt:lpstr>
      <vt:lpstr>DA 322 DEEP LEARNING Course Project</vt:lpstr>
      <vt:lpstr>Agenda</vt:lpstr>
      <vt:lpstr>Introduction</vt:lpstr>
      <vt:lpstr>Motivation</vt:lpstr>
      <vt:lpstr>Applications</vt:lpstr>
      <vt:lpstr>Literature Review</vt:lpstr>
      <vt:lpstr>Literature Review</vt:lpstr>
      <vt:lpstr>Our Model</vt:lpstr>
      <vt:lpstr>Objective</vt:lpstr>
      <vt:lpstr>Data Collection &amp; Preprocessing</vt:lpstr>
      <vt:lpstr>Methodology</vt:lpstr>
      <vt:lpstr>Results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Aasneh Prasad</cp:lastModifiedBy>
  <cp:revision>221</cp:revision>
  <dcterms:created xsi:type="dcterms:W3CDTF">2024-04-23T12:05:24Z</dcterms:created>
  <dcterms:modified xsi:type="dcterms:W3CDTF">2024-04-24T06:52:32Z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