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9"/>
  </p:notesMasterIdLst>
  <p:handoutMasterIdLst>
    <p:handoutMasterId r:id="rId20"/>
  </p:handoutMasterIdLst>
  <p:sldIdLst>
    <p:sldId id="278" r:id="rId5"/>
    <p:sldId id="282" r:id="rId6"/>
    <p:sldId id="288" r:id="rId7"/>
    <p:sldId id="283" r:id="rId8"/>
    <p:sldId id="293" r:id="rId9"/>
    <p:sldId id="271" r:id="rId10"/>
    <p:sldId id="284" r:id="rId11"/>
    <p:sldId id="285" r:id="rId12"/>
    <p:sldId id="286" r:id="rId13"/>
    <p:sldId id="287" r:id="rId14"/>
    <p:sldId id="289" r:id="rId15"/>
    <p:sldId id="290" r:id="rId16"/>
    <p:sldId id="29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C9365-BE61-1E02-B383-59B07205B658}" v="1367" dt="2024-04-23T13:15:31.838"/>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57" autoAdjust="0"/>
    <p:restoredTop sz="95388" autoAdjust="0"/>
  </p:normalViewPr>
  <p:slideViewPr>
    <p:cSldViewPr snapToGrid="0">
      <p:cViewPr varScale="1">
        <p:scale>
          <a:sx n="86" d="100"/>
          <a:sy n="86" d="100"/>
        </p:scale>
        <p:origin x="312" y="7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4/23/2024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05200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80605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8859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3520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4833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545384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93470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9140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1272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88911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dirty="0"/>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5220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148621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23631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59507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4655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7438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233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870737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455163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0127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74734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015793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7966943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dirty="0"/>
              <a:t>DA 322</a:t>
            </a:r>
            <a:br>
              <a:rPr lang="en-US" dirty="0"/>
            </a:br>
            <a:r>
              <a:rPr lang="en-US" sz="3200" dirty="0"/>
              <a:t>DEEP LEARNING</a:t>
            </a:r>
            <a:br>
              <a:rPr lang="en-US" dirty="0"/>
            </a:br>
            <a:r>
              <a:rPr lang="en-US" sz="3200" dirty="0"/>
              <a:t>Course Project</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Data Collection &amp; Preprocessing</a:t>
            </a:r>
          </a:p>
        </p:txBody>
      </p:sp>
      <p:sp>
        <p:nvSpPr>
          <p:cNvPr id="9" name="TextBox 8">
            <a:extLst>
              <a:ext uri="{FF2B5EF4-FFF2-40B4-BE49-F238E27FC236}">
                <a16:creationId xmlns:a16="http://schemas.microsoft.com/office/drawing/2014/main" id="{F2A2D52D-73E1-457B-5A18-4E56A6F22634}"/>
              </a:ext>
            </a:extLst>
          </p:cNvPr>
          <p:cNvSpPr txBox="1"/>
          <p:nvPr/>
        </p:nvSpPr>
        <p:spPr>
          <a:xfrm>
            <a:off x="548244" y="1666504"/>
            <a:ext cx="10739251"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600" dirty="0">
                <a:solidFill>
                  <a:srgbClr val="ECECEC"/>
                </a:solidFill>
                <a:ea typeface="+mn-lt"/>
                <a:cs typeface="+mn-lt"/>
              </a:rPr>
              <a:t>We employed Selenium, a web automation tool, along with Beautiful Soup, a Python library for web scraping, to systematically gather images from search engine results pages. </a:t>
            </a:r>
            <a:endParaRPr lang="en-US" sz="1600">
              <a:solidFill>
                <a:srgbClr val="FFFFFF"/>
              </a:solidFill>
              <a:ea typeface="+mn-lt"/>
              <a:cs typeface="+mn-lt"/>
            </a:endParaRPr>
          </a:p>
          <a:p>
            <a:pPr>
              <a:buFont typeface="Arial"/>
              <a:buChar char="•"/>
            </a:pPr>
            <a:endParaRPr lang="en-US" sz="1600" dirty="0">
              <a:solidFill>
                <a:srgbClr val="ECECEC"/>
              </a:solidFill>
              <a:ea typeface="+mn-lt"/>
              <a:cs typeface="+mn-lt"/>
            </a:endParaRPr>
          </a:p>
          <a:p>
            <a:pPr>
              <a:buFont typeface="Arial"/>
              <a:buChar char="•"/>
            </a:pPr>
            <a:r>
              <a:rPr lang="en-US" sz="1600" dirty="0">
                <a:solidFill>
                  <a:srgbClr val="ECECEC"/>
                </a:solidFill>
                <a:ea typeface="+mn-lt"/>
                <a:cs typeface="+mn-lt"/>
              </a:rPr>
              <a:t>Additionally, </a:t>
            </a:r>
            <a:r>
              <a:rPr lang="en-US" sz="1600" err="1">
                <a:solidFill>
                  <a:srgbClr val="ECECEC"/>
                </a:solidFill>
                <a:ea typeface="+mn-lt"/>
                <a:cs typeface="+mn-lt"/>
              </a:rPr>
              <a:t>PyImage</a:t>
            </a:r>
            <a:r>
              <a:rPr lang="en-US" sz="1600" dirty="0">
                <a:solidFill>
                  <a:srgbClr val="ECECEC"/>
                </a:solidFill>
                <a:ea typeface="+mn-lt"/>
                <a:cs typeface="+mn-lt"/>
              </a:rPr>
              <a:t> was utilized to craft search queries specifically targeting AI-generated and real images, ensuring the collection of relevant and diverse samples.</a:t>
            </a:r>
            <a:endParaRPr lang="en-US" sz="1600" dirty="0">
              <a:solidFill>
                <a:srgbClr val="FFFFFF"/>
              </a:solidFill>
              <a:ea typeface="+mn-lt"/>
              <a:cs typeface="+mn-lt"/>
            </a:endParaRPr>
          </a:p>
          <a:p>
            <a:pPr>
              <a:buFont typeface="Arial"/>
              <a:buChar char="•"/>
            </a:pPr>
            <a:endParaRPr lang="en-US" sz="1600" dirty="0">
              <a:solidFill>
                <a:srgbClr val="ECECEC"/>
              </a:solidFill>
              <a:ea typeface="+mn-lt"/>
              <a:cs typeface="+mn-lt"/>
            </a:endParaRPr>
          </a:p>
          <a:p>
            <a:pPr>
              <a:buFont typeface="Arial"/>
              <a:buChar char="•"/>
            </a:pPr>
            <a:r>
              <a:rPr lang="en-US" sz="1600" dirty="0">
                <a:solidFill>
                  <a:srgbClr val="ECECEC"/>
                </a:solidFill>
                <a:ea typeface="+mn-lt"/>
                <a:cs typeface="+mn-lt"/>
              </a:rPr>
              <a:t> Following data collection, rigorous preprocessing techniques were applied to standardize the images to a uniform size, facilitating seamless integration into the neural network model. </a:t>
            </a:r>
            <a:endParaRPr lang="en-US" sz="1600">
              <a:solidFill>
                <a:srgbClr val="FFFFFF"/>
              </a:solidFill>
              <a:ea typeface="+mn-lt"/>
              <a:cs typeface="+mn-lt"/>
            </a:endParaRPr>
          </a:p>
          <a:p>
            <a:pPr>
              <a:buFont typeface="Arial"/>
              <a:buChar char="•"/>
            </a:pPr>
            <a:endParaRPr lang="en-US" sz="1600" dirty="0">
              <a:solidFill>
                <a:srgbClr val="ECECEC"/>
              </a:solidFill>
              <a:ea typeface="+mn-lt"/>
              <a:cs typeface="+mn-lt"/>
            </a:endParaRPr>
          </a:p>
          <a:p>
            <a:pPr>
              <a:buFont typeface="Arial"/>
              <a:buChar char="•"/>
            </a:pPr>
            <a:r>
              <a:rPr lang="en-US" sz="1600" dirty="0">
                <a:solidFill>
                  <a:srgbClr val="ECECEC"/>
                </a:solidFill>
                <a:ea typeface="+mn-lt"/>
                <a:cs typeface="+mn-lt"/>
              </a:rPr>
              <a:t>By combining these methods, we curated a high-quality dataset primed for training an accurate and robust image classifier capable of discerning between AI-generated and real images effectively.</a:t>
            </a:r>
            <a:endParaRPr lang="en-US" sz="1600">
              <a:ea typeface="+mn-lt"/>
              <a:cs typeface="+mn-lt"/>
            </a:endParaRPr>
          </a:p>
        </p:txBody>
      </p:sp>
    </p:spTree>
    <p:extLst>
      <p:ext uri="{BB962C8B-B14F-4D97-AF65-F5344CB8AC3E}">
        <p14:creationId xmlns:p14="http://schemas.microsoft.com/office/powerpoint/2010/main" val="335346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chor="t">
            <a:noAutofit/>
          </a:bodyPr>
          <a:lstStyle/>
          <a:p>
            <a:r>
              <a:rPr lang="en-US" dirty="0"/>
              <a:t>Methodology</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553720" y="1917065"/>
            <a:ext cx="5286168" cy="4297680"/>
          </a:xfrm>
          <a:noFill/>
        </p:spPr>
        <p:txBody>
          <a:bodyPr vert="horz" lIns="0" tIns="0" rIns="91440" bIns="45720" rtlCol="0" anchor="t">
            <a:normAutofit lnSpcReduction="10000"/>
          </a:bodyPr>
          <a:lstStyle/>
          <a:p>
            <a:r>
              <a:rPr lang="en-US" dirty="0"/>
              <a:t>Our method created an 18 layered CNN architecture, suitable for image colorization tasks. It involved </a:t>
            </a:r>
            <a:r>
              <a:rPr lang="en-US" b="1" dirty="0"/>
              <a:t>87,037</a:t>
            </a:r>
            <a:r>
              <a:rPr lang="en-US" dirty="0"/>
              <a:t> trainable parameters.</a:t>
            </a:r>
          </a:p>
          <a:p>
            <a:r>
              <a:rPr lang="en-US" dirty="0"/>
              <a:t>The model architecture employs convolutional layers, max-pooling layers, and dropout regularization to facilitate image classification. </a:t>
            </a:r>
            <a:r>
              <a:rPr lang="en-US" dirty="0" err="1"/>
              <a:t>ReLU</a:t>
            </a:r>
            <a:r>
              <a:rPr lang="en-US" dirty="0"/>
              <a:t> activation functions are utilized within both convolutional and dense layers to introduce non-linearity and enable complex pattern learning. </a:t>
            </a:r>
          </a:p>
          <a:p>
            <a:r>
              <a:rPr lang="en-US" dirty="0"/>
              <a:t>The model was trained for 10 epochs.</a:t>
            </a:r>
          </a:p>
          <a:p>
            <a:r>
              <a:rPr lang="en-US" dirty="0"/>
              <a:t>Adam was used as the optimizer and Sparse Categorical Cross-entropy was used as the loss function.</a:t>
            </a:r>
            <a:endParaRPr lang="en-US"/>
          </a:p>
          <a:p>
            <a:endParaRPr lang="en-US" dirty="0"/>
          </a:p>
        </p:txBody>
      </p:sp>
      <p:pic>
        <p:nvPicPr>
          <p:cNvPr id="5" name="Picture 4" descr="A screenshot of a computer screen&#10;&#10;Description automatically generated">
            <a:extLst>
              <a:ext uri="{FF2B5EF4-FFF2-40B4-BE49-F238E27FC236}">
                <a16:creationId xmlns:a16="http://schemas.microsoft.com/office/drawing/2014/main" id="{7DC3CA49-B59A-BD27-7961-64D69301E5C5}"/>
              </a:ext>
            </a:extLst>
          </p:cNvPr>
          <p:cNvPicPr>
            <a:picLocks noChangeAspect="1"/>
          </p:cNvPicPr>
          <p:nvPr/>
        </p:nvPicPr>
        <p:blipFill>
          <a:blip r:embed="rId2"/>
          <a:stretch>
            <a:fillRect/>
          </a:stretch>
        </p:blipFill>
        <p:spPr>
          <a:xfrm>
            <a:off x="6093253" y="412857"/>
            <a:ext cx="5620578" cy="6039394"/>
          </a:xfrm>
          <a:prstGeom prst="rect">
            <a:avLst/>
          </a:prstGeom>
        </p:spPr>
      </p:pic>
    </p:spTree>
    <p:extLst>
      <p:ext uri="{BB962C8B-B14F-4D97-AF65-F5344CB8AC3E}">
        <p14:creationId xmlns:p14="http://schemas.microsoft.com/office/powerpoint/2010/main" val="31444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lIns="0">
            <a:normAutofit/>
          </a:bodyPr>
          <a:lstStyle/>
          <a:p>
            <a:r>
              <a:rPr lang="en-US" dirty="0"/>
              <a:t>Results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xfrm>
            <a:off x="550862" y="1994783"/>
            <a:ext cx="4713185" cy="3965962"/>
          </a:xfrm>
          <a:noFill/>
        </p:spPr>
        <p:txBody>
          <a:bodyPr vert="horz" lIns="0" tIns="45720" rIns="91440" bIns="45720" rtlCol="0" anchor="t">
            <a:normAutofit/>
          </a:bodyPr>
          <a:lstStyle/>
          <a:p>
            <a:r>
              <a:rPr lang="en-US" dirty="0"/>
              <a:t>Precision</a:t>
            </a:r>
          </a:p>
          <a:p>
            <a:pPr lvl="1"/>
            <a:r>
              <a:rPr lang="en-US" dirty="0"/>
              <a:t>Our model had a precision of 0.96 and 0.92 for classes 0 and 1 respectively.</a:t>
            </a:r>
          </a:p>
          <a:p>
            <a:r>
              <a:rPr lang="en-US" dirty="0"/>
              <a:t>Recall</a:t>
            </a:r>
          </a:p>
          <a:p>
            <a:pPr lvl="1"/>
            <a:r>
              <a:rPr lang="en-US" dirty="0"/>
              <a:t>Our model had a precision of 0.92 and 0.96 for classes 0 and 1 respectively.</a:t>
            </a:r>
          </a:p>
          <a:p>
            <a:r>
              <a:rPr lang="en-US" dirty="0"/>
              <a:t>F1-score</a:t>
            </a:r>
          </a:p>
          <a:p>
            <a:pPr lvl="1"/>
            <a:r>
              <a:rPr lang="en-US" dirty="0"/>
              <a:t>The F1 score of out model was 0.95</a:t>
            </a:r>
          </a:p>
        </p:txBody>
      </p:sp>
      <p:graphicFrame>
        <p:nvGraphicFramePr>
          <p:cNvPr id="7" name="Table 6">
            <a:extLst>
              <a:ext uri="{FF2B5EF4-FFF2-40B4-BE49-F238E27FC236}">
                <a16:creationId xmlns:a16="http://schemas.microsoft.com/office/drawing/2014/main" id="{F39E89DE-54B7-F836-34F9-EAC19A548CE6}"/>
              </a:ext>
            </a:extLst>
          </p:cNvPr>
          <p:cNvGraphicFramePr>
            <a:graphicFrameLocks noGrp="1"/>
          </p:cNvGraphicFramePr>
          <p:nvPr>
            <p:extLst>
              <p:ext uri="{D42A27DB-BD31-4B8C-83A1-F6EECF244321}">
                <p14:modId xmlns:p14="http://schemas.microsoft.com/office/powerpoint/2010/main" val="4055870532"/>
              </p:ext>
            </p:extLst>
          </p:nvPr>
        </p:nvGraphicFramePr>
        <p:xfrm>
          <a:off x="5541818" y="2276104"/>
          <a:ext cx="5686810" cy="2964966"/>
        </p:xfrm>
        <a:graphic>
          <a:graphicData uri="http://schemas.openxmlformats.org/drawingml/2006/table">
            <a:tbl>
              <a:tblPr bandRow="1">
                <a:tableStyleId>{72833802-FEF1-4C79-8D5D-14CF1EAF98D9}</a:tableStyleId>
              </a:tblPr>
              <a:tblGrid>
                <a:gridCol w="2390155">
                  <a:extLst>
                    <a:ext uri="{9D8B030D-6E8A-4147-A177-3AD203B41FA5}">
                      <a16:colId xmlns:a16="http://schemas.microsoft.com/office/drawing/2014/main" val="2503901754"/>
                    </a:ext>
                  </a:extLst>
                </a:gridCol>
                <a:gridCol w="1416732">
                  <a:extLst>
                    <a:ext uri="{9D8B030D-6E8A-4147-A177-3AD203B41FA5}">
                      <a16:colId xmlns:a16="http://schemas.microsoft.com/office/drawing/2014/main" val="4277119959"/>
                    </a:ext>
                  </a:extLst>
                </a:gridCol>
                <a:gridCol w="949630">
                  <a:extLst>
                    <a:ext uri="{9D8B030D-6E8A-4147-A177-3AD203B41FA5}">
                      <a16:colId xmlns:a16="http://schemas.microsoft.com/office/drawing/2014/main" val="766916923"/>
                    </a:ext>
                  </a:extLst>
                </a:gridCol>
                <a:gridCol w="930293">
                  <a:extLst>
                    <a:ext uri="{9D8B030D-6E8A-4147-A177-3AD203B41FA5}">
                      <a16:colId xmlns:a16="http://schemas.microsoft.com/office/drawing/2014/main" val="1885289669"/>
                    </a:ext>
                  </a:extLst>
                </a:gridCol>
              </a:tblGrid>
              <a:tr h="470692">
                <a:tc>
                  <a:txBody>
                    <a:bodyPr/>
                    <a:lstStyle/>
                    <a:p>
                      <a:pPr algn="l" rtl="0" fontAlgn="base"/>
                      <a:r>
                        <a:rPr lang="en-US" sz="1800" b="0" i="0" dirty="0">
                          <a:solidFill>
                            <a:srgbClr val="000000"/>
                          </a:solidFill>
                          <a:effectLst/>
                          <a:highlight>
                            <a:srgbClr val="12B1BF"/>
                          </a:highlight>
                          <a:latin typeface="Gill Sans MT"/>
                        </a:rPr>
                        <a:t>Class</a:t>
                      </a: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Precision</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Recall</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F1 Score</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extLst>
                  <a:ext uri="{0D108BD9-81ED-4DB2-BD59-A6C34878D82A}">
                    <a16:rowId xmlns:a16="http://schemas.microsoft.com/office/drawing/2014/main" val="1001376039"/>
                  </a:ext>
                </a:extLst>
              </a:tr>
              <a:tr h="470692">
                <a:tc>
                  <a:txBody>
                    <a:bodyPr/>
                    <a:lstStyle/>
                    <a:p>
                      <a:pPr algn="l" rtl="0" fontAlgn="base"/>
                      <a:r>
                        <a:rPr lang="en-US" sz="1800" b="0" i="0" dirty="0">
                          <a:solidFill>
                            <a:srgbClr val="FFFFFF"/>
                          </a:solidFill>
                          <a:effectLst/>
                          <a:latin typeface="Gill Sans MT"/>
                        </a:rPr>
                        <a:t>0</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0.96</a:t>
                      </a:r>
                      <a:endParaRPr lang="en-US" dirty="0"/>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r>
                        <a:rPr lang="en-US" sz="1800" b="0" i="0" dirty="0">
                          <a:solidFill>
                            <a:srgbClr val="FFFFFF"/>
                          </a:solidFill>
                          <a:effectLst/>
                          <a:latin typeface="Gill Sans MT"/>
                        </a:rPr>
                        <a:t>0.92</a:t>
                      </a:r>
                      <a:endParaRPr lang="en-US"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0.94</a:t>
                      </a:r>
                      <a:endParaRPr lang="en-US" dirty="0"/>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4181456942"/>
                  </a:ext>
                </a:extLst>
              </a:tr>
              <a:tr h="470692">
                <a:tc>
                  <a:txBody>
                    <a:bodyPr/>
                    <a:lstStyle/>
                    <a:p>
                      <a:pPr algn="l" rtl="0" fontAlgn="base"/>
                      <a:r>
                        <a:rPr lang="en-US" sz="1800" b="0" i="0" dirty="0">
                          <a:solidFill>
                            <a:srgbClr val="FFFFFF"/>
                          </a:solidFill>
                          <a:effectLst/>
                          <a:latin typeface="Gill Sans MT"/>
                        </a:rPr>
                        <a:t>1</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0.92</a:t>
                      </a:r>
                      <a:endParaRPr lang="en-US" dirty="0"/>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r>
                        <a:rPr lang="en-US" sz="1800" b="0" i="0" dirty="0">
                          <a:solidFill>
                            <a:srgbClr val="FFFFFF"/>
                          </a:solidFill>
                          <a:effectLst/>
                          <a:latin typeface="Gill Sans MT"/>
                        </a:rPr>
                        <a:t>0.96</a:t>
                      </a:r>
                      <a:endParaRPr lang="en-US"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0.94</a:t>
                      </a:r>
                      <a:endParaRPr lang="en-US" dirty="0"/>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4264524411"/>
                  </a:ext>
                </a:extLst>
              </a:tr>
              <a:tr h="470692">
                <a:tc>
                  <a:txBody>
                    <a:bodyPr/>
                    <a:lstStyle/>
                    <a:p>
                      <a:pPr algn="l" rtl="0" fontAlgn="base"/>
                      <a:r>
                        <a:rPr lang="en-US" sz="1800" b="0" i="0" dirty="0">
                          <a:solidFill>
                            <a:srgbClr val="FFFFFF"/>
                          </a:solidFill>
                          <a:effectLst/>
                          <a:latin typeface="Gill Sans MT"/>
                        </a:rPr>
                        <a:t>Accuracy</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endParaRPr lang="en-US" sz="1800"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endParaRPr lang="en-US" sz="1800"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1566478558"/>
                  </a:ext>
                </a:extLst>
              </a:tr>
              <a:tr h="470692">
                <a:tc>
                  <a:txBody>
                    <a:bodyPr/>
                    <a:lstStyle/>
                    <a:p>
                      <a:pPr algn="l" rtl="0" fontAlgn="base"/>
                      <a:r>
                        <a:rPr lang="en-US" sz="1800" b="0" i="0" dirty="0">
                          <a:solidFill>
                            <a:srgbClr val="FFFFFF"/>
                          </a:solidFill>
                          <a:effectLst/>
                          <a:latin typeface="Gill Sans MT"/>
                        </a:rPr>
                        <a:t>Macro Avg</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208656438"/>
                  </a:ext>
                </a:extLst>
              </a:tr>
              <a:tr h="470692">
                <a:tc>
                  <a:txBody>
                    <a:bodyPr/>
                    <a:lstStyle/>
                    <a:p>
                      <a:pPr algn="l" rtl="0" fontAlgn="base"/>
                      <a:r>
                        <a:rPr lang="en-US" sz="1800" b="0" i="0" dirty="0">
                          <a:solidFill>
                            <a:srgbClr val="FFFFFF"/>
                          </a:solidFill>
                          <a:effectLst/>
                          <a:latin typeface="Gill Sans MT"/>
                        </a:rPr>
                        <a:t>Weighted Avg</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1713449461"/>
                  </a:ext>
                </a:extLst>
              </a:tr>
            </a:tbl>
          </a:graphicData>
        </a:graphic>
      </p:graphicFrame>
    </p:spTree>
    <p:extLst>
      <p:ext uri="{BB962C8B-B14F-4D97-AF65-F5344CB8AC3E}">
        <p14:creationId xmlns:p14="http://schemas.microsoft.com/office/powerpoint/2010/main" val="11866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chor="t"/>
          <a:lstStyle/>
          <a:p>
            <a:r>
              <a:rPr lang="en-US" dirty="0"/>
              <a:t>Summary</a:t>
            </a:r>
          </a:p>
        </p:txBody>
      </p:sp>
      <p:sp>
        <p:nvSpPr>
          <p:cNvPr id="4" name="Content Placeholder 3">
            <a:extLst>
              <a:ext uri="{FF2B5EF4-FFF2-40B4-BE49-F238E27FC236}">
                <a16:creationId xmlns:a16="http://schemas.microsoft.com/office/drawing/2014/main" id="{A6E5DE90-5208-24F4-4770-53889A6E2B99}"/>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84946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vert="horz" wrap="square" lIns="0" tIns="0" rIns="0" bIns="0" rtlCol="0" anchor="t">
            <a:normAutofit/>
          </a:bodyPr>
          <a:lstStyle/>
          <a:p>
            <a:r>
              <a:rPr lang="en-US" dirty="0"/>
              <a:t>Sahil </a:t>
            </a:r>
            <a:r>
              <a:rPr lang="en-US" dirty="0" err="1"/>
              <a:t>Danayak</a:t>
            </a:r>
          </a:p>
          <a:p>
            <a:r>
              <a:rPr lang="en-US" dirty="0"/>
              <a:t>Roll No. 210101092</a:t>
            </a:r>
          </a:p>
          <a:p>
            <a:r>
              <a:rPr lang="en-US" err="1"/>
              <a:t>Aasneh</a:t>
            </a:r>
            <a:r>
              <a:rPr lang="en-US" dirty="0"/>
              <a:t> Prasad</a:t>
            </a:r>
          </a:p>
          <a:p>
            <a:r>
              <a:rPr lang="en-US" dirty="0"/>
              <a:t>Roll No. 210101001</a:t>
            </a:r>
            <a:endParaRPr lang="en-US" dirty="0">
              <a:solidFill>
                <a:srgbClr val="000000"/>
              </a:solidFill>
            </a:endParaRPr>
          </a:p>
          <a:p>
            <a:endParaRPr lang="en-US" dirty="0"/>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5"/>
            <a:ext cx="11090275" cy="1034158"/>
          </a:xfrm>
        </p:spPr>
        <p:txBody>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1253486" y="1685558"/>
            <a:ext cx="10288690" cy="3913188"/>
          </a:xfrm>
        </p:spPr>
        <p:txBody>
          <a:bodyPr vert="horz" wrap="square" lIns="0" tIns="0" rIns="0" bIns="0" rtlCol="0" anchor="t">
            <a:normAutofit fontScale="85000" lnSpcReduction="10000"/>
          </a:bodyPr>
          <a:lstStyle/>
          <a:p>
            <a:r>
              <a:rPr lang="en-US" dirty="0"/>
              <a:t>Introduction</a:t>
            </a:r>
          </a:p>
          <a:p>
            <a:r>
              <a:rPr lang="en-US" dirty="0"/>
              <a:t>Motivation</a:t>
            </a:r>
            <a:endParaRPr lang="en-US" dirty="0">
              <a:solidFill>
                <a:srgbClr val="000000"/>
              </a:solidFill>
            </a:endParaRPr>
          </a:p>
          <a:p>
            <a:r>
              <a:rPr lang="en-US" dirty="0"/>
              <a:t>Application / Use Cases</a:t>
            </a:r>
            <a:endParaRPr lang="en-US" dirty="0">
              <a:solidFill>
                <a:srgbClr val="000000"/>
              </a:solidFill>
            </a:endParaRPr>
          </a:p>
          <a:p>
            <a:r>
              <a:rPr lang="en-US" dirty="0"/>
              <a:t>Literature Review</a:t>
            </a:r>
            <a:endParaRPr lang="en-US" dirty="0">
              <a:solidFill>
                <a:srgbClr val="FFFFFF"/>
              </a:solidFill>
            </a:endParaRPr>
          </a:p>
          <a:p>
            <a:r>
              <a:rPr lang="en-US" dirty="0"/>
              <a:t>Objectives</a:t>
            </a:r>
            <a:endParaRPr lang="en-US" dirty="0">
              <a:solidFill>
                <a:srgbClr val="000000"/>
              </a:solidFill>
            </a:endParaRPr>
          </a:p>
          <a:p>
            <a:r>
              <a:rPr lang="en-US" dirty="0"/>
              <a:t>Methodology</a:t>
            </a:r>
            <a:endParaRPr lang="en-US" dirty="0">
              <a:solidFill>
                <a:srgbClr val="000000"/>
              </a:solidFill>
            </a:endParaRPr>
          </a:p>
          <a:p>
            <a:r>
              <a:rPr lang="en-US" dirty="0"/>
              <a:t>Dataset</a:t>
            </a:r>
            <a:endParaRPr lang="en-US" dirty="0">
              <a:solidFill>
                <a:srgbClr val="000000"/>
              </a:solidFill>
            </a:endParaRPr>
          </a:p>
          <a:p>
            <a:r>
              <a:rPr lang="en-US" dirty="0"/>
              <a:t>Results</a:t>
            </a:r>
          </a:p>
          <a:p>
            <a:r>
              <a:rPr lang="en-US" dirty="0"/>
              <a:t>Summary</a:t>
            </a:r>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91078" y="256276"/>
            <a:ext cx="4939212" cy="1470530"/>
          </a:xfrm>
          <a:noFill/>
        </p:spPr>
        <p:txBody>
          <a:bodyPr anchor="b"/>
          <a:lstStyle/>
          <a:p>
            <a:pPr algn="l"/>
            <a:r>
              <a:rPr lang="en-US" dirty="0"/>
              <a:t>Introduction</a:t>
            </a:r>
            <a:endParaRPr lang="en-US"/>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93058" y="1966248"/>
            <a:ext cx="4917440" cy="3442144"/>
          </a:xfrm>
          <a:noFill/>
        </p:spPr>
        <p:txBody>
          <a:bodyPr vert="horz" lIns="91440" tIns="45720" rIns="91440" bIns="45720" rtlCol="0" anchor="t">
            <a:normAutofit lnSpcReduction="10000"/>
          </a:bodyPr>
          <a:lstStyle/>
          <a:p>
            <a:pPr algn="just"/>
            <a:r>
              <a:rPr lang="en-US" dirty="0">
                <a:solidFill>
                  <a:srgbClr val="ECECEC"/>
                </a:solidFill>
                <a:ea typeface="+mn-lt"/>
                <a:cs typeface="+mn-lt"/>
              </a:rPr>
              <a:t>In today's digital age, the rapid advancement of artificial intelligence has revolutionized the way we interact with and consume media. However, alongside these innovations comes the proliferation of deepfakes, AI-generated content that raises concerns about the authenticity and integrity of visual information.</a:t>
            </a:r>
            <a:endParaRPr lang="en-US" dirty="0"/>
          </a:p>
          <a:p>
            <a:pPr algn="just"/>
            <a:r>
              <a:rPr lang="en-US" dirty="0">
                <a:solidFill>
                  <a:srgbClr val="ECECEC"/>
                </a:solidFill>
                <a:ea typeface="+mn-lt"/>
                <a:cs typeface="+mn-lt"/>
              </a:rPr>
              <a:t>In response to these challenges, our project endeavors to develop an AI image classifier capable of discerning between authentic and AI-generated images using CNNs.</a:t>
            </a:r>
            <a:endParaRPr lang="en-US" dirty="0"/>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5177508" y="5776915"/>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14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3" y="196900"/>
            <a:ext cx="4159160" cy="2017849"/>
          </a:xfrm>
          <a:noFill/>
        </p:spPr>
        <p:txBody>
          <a:bodyPr>
            <a:noAutofit/>
          </a:bodyPr>
          <a:lstStyle/>
          <a:p>
            <a:r>
              <a:rPr lang="en-US" dirty="0"/>
              <a:t>Motivation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47271" y="2436421"/>
            <a:ext cx="3526889" cy="3460719"/>
          </a:xfrm>
          <a:noFill/>
        </p:spPr>
        <p:txBody>
          <a:bodyPr vert="horz" wrap="square" lIns="91440" tIns="0" rIns="91440" bIns="0" rtlCol="0" anchor="t">
            <a:noAutofit/>
          </a:bodyPr>
          <a:lstStyle/>
          <a:p>
            <a:br>
              <a:rPr lang="en-US" sz="1800" dirty="0"/>
            </a:br>
            <a:r>
              <a:rPr lang="en-US" sz="1800" dirty="0">
                <a:solidFill>
                  <a:srgbClr val="ECECEC"/>
                </a:solidFill>
                <a:ea typeface="+mn-lt"/>
                <a:cs typeface="+mn-lt"/>
              </a:rPr>
              <a:t>The motivation behind this project is to combat the proliferation of deepfakes, which threaten to erode trust in visual media and facilitate the spread of misinformation. By developing an AI image classifier capable of distinguishing between authentic and AI-generated images, we aim to empower individuals to critically evaluate digital content and uphold the integrity of online information. </a:t>
            </a:r>
            <a:endParaRPr lang="en-US" sz="1800">
              <a:solidFill>
                <a:srgbClr val="ECECEC"/>
              </a:solidFill>
            </a:endParaRP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Applications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vert="horz" wrap="square" lIns="0" tIns="0" rIns="0" bIns="0" rtlCol="0" anchor="t">
            <a:normAutofit/>
          </a:bodyPr>
          <a:lstStyle/>
          <a:p>
            <a:r>
              <a:rPr lang="en-US" sz="1600" b="1" dirty="0">
                <a:ea typeface="+mn-lt"/>
                <a:cs typeface="+mn-lt"/>
              </a:rPr>
              <a:t>Media Verification:</a:t>
            </a:r>
            <a:r>
              <a:rPr lang="en-US" sz="1600" dirty="0">
                <a:solidFill>
                  <a:srgbClr val="ECECEC"/>
                </a:solidFill>
                <a:ea typeface="+mn-lt"/>
                <a:cs typeface="+mn-lt"/>
              </a:rPr>
              <a:t> News organizations, journalists, and fact-checkers can use the classifier to verify the authenticity of images and videos before publishing or reporting on them.</a:t>
            </a:r>
            <a:endParaRPr lang="en-US" sz="1600" dirty="0"/>
          </a:p>
          <a:p>
            <a:r>
              <a:rPr lang="en-US" sz="1600" b="1" dirty="0">
                <a:ea typeface="+mn-lt"/>
                <a:cs typeface="+mn-lt"/>
              </a:rPr>
              <a:t>Social Media Platforms:</a:t>
            </a:r>
            <a:r>
              <a:rPr lang="en-US" sz="1600" dirty="0">
                <a:solidFill>
                  <a:srgbClr val="ECECEC"/>
                </a:solidFill>
                <a:ea typeface="+mn-lt"/>
                <a:cs typeface="+mn-lt"/>
              </a:rPr>
              <a:t> Social media platforms can integrate the classifier into their content moderation systems to detect and flag potentially deceptive or manipulated content.</a:t>
            </a:r>
            <a:endParaRPr lang="en-US" sz="1600" dirty="0"/>
          </a:p>
          <a:p>
            <a:r>
              <a:rPr lang="en-US" sz="1600" b="1" dirty="0">
                <a:ea typeface="+mn-lt"/>
                <a:cs typeface="+mn-lt"/>
              </a:rPr>
              <a:t>Forensic Analysis:</a:t>
            </a:r>
            <a:r>
              <a:rPr lang="en-US" sz="1600" dirty="0">
                <a:solidFill>
                  <a:srgbClr val="ECECEC"/>
                </a:solidFill>
                <a:ea typeface="+mn-lt"/>
                <a:cs typeface="+mn-lt"/>
              </a:rPr>
              <a:t> Law enforcement agencies and forensic experts can leverage the classifier in forensic investigations to authenticate digital evidence, such as surveillance footage or images submitted as legal documentation.</a:t>
            </a:r>
            <a:endParaRPr lang="en-US" sz="1600" dirty="0"/>
          </a:p>
          <a:p>
            <a:r>
              <a:rPr lang="en-US" sz="1600" b="1" dirty="0">
                <a:ea typeface="+mn-lt"/>
                <a:cs typeface="+mn-lt"/>
              </a:rPr>
              <a:t>Content Creation:</a:t>
            </a:r>
            <a:r>
              <a:rPr lang="en-US" sz="1600" dirty="0">
                <a:solidFill>
                  <a:srgbClr val="ECECEC"/>
                </a:solidFill>
                <a:ea typeface="+mn-lt"/>
                <a:cs typeface="+mn-lt"/>
              </a:rPr>
              <a:t> Content creators, photographers, and artists can use the classifier to ensure the integrity of their work and protect against unauthorized alterations or misuse of their images.</a:t>
            </a:r>
            <a:endParaRPr lang="en-US" sz="1600" dirty="0"/>
          </a:p>
        </p:txBody>
      </p:sp>
    </p:spTree>
    <p:extLst>
      <p:ext uri="{BB962C8B-B14F-4D97-AF65-F5344CB8AC3E}">
        <p14:creationId xmlns:p14="http://schemas.microsoft.com/office/powerpoint/2010/main" val="296735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Literature Review</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183974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Literature Review</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65284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dirty="0"/>
              <a:t>Our Model</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p:txBody>
          <a:bodyPr vert="horz" wrap="square" lIns="0" tIns="0" rIns="0" bIns="0" rtlCol="0" anchor="t">
            <a:noAutofit/>
          </a:bodyPr>
          <a:lstStyle/>
          <a:p>
            <a:r>
              <a:rPr lang="en-US" dirty="0"/>
              <a:t>An AI Image Classifier</a:t>
            </a:r>
          </a:p>
        </p:txBody>
      </p:sp>
    </p:spTree>
    <p:extLst>
      <p:ext uri="{BB962C8B-B14F-4D97-AF65-F5344CB8AC3E}">
        <p14:creationId xmlns:p14="http://schemas.microsoft.com/office/powerpoint/2010/main" val="285551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Objective</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p:txBody>
          <a:bodyPr vert="horz" wrap="square" lIns="0" tIns="0" rIns="0" bIns="0" rtlCol="0" anchor="t">
            <a:normAutofit/>
          </a:bodyPr>
          <a:lstStyle/>
          <a:p>
            <a:endParaRPr lang="en-US" dirty="0"/>
          </a:p>
        </p:txBody>
      </p:sp>
      <p:sp>
        <p:nvSpPr>
          <p:cNvPr id="7" name="Content Placeholder 6">
            <a:extLst>
              <a:ext uri="{FF2B5EF4-FFF2-40B4-BE49-F238E27FC236}">
                <a16:creationId xmlns:a16="http://schemas.microsoft.com/office/drawing/2014/main" id="{845A03A5-6D4D-7072-B3BD-F2DA38CADEB0}"/>
              </a:ext>
            </a:extLst>
          </p:cNvPr>
          <p:cNvSpPr>
            <a:spLocks noGrp="1"/>
          </p:cNvSpPr>
          <p:nvPr>
            <p:ph sz="half" idx="13"/>
          </p:nvPr>
        </p:nvSpPr>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23301886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TotalTime>0</TotalTime>
  <Words>584</Words>
  <Application>Microsoft Office PowerPoint</Application>
  <PresentationFormat>Widescreen</PresentationFormat>
  <Paragraphs>82</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Walbaum Display</vt:lpstr>
      <vt:lpstr>3DFloatVTI</vt:lpstr>
      <vt:lpstr>DA 322 DEEP LEARNING Course Project</vt:lpstr>
      <vt:lpstr>Agenda</vt:lpstr>
      <vt:lpstr>Introduction</vt:lpstr>
      <vt:lpstr>Motivation</vt:lpstr>
      <vt:lpstr>Applications</vt:lpstr>
      <vt:lpstr>Literature Review</vt:lpstr>
      <vt:lpstr>Literature Review</vt:lpstr>
      <vt:lpstr>Our Model</vt:lpstr>
      <vt:lpstr>Objective</vt:lpstr>
      <vt:lpstr>Data Collection &amp; Preprocessing</vt:lpstr>
      <vt:lpstr>Methodology</vt:lpstr>
      <vt:lpstr>Results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Sahil Danayak</cp:lastModifiedBy>
  <cp:revision>217</cp:revision>
  <dcterms:created xsi:type="dcterms:W3CDTF">2024-04-23T12:05:24Z</dcterms:created>
  <dcterms:modified xsi:type="dcterms:W3CDTF">2024-04-23T13:17:13Z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